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8" r:id="rId2"/>
    <p:sldId id="257" r:id="rId3"/>
    <p:sldId id="260" r:id="rId4"/>
    <p:sldId id="267"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7/4/2025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dirty="0"/>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dirty="0"/>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dirty="0"/>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dirty="0"/>
              <a:t>CS-FYP    Hamdard University </a:t>
            </a:r>
          </a:p>
        </p:txBody>
      </p:sp>
      <p:sp>
        <p:nvSpPr>
          <p:cNvPr id="5" name="Footer Placeholder 4"/>
          <p:cNvSpPr>
            <a:spLocks noGrp="1"/>
          </p:cNvSpPr>
          <p:nvPr>
            <p:ph type="ftr" sz="quarter" idx="11"/>
          </p:nvPr>
        </p:nvSpPr>
        <p:spPr/>
        <p:txBody>
          <a:bodyPr/>
          <a:lstStyle/>
          <a:p>
            <a:r>
              <a:rPr lang="en-US" dirty="0"/>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dirty="0"/>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dirty="0"/>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dirty="0"/>
              <a:t>CS-FYP    Hamdard University </a:t>
            </a:r>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dirty="0"/>
              <a:t>Project Name Here</a:t>
            </a:r>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dirty="0"/>
              <a:t>CS-FYP    Hamdard University </a:t>
            </a: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dirty="0"/>
              <a:t>Project Name Here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Project name here</a:t>
            </a:r>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dirty="0"/>
              <a:t>CS-FYP    Hamdard University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dirty="0"/>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dirty="0"/>
          </a:p>
        </p:txBody>
      </p:sp>
      <p:sp>
        <p:nvSpPr>
          <p:cNvPr id="14" name="Footer Placeholder 13"/>
          <p:cNvSpPr>
            <a:spLocks noGrp="1"/>
          </p:cNvSpPr>
          <p:nvPr>
            <p:ph type="ftr" sz="quarter" idx="17"/>
          </p:nvPr>
        </p:nvSpPr>
        <p:spPr/>
        <p:txBody>
          <a:bodyPr rtlCol="0"/>
          <a:lstStyle/>
          <a:p>
            <a:r>
              <a:rPr lang="en-US" dirty="0"/>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dirty="0"/>
              <a:t>CS-FYP    Hamdard University </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CS-FYP    Hamdard University </a:t>
            </a:r>
          </a:p>
        </p:txBody>
      </p:sp>
      <p:sp>
        <p:nvSpPr>
          <p:cNvPr id="3" name="Footer Placeholder 2"/>
          <p:cNvSpPr>
            <a:spLocks noGrp="1"/>
          </p:cNvSpPr>
          <p:nvPr>
            <p:ph type="ftr" sz="quarter" idx="11"/>
          </p:nvPr>
        </p:nvSpPr>
        <p:spPr/>
        <p:txBody>
          <a:bodyPr/>
          <a:lstStyle/>
          <a:p>
            <a:r>
              <a:rPr lang="en-US" dirty="0"/>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dirty="0"/>
              <a:t>CS-FYP    Hamdard University </a:t>
            </a:r>
          </a:p>
        </p:txBody>
      </p:sp>
      <p:sp>
        <p:nvSpPr>
          <p:cNvPr id="6" name="Footer Placeholder 5"/>
          <p:cNvSpPr>
            <a:spLocks noGrp="1"/>
          </p:cNvSpPr>
          <p:nvPr>
            <p:ph type="ftr" sz="quarter" idx="11"/>
          </p:nvPr>
        </p:nvSpPr>
        <p:spPr/>
        <p:txBody>
          <a:bodyPr/>
          <a:lstStyle/>
          <a:p>
            <a:r>
              <a:rPr lang="en-US" dirty="0"/>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r>
              <a:rPr lang="en-US" dirty="0"/>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r>
              <a:rPr lang="en-US" dirty="0"/>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a:t>Click icon to add picture</a:t>
            </a: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dirty="0"/>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dirty="0"/>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 AI Powered Tourism App </a:t>
            </a: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5715000" y="4763869"/>
            <a:ext cx="3429000" cy="2246769"/>
          </a:xfrm>
          <a:prstGeom prst="rect">
            <a:avLst/>
          </a:prstGeom>
          <a:noFill/>
        </p:spPr>
        <p:txBody>
          <a:bodyPr wrap="square" rtlCol="0">
            <a:spAutoFit/>
          </a:bodyPr>
          <a:lstStyle/>
          <a:p>
            <a:pPr algn="ctr"/>
            <a:r>
              <a:rPr lang="en-US" sz="2000" dirty="0"/>
              <a:t>Daniyal Ali</a:t>
            </a:r>
          </a:p>
          <a:p>
            <a:pPr algn="ctr"/>
            <a:r>
              <a:rPr lang="en-US" sz="2000" dirty="0"/>
              <a:t>Ali Ahmed</a:t>
            </a:r>
          </a:p>
          <a:p>
            <a:pPr algn="ctr"/>
            <a:r>
              <a:rPr lang="en-US" sz="2000" dirty="0"/>
              <a:t>Ahmed Ali </a:t>
            </a:r>
          </a:p>
          <a:p>
            <a:pPr algn="ctr"/>
            <a:r>
              <a:rPr lang="en-US" sz="2000" dirty="0"/>
              <a:t>Supervisor: Mr. Iqbal-ud-din</a:t>
            </a:r>
          </a:p>
          <a:p>
            <a:pPr algn="ctr"/>
            <a:r>
              <a:rPr lang="en-US" sz="2000" dirty="0"/>
              <a:t>Co-supervisor: Dr. Khurram Iqbal</a:t>
            </a:r>
          </a:p>
          <a:p>
            <a:pPr algn="ctr"/>
            <a:endParaRPr lang="en-US" sz="2000" dirty="0"/>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a:t>
            </a: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Diagram </a:t>
            </a:r>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pic>
        <p:nvPicPr>
          <p:cNvPr id="7" name="Content Placeholder 7">
            <a:extLst>
              <a:ext uri="{FF2B5EF4-FFF2-40B4-BE49-F238E27FC236}">
                <a16:creationId xmlns:a16="http://schemas.microsoft.com/office/drawing/2014/main" id="{675FA6E8-7BD2-E076-2DA2-4E05537A434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2775" y="1828800"/>
            <a:ext cx="8153400" cy="4114800"/>
          </a:xfrm>
        </p:spPr>
      </p:pic>
    </p:spTree>
    <p:extLst>
      <p:ext uri="{BB962C8B-B14F-4D97-AF65-F5344CB8AC3E}">
        <p14:creationId xmlns:p14="http://schemas.microsoft.com/office/powerpoint/2010/main" val="850711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892E-49E1-BE7A-AF76-A5D4A907AD3A}"/>
              </a:ext>
            </a:extLst>
          </p:cNvPr>
          <p:cNvSpPr>
            <a:spLocks noGrp="1"/>
          </p:cNvSpPr>
          <p:nvPr>
            <p:ph type="title"/>
          </p:nvPr>
        </p:nvSpPr>
        <p:spPr/>
        <p:txBody>
          <a:bodyPr/>
          <a:lstStyle/>
          <a:p>
            <a:r>
              <a:rPr lang="en-GB" dirty="0"/>
              <a:t>Working Diagarm</a:t>
            </a:r>
          </a:p>
        </p:txBody>
      </p:sp>
      <p:sp>
        <p:nvSpPr>
          <p:cNvPr id="3" name="Date Placeholder 2">
            <a:extLst>
              <a:ext uri="{FF2B5EF4-FFF2-40B4-BE49-F238E27FC236}">
                <a16:creationId xmlns:a16="http://schemas.microsoft.com/office/drawing/2014/main" id="{A7BB96E2-65C2-2D44-2247-B80E9C3C4424}"/>
              </a:ext>
            </a:extLst>
          </p:cNvPr>
          <p:cNvSpPr>
            <a:spLocks noGrp="1"/>
          </p:cNvSpPr>
          <p:nvPr>
            <p:ph type="dt" sz="half" idx="10"/>
          </p:nvPr>
        </p:nvSpPr>
        <p:spPr/>
        <p:txBody>
          <a:bodyPr/>
          <a:lstStyle/>
          <a:p>
            <a:r>
              <a:rPr lang="en-US" dirty="0"/>
              <a:t>CS-FYP    Hamdard University </a:t>
            </a:r>
          </a:p>
        </p:txBody>
      </p:sp>
      <p:sp>
        <p:nvSpPr>
          <p:cNvPr id="4" name="Footer Placeholder 3">
            <a:extLst>
              <a:ext uri="{FF2B5EF4-FFF2-40B4-BE49-F238E27FC236}">
                <a16:creationId xmlns:a16="http://schemas.microsoft.com/office/drawing/2014/main" id="{D52DE921-5FE0-A305-1B7A-383F1910488B}"/>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9AA74E5A-1BD4-24D3-5EDC-3FAA1A8F3C15}"/>
              </a:ext>
            </a:extLst>
          </p:cNvPr>
          <p:cNvSpPr>
            <a:spLocks noGrp="1"/>
          </p:cNvSpPr>
          <p:nvPr>
            <p:ph type="sldNum" sz="quarter" idx="12"/>
          </p:nvPr>
        </p:nvSpPr>
        <p:spPr/>
        <p:txBody>
          <a:bodyPr/>
          <a:lstStyle/>
          <a:p>
            <a:fld id="{9EBC64C3-3FC7-4C40-910B-2643F037F02C}" type="slidenum">
              <a:rPr lang="en-US" smtClean="0"/>
              <a:pPr/>
              <a:t>11</a:t>
            </a:fld>
            <a:endParaRPr lang="en-US" dirty="0"/>
          </a:p>
        </p:txBody>
      </p:sp>
      <p:pic>
        <p:nvPicPr>
          <p:cNvPr id="7" name="Content Placeholder 7">
            <a:extLst>
              <a:ext uri="{FF2B5EF4-FFF2-40B4-BE49-F238E27FC236}">
                <a16:creationId xmlns:a16="http://schemas.microsoft.com/office/drawing/2014/main" id="{35AACD8B-0EA2-2ED1-CA21-A2701B0AF77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85800" y="1600200"/>
            <a:ext cx="7924800" cy="4495800"/>
          </a:xfrm>
        </p:spPr>
      </p:pic>
    </p:spTree>
    <p:extLst>
      <p:ext uri="{BB962C8B-B14F-4D97-AF65-F5344CB8AC3E}">
        <p14:creationId xmlns:p14="http://schemas.microsoft.com/office/powerpoint/2010/main" val="647536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8B6F-0330-286B-E9C4-954286AFBCCF}"/>
              </a:ext>
            </a:extLst>
          </p:cNvPr>
          <p:cNvSpPr>
            <a:spLocks noGrp="1"/>
          </p:cNvSpPr>
          <p:nvPr>
            <p:ph type="title"/>
          </p:nvPr>
        </p:nvSpPr>
        <p:spPr/>
        <p:txBody>
          <a:bodyPr/>
          <a:lstStyle/>
          <a:p>
            <a:r>
              <a:rPr lang="en-GB" dirty="0"/>
              <a:t>ER Diagram</a:t>
            </a:r>
          </a:p>
        </p:txBody>
      </p:sp>
      <p:sp>
        <p:nvSpPr>
          <p:cNvPr id="3" name="Date Placeholder 2">
            <a:extLst>
              <a:ext uri="{FF2B5EF4-FFF2-40B4-BE49-F238E27FC236}">
                <a16:creationId xmlns:a16="http://schemas.microsoft.com/office/drawing/2014/main" id="{E783EE05-5949-251A-11B3-452A5F9195E0}"/>
              </a:ext>
            </a:extLst>
          </p:cNvPr>
          <p:cNvSpPr>
            <a:spLocks noGrp="1"/>
          </p:cNvSpPr>
          <p:nvPr>
            <p:ph type="dt" sz="half" idx="10"/>
          </p:nvPr>
        </p:nvSpPr>
        <p:spPr/>
        <p:txBody>
          <a:bodyPr/>
          <a:lstStyle/>
          <a:p>
            <a:r>
              <a:rPr lang="en-US" dirty="0"/>
              <a:t>CS-FYP    Hamdard University </a:t>
            </a:r>
          </a:p>
        </p:txBody>
      </p:sp>
      <p:sp>
        <p:nvSpPr>
          <p:cNvPr id="4" name="Footer Placeholder 3">
            <a:extLst>
              <a:ext uri="{FF2B5EF4-FFF2-40B4-BE49-F238E27FC236}">
                <a16:creationId xmlns:a16="http://schemas.microsoft.com/office/drawing/2014/main" id="{6C9DE1CC-E703-FBC0-06BF-A899FC64DED2}"/>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1D1FDDE9-64D0-EC80-B2B0-76D889E4B037}"/>
              </a:ext>
            </a:extLst>
          </p:cNvPr>
          <p:cNvSpPr>
            <a:spLocks noGrp="1"/>
          </p:cNvSpPr>
          <p:nvPr>
            <p:ph type="sldNum" sz="quarter" idx="12"/>
          </p:nvPr>
        </p:nvSpPr>
        <p:spPr/>
        <p:txBody>
          <a:bodyPr/>
          <a:lstStyle/>
          <a:p>
            <a:fld id="{9EBC64C3-3FC7-4C40-910B-2643F037F02C}" type="slidenum">
              <a:rPr lang="en-US" smtClean="0"/>
              <a:pPr/>
              <a:t>12</a:t>
            </a:fld>
            <a:endParaRPr lang="en-US" dirty="0"/>
          </a:p>
        </p:txBody>
      </p:sp>
      <p:pic>
        <p:nvPicPr>
          <p:cNvPr id="8" name="Content Placeholder 7">
            <a:extLst>
              <a:ext uri="{FF2B5EF4-FFF2-40B4-BE49-F238E27FC236}">
                <a16:creationId xmlns:a16="http://schemas.microsoft.com/office/drawing/2014/main" id="{F1DF17FB-E135-778F-70AB-6D7F2512C8C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600200"/>
            <a:ext cx="8001000" cy="4495800"/>
          </a:xfrm>
        </p:spPr>
      </p:pic>
    </p:spTree>
    <p:extLst>
      <p:ext uri="{BB962C8B-B14F-4D97-AF65-F5344CB8AC3E}">
        <p14:creationId xmlns:p14="http://schemas.microsoft.com/office/powerpoint/2010/main" val="3070815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2B042-18BD-F11B-348F-AADBC011A435}"/>
              </a:ext>
            </a:extLst>
          </p:cNvPr>
          <p:cNvSpPr>
            <a:spLocks noGrp="1"/>
          </p:cNvSpPr>
          <p:nvPr>
            <p:ph type="title"/>
          </p:nvPr>
        </p:nvSpPr>
        <p:spPr/>
        <p:txBody>
          <a:bodyPr/>
          <a:lstStyle/>
          <a:p>
            <a:r>
              <a:rPr lang="en-US" dirty="0"/>
              <a:t>Our Project Plan </a:t>
            </a:r>
            <a:endParaRPr lang="en-GB" dirty="0"/>
          </a:p>
        </p:txBody>
      </p:sp>
      <p:sp>
        <p:nvSpPr>
          <p:cNvPr id="3" name="Date Placeholder 2">
            <a:extLst>
              <a:ext uri="{FF2B5EF4-FFF2-40B4-BE49-F238E27FC236}">
                <a16:creationId xmlns:a16="http://schemas.microsoft.com/office/drawing/2014/main" id="{FA6917B0-DE25-3512-01FC-DAC52609B621}"/>
              </a:ext>
            </a:extLst>
          </p:cNvPr>
          <p:cNvSpPr>
            <a:spLocks noGrp="1"/>
          </p:cNvSpPr>
          <p:nvPr>
            <p:ph type="dt" sz="half" idx="10"/>
          </p:nvPr>
        </p:nvSpPr>
        <p:spPr/>
        <p:txBody>
          <a:bodyPr/>
          <a:lstStyle/>
          <a:p>
            <a:r>
              <a:rPr lang="en-US" dirty="0"/>
              <a:t>CS-FYP    Hamdard University </a:t>
            </a:r>
          </a:p>
        </p:txBody>
      </p:sp>
      <p:sp>
        <p:nvSpPr>
          <p:cNvPr id="4" name="Footer Placeholder 3">
            <a:extLst>
              <a:ext uri="{FF2B5EF4-FFF2-40B4-BE49-F238E27FC236}">
                <a16:creationId xmlns:a16="http://schemas.microsoft.com/office/drawing/2014/main" id="{1318D2C6-0711-FB2A-FEE5-11D8C225B779}"/>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2F0CB8A8-B9B0-7F8B-FB6C-E55DA9021888}"/>
              </a:ext>
            </a:extLst>
          </p:cNvPr>
          <p:cNvSpPr>
            <a:spLocks noGrp="1"/>
          </p:cNvSpPr>
          <p:nvPr>
            <p:ph type="sldNum" sz="quarter" idx="12"/>
          </p:nvPr>
        </p:nvSpPr>
        <p:spPr/>
        <p:txBody>
          <a:bodyPr/>
          <a:lstStyle/>
          <a:p>
            <a:fld id="{9EBC64C3-3FC7-4C40-910B-2643F037F02C}" type="slidenum">
              <a:rPr lang="en-US" smtClean="0"/>
              <a:pPr/>
              <a:t>13</a:t>
            </a:fld>
            <a:endParaRPr lang="en-US" dirty="0"/>
          </a:p>
        </p:txBody>
      </p:sp>
      <p:pic>
        <p:nvPicPr>
          <p:cNvPr id="7" name="Google Shape;276;p11">
            <a:extLst>
              <a:ext uri="{FF2B5EF4-FFF2-40B4-BE49-F238E27FC236}">
                <a16:creationId xmlns:a16="http://schemas.microsoft.com/office/drawing/2014/main" id="{2D032680-B8A5-A67A-0FB0-7BDF8260E0AF}"/>
              </a:ext>
            </a:extLst>
          </p:cNvPr>
          <p:cNvPicPr preferRelativeResize="0">
            <a:picLocks noGrp="1"/>
          </p:cNvPicPr>
          <p:nvPr>
            <p:ph sz="quarter" idx="1"/>
          </p:nvPr>
        </p:nvPicPr>
        <p:blipFill>
          <a:blip r:embed="rId2">
            <a:alphaModFix/>
          </a:blip>
          <a:stretch>
            <a:fillRect/>
          </a:stretch>
        </p:blipFill>
        <p:spPr>
          <a:xfrm>
            <a:off x="612775" y="1676400"/>
            <a:ext cx="8153400" cy="4724399"/>
          </a:xfrm>
          <a:prstGeom prst="rect">
            <a:avLst/>
          </a:prstGeom>
          <a:noFill/>
          <a:ln>
            <a:noFill/>
          </a:ln>
        </p:spPr>
      </p:pic>
    </p:spTree>
    <p:extLst>
      <p:ext uri="{BB962C8B-B14F-4D97-AF65-F5344CB8AC3E}">
        <p14:creationId xmlns:p14="http://schemas.microsoft.com/office/powerpoint/2010/main" val="63332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57DE-101A-3ECB-4DB9-8242411FAA2A}"/>
              </a:ext>
            </a:extLst>
          </p:cNvPr>
          <p:cNvSpPr>
            <a:spLocks noGrp="1"/>
          </p:cNvSpPr>
          <p:nvPr>
            <p:ph type="title"/>
          </p:nvPr>
        </p:nvSpPr>
        <p:spPr/>
        <p:txBody>
          <a:bodyPr/>
          <a:lstStyle/>
          <a:p>
            <a:r>
              <a:rPr lang="en-US" dirty="0"/>
              <a:t>Budget / Costing </a:t>
            </a:r>
            <a:endParaRPr lang="en-GB" dirty="0"/>
          </a:p>
        </p:txBody>
      </p:sp>
      <p:sp>
        <p:nvSpPr>
          <p:cNvPr id="3" name="Date Placeholder 2">
            <a:extLst>
              <a:ext uri="{FF2B5EF4-FFF2-40B4-BE49-F238E27FC236}">
                <a16:creationId xmlns:a16="http://schemas.microsoft.com/office/drawing/2014/main" id="{19709E6B-F31D-0596-9ED2-DA1EAD7FC335}"/>
              </a:ext>
            </a:extLst>
          </p:cNvPr>
          <p:cNvSpPr>
            <a:spLocks noGrp="1"/>
          </p:cNvSpPr>
          <p:nvPr>
            <p:ph type="dt" sz="half" idx="10"/>
          </p:nvPr>
        </p:nvSpPr>
        <p:spPr/>
        <p:txBody>
          <a:bodyPr/>
          <a:lstStyle/>
          <a:p>
            <a:r>
              <a:rPr lang="en-US" dirty="0"/>
              <a:t>CS-FYP    Hamdard University </a:t>
            </a:r>
          </a:p>
        </p:txBody>
      </p:sp>
      <p:sp>
        <p:nvSpPr>
          <p:cNvPr id="4" name="Footer Placeholder 3">
            <a:extLst>
              <a:ext uri="{FF2B5EF4-FFF2-40B4-BE49-F238E27FC236}">
                <a16:creationId xmlns:a16="http://schemas.microsoft.com/office/drawing/2014/main" id="{54D88908-92E4-75AA-5C5B-ECA4DDF50444}"/>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10519A85-D068-403E-B020-08783796ADF4}"/>
              </a:ext>
            </a:extLst>
          </p:cNvPr>
          <p:cNvSpPr>
            <a:spLocks noGrp="1"/>
          </p:cNvSpPr>
          <p:nvPr>
            <p:ph type="sldNum" sz="quarter" idx="12"/>
          </p:nvPr>
        </p:nvSpPr>
        <p:spPr/>
        <p:txBody>
          <a:bodyPr/>
          <a:lstStyle/>
          <a:p>
            <a:fld id="{9EBC64C3-3FC7-4C40-910B-2643F037F02C}" type="slidenum">
              <a:rPr lang="en-US" smtClean="0"/>
              <a:pPr/>
              <a:t>14</a:t>
            </a:fld>
            <a:endParaRPr lang="en-US" dirty="0"/>
          </a:p>
        </p:txBody>
      </p:sp>
      <p:sp>
        <p:nvSpPr>
          <p:cNvPr id="6" name="Content Placeholder 5">
            <a:extLst>
              <a:ext uri="{FF2B5EF4-FFF2-40B4-BE49-F238E27FC236}">
                <a16:creationId xmlns:a16="http://schemas.microsoft.com/office/drawing/2014/main" id="{C703F349-3E74-32B7-41EA-964373AD9B0A}"/>
              </a:ext>
            </a:extLst>
          </p:cNvPr>
          <p:cNvSpPr>
            <a:spLocks noGrp="1"/>
          </p:cNvSpPr>
          <p:nvPr>
            <p:ph sz="quarter" idx="1"/>
          </p:nvPr>
        </p:nvSpPr>
        <p:spPr/>
        <p:txBody>
          <a:bodyPr/>
          <a:lstStyle/>
          <a:p>
            <a:pPr marL="320040" marR="0" lvl="0" indent="-323469" algn="l" defTabSz="914400" rtl="0" eaLnBrk="1" fontAlgn="auto" latinLnBrk="0" hangingPunct="1">
              <a:lnSpc>
                <a:spcPct val="100000"/>
              </a:lnSpc>
              <a:spcBef>
                <a:spcPts val="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Software Licenses and Hardware Tools: 0 - 150,000 PKR</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Backend Development: Free </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Frontend Development: Free </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UI/UX Design: 0 - 50,000 PKR (using free design tools like Figma, Sketch offers student discounts)</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Project Management Tools: Free (using tools like Trello, Asana)</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QA Testing: Free (conducting user tests with peers and mentors)</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Marketing and Launch: 0 - 30,000 PKR (basic online promotion)</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Legal and Compliance: 0 PKR (assuming no commercial release)</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20040" marR="0" lvl="0" indent="-323469" algn="l" defTabSz="914400" rtl="0" eaLnBrk="1" fontAlgn="auto" latinLnBrk="0" hangingPunct="1">
              <a:lnSpc>
                <a:spcPct val="100000"/>
              </a:lnSpc>
              <a:spcBef>
                <a:spcPts val="700"/>
              </a:spcBef>
              <a:spcAft>
                <a:spcPts val="0"/>
              </a:spcAft>
              <a:buClr>
                <a:srgbClr val="008000"/>
              </a:buClr>
              <a:buSzPts val="1080"/>
              <a:buFont typeface="Noto Sans Symbols"/>
              <a:buChar char="◻"/>
              <a:tabLst/>
              <a:defRPr/>
            </a:pPr>
            <a:r>
              <a:rPr kumimoji="0" lang="en-GB" sz="1800" b="1" i="0" u="none" strike="noStrike" kern="0" cap="none" spc="0" normalizeH="0" baseline="0" noProof="0" dirty="0">
                <a:ln>
                  <a:noFill/>
                </a:ln>
                <a:solidFill>
                  <a:srgbClr val="000000"/>
                </a:solidFill>
                <a:effectLst/>
                <a:uLnTx/>
                <a:uFillTx/>
                <a:latin typeface="Calibri"/>
                <a:ea typeface="Calibri"/>
                <a:cs typeface="Calibri"/>
                <a:sym typeface="Calibri"/>
              </a:rPr>
              <a:t>Total Estimated Budget:</a:t>
            </a:r>
            <a:r>
              <a:rPr kumimoji="0" lang="en-GB" sz="1800" b="0" i="0" u="none" strike="noStrike" kern="0" cap="none" spc="0" normalizeH="0" baseline="0" noProof="0" dirty="0">
                <a:ln>
                  <a:noFill/>
                </a:ln>
                <a:solidFill>
                  <a:srgbClr val="000000"/>
                </a:solidFill>
                <a:effectLst/>
                <a:uLnTx/>
                <a:uFillTx/>
                <a:latin typeface="Calibri"/>
                <a:ea typeface="Calibri"/>
                <a:cs typeface="Calibri"/>
                <a:sym typeface="Calibri"/>
              </a:rPr>
              <a:t> 0 - 230,000 PKR</a:t>
            </a:r>
            <a:endParaRPr kumimoji="0" lang="en-GB" sz="29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indent="0">
              <a:buNone/>
            </a:pPr>
            <a:endParaRPr lang="en-GB" dirty="0"/>
          </a:p>
        </p:txBody>
      </p:sp>
    </p:spTree>
    <p:extLst>
      <p:ext uri="{BB962C8B-B14F-4D97-AF65-F5344CB8AC3E}">
        <p14:creationId xmlns:p14="http://schemas.microsoft.com/office/powerpoint/2010/main" val="323873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348D9-F1F3-F5AC-DE0B-CA27C9A79509}"/>
              </a:ext>
            </a:extLst>
          </p:cNvPr>
          <p:cNvSpPr>
            <a:spLocks noGrp="1"/>
          </p:cNvSpPr>
          <p:nvPr>
            <p:ph type="title"/>
          </p:nvPr>
        </p:nvSpPr>
        <p:spPr/>
        <p:txBody>
          <a:bodyPr/>
          <a:lstStyle/>
          <a:p>
            <a:r>
              <a:rPr lang="en-US" dirty="0"/>
              <a:t>FYP  Deliverables </a:t>
            </a:r>
            <a:endParaRPr lang="en-GB" dirty="0"/>
          </a:p>
        </p:txBody>
      </p:sp>
      <p:sp>
        <p:nvSpPr>
          <p:cNvPr id="3" name="Date Placeholder 2">
            <a:extLst>
              <a:ext uri="{FF2B5EF4-FFF2-40B4-BE49-F238E27FC236}">
                <a16:creationId xmlns:a16="http://schemas.microsoft.com/office/drawing/2014/main" id="{73F5A4A4-EEEC-0372-33F2-5D7FE320F374}"/>
              </a:ext>
            </a:extLst>
          </p:cNvPr>
          <p:cNvSpPr>
            <a:spLocks noGrp="1"/>
          </p:cNvSpPr>
          <p:nvPr>
            <p:ph type="dt" sz="half" idx="10"/>
          </p:nvPr>
        </p:nvSpPr>
        <p:spPr/>
        <p:txBody>
          <a:bodyPr/>
          <a:lstStyle/>
          <a:p>
            <a:r>
              <a:rPr lang="en-US" dirty="0"/>
              <a:t>CS-FYP    Hamdard University </a:t>
            </a:r>
          </a:p>
        </p:txBody>
      </p:sp>
      <p:sp>
        <p:nvSpPr>
          <p:cNvPr id="4" name="Footer Placeholder 3">
            <a:extLst>
              <a:ext uri="{FF2B5EF4-FFF2-40B4-BE49-F238E27FC236}">
                <a16:creationId xmlns:a16="http://schemas.microsoft.com/office/drawing/2014/main" id="{97AA7DF8-1364-2FA6-F66F-D6BC8FDF47AA}"/>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1964AF88-DC3D-5845-2242-9C3CABA6B71D}"/>
              </a:ext>
            </a:extLst>
          </p:cNvPr>
          <p:cNvSpPr>
            <a:spLocks noGrp="1"/>
          </p:cNvSpPr>
          <p:nvPr>
            <p:ph type="sldNum" sz="quarter" idx="12"/>
          </p:nvPr>
        </p:nvSpPr>
        <p:spPr/>
        <p:txBody>
          <a:bodyPr/>
          <a:lstStyle/>
          <a:p>
            <a:fld id="{9EBC64C3-3FC7-4C40-910B-2643F037F02C}" type="slidenum">
              <a:rPr lang="en-US" smtClean="0"/>
              <a:pPr/>
              <a:t>15</a:t>
            </a:fld>
            <a:endParaRPr lang="en-US" dirty="0"/>
          </a:p>
        </p:txBody>
      </p:sp>
      <p:pic>
        <p:nvPicPr>
          <p:cNvPr id="7" name="Content Placeholder 8">
            <a:extLst>
              <a:ext uri="{FF2B5EF4-FFF2-40B4-BE49-F238E27FC236}">
                <a16:creationId xmlns:a16="http://schemas.microsoft.com/office/drawing/2014/main" id="{79321658-84FD-E34E-4547-1E1B1FA56F15}"/>
              </a:ext>
            </a:extLst>
          </p:cNvPr>
          <p:cNvPicPr>
            <a:picLocks noGrp="1" noChangeAspect="1"/>
          </p:cNvPicPr>
          <p:nvPr>
            <p:ph sz="quarter" idx="1"/>
          </p:nvPr>
        </p:nvPicPr>
        <p:blipFill>
          <a:blip r:embed="rId2"/>
          <a:stretch>
            <a:fillRect/>
          </a:stretch>
        </p:blipFill>
        <p:spPr>
          <a:xfrm>
            <a:off x="615353" y="1828800"/>
            <a:ext cx="3956647" cy="640135"/>
          </a:xfrm>
          <a:prstGeom prst="rect">
            <a:avLst/>
          </a:prstGeom>
        </p:spPr>
      </p:pic>
      <p:sp>
        <p:nvSpPr>
          <p:cNvPr id="8" name="TextBox 7">
            <a:extLst>
              <a:ext uri="{FF2B5EF4-FFF2-40B4-BE49-F238E27FC236}">
                <a16:creationId xmlns:a16="http://schemas.microsoft.com/office/drawing/2014/main" id="{E4E26955-C8B2-6698-5060-9A8343F44E76}"/>
              </a:ext>
            </a:extLst>
          </p:cNvPr>
          <p:cNvSpPr txBox="1"/>
          <p:nvPr/>
        </p:nvSpPr>
        <p:spPr>
          <a:xfrm>
            <a:off x="615353" y="2541504"/>
            <a:ext cx="3956647" cy="2846933"/>
          </a:xfrm>
          <a:prstGeom prst="rect">
            <a:avLst/>
          </a:prstGeom>
          <a:noFill/>
        </p:spPr>
        <p:txBody>
          <a:bodyPr wrap="square">
            <a:spAutoFit/>
          </a:bodyPr>
          <a:lstStyle/>
          <a:p>
            <a:pPr marL="0" lvl="0" indent="0" algn="just" rtl="0">
              <a:lnSpc>
                <a:spcPct val="150000"/>
              </a:lnSpc>
              <a:spcBef>
                <a:spcPts val="0"/>
              </a:spcBef>
              <a:spcAft>
                <a:spcPts val="0"/>
              </a:spcAft>
              <a:buSzPct val="48871"/>
              <a:buNone/>
            </a:pPr>
            <a:r>
              <a:rPr lang="en-GB" sz="1600" dirty="0"/>
              <a:t>SRS Document</a:t>
            </a:r>
          </a:p>
          <a:p>
            <a:pPr marL="0" lvl="0" indent="0" algn="just" rtl="0">
              <a:lnSpc>
                <a:spcPct val="150000"/>
              </a:lnSpc>
              <a:spcBef>
                <a:spcPts val="0"/>
              </a:spcBef>
              <a:spcAft>
                <a:spcPts val="0"/>
              </a:spcAft>
              <a:buSzPct val="48871"/>
              <a:buNone/>
            </a:pPr>
            <a:r>
              <a:rPr lang="en-GB" sz="1600" dirty="0"/>
              <a:t>SDS Document</a:t>
            </a:r>
          </a:p>
          <a:p>
            <a:pPr marL="0" marR="0" lvl="0" indent="0" algn="just" defTabSz="914400" rtl="0" eaLnBrk="1" fontAlgn="auto" latinLnBrk="0" hangingPunct="1">
              <a:lnSpc>
                <a:spcPct val="100000"/>
              </a:lnSpc>
              <a:spcBef>
                <a:spcPts val="700"/>
              </a:spcBef>
              <a:spcAft>
                <a:spcPts val="0"/>
              </a:spcAft>
              <a:buClrTx/>
              <a:buSzPct val="48871"/>
              <a:buFontTx/>
              <a:buNone/>
              <a:tabLst/>
              <a:defRPr/>
            </a:pPr>
            <a:r>
              <a:rPr kumimoji="0" lang="en-GB" sz="1600" b="0" i="0" u="none" strike="noStrike" kern="1200" cap="none" spc="0" normalizeH="0" baseline="0" noProof="0" dirty="0">
                <a:ln>
                  <a:noFill/>
                </a:ln>
                <a:solidFill>
                  <a:prstClr val="black"/>
                </a:solidFill>
                <a:effectLst/>
                <a:uLnTx/>
                <a:uFillTx/>
                <a:ea typeface="+mn-ea"/>
                <a:cs typeface="+mn-cs"/>
              </a:rPr>
              <a:t>Project Report - I</a:t>
            </a:r>
          </a:p>
          <a:p>
            <a:pPr marL="0" marR="0" lvl="0" indent="0" algn="just" defTabSz="914400" rtl="0" eaLnBrk="1" fontAlgn="auto" latinLnBrk="0" hangingPunct="1">
              <a:lnSpc>
                <a:spcPct val="100000"/>
              </a:lnSpc>
              <a:spcBef>
                <a:spcPts val="700"/>
              </a:spcBef>
              <a:spcAft>
                <a:spcPts val="0"/>
              </a:spcAft>
              <a:buClrTx/>
              <a:buSzPct val="48871"/>
              <a:buFontTx/>
              <a:buNone/>
              <a:tabLst/>
              <a:defRPr/>
            </a:pPr>
            <a:r>
              <a:rPr kumimoji="0" lang="en-GB" sz="1600" b="0" i="0" u="none" strike="noStrike" kern="1200" cap="none" spc="0" normalizeH="0" baseline="0" noProof="0" dirty="0">
                <a:ln>
                  <a:noFill/>
                </a:ln>
                <a:solidFill>
                  <a:prstClr val="black"/>
                </a:solidFill>
                <a:effectLst/>
                <a:uLnTx/>
                <a:uFillTx/>
                <a:ea typeface="+mn-ea"/>
                <a:cs typeface="+mn-cs"/>
              </a:rPr>
              <a:t>Project Plan</a:t>
            </a:r>
            <a:endParaRPr lang="en-GB" sz="1600" dirty="0"/>
          </a:p>
          <a:p>
            <a:pPr marL="0" lvl="0" indent="0" algn="just" rtl="0">
              <a:spcBef>
                <a:spcPts val="700"/>
              </a:spcBef>
              <a:spcAft>
                <a:spcPts val="0"/>
              </a:spcAft>
              <a:buSzPct val="48871"/>
              <a:buNone/>
            </a:pPr>
            <a:r>
              <a:rPr lang="en-GB" sz="1600" dirty="0"/>
              <a:t>Design Mock-up</a:t>
            </a:r>
          </a:p>
          <a:p>
            <a:pPr marL="0" lvl="0" indent="0" algn="just" rtl="0">
              <a:spcBef>
                <a:spcPts val="700"/>
              </a:spcBef>
              <a:spcAft>
                <a:spcPts val="0"/>
              </a:spcAft>
              <a:buSzPct val="48871"/>
              <a:buNone/>
            </a:pPr>
            <a:r>
              <a:rPr lang="en-GB" sz="1600" dirty="0"/>
              <a:t>Front End</a:t>
            </a:r>
          </a:p>
          <a:p>
            <a:pPr marL="0" lvl="0" indent="0" algn="just" rtl="0">
              <a:spcBef>
                <a:spcPts val="700"/>
              </a:spcBef>
              <a:spcAft>
                <a:spcPts val="0"/>
              </a:spcAft>
              <a:buSzPct val="48871"/>
              <a:buNone/>
            </a:pPr>
            <a:r>
              <a:rPr lang="en-GB" sz="1600" dirty="0"/>
              <a:t>Back End</a:t>
            </a:r>
          </a:p>
          <a:p>
            <a:pPr marL="0" lvl="0" indent="0" algn="just" rtl="0">
              <a:spcBef>
                <a:spcPts val="700"/>
              </a:spcBef>
              <a:spcAft>
                <a:spcPts val="0"/>
              </a:spcAft>
              <a:buSzPct val="48871"/>
              <a:buNone/>
            </a:pPr>
            <a:r>
              <a:rPr lang="en-GB" sz="1600" dirty="0"/>
              <a:t>Database</a:t>
            </a:r>
          </a:p>
        </p:txBody>
      </p:sp>
      <p:sp>
        <p:nvSpPr>
          <p:cNvPr id="9" name="Google Shape;300;p13">
            <a:extLst>
              <a:ext uri="{FF2B5EF4-FFF2-40B4-BE49-F238E27FC236}">
                <a16:creationId xmlns:a16="http://schemas.microsoft.com/office/drawing/2014/main" id="{5EC4483B-B55E-1451-6199-C2784C6BD5DD}"/>
              </a:ext>
            </a:extLst>
          </p:cNvPr>
          <p:cNvSpPr txBox="1">
            <a:spLocks noGrp="1"/>
          </p:cNvSpPr>
          <p:nvPr/>
        </p:nvSpPr>
        <p:spPr>
          <a:xfrm>
            <a:off x="4800600" y="1828800"/>
            <a:ext cx="3886200" cy="640080"/>
          </a:xfrm>
          <a:prstGeom prst="rect">
            <a:avLst/>
          </a:prstGeom>
          <a:solidFill>
            <a:schemeClr val="accent4"/>
          </a:solid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L="457200" marR="0" lvl="0" indent="-228600" algn="l" rtl="0">
              <a:lnSpc>
                <a:spcPct val="100000"/>
              </a:lnSpc>
              <a:spcBef>
                <a:spcPts val="700"/>
              </a:spcBef>
              <a:spcAft>
                <a:spcPts val="0"/>
              </a:spcAft>
              <a:buClr>
                <a:schemeClr val="accent2"/>
              </a:buClr>
              <a:buSzPts val="1200"/>
              <a:buFont typeface="Twentieth Century"/>
              <a:buNone/>
              <a:defRPr sz="2000" b="1" i="0" u="none" strike="noStrike" cap="none">
                <a:solidFill>
                  <a:srgbClr val="FFFFFF"/>
                </a:solidFill>
                <a:latin typeface="Twentieth Century"/>
                <a:ea typeface="Twentieth Century"/>
                <a:cs typeface="Twentieth Century"/>
                <a:sym typeface="Twentieth Century"/>
              </a:defRPr>
            </a:lvl1pPr>
            <a:lvl2pPr marL="914400" marR="0" lvl="1" indent="-308610" algn="l" rtl="0">
              <a:lnSpc>
                <a:spcPct val="100000"/>
              </a:lnSpc>
              <a:spcBef>
                <a:spcPts val="550"/>
              </a:spcBef>
              <a:spcAft>
                <a:spcPts val="0"/>
              </a:spcAft>
              <a:buClr>
                <a:schemeClr val="accent1"/>
              </a:buClr>
              <a:buSzPts val="126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14325" algn="l" rtl="0">
              <a:lnSpc>
                <a:spcPct val="100000"/>
              </a:lnSpc>
              <a:spcBef>
                <a:spcPts val="500"/>
              </a:spcBef>
              <a:spcAft>
                <a:spcPts val="0"/>
              </a:spcAft>
              <a:buClr>
                <a:schemeClr val="accent2"/>
              </a:buClr>
              <a:buSzPts val="1350"/>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14325" algn="l" rtl="0">
              <a:lnSpc>
                <a:spcPct val="100000"/>
              </a:lnSpc>
              <a:spcBef>
                <a:spcPts val="400"/>
              </a:spcBef>
              <a:spcAft>
                <a:spcPts val="0"/>
              </a:spcAft>
              <a:buClr>
                <a:schemeClr val="accent3"/>
              </a:buClr>
              <a:buSzPts val="135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02895" algn="l" rtl="0">
              <a:lnSpc>
                <a:spcPct val="100000"/>
              </a:lnSpc>
              <a:spcBef>
                <a:spcPts val="400"/>
              </a:spcBef>
              <a:spcAft>
                <a:spcPts val="0"/>
              </a:spcAft>
              <a:buClr>
                <a:schemeClr val="accent4"/>
              </a:buClr>
              <a:buSzPts val="117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lnSpc>
                <a:spcPct val="100000"/>
              </a:lnSpc>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lnSpc>
                <a:spcPct val="100000"/>
              </a:lnSpc>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lnSpc>
                <a:spcPct val="100000"/>
              </a:lnSpc>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lnSpc>
                <a:spcPct val="100000"/>
              </a:lnSpc>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pPr marL="0" lvl="0" indent="0" algn="l" rtl="0">
              <a:spcBef>
                <a:spcPts val="0"/>
              </a:spcBef>
              <a:spcAft>
                <a:spcPts val="0"/>
              </a:spcAft>
              <a:buSzPts val="1200"/>
              <a:buNone/>
            </a:pPr>
            <a:r>
              <a:rPr lang="en-US" dirty="0">
                <a:solidFill>
                  <a:srgbClr val="20180A"/>
                </a:solidFill>
              </a:rPr>
              <a:t>FYP-II Evaluation</a:t>
            </a:r>
            <a:endParaRPr dirty="0">
              <a:solidFill>
                <a:srgbClr val="20180A"/>
              </a:solidFill>
            </a:endParaRPr>
          </a:p>
        </p:txBody>
      </p:sp>
      <p:sp>
        <p:nvSpPr>
          <p:cNvPr id="10" name="TextBox 9">
            <a:extLst>
              <a:ext uri="{FF2B5EF4-FFF2-40B4-BE49-F238E27FC236}">
                <a16:creationId xmlns:a16="http://schemas.microsoft.com/office/drawing/2014/main" id="{DAA8BF45-D659-FC71-9F23-1014D5A8A450}"/>
              </a:ext>
            </a:extLst>
          </p:cNvPr>
          <p:cNvSpPr txBox="1"/>
          <p:nvPr/>
        </p:nvSpPr>
        <p:spPr>
          <a:xfrm>
            <a:off x="4656524" y="2560340"/>
            <a:ext cx="3886200" cy="1836400"/>
          </a:xfrm>
          <a:prstGeom prst="rect">
            <a:avLst/>
          </a:prstGeom>
          <a:noFill/>
        </p:spPr>
        <p:txBody>
          <a:bodyPr wrap="square">
            <a:spAutoFit/>
          </a:bodyPr>
          <a:lstStyle/>
          <a:p>
            <a:pPr>
              <a:buSzPts val="960"/>
            </a:pPr>
            <a:r>
              <a:rPr lang="en-GB" sz="1800" dirty="0"/>
              <a:t>Trip Recommendation System</a:t>
            </a:r>
            <a:endParaRPr lang="en-GB" dirty="0"/>
          </a:p>
          <a:p>
            <a:pPr marL="0" lvl="0" indent="0" algn="l" rtl="0">
              <a:spcBef>
                <a:spcPts val="700"/>
              </a:spcBef>
              <a:spcAft>
                <a:spcPts val="0"/>
              </a:spcAft>
              <a:buSzPts val="960"/>
              <a:buNone/>
            </a:pPr>
            <a:r>
              <a:rPr lang="en-GB" sz="1800" dirty="0"/>
              <a:t>Chatbot</a:t>
            </a:r>
          </a:p>
          <a:p>
            <a:pPr marL="0" lvl="0" indent="0" algn="l" rtl="0">
              <a:spcBef>
                <a:spcPts val="700"/>
              </a:spcBef>
              <a:spcAft>
                <a:spcPts val="0"/>
              </a:spcAft>
              <a:buClr>
                <a:schemeClr val="dk1"/>
              </a:buClr>
              <a:buSzPts val="960"/>
              <a:buFont typeface="Arial"/>
              <a:buNone/>
            </a:pPr>
            <a:r>
              <a:rPr lang="en-GB" sz="1800" dirty="0"/>
              <a:t>Testing</a:t>
            </a:r>
          </a:p>
          <a:p>
            <a:pPr marL="0" lvl="0" indent="0" algn="l" rtl="0">
              <a:spcBef>
                <a:spcPts val="700"/>
              </a:spcBef>
              <a:spcAft>
                <a:spcPts val="0"/>
              </a:spcAft>
              <a:buSzPts val="960"/>
              <a:buNone/>
            </a:pPr>
            <a:r>
              <a:rPr lang="en-GB" sz="1800" dirty="0"/>
              <a:t>Deployment</a:t>
            </a:r>
            <a:endParaRPr lang="en-GB" dirty="0"/>
          </a:p>
          <a:p>
            <a:pPr marL="0" lvl="0" indent="0" algn="l" rtl="0">
              <a:spcBef>
                <a:spcPts val="700"/>
              </a:spcBef>
              <a:spcAft>
                <a:spcPts val="0"/>
              </a:spcAft>
              <a:buSzPts val="960"/>
              <a:buNone/>
            </a:pPr>
            <a:r>
              <a:rPr lang="en-GB" sz="1800" dirty="0"/>
              <a:t>Project Report - II</a:t>
            </a:r>
            <a:endParaRPr lang="en-GB" dirty="0"/>
          </a:p>
        </p:txBody>
      </p:sp>
    </p:spTree>
    <p:extLst>
      <p:ext uri="{BB962C8B-B14F-4D97-AF65-F5344CB8AC3E}">
        <p14:creationId xmlns:p14="http://schemas.microsoft.com/office/powerpoint/2010/main" val="2865727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69B6-0FB2-2E90-8896-046647175D90}"/>
              </a:ext>
            </a:extLst>
          </p:cNvPr>
          <p:cNvSpPr>
            <a:spLocks noGrp="1"/>
          </p:cNvSpPr>
          <p:nvPr>
            <p:ph type="title"/>
          </p:nvPr>
        </p:nvSpPr>
        <p:spPr/>
        <p:txBody>
          <a:bodyPr/>
          <a:lstStyle/>
          <a:p>
            <a:r>
              <a:rPr lang="en-GB" dirty="0"/>
              <a:t>Conclusion</a:t>
            </a:r>
          </a:p>
        </p:txBody>
      </p:sp>
      <p:sp>
        <p:nvSpPr>
          <p:cNvPr id="3" name="Date Placeholder 2">
            <a:extLst>
              <a:ext uri="{FF2B5EF4-FFF2-40B4-BE49-F238E27FC236}">
                <a16:creationId xmlns:a16="http://schemas.microsoft.com/office/drawing/2014/main" id="{8DA7E9CA-5ECA-0537-D089-4E7BDF90C475}"/>
              </a:ext>
            </a:extLst>
          </p:cNvPr>
          <p:cNvSpPr>
            <a:spLocks noGrp="1"/>
          </p:cNvSpPr>
          <p:nvPr>
            <p:ph type="dt" sz="half" idx="10"/>
          </p:nvPr>
        </p:nvSpPr>
        <p:spPr/>
        <p:txBody>
          <a:bodyPr/>
          <a:lstStyle/>
          <a:p>
            <a:r>
              <a:rPr lang="en-US" dirty="0"/>
              <a:t>CS-FYP    Hamdard University </a:t>
            </a:r>
          </a:p>
        </p:txBody>
      </p:sp>
      <p:sp>
        <p:nvSpPr>
          <p:cNvPr id="4" name="Footer Placeholder 3">
            <a:extLst>
              <a:ext uri="{FF2B5EF4-FFF2-40B4-BE49-F238E27FC236}">
                <a16:creationId xmlns:a16="http://schemas.microsoft.com/office/drawing/2014/main" id="{855316C2-2B09-8D6D-682C-D217931AFF1E}"/>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62874595-C030-A554-9518-BB3C8ED7DA12}"/>
              </a:ext>
            </a:extLst>
          </p:cNvPr>
          <p:cNvSpPr>
            <a:spLocks noGrp="1"/>
          </p:cNvSpPr>
          <p:nvPr>
            <p:ph type="sldNum" sz="quarter" idx="12"/>
          </p:nvPr>
        </p:nvSpPr>
        <p:spPr/>
        <p:txBody>
          <a:bodyPr/>
          <a:lstStyle/>
          <a:p>
            <a:fld id="{9EBC64C3-3FC7-4C40-910B-2643F037F02C}" type="slidenum">
              <a:rPr lang="en-US" smtClean="0"/>
              <a:pPr/>
              <a:t>16</a:t>
            </a:fld>
            <a:endParaRPr lang="en-US" dirty="0"/>
          </a:p>
        </p:txBody>
      </p:sp>
      <p:sp>
        <p:nvSpPr>
          <p:cNvPr id="6" name="Content Placeholder 5">
            <a:extLst>
              <a:ext uri="{FF2B5EF4-FFF2-40B4-BE49-F238E27FC236}">
                <a16:creationId xmlns:a16="http://schemas.microsoft.com/office/drawing/2014/main" id="{817F939B-B9CC-E33D-BA62-46E372795B23}"/>
              </a:ext>
            </a:extLst>
          </p:cNvPr>
          <p:cNvSpPr>
            <a:spLocks noGrp="1"/>
          </p:cNvSpPr>
          <p:nvPr>
            <p:ph sz="quarter" idx="1"/>
          </p:nvPr>
        </p:nvSpPr>
        <p:spPr/>
        <p:txBody>
          <a:bodyPr/>
          <a:lstStyle/>
          <a:p>
            <a:r>
              <a:rPr lang="en-GB" dirty="0"/>
              <a:t>AI Powered Tourism App bridges gaps in Tourism Industry.</a:t>
            </a:r>
          </a:p>
          <a:p>
            <a:r>
              <a:rPr lang="en-GB" dirty="0"/>
              <a:t>Centralized and efficient platform for Tourist.</a:t>
            </a:r>
          </a:p>
          <a:p>
            <a:r>
              <a:rPr lang="en-GB" dirty="0"/>
              <a:t>Enhances collaboration and transparency.</a:t>
            </a:r>
          </a:p>
          <a:p>
            <a:pPr marL="0" indent="0">
              <a:buNone/>
            </a:pPr>
            <a:endParaRPr lang="en-GB" dirty="0"/>
          </a:p>
        </p:txBody>
      </p:sp>
    </p:spTree>
    <p:extLst>
      <p:ext uri="{BB962C8B-B14F-4D97-AF65-F5344CB8AC3E}">
        <p14:creationId xmlns:p14="http://schemas.microsoft.com/office/powerpoint/2010/main" val="1335289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EA337-2DB7-E6FD-4E10-E284F330D657}"/>
              </a:ext>
            </a:extLst>
          </p:cNvPr>
          <p:cNvSpPr>
            <a:spLocks noGrp="1"/>
          </p:cNvSpPr>
          <p:nvPr>
            <p:ph type="title"/>
          </p:nvPr>
        </p:nvSpPr>
        <p:spPr/>
        <p:txBody>
          <a:bodyPr/>
          <a:lstStyle/>
          <a:p>
            <a:r>
              <a:rPr lang="en-GB" sz="4400" b="0" i="0" u="none" strike="noStrike" dirty="0">
                <a:solidFill>
                  <a:srgbClr val="775F55"/>
                </a:solidFill>
                <a:effectLst/>
                <a:latin typeface="Twentieth Century"/>
              </a:rPr>
              <a:t>Acknowledgments</a:t>
            </a:r>
            <a:endParaRPr lang="en-GB" dirty="0"/>
          </a:p>
        </p:txBody>
      </p:sp>
      <p:sp>
        <p:nvSpPr>
          <p:cNvPr id="3" name="Date Placeholder 2">
            <a:extLst>
              <a:ext uri="{FF2B5EF4-FFF2-40B4-BE49-F238E27FC236}">
                <a16:creationId xmlns:a16="http://schemas.microsoft.com/office/drawing/2014/main" id="{1BB47B4C-87FE-D123-E4A8-DE4A2360B025}"/>
              </a:ext>
            </a:extLst>
          </p:cNvPr>
          <p:cNvSpPr>
            <a:spLocks noGrp="1"/>
          </p:cNvSpPr>
          <p:nvPr>
            <p:ph type="dt" sz="half" idx="10"/>
          </p:nvPr>
        </p:nvSpPr>
        <p:spPr/>
        <p:txBody>
          <a:bodyPr/>
          <a:lstStyle/>
          <a:p>
            <a:r>
              <a:rPr lang="en-US" dirty="0"/>
              <a:t>CS-FYP    Hamdard University </a:t>
            </a:r>
          </a:p>
        </p:txBody>
      </p:sp>
      <p:sp>
        <p:nvSpPr>
          <p:cNvPr id="4" name="Footer Placeholder 3">
            <a:extLst>
              <a:ext uri="{FF2B5EF4-FFF2-40B4-BE49-F238E27FC236}">
                <a16:creationId xmlns:a16="http://schemas.microsoft.com/office/drawing/2014/main" id="{35614EAB-B5EC-3654-299A-2244511BDDD1}"/>
              </a:ext>
            </a:extLst>
          </p:cNvPr>
          <p:cNvSpPr>
            <a:spLocks noGrp="1"/>
          </p:cNvSpPr>
          <p:nvPr>
            <p:ph type="ftr" sz="quarter" idx="11"/>
          </p:nvPr>
        </p:nvSpPr>
        <p:spPr/>
        <p:txBody>
          <a:bodyPr/>
          <a:lstStyle/>
          <a:p>
            <a:r>
              <a:rPr lang="en-US" dirty="0"/>
              <a:t>Project Name Here</a:t>
            </a:r>
          </a:p>
        </p:txBody>
      </p:sp>
      <p:sp>
        <p:nvSpPr>
          <p:cNvPr id="5" name="Slide Number Placeholder 4">
            <a:extLst>
              <a:ext uri="{FF2B5EF4-FFF2-40B4-BE49-F238E27FC236}">
                <a16:creationId xmlns:a16="http://schemas.microsoft.com/office/drawing/2014/main" id="{849C089D-9F8A-D45A-7FE4-F0CF307C2624}"/>
              </a:ext>
            </a:extLst>
          </p:cNvPr>
          <p:cNvSpPr>
            <a:spLocks noGrp="1"/>
          </p:cNvSpPr>
          <p:nvPr>
            <p:ph type="sldNum" sz="quarter" idx="12"/>
          </p:nvPr>
        </p:nvSpPr>
        <p:spPr/>
        <p:txBody>
          <a:bodyPr/>
          <a:lstStyle/>
          <a:p>
            <a:fld id="{9EBC64C3-3FC7-4C40-910B-2643F037F02C}" type="slidenum">
              <a:rPr lang="en-US" smtClean="0"/>
              <a:pPr/>
              <a:t>17</a:t>
            </a:fld>
            <a:endParaRPr lang="en-US" dirty="0"/>
          </a:p>
        </p:txBody>
      </p:sp>
      <p:sp>
        <p:nvSpPr>
          <p:cNvPr id="6" name="Content Placeholder 5">
            <a:extLst>
              <a:ext uri="{FF2B5EF4-FFF2-40B4-BE49-F238E27FC236}">
                <a16:creationId xmlns:a16="http://schemas.microsoft.com/office/drawing/2014/main" id="{BEFEFC6D-4C70-2E1B-9AD7-589B1ECA85FD}"/>
              </a:ext>
            </a:extLst>
          </p:cNvPr>
          <p:cNvSpPr>
            <a:spLocks noGrp="1"/>
          </p:cNvSpPr>
          <p:nvPr>
            <p:ph sz="quarter" idx="1"/>
          </p:nvPr>
        </p:nvSpPr>
        <p:spPr/>
        <p:txBody>
          <a:bodyPr/>
          <a:lstStyle/>
          <a:p>
            <a:pPr marL="0" indent="0">
              <a:buNone/>
            </a:pPr>
            <a:endParaRPr lang="en-GB" sz="2800" b="0" i="0" u="none" strike="noStrike" dirty="0">
              <a:solidFill>
                <a:srgbClr val="000000"/>
              </a:solidFill>
              <a:effectLst/>
              <a:latin typeface="Twentieth Century"/>
            </a:endParaRPr>
          </a:p>
          <a:p>
            <a:pPr marL="0" indent="0">
              <a:buNone/>
            </a:pPr>
            <a:endParaRPr lang="en-GB" sz="2800" dirty="0">
              <a:solidFill>
                <a:srgbClr val="000000"/>
              </a:solidFill>
              <a:latin typeface="Twentieth Century"/>
            </a:endParaRPr>
          </a:p>
          <a:p>
            <a:pPr marL="0" indent="0">
              <a:buNone/>
            </a:pPr>
            <a:endParaRPr lang="en-GB" sz="2800" b="0" i="0" u="none" strike="noStrike" dirty="0">
              <a:solidFill>
                <a:srgbClr val="000000"/>
              </a:solidFill>
              <a:effectLst/>
              <a:latin typeface="Twentieth Century"/>
            </a:endParaRPr>
          </a:p>
          <a:p>
            <a:pPr marL="0" indent="0">
              <a:buNone/>
            </a:pPr>
            <a:r>
              <a:rPr lang="en-GB" sz="2800" b="0" i="0" u="none" strike="noStrike" dirty="0">
                <a:solidFill>
                  <a:srgbClr val="000000"/>
                </a:solidFill>
                <a:effectLst/>
                <a:latin typeface="Twentieth Century"/>
              </a:rPr>
              <a:t>We’re grateful to our supervisors, Mr. Iqbal-ud-din and Dr. </a:t>
            </a:r>
            <a:r>
              <a:rPr lang="en-GB" sz="2800" dirty="0">
                <a:solidFill>
                  <a:srgbClr val="000000"/>
                </a:solidFill>
                <a:latin typeface="Twentieth Century"/>
              </a:rPr>
              <a:t>Khurram Iqbal</a:t>
            </a:r>
            <a:r>
              <a:rPr lang="en-GB" sz="2800" b="0" i="0" u="none" strike="noStrike" dirty="0">
                <a:solidFill>
                  <a:srgbClr val="000000"/>
                </a:solidFill>
                <a:effectLst/>
                <a:latin typeface="Twentieth Century"/>
              </a:rPr>
              <a:t>, for their guidance and support throughout this project.</a:t>
            </a:r>
            <a:endParaRPr lang="en-US" dirty="0"/>
          </a:p>
          <a:p>
            <a:pPr marL="0" indent="0">
              <a:buNone/>
            </a:pPr>
            <a:endParaRPr lang="en-GB" dirty="0"/>
          </a:p>
        </p:txBody>
      </p:sp>
    </p:spTree>
    <p:extLst>
      <p:ext uri="{BB962C8B-B14F-4D97-AF65-F5344CB8AC3E}">
        <p14:creationId xmlns:p14="http://schemas.microsoft.com/office/powerpoint/2010/main" val="4213910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55000" lnSpcReduction="20000"/>
          </a:bodyPr>
          <a:lstStyle/>
          <a:p>
            <a:r>
              <a:rPr lang="en-US" dirty="0">
                <a:solidFill>
                  <a:srgbClr val="FF0000"/>
                </a:solidFill>
              </a:rPr>
              <a:t>Introduction </a:t>
            </a:r>
          </a:p>
          <a:p>
            <a:r>
              <a:rPr lang="en-US" dirty="0">
                <a:solidFill>
                  <a:srgbClr val="FF0000"/>
                </a:solidFill>
              </a:rPr>
              <a:t>Problem Statement  </a:t>
            </a:r>
          </a:p>
          <a:p>
            <a:r>
              <a:rPr lang="en-US" dirty="0">
                <a:solidFill>
                  <a:srgbClr val="FF0000"/>
                </a:solidFill>
              </a:rPr>
              <a:t>Objective</a:t>
            </a:r>
          </a:p>
          <a:p>
            <a:r>
              <a:rPr lang="en-US" dirty="0">
                <a:solidFill>
                  <a:srgbClr val="FF0000"/>
                </a:solidFill>
              </a:rPr>
              <a:t>FYP Scope</a:t>
            </a:r>
          </a:p>
          <a:p>
            <a:r>
              <a:rPr lang="en-US" dirty="0"/>
              <a:t>Our methodology</a:t>
            </a:r>
          </a:p>
          <a:p>
            <a:r>
              <a:rPr lang="en-US" dirty="0"/>
              <a:t>Key Features</a:t>
            </a:r>
          </a:p>
          <a:p>
            <a:r>
              <a:rPr lang="en-US" dirty="0"/>
              <a:t>Limitations and Future Work</a:t>
            </a:r>
          </a:p>
          <a:p>
            <a:r>
              <a:rPr lang="en-US" dirty="0"/>
              <a:t>Use Case Diagram</a:t>
            </a:r>
          </a:p>
          <a:p>
            <a:r>
              <a:rPr lang="en-US" dirty="0"/>
              <a:t>Working Diagram</a:t>
            </a:r>
          </a:p>
          <a:p>
            <a:r>
              <a:rPr lang="en-US" dirty="0"/>
              <a:t>ER Diagram</a:t>
            </a:r>
          </a:p>
          <a:p>
            <a:r>
              <a:rPr lang="en-US" dirty="0"/>
              <a:t>Our </a:t>
            </a:r>
            <a:r>
              <a:rPr lang="en-US" dirty="0">
                <a:solidFill>
                  <a:srgbClr val="FF0000"/>
                </a:solidFill>
              </a:rPr>
              <a:t>Project Plan </a:t>
            </a:r>
            <a:endParaRPr lang="en-US" dirty="0"/>
          </a:p>
          <a:p>
            <a:r>
              <a:rPr lang="en-US" dirty="0"/>
              <a:t>Budget / Costing </a:t>
            </a:r>
          </a:p>
          <a:p>
            <a:r>
              <a:rPr lang="en-US" dirty="0"/>
              <a:t>FYP Deliverables </a:t>
            </a:r>
          </a:p>
          <a:p>
            <a:r>
              <a:rPr lang="en-US" dirty="0"/>
              <a:t>Conclusion</a:t>
            </a:r>
          </a:p>
          <a:p>
            <a:r>
              <a:rPr lang="en-US" dirty="0"/>
              <a:t>Acknowledgments</a:t>
            </a:r>
          </a:p>
          <a:p>
            <a:pPr marL="0" indent="0">
              <a:buNone/>
            </a:pPr>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
          </p:nvPr>
        </p:nvSpPr>
        <p:spPr/>
        <p:txBody>
          <a:bodyPr>
            <a:normAutofit lnSpcReduction="10000"/>
          </a:bodyPr>
          <a:lstStyle/>
          <a:p>
            <a:pPr marL="0" indent="0">
              <a:buNone/>
            </a:pPr>
            <a:r>
              <a:rPr lang="en-GB" dirty="0"/>
              <a:t>The AI-Powered Tourism App is designed to enhance travel experiences by providing personalized recommendations and chatbot assistance. The app helps users plan their trips based on their preferences, ensuring a hassle-free and enjoyable journey. With a user-friendly interface, travellers can explore destinations and get instant support through chatbot integration. By leveraging AI-driven recommendations and interactive features, the app simplifies trip planning, making tourism in Pakistan more accessible and efficient.</a:t>
            </a:r>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sz="quarter" idx="1"/>
          </p:nvPr>
        </p:nvSpPr>
        <p:spPr/>
        <p:txBody>
          <a:bodyPr>
            <a:normAutofit lnSpcReduction="10000"/>
          </a:bodyPr>
          <a:lstStyle/>
          <a:p>
            <a:pPr marL="0" indent="0">
              <a:buNone/>
            </a:pPr>
            <a:r>
              <a:rPr lang="en-GB" dirty="0"/>
              <a:t>Travelers exploring Pakistan often face difficulties in finding relevant travel information, planning personalized trips and destinations. Traditional travel platforms lack interactive support and tailored recommendations based on individual interests. Our AI-powered tourism app addresses these challenges by integrating a user-friendly interface, chatbot assistance and personalized trip recommendations. This ensures a seamless travel experience, helping users make informed decisions while enhancing accessibility and convenience.</a:t>
            </a:r>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p>
        </p:txBody>
      </p:sp>
      <p:sp>
        <p:nvSpPr>
          <p:cNvPr id="3" name="Content Placeholder 2"/>
          <p:cNvSpPr>
            <a:spLocks noGrp="1"/>
          </p:cNvSpPr>
          <p:nvPr>
            <p:ph sz="quarter" idx="1"/>
          </p:nvPr>
        </p:nvSpPr>
        <p:spPr/>
        <p:txBody>
          <a:bodyPr>
            <a:normAutofit fontScale="85000" lnSpcReduction="20000"/>
          </a:bodyPr>
          <a:lstStyle/>
          <a:p>
            <a:pPr marL="342900" lvl="0" indent="-348043" algn="l" rtl="0">
              <a:spcBef>
                <a:spcPts val="0"/>
              </a:spcBef>
              <a:spcAft>
                <a:spcPts val="0"/>
              </a:spcAft>
              <a:buSzPts val="1080"/>
              <a:buFont typeface="Twentieth Century"/>
              <a:buAutoNum type="arabicPeriod"/>
            </a:pPr>
            <a:r>
              <a:rPr lang="en-GB" sz="2800" b="1" dirty="0"/>
              <a:t>User-Friendly Interface:</a:t>
            </a:r>
            <a:r>
              <a:rPr lang="en-GB" sz="2800" dirty="0"/>
              <a:t> Design an intuitive and responsive interface that enhances user interaction and accessibility, making travel planning and navigation seamless and enjoyable.</a:t>
            </a:r>
            <a:endParaRPr lang="en-GB" dirty="0"/>
          </a:p>
          <a:p>
            <a:pPr marL="342900" lvl="0" indent="-348043" algn="l" rtl="0">
              <a:spcBef>
                <a:spcPts val="700"/>
              </a:spcBef>
              <a:spcAft>
                <a:spcPts val="0"/>
              </a:spcAft>
              <a:buSzPts val="1080"/>
              <a:buFont typeface="Twentieth Century"/>
              <a:buAutoNum type="arabicPeriod"/>
            </a:pPr>
            <a:r>
              <a:rPr lang="en-GB" sz="2800" b="1" dirty="0"/>
              <a:t>Chatbot Integration:</a:t>
            </a:r>
            <a:r>
              <a:rPr lang="en-GB" sz="2800" dirty="0"/>
              <a:t> Implement a conversational chatbot capable of understanding user queries, providing personalized recommendations, assisting with bookings, and offering real-time support throughout the journey.</a:t>
            </a:r>
            <a:endParaRPr lang="en-GB" dirty="0"/>
          </a:p>
          <a:p>
            <a:pPr marL="342900" lvl="0" indent="-348043" algn="l" rtl="0">
              <a:spcBef>
                <a:spcPts val="700"/>
              </a:spcBef>
              <a:spcAft>
                <a:spcPts val="0"/>
              </a:spcAft>
              <a:buSzPts val="1080"/>
              <a:buFont typeface="Twentieth Century"/>
              <a:buAutoNum type="arabicPeriod"/>
            </a:pPr>
            <a:r>
              <a:rPr lang="en-GB" sz="2800" b="1" dirty="0"/>
              <a:t>Trip Recommendations by User Interest:</a:t>
            </a:r>
            <a:r>
              <a:rPr lang="en-GB" sz="2800" dirty="0"/>
              <a:t> Utilize Recommendation algorithms to analyze user preferences, past travel behavior, and demographic data to suggest personalized trip itineraries, including attractions, activities, and dining options aligned with user interests.</a:t>
            </a:r>
            <a:endParaRPr lang="en-GB"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p:txBody>
          <a:bodyPr/>
          <a:lstStyle/>
          <a:p>
            <a:pPr marL="0" marR="0" lvl="0" indent="0" algn="just" defTabSz="914400" rtl="0" eaLnBrk="1" fontAlgn="auto" latinLnBrk="0" hangingPunct="1">
              <a:lnSpc>
                <a:spcPct val="100000"/>
              </a:lnSpc>
              <a:spcBef>
                <a:spcPts val="700"/>
              </a:spcBef>
              <a:spcAft>
                <a:spcPts val="0"/>
              </a:spcAft>
              <a:buClr>
                <a:srgbClr val="008000"/>
              </a:buClr>
              <a:buSzPct val="60000"/>
              <a:buFont typeface="Wingdings"/>
              <a:buNone/>
              <a:tabLst/>
              <a:defRPr/>
            </a:pPr>
            <a:r>
              <a:rPr kumimoji="0" lang="en-GB" sz="3200" b="0" i="0" u="none" strike="noStrike" kern="1200" cap="none" spc="0" normalizeH="0" baseline="0" noProof="0" dirty="0">
                <a:ln>
                  <a:noFill/>
                </a:ln>
                <a:solidFill>
                  <a:prstClr val="black"/>
                </a:solidFill>
                <a:effectLst/>
                <a:uLnTx/>
                <a:uFillTx/>
                <a:latin typeface="Tw Cen MT"/>
                <a:ea typeface="+mn-ea"/>
                <a:cs typeface="+mn-cs"/>
              </a:rPr>
              <a:t>AI-powered tourism application focused on enhancing user travel experiences through personalized recommendations, travel planning, and real-time updates. The scope of this project explicitly defines what aspects will and will not be considered, along with key assumptions guiding system evolution.</a:t>
            </a:r>
          </a:p>
          <a:p>
            <a:pPr marL="0" indent="0">
              <a:buNone/>
            </a:pPr>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a:normAutofit lnSpcReduction="10000"/>
          </a:bodyPr>
          <a:lstStyle/>
          <a:p>
            <a:pPr marL="0" indent="0">
              <a:buNone/>
            </a:pPr>
            <a:r>
              <a:rPr lang="en-GB" dirty="0"/>
              <a:t>The development follows the Agile methodology, enabling repeating progress, collaboration, and flexibility. Regular sprints and reviews ensure continuous improvement. Ready-made datasets from trusted sources are used. The Trip Recommendation System provides personalized suggestions through collaborative filtering and user feedback. A chatbot framework enhances user interactions, while Firebase Authentication ensures secure user authentication and data protection.</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6566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a:t>
            </a:r>
          </a:p>
        </p:txBody>
      </p:sp>
      <p:sp>
        <p:nvSpPr>
          <p:cNvPr id="3" name="Content Placeholder 2"/>
          <p:cNvSpPr>
            <a:spLocks noGrp="1"/>
          </p:cNvSpPr>
          <p:nvPr>
            <p:ph sz="quarter" idx="1"/>
          </p:nvPr>
        </p:nvSpPr>
        <p:spPr>
          <a:xfrm>
            <a:off x="612648" y="1676400"/>
            <a:ext cx="8153400" cy="4495800"/>
          </a:xfrm>
        </p:spPr>
        <p:txBody>
          <a:bodyPr>
            <a:normAutofit fontScale="92500" lnSpcReduction="10000"/>
          </a:bodyPr>
          <a:lstStyle/>
          <a:p>
            <a:r>
              <a:rPr lang="en-GB" dirty="0"/>
              <a:t>User Friendly Interface – Simple design that is easy to navigate.</a:t>
            </a:r>
          </a:p>
          <a:p>
            <a:r>
              <a:rPr lang="en-GB" dirty="0"/>
              <a:t>Chatbot Integration – Gets travel assistance and queries on demand.</a:t>
            </a:r>
          </a:p>
          <a:p>
            <a:r>
              <a:rPr lang="en-GB" dirty="0"/>
              <a:t>Personalized Trip Recommendations – Recommends destinations based on user preferences.</a:t>
            </a:r>
          </a:p>
          <a:p>
            <a:r>
              <a:rPr lang="en-GB" dirty="0"/>
              <a:t>Firebase Authentication – Make sure that they securely log in and their data is safe.</a:t>
            </a:r>
          </a:p>
          <a:p>
            <a:r>
              <a:rPr lang="en-GB" dirty="0"/>
              <a:t>Itinerary Management: Enables users to efficiently plan and save their trips.</a:t>
            </a:r>
          </a:p>
          <a:p>
            <a:pPr marL="0" indent="0">
              <a:buNone/>
            </a:pPr>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8831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Limitations and Future Work</a:t>
            </a:r>
            <a:br>
              <a:rPr lang="en-US" dirty="0"/>
            </a:br>
            <a:endParaRPr lang="en-US" dirty="0"/>
          </a:p>
        </p:txBody>
      </p:sp>
      <p:sp>
        <p:nvSpPr>
          <p:cNvPr id="3" name="Content Placeholder 2"/>
          <p:cNvSpPr>
            <a:spLocks noGrp="1"/>
          </p:cNvSpPr>
          <p:nvPr>
            <p:ph sz="quarter" idx="1"/>
          </p:nvPr>
        </p:nvSpPr>
        <p:spPr/>
        <p:txBody>
          <a:bodyPr>
            <a:normAutofit fontScale="92500" lnSpcReduction="20000"/>
          </a:bodyPr>
          <a:lstStyle/>
          <a:p>
            <a:r>
              <a:rPr lang="en-GB" b="1" dirty="0"/>
              <a:t>Limitations:</a:t>
            </a:r>
            <a:endParaRPr lang="en-GB" dirty="0"/>
          </a:p>
          <a:p>
            <a:pPr>
              <a:buFont typeface="Arial" panose="020B0604020202020204" pitchFamily="34" charset="0"/>
              <a:buChar char="•"/>
            </a:pPr>
            <a:r>
              <a:rPr lang="en-GB" dirty="0"/>
              <a:t>Requires internet connectivity for full functionality.</a:t>
            </a:r>
          </a:p>
          <a:p>
            <a:pPr>
              <a:buFont typeface="Arial" panose="020B0604020202020204" pitchFamily="34" charset="0"/>
              <a:buChar char="•"/>
            </a:pPr>
            <a:r>
              <a:rPr lang="en-GB" dirty="0"/>
              <a:t>AI capabilities are limited to chatbot and basic recommendations.</a:t>
            </a:r>
          </a:p>
          <a:p>
            <a:pPr>
              <a:buFont typeface="Arial" panose="020B0604020202020204" pitchFamily="34" charset="0"/>
              <a:buChar char="•"/>
            </a:pPr>
            <a:r>
              <a:rPr lang="en-GB" dirty="0"/>
              <a:t>Recommendations depend on available datasets, affecting accuracy.</a:t>
            </a:r>
          </a:p>
          <a:p>
            <a:r>
              <a:rPr lang="en-GB" b="1" dirty="0"/>
              <a:t>Future Work:</a:t>
            </a:r>
            <a:endParaRPr lang="en-GB" dirty="0"/>
          </a:p>
          <a:p>
            <a:pPr>
              <a:buFont typeface="Arial" panose="020B0604020202020204" pitchFamily="34" charset="0"/>
              <a:buChar char="•"/>
            </a:pPr>
            <a:r>
              <a:rPr lang="en-GB" dirty="0"/>
              <a:t>Implement offline mode for key features.</a:t>
            </a:r>
          </a:p>
          <a:p>
            <a:pPr>
              <a:buFont typeface="Arial" panose="020B0604020202020204" pitchFamily="34" charset="0"/>
              <a:buChar char="•"/>
            </a:pPr>
            <a:r>
              <a:rPr lang="en-GB" dirty="0"/>
              <a:t>Expand data sources to improve recommendation accuracy.</a:t>
            </a:r>
          </a:p>
          <a:p>
            <a:pPr>
              <a:buFont typeface="Arial" panose="020B0604020202020204" pitchFamily="34" charset="0"/>
              <a:buChar char="•"/>
            </a:pPr>
            <a:r>
              <a:rPr lang="en-GB" dirty="0"/>
              <a:t>Add multilingual support for a diverse user base.</a:t>
            </a:r>
          </a:p>
          <a:p>
            <a:pPr>
              <a:buFont typeface="Arial" panose="020B0604020202020204" pitchFamily="34" charset="0"/>
              <a:buChar char="•"/>
            </a:pPr>
            <a:endParaRPr lang="en-GB" dirty="0"/>
          </a:p>
          <a:p>
            <a:pPr marL="0" indent="0">
              <a:buNone/>
            </a:pPr>
            <a:endParaRPr lang="en-US" dirty="0"/>
          </a:p>
        </p:txBody>
      </p:sp>
      <p:sp>
        <p:nvSpPr>
          <p:cNvPr id="4" name="Footer Placeholder 3"/>
          <p:cNvSpPr>
            <a:spLocks noGrp="1"/>
          </p:cNvSpPr>
          <p:nvPr>
            <p:ph type="ftr" sz="quarter" idx="11"/>
          </p:nvPr>
        </p:nvSpPr>
        <p:spPr/>
        <p:txBody>
          <a:bodyPr/>
          <a:lstStyle/>
          <a:p>
            <a:r>
              <a:rPr lang="en-US" dirty="0"/>
              <a:t>Project Name Here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dirty="0"/>
              <a:t>CS-FYP    Hamdard University </a:t>
            </a:r>
          </a:p>
        </p:txBody>
      </p:sp>
    </p:spTree>
    <p:extLst>
      <p:ext uri="{BB962C8B-B14F-4D97-AF65-F5344CB8AC3E}">
        <p14:creationId xmlns:p14="http://schemas.microsoft.com/office/powerpoint/2010/main" val="16018428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128</TotalTime>
  <Words>849</Words>
  <Application>Microsoft Office PowerPoint</Application>
  <PresentationFormat>On-screen Show (4:3)</PresentationFormat>
  <Paragraphs>139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Noto Sans Symbols</vt:lpstr>
      <vt:lpstr>Tw Cen MT</vt:lpstr>
      <vt:lpstr>Twentieth Century</vt:lpstr>
      <vt:lpstr>Wingdings</vt:lpstr>
      <vt:lpstr>Wingdings 2</vt:lpstr>
      <vt:lpstr>Median</vt:lpstr>
      <vt:lpstr>PowerPoint Presentation</vt:lpstr>
      <vt:lpstr>Summary </vt:lpstr>
      <vt:lpstr>Introduction </vt:lpstr>
      <vt:lpstr>Problem Statement</vt:lpstr>
      <vt:lpstr>Objective </vt:lpstr>
      <vt:lpstr>FYP Scope </vt:lpstr>
      <vt:lpstr>Our Methodology   </vt:lpstr>
      <vt:lpstr>Key Features </vt:lpstr>
      <vt:lpstr> Limitations and Future Work </vt:lpstr>
      <vt:lpstr>Use Case Diagram </vt:lpstr>
      <vt:lpstr>Working Diagarm</vt:lpstr>
      <vt:lpstr>ER Diagram</vt:lpstr>
      <vt:lpstr>Our Project Plan </vt:lpstr>
      <vt:lpstr>Budget / Costing </vt:lpstr>
      <vt:lpstr>FYP  Deliverables </vt:lpstr>
      <vt:lpstr>Conclusion</vt:lpstr>
      <vt:lpstr>Acknowledgments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Ali Ahmed</cp:lastModifiedBy>
  <cp:revision>64</cp:revision>
  <dcterms:created xsi:type="dcterms:W3CDTF">2015-09-23T05:32:20Z</dcterms:created>
  <dcterms:modified xsi:type="dcterms:W3CDTF">2025-07-04T08:03:17Z</dcterms:modified>
</cp:coreProperties>
</file>