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8" r:id="rId2"/>
    <p:sldId id="257" r:id="rId3"/>
    <p:sldId id="260" r:id="rId4"/>
    <p:sldId id="267" r:id="rId5"/>
    <p:sldId id="261" r:id="rId6"/>
    <p:sldId id="262" r:id="rId7"/>
    <p:sldId id="263" r:id="rId8"/>
    <p:sldId id="264" r:id="rId9"/>
    <p:sldId id="265" r:id="rId10"/>
    <p:sldId id="268" r:id="rId11"/>
    <p:sldId id="269" r:id="rId12"/>
    <p:sldId id="273" r:id="rId13"/>
    <p:sldId id="274" r:id="rId14"/>
    <p:sldId id="270" r:id="rId15"/>
    <p:sldId id="271" r:id="rId16"/>
    <p:sldId id="272"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pPr/>
              <a:t>7/6/2025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pPr/>
              <a:t>‹#›</a:t>
            </a:fld>
            <a:endParaRPr lang="en-US"/>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CS-FYP    Hamdard University </a:t>
            </a: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Project Name Here</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CS-FYP    Hamdard University </a:t>
            </a:r>
          </a:p>
        </p:txBody>
      </p:sp>
      <p:sp>
        <p:nvSpPr>
          <p:cNvPr id="5" name="Footer Placeholder 4"/>
          <p:cNvSpPr>
            <a:spLocks noGrp="1"/>
          </p:cNvSpPr>
          <p:nvPr>
            <p:ph type="ftr" sz="quarter" idx="11"/>
          </p:nvPr>
        </p:nvSpPr>
        <p:spPr/>
        <p:txBody>
          <a:bodyPr/>
          <a:lstStyle/>
          <a:p>
            <a:r>
              <a:rPr lang="en-US"/>
              <a:t>Project Name Here</a:t>
            </a:r>
          </a:p>
        </p:txBody>
      </p:sp>
      <p:sp>
        <p:nvSpPr>
          <p:cNvPr id="6" name="Slide Number Placeholder 5"/>
          <p:cNvSpPr>
            <a:spLocks noGrp="1"/>
          </p:cNvSpPr>
          <p:nvPr>
            <p:ph type="sldNum" sz="quarter" idx="12"/>
          </p:nvPr>
        </p:nvSpPr>
        <p:spPr/>
        <p:txBody>
          <a:bodyPr/>
          <a:lstStyle/>
          <a:p>
            <a:fld id="{9EBC64C3-3FC7-4C40-910B-2643F037F0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CS-FYP    Hamdard University </a:t>
            </a:r>
          </a:p>
        </p:txBody>
      </p:sp>
      <p:sp>
        <p:nvSpPr>
          <p:cNvPr id="5" name="Footer Placeholder 4"/>
          <p:cNvSpPr>
            <a:spLocks noGrp="1"/>
          </p:cNvSpPr>
          <p:nvPr>
            <p:ph type="ftr" sz="quarter" idx="11"/>
          </p:nvPr>
        </p:nvSpPr>
        <p:spPr>
          <a:xfrm>
            <a:off x="457201" y="6248207"/>
            <a:ext cx="5573483" cy="365125"/>
          </a:xfrm>
        </p:spPr>
        <p:txBody>
          <a:bodyPr/>
          <a:lstStyle/>
          <a:p>
            <a:r>
              <a:rPr lang="en-US"/>
              <a:t>Project Name Here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a:t>CS-FYP    Hamdard University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pPr/>
              <a:t>‹#›</a:t>
            </a:fld>
            <a:endParaRPr lang="en-US"/>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a:t>CS-FYP    Hamdard University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CS-FYP    Hamdard University </a:t>
            </a:r>
          </a:p>
        </p:txBody>
      </p:sp>
      <p:sp>
        <p:nvSpPr>
          <p:cNvPr id="12" name="Slide Number Placeholder 11"/>
          <p:cNvSpPr>
            <a:spLocks noGrp="1"/>
          </p:cNvSpPr>
          <p:nvPr>
            <p:ph type="sldNum" sz="quarter" idx="16"/>
          </p:nvPr>
        </p:nvSpPr>
        <p:spPr/>
        <p:txBody>
          <a:bodyPr rtlCol="0"/>
          <a:lstStyle/>
          <a:p>
            <a:fld id="{9EBC64C3-3FC7-4C40-910B-2643F037F02C}"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Project Name Here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CS-FYP    Hamdard University </a:t>
            </a:r>
          </a:p>
        </p:txBody>
      </p:sp>
      <p:sp>
        <p:nvSpPr>
          <p:cNvPr id="4" name="Footer Placeholder 3"/>
          <p:cNvSpPr>
            <a:spLocks noGrp="1"/>
          </p:cNvSpPr>
          <p:nvPr>
            <p:ph type="ftr" sz="quarter" idx="11"/>
          </p:nvPr>
        </p:nvSpPr>
        <p:spPr/>
        <p:txBody>
          <a:bodyPr/>
          <a:lstStyle/>
          <a:p>
            <a:r>
              <a:rPr lang="en-US"/>
              <a:t>Project Name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CS-FYP    Hamdard University </a:t>
            </a:r>
          </a:p>
        </p:txBody>
      </p:sp>
      <p:sp>
        <p:nvSpPr>
          <p:cNvPr id="3" name="Footer Placeholder 2"/>
          <p:cNvSpPr>
            <a:spLocks noGrp="1"/>
          </p:cNvSpPr>
          <p:nvPr>
            <p:ph type="ftr" sz="quarter" idx="11"/>
          </p:nvPr>
        </p:nvSpPr>
        <p:spPr/>
        <p:txBody>
          <a:bodyPr/>
          <a:lstStyle/>
          <a:p>
            <a:r>
              <a:rPr lang="en-US"/>
              <a:t>Project Name Here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CS-FYP    Hamdard University </a:t>
            </a:r>
          </a:p>
        </p:txBody>
      </p:sp>
      <p:sp>
        <p:nvSpPr>
          <p:cNvPr id="6" name="Footer Placeholder 5"/>
          <p:cNvSpPr>
            <a:spLocks noGrp="1"/>
          </p:cNvSpPr>
          <p:nvPr>
            <p:ph type="ftr" sz="quarter" idx="11"/>
          </p:nvPr>
        </p:nvSpPr>
        <p:spPr/>
        <p:txBody>
          <a:bodyPr/>
          <a:lstStyle/>
          <a:p>
            <a:r>
              <a:rPr lang="en-US"/>
              <a:t>Project Name Here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CS-FYP    Hamdard University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Project Name Here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CS-FYP    Hamdard University </a:t>
            </a: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Project Name Here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BC64C3-3FC7-4C40-910B-2643F037F02C}" type="slidenum">
              <a:rPr lang="en-US" smtClean="0"/>
              <a:pPr/>
              <a:t>1</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4436" y="2133600"/>
            <a:ext cx="6339563" cy="2320117"/>
          </a:xfrm>
          <a:prstGeom prst="rect">
            <a:avLst/>
          </a:prstGeom>
        </p:spPr>
      </p:pic>
      <p:sp>
        <p:nvSpPr>
          <p:cNvPr id="6" name="Rectangle 5"/>
          <p:cNvSpPr/>
          <p:nvPr/>
        </p:nvSpPr>
        <p:spPr>
          <a:xfrm>
            <a:off x="2804436" y="1066800"/>
            <a:ext cx="6339563" cy="10668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AI Powered Tourism App</a:t>
            </a:r>
          </a:p>
        </p:txBody>
      </p:sp>
      <p:sp>
        <p:nvSpPr>
          <p:cNvPr id="7" name="TextBox 6"/>
          <p:cNvSpPr txBox="1"/>
          <p:nvPr/>
        </p:nvSpPr>
        <p:spPr>
          <a:xfrm>
            <a:off x="0" y="6020076"/>
            <a:ext cx="5465618" cy="830997"/>
          </a:xfrm>
          <a:prstGeom prst="rect">
            <a:avLst/>
          </a:prstGeom>
          <a:solidFill>
            <a:srgbClr val="008000"/>
          </a:solidFill>
        </p:spPr>
        <p:txBody>
          <a:bodyPr wrap="square" rtlCol="0">
            <a:spAutoFit/>
          </a:bodyPr>
          <a:lstStyle/>
          <a:p>
            <a:pPr algn="ctr"/>
            <a:r>
              <a:rPr lang="en-US" sz="2000" dirty="0">
                <a:solidFill>
                  <a:schemeClr val="bg1"/>
                </a:solidFill>
              </a:rPr>
              <a:t>Department of Computing, FEST</a:t>
            </a:r>
          </a:p>
          <a:p>
            <a:pPr algn="ctr"/>
            <a:r>
              <a:rPr lang="en-US" sz="2800" dirty="0" err="1">
                <a:solidFill>
                  <a:schemeClr val="bg1"/>
                </a:solidFill>
              </a:rPr>
              <a:t>Hamdard</a:t>
            </a:r>
            <a:r>
              <a:rPr lang="en-US" sz="2800" baseline="0" dirty="0">
                <a:solidFill>
                  <a:schemeClr val="bg1"/>
                </a:solidFill>
              </a:rPr>
              <a:t> University </a:t>
            </a:r>
            <a:r>
              <a:rPr lang="en-US" sz="2800" dirty="0">
                <a:solidFill>
                  <a:schemeClr val="bg1"/>
                </a:solidFill>
              </a:rPr>
              <a:t>  </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027" y="3124200"/>
            <a:ext cx="1572567" cy="1371600"/>
          </a:xfrm>
          <a:prstGeom prst="rect">
            <a:avLst/>
          </a:prstGeom>
        </p:spPr>
      </p:pic>
      <p:sp>
        <p:nvSpPr>
          <p:cNvPr id="9" name="TextBox 8"/>
          <p:cNvSpPr txBox="1"/>
          <p:nvPr/>
        </p:nvSpPr>
        <p:spPr>
          <a:xfrm>
            <a:off x="5638800" y="4763869"/>
            <a:ext cx="3352800" cy="2246769"/>
          </a:xfrm>
          <a:prstGeom prst="rect">
            <a:avLst/>
          </a:prstGeom>
          <a:noFill/>
        </p:spPr>
        <p:txBody>
          <a:bodyPr wrap="square" rtlCol="0">
            <a:spAutoFit/>
          </a:bodyPr>
          <a:lstStyle/>
          <a:p>
            <a:pPr algn="ctr"/>
            <a:r>
              <a:rPr lang="en-US" sz="2000" dirty="0"/>
              <a:t>Daniyal Ali</a:t>
            </a:r>
          </a:p>
          <a:p>
            <a:pPr algn="ctr"/>
            <a:r>
              <a:rPr lang="en-US" sz="2000" dirty="0"/>
              <a:t>Ali Ahmed</a:t>
            </a:r>
          </a:p>
          <a:p>
            <a:pPr algn="ctr"/>
            <a:r>
              <a:rPr lang="en-US" sz="2000" dirty="0"/>
              <a:t>Ahmed Ali </a:t>
            </a:r>
          </a:p>
          <a:p>
            <a:pPr algn="ctr"/>
            <a:r>
              <a:rPr lang="en-US" sz="2000" dirty="0"/>
              <a:t>Supervisor: Mr. Iqbal-Ud-Din</a:t>
            </a:r>
          </a:p>
          <a:p>
            <a:pPr algn="ctr"/>
            <a:r>
              <a:rPr lang="en-US" sz="2000" dirty="0"/>
              <a:t>Co-supervisor: Dr. Khurram Iqbal</a:t>
            </a:r>
          </a:p>
          <a:p>
            <a:pPr algn="ctr"/>
            <a:endParaRPr lang="en-US" sz="2000" dirty="0"/>
          </a:p>
        </p:txBody>
      </p:sp>
      <p:sp>
        <p:nvSpPr>
          <p:cNvPr id="10" name="Isosceles Triangle 9"/>
          <p:cNvSpPr/>
          <p:nvPr/>
        </p:nvSpPr>
        <p:spPr>
          <a:xfrm flipV="1">
            <a:off x="2209800" y="1066800"/>
            <a:ext cx="1143000" cy="1066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0"/>
            <a:ext cx="2424622" cy="523220"/>
          </a:xfrm>
          <a:prstGeom prst="rect">
            <a:avLst/>
          </a:prstGeom>
          <a:solidFill>
            <a:srgbClr val="F86308"/>
          </a:solidFill>
        </p:spPr>
        <p:txBody>
          <a:bodyPr wrap="square" rtlCol="0">
            <a:spAutoFit/>
          </a:bodyPr>
          <a:lstStyle/>
          <a:p>
            <a:pPr algn="ctr"/>
            <a:r>
              <a:rPr lang="en-US" sz="2800" b="1" dirty="0">
                <a:solidFill>
                  <a:schemeClr val="bg1"/>
                </a:solidFill>
                <a:latin typeface="Calibri" pitchFamily="34" charset="0"/>
              </a:rPr>
              <a:t>FYP-II</a:t>
            </a:r>
          </a:p>
        </p:txBody>
      </p:sp>
      <p:sp>
        <p:nvSpPr>
          <p:cNvPr id="12" name="Isosceles Triangle 11"/>
          <p:cNvSpPr/>
          <p:nvPr/>
        </p:nvSpPr>
        <p:spPr>
          <a:xfrm flipV="1">
            <a:off x="4894118" y="6020076"/>
            <a:ext cx="1143000" cy="8379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8062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254B5-0E0D-E7DA-AAA7-93779CCAED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1A595-0BE1-0916-7B58-3573ADF584DD}"/>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238C9D91-A2C5-4CFA-68B5-ED67D813EEA3}"/>
              </a:ext>
            </a:extLst>
          </p:cNvPr>
          <p:cNvSpPr>
            <a:spLocks noGrp="1"/>
          </p:cNvSpPr>
          <p:nvPr>
            <p:ph sz="quarter" idx="1"/>
          </p:nvPr>
        </p:nvSpPr>
        <p:spPr/>
        <p:txBody>
          <a:bodyPr>
            <a:normAutofit lnSpcReduction="10000"/>
          </a:bodyPr>
          <a:lstStyle/>
          <a:p>
            <a:pPr marL="0" indent="0">
              <a:buNone/>
            </a:pPr>
            <a:r>
              <a:rPr lang="en-GB" dirty="0"/>
              <a:t>Recent studies emphasize the growing use of interactive chatbots and user-friendly interfaces in tourism applications to enhance user experience. Literature supports the importance of real-time responses, personalized suggestions, and smooth navigation in tourism apps. Firebase is commonly used for backend services, including secure authentication and data storage. This project builds on these concepts by offering a chatbot-based tourism guide with a user recommendation system and Firebase integration for efficient performance.</a:t>
            </a:r>
            <a:endParaRPr lang="en-US" dirty="0"/>
          </a:p>
        </p:txBody>
      </p:sp>
      <p:sp>
        <p:nvSpPr>
          <p:cNvPr id="4" name="Footer Placeholder 3">
            <a:extLst>
              <a:ext uri="{FF2B5EF4-FFF2-40B4-BE49-F238E27FC236}">
                <a16:creationId xmlns:a16="http://schemas.microsoft.com/office/drawing/2014/main" id="{EA53D2C2-53FC-8CD8-BAB4-05A87E3D90A9}"/>
              </a:ext>
            </a:extLst>
          </p:cNvPr>
          <p:cNvSpPr>
            <a:spLocks noGrp="1"/>
          </p:cNvSpPr>
          <p:nvPr>
            <p:ph type="ftr" sz="quarter" idx="11"/>
          </p:nvPr>
        </p:nvSpPr>
        <p:spPr/>
        <p:txBody>
          <a:bodyPr/>
          <a:lstStyle/>
          <a:p>
            <a:r>
              <a:rPr lang="en-US"/>
              <a:t>Project Name Here</a:t>
            </a:r>
            <a:endParaRPr lang="en-US" dirty="0"/>
          </a:p>
        </p:txBody>
      </p:sp>
      <p:sp>
        <p:nvSpPr>
          <p:cNvPr id="5" name="Slide Number Placeholder 4">
            <a:extLst>
              <a:ext uri="{FF2B5EF4-FFF2-40B4-BE49-F238E27FC236}">
                <a16:creationId xmlns:a16="http://schemas.microsoft.com/office/drawing/2014/main" id="{0A58433C-3C21-EAC2-80B7-7F921FB19F81}"/>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10</a:t>
            </a:fld>
            <a:endParaRPr lang="en-US" dirty="0"/>
          </a:p>
        </p:txBody>
      </p:sp>
      <p:sp>
        <p:nvSpPr>
          <p:cNvPr id="6" name="Date Placeholder 5">
            <a:extLst>
              <a:ext uri="{FF2B5EF4-FFF2-40B4-BE49-F238E27FC236}">
                <a16:creationId xmlns:a16="http://schemas.microsoft.com/office/drawing/2014/main" id="{41089FE8-FB93-D0E9-D495-2CE1E321A1FD}"/>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972612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28049-3C23-E759-1271-1F151B6151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E44E8E-EAE8-110C-B0D8-ECAC3C292DA1}"/>
              </a:ext>
            </a:extLst>
          </p:cNvPr>
          <p:cNvSpPr>
            <a:spLocks noGrp="1"/>
          </p:cNvSpPr>
          <p:nvPr>
            <p:ph type="title"/>
          </p:nvPr>
        </p:nvSpPr>
        <p:spPr/>
        <p:txBody>
          <a:bodyPr/>
          <a:lstStyle/>
          <a:p>
            <a:r>
              <a:rPr lang="en-US" dirty="0"/>
              <a:t>Demo of 100% of Work</a:t>
            </a:r>
          </a:p>
        </p:txBody>
      </p:sp>
      <p:sp>
        <p:nvSpPr>
          <p:cNvPr id="3" name="Content Placeholder 2">
            <a:extLst>
              <a:ext uri="{FF2B5EF4-FFF2-40B4-BE49-F238E27FC236}">
                <a16:creationId xmlns:a16="http://schemas.microsoft.com/office/drawing/2014/main" id="{D16F5AB6-56F2-26B6-CA84-506DD6D6E1FC}"/>
              </a:ext>
            </a:extLst>
          </p:cNvPr>
          <p:cNvSpPr>
            <a:spLocks noGrp="1"/>
          </p:cNvSpPr>
          <p:nvPr>
            <p:ph sz="quarter" idx="1"/>
          </p:nvPr>
        </p:nvSpPr>
        <p:spPr/>
        <p:txBody>
          <a:bodyPr>
            <a:normAutofit fontScale="85000" lnSpcReduction="10000"/>
          </a:bodyPr>
          <a:lstStyle/>
          <a:p>
            <a:pPr marL="0" indent="0">
              <a:buNone/>
            </a:pPr>
            <a:r>
              <a:rPr lang="en-GB" b="1" dirty="0"/>
              <a:t> User Authentication (Firebase)</a:t>
            </a:r>
          </a:p>
          <a:p>
            <a:r>
              <a:rPr lang="en-GB" dirty="0"/>
              <a:t>Open the app.</a:t>
            </a:r>
          </a:p>
          <a:p>
            <a:r>
              <a:rPr lang="en-GB" dirty="0"/>
              <a:t>Show user signup with email &amp; password.</a:t>
            </a:r>
          </a:p>
          <a:p>
            <a:r>
              <a:rPr lang="en-GB" dirty="0"/>
              <a:t>Log in with valid credentials.</a:t>
            </a:r>
          </a:p>
          <a:p>
            <a:r>
              <a:rPr lang="en-GB" i="1" dirty="0"/>
              <a:t>Result:</a:t>
            </a:r>
            <a:r>
              <a:rPr lang="en-GB" dirty="0"/>
              <a:t> User is redirected to the home screen.</a:t>
            </a:r>
          </a:p>
          <a:p>
            <a:endParaRPr lang="en-GB" b="1" dirty="0"/>
          </a:p>
          <a:p>
            <a:pPr marL="0" indent="0">
              <a:buNone/>
            </a:pPr>
            <a:r>
              <a:rPr lang="en-GB" b="1" dirty="0"/>
              <a:t>Chatbot Interaction</a:t>
            </a:r>
          </a:p>
          <a:p>
            <a:r>
              <a:rPr lang="en-GB" dirty="0"/>
              <a:t>Tap the chatbot icon.</a:t>
            </a:r>
          </a:p>
          <a:p>
            <a:r>
              <a:rPr lang="en-GB" dirty="0"/>
              <a:t>Ask: “What are the best places to visit in Lahore?”</a:t>
            </a:r>
          </a:p>
          <a:p>
            <a:r>
              <a:rPr lang="en-GB" i="1" dirty="0"/>
              <a:t>Result:</a:t>
            </a:r>
            <a:r>
              <a:rPr lang="en-GB" dirty="0"/>
              <a:t> Chatbot responds with a relevant list of tourist spots.</a:t>
            </a:r>
          </a:p>
          <a:p>
            <a:pPr marL="0" indent="0">
              <a:buNone/>
            </a:pPr>
            <a:endParaRPr lang="en-GB" dirty="0"/>
          </a:p>
          <a:p>
            <a:pPr marL="0" indent="0">
              <a:buNone/>
            </a:pPr>
            <a:endParaRPr lang="en-US" dirty="0"/>
          </a:p>
        </p:txBody>
      </p:sp>
      <p:sp>
        <p:nvSpPr>
          <p:cNvPr id="4" name="Footer Placeholder 3">
            <a:extLst>
              <a:ext uri="{FF2B5EF4-FFF2-40B4-BE49-F238E27FC236}">
                <a16:creationId xmlns:a16="http://schemas.microsoft.com/office/drawing/2014/main" id="{377D837E-1E14-BDE9-617D-BEF368C4B642}"/>
              </a:ext>
            </a:extLst>
          </p:cNvPr>
          <p:cNvSpPr>
            <a:spLocks noGrp="1"/>
          </p:cNvSpPr>
          <p:nvPr>
            <p:ph type="ftr" sz="quarter" idx="11"/>
          </p:nvPr>
        </p:nvSpPr>
        <p:spPr/>
        <p:txBody>
          <a:bodyPr/>
          <a:lstStyle/>
          <a:p>
            <a:r>
              <a:rPr lang="en-US"/>
              <a:t>Project Name Here</a:t>
            </a:r>
            <a:endParaRPr lang="en-US" dirty="0"/>
          </a:p>
        </p:txBody>
      </p:sp>
      <p:sp>
        <p:nvSpPr>
          <p:cNvPr id="5" name="Slide Number Placeholder 4">
            <a:extLst>
              <a:ext uri="{FF2B5EF4-FFF2-40B4-BE49-F238E27FC236}">
                <a16:creationId xmlns:a16="http://schemas.microsoft.com/office/drawing/2014/main" id="{82ABE682-0AEB-4C89-5BCF-5FE9F27884D6}"/>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11</a:t>
            </a:fld>
            <a:endParaRPr lang="en-US" dirty="0"/>
          </a:p>
        </p:txBody>
      </p:sp>
      <p:sp>
        <p:nvSpPr>
          <p:cNvPr id="6" name="Date Placeholder 5">
            <a:extLst>
              <a:ext uri="{FF2B5EF4-FFF2-40B4-BE49-F238E27FC236}">
                <a16:creationId xmlns:a16="http://schemas.microsoft.com/office/drawing/2014/main" id="{961DCAC2-9BEE-E5D7-8D1F-F14E78B5E123}"/>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81323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F449-D291-00A2-6833-6A1B2A8B8906}"/>
              </a:ext>
            </a:extLst>
          </p:cNvPr>
          <p:cNvSpPr>
            <a:spLocks noGrp="1"/>
          </p:cNvSpPr>
          <p:nvPr>
            <p:ph type="title"/>
          </p:nvPr>
        </p:nvSpPr>
        <p:spPr/>
        <p:txBody>
          <a:bodyPr/>
          <a:lstStyle/>
          <a:p>
            <a:endParaRPr lang="en-GB"/>
          </a:p>
        </p:txBody>
      </p:sp>
      <p:sp>
        <p:nvSpPr>
          <p:cNvPr id="3" name="Date Placeholder 2">
            <a:extLst>
              <a:ext uri="{FF2B5EF4-FFF2-40B4-BE49-F238E27FC236}">
                <a16:creationId xmlns:a16="http://schemas.microsoft.com/office/drawing/2014/main" id="{D06FB4DE-1CE4-1524-8EFF-F99793E83D51}"/>
              </a:ext>
            </a:extLst>
          </p:cNvPr>
          <p:cNvSpPr>
            <a:spLocks noGrp="1"/>
          </p:cNvSpPr>
          <p:nvPr>
            <p:ph type="dt" sz="half" idx="10"/>
          </p:nvPr>
        </p:nvSpPr>
        <p:spPr/>
        <p:txBody>
          <a:bodyPr/>
          <a:lstStyle/>
          <a:p>
            <a:r>
              <a:rPr lang="en-US"/>
              <a:t>CS-FYP    Hamdard University </a:t>
            </a:r>
            <a:endParaRPr lang="en-US" dirty="0"/>
          </a:p>
        </p:txBody>
      </p:sp>
      <p:sp>
        <p:nvSpPr>
          <p:cNvPr id="4" name="Footer Placeholder 3">
            <a:extLst>
              <a:ext uri="{FF2B5EF4-FFF2-40B4-BE49-F238E27FC236}">
                <a16:creationId xmlns:a16="http://schemas.microsoft.com/office/drawing/2014/main" id="{FAE6C784-441C-11F1-1590-281869F4003C}"/>
              </a:ext>
            </a:extLst>
          </p:cNvPr>
          <p:cNvSpPr>
            <a:spLocks noGrp="1"/>
          </p:cNvSpPr>
          <p:nvPr>
            <p:ph type="ftr" sz="quarter" idx="11"/>
          </p:nvPr>
        </p:nvSpPr>
        <p:spPr/>
        <p:txBody>
          <a:bodyPr/>
          <a:lstStyle/>
          <a:p>
            <a:r>
              <a:rPr lang="en-US"/>
              <a:t>Project Name Here</a:t>
            </a:r>
            <a:endParaRPr lang="en-US" dirty="0"/>
          </a:p>
        </p:txBody>
      </p:sp>
      <p:sp>
        <p:nvSpPr>
          <p:cNvPr id="5" name="Slide Number Placeholder 4">
            <a:extLst>
              <a:ext uri="{FF2B5EF4-FFF2-40B4-BE49-F238E27FC236}">
                <a16:creationId xmlns:a16="http://schemas.microsoft.com/office/drawing/2014/main" id="{482EA039-0DD4-EC0B-2D98-3E0A7DD20C88}"/>
              </a:ext>
            </a:extLst>
          </p:cNvPr>
          <p:cNvSpPr>
            <a:spLocks noGrp="1"/>
          </p:cNvSpPr>
          <p:nvPr>
            <p:ph type="sldNum" sz="quarter" idx="12"/>
          </p:nvPr>
        </p:nvSpPr>
        <p:spPr/>
        <p:txBody>
          <a:bodyPr/>
          <a:lstStyle/>
          <a:p>
            <a:fld id="{9EBC64C3-3FC7-4C40-910B-2643F037F02C}" type="slidenum">
              <a:rPr lang="en-US" smtClean="0"/>
              <a:pPr/>
              <a:t>12</a:t>
            </a:fld>
            <a:endParaRPr lang="en-US" dirty="0"/>
          </a:p>
        </p:txBody>
      </p:sp>
      <p:sp>
        <p:nvSpPr>
          <p:cNvPr id="6" name="Content Placeholder 5">
            <a:extLst>
              <a:ext uri="{FF2B5EF4-FFF2-40B4-BE49-F238E27FC236}">
                <a16:creationId xmlns:a16="http://schemas.microsoft.com/office/drawing/2014/main" id="{81AE3309-B15D-4142-A0D4-163EFEA61656}"/>
              </a:ext>
            </a:extLst>
          </p:cNvPr>
          <p:cNvSpPr>
            <a:spLocks noGrp="1"/>
          </p:cNvSpPr>
          <p:nvPr>
            <p:ph sz="quarter" idx="1"/>
          </p:nvPr>
        </p:nvSpPr>
        <p:spPr/>
        <p:txBody>
          <a:bodyPr>
            <a:normAutofit fontScale="92500" lnSpcReduction="10000"/>
          </a:bodyPr>
          <a:lstStyle/>
          <a:p>
            <a:pPr marL="0" indent="0">
              <a:buNone/>
            </a:pPr>
            <a:r>
              <a:rPr lang="en-GB" b="1" dirty="0"/>
              <a:t>Personalized Recommendation System</a:t>
            </a:r>
          </a:p>
          <a:p>
            <a:r>
              <a:rPr lang="en-GB" dirty="0"/>
              <a:t>Search for “food places in Karachi.”</a:t>
            </a:r>
          </a:p>
          <a:p>
            <a:r>
              <a:rPr lang="en-GB" dirty="0"/>
              <a:t>Close and reopen the app/homepage.</a:t>
            </a:r>
          </a:p>
          <a:p>
            <a:r>
              <a:rPr lang="en-GB" i="1" dirty="0"/>
              <a:t>Result:</a:t>
            </a:r>
            <a:r>
              <a:rPr lang="en-GB" dirty="0"/>
              <a:t> App recommends food-related places based on history.</a:t>
            </a:r>
          </a:p>
          <a:p>
            <a:pPr marL="0" indent="0">
              <a:buNone/>
            </a:pPr>
            <a:endParaRPr lang="en-GB" dirty="0"/>
          </a:p>
          <a:p>
            <a:pPr marL="0" indent="0">
              <a:buNone/>
            </a:pPr>
            <a:r>
              <a:rPr lang="en-GB" b="1" dirty="0"/>
              <a:t>Smooth App Navigation</a:t>
            </a:r>
          </a:p>
          <a:p>
            <a:r>
              <a:rPr lang="en-GB" dirty="0"/>
              <a:t>Show navigation to different sections (e.g., chatbot, explore, profile).</a:t>
            </a:r>
          </a:p>
          <a:p>
            <a:r>
              <a:rPr lang="en-GB" i="1" dirty="0"/>
              <a:t>Result:</a:t>
            </a:r>
            <a:r>
              <a:rPr lang="en-GB" dirty="0"/>
              <a:t> All pages load without errors or lag.</a:t>
            </a:r>
          </a:p>
          <a:p>
            <a:endParaRPr lang="en-GB" dirty="0"/>
          </a:p>
          <a:p>
            <a:pPr marL="0" indent="0">
              <a:buNone/>
            </a:pPr>
            <a:endParaRPr lang="en-GB" dirty="0"/>
          </a:p>
        </p:txBody>
      </p:sp>
    </p:spTree>
    <p:extLst>
      <p:ext uri="{BB962C8B-B14F-4D97-AF65-F5344CB8AC3E}">
        <p14:creationId xmlns:p14="http://schemas.microsoft.com/office/powerpoint/2010/main" val="3039642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96ADC-334E-67F4-AE24-45A91113D0F7}"/>
              </a:ext>
            </a:extLst>
          </p:cNvPr>
          <p:cNvSpPr>
            <a:spLocks noGrp="1"/>
          </p:cNvSpPr>
          <p:nvPr>
            <p:ph type="title"/>
          </p:nvPr>
        </p:nvSpPr>
        <p:spPr/>
        <p:txBody>
          <a:bodyPr/>
          <a:lstStyle/>
          <a:p>
            <a:endParaRPr lang="en-GB"/>
          </a:p>
        </p:txBody>
      </p:sp>
      <p:sp>
        <p:nvSpPr>
          <p:cNvPr id="3" name="Date Placeholder 2">
            <a:extLst>
              <a:ext uri="{FF2B5EF4-FFF2-40B4-BE49-F238E27FC236}">
                <a16:creationId xmlns:a16="http://schemas.microsoft.com/office/drawing/2014/main" id="{80A87AEF-A2BC-F087-1BD5-FA37057E5281}"/>
              </a:ext>
            </a:extLst>
          </p:cNvPr>
          <p:cNvSpPr>
            <a:spLocks noGrp="1"/>
          </p:cNvSpPr>
          <p:nvPr>
            <p:ph type="dt" sz="half" idx="10"/>
          </p:nvPr>
        </p:nvSpPr>
        <p:spPr/>
        <p:txBody>
          <a:bodyPr/>
          <a:lstStyle/>
          <a:p>
            <a:r>
              <a:rPr lang="en-US"/>
              <a:t>CS-FYP    Hamdard University </a:t>
            </a:r>
            <a:endParaRPr lang="en-US" dirty="0"/>
          </a:p>
        </p:txBody>
      </p:sp>
      <p:sp>
        <p:nvSpPr>
          <p:cNvPr id="4" name="Footer Placeholder 3">
            <a:extLst>
              <a:ext uri="{FF2B5EF4-FFF2-40B4-BE49-F238E27FC236}">
                <a16:creationId xmlns:a16="http://schemas.microsoft.com/office/drawing/2014/main" id="{25FCEF11-D8A9-309C-1598-5599A9CF46AA}"/>
              </a:ext>
            </a:extLst>
          </p:cNvPr>
          <p:cNvSpPr>
            <a:spLocks noGrp="1"/>
          </p:cNvSpPr>
          <p:nvPr>
            <p:ph type="ftr" sz="quarter" idx="11"/>
          </p:nvPr>
        </p:nvSpPr>
        <p:spPr/>
        <p:txBody>
          <a:bodyPr/>
          <a:lstStyle/>
          <a:p>
            <a:r>
              <a:rPr lang="en-US"/>
              <a:t>Project Name Here</a:t>
            </a:r>
            <a:endParaRPr lang="en-US" dirty="0"/>
          </a:p>
        </p:txBody>
      </p:sp>
      <p:sp>
        <p:nvSpPr>
          <p:cNvPr id="5" name="Slide Number Placeholder 4">
            <a:extLst>
              <a:ext uri="{FF2B5EF4-FFF2-40B4-BE49-F238E27FC236}">
                <a16:creationId xmlns:a16="http://schemas.microsoft.com/office/drawing/2014/main" id="{FFA43EEF-979A-A5E1-B749-63C7D9E64DEA}"/>
              </a:ext>
            </a:extLst>
          </p:cNvPr>
          <p:cNvSpPr>
            <a:spLocks noGrp="1"/>
          </p:cNvSpPr>
          <p:nvPr>
            <p:ph type="sldNum" sz="quarter" idx="12"/>
          </p:nvPr>
        </p:nvSpPr>
        <p:spPr/>
        <p:txBody>
          <a:bodyPr/>
          <a:lstStyle/>
          <a:p>
            <a:fld id="{9EBC64C3-3FC7-4C40-910B-2643F037F02C}" type="slidenum">
              <a:rPr lang="en-US" smtClean="0"/>
              <a:pPr/>
              <a:t>13</a:t>
            </a:fld>
            <a:endParaRPr lang="en-US" dirty="0"/>
          </a:p>
        </p:txBody>
      </p:sp>
      <p:sp>
        <p:nvSpPr>
          <p:cNvPr id="6" name="Content Placeholder 5">
            <a:extLst>
              <a:ext uri="{FF2B5EF4-FFF2-40B4-BE49-F238E27FC236}">
                <a16:creationId xmlns:a16="http://schemas.microsoft.com/office/drawing/2014/main" id="{F226707E-94C4-3E82-0DCD-E359EDD4E136}"/>
              </a:ext>
            </a:extLst>
          </p:cNvPr>
          <p:cNvSpPr>
            <a:spLocks noGrp="1"/>
          </p:cNvSpPr>
          <p:nvPr>
            <p:ph sz="quarter" idx="1"/>
          </p:nvPr>
        </p:nvSpPr>
        <p:spPr/>
        <p:txBody>
          <a:bodyPr>
            <a:normAutofit/>
          </a:bodyPr>
          <a:lstStyle/>
          <a:p>
            <a:pPr marL="0" indent="0">
              <a:buNone/>
            </a:pPr>
            <a:r>
              <a:rPr lang="en-GB" b="1" dirty="0"/>
              <a:t>Logout Feature</a:t>
            </a:r>
          </a:p>
          <a:p>
            <a:r>
              <a:rPr lang="en-GB" dirty="0"/>
              <a:t>Tap the logout button from the profile/settings.</a:t>
            </a:r>
          </a:p>
          <a:p>
            <a:r>
              <a:rPr lang="en-GB" i="1" dirty="0"/>
              <a:t>Result:</a:t>
            </a:r>
            <a:r>
              <a:rPr lang="en-GB" dirty="0"/>
              <a:t> User is securely logged out and returned to login screen.</a:t>
            </a:r>
          </a:p>
          <a:p>
            <a:endParaRPr lang="en-GB" dirty="0"/>
          </a:p>
          <a:p>
            <a:pPr marL="0" indent="0">
              <a:buNone/>
            </a:pPr>
            <a:r>
              <a:rPr lang="en-GB" b="1" dirty="0"/>
              <a:t>Conclusion</a:t>
            </a:r>
          </a:p>
          <a:p>
            <a:r>
              <a:rPr lang="en-GB" dirty="0"/>
              <a:t>All key features were tested and are working as intended completing 100% of the proposed work.</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4124873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A4218-791E-0B61-ACE7-1CF9C7CB1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E92C40-79B7-B5FD-DE62-4C3165514122}"/>
              </a:ext>
            </a:extLst>
          </p:cNvPr>
          <p:cNvSpPr>
            <a:spLocks noGrp="1"/>
          </p:cNvSpPr>
          <p:nvPr>
            <p:ph type="title"/>
          </p:nvPr>
        </p:nvSpPr>
        <p:spPr/>
        <p:txBody>
          <a:bodyPr>
            <a:normAutofit fontScale="90000"/>
          </a:bodyPr>
          <a:lstStyle/>
          <a:p>
            <a:r>
              <a:rPr lang="en-US" dirty="0"/>
              <a:t>Experimental Evaluations &amp; Results</a:t>
            </a:r>
          </a:p>
        </p:txBody>
      </p:sp>
      <p:sp>
        <p:nvSpPr>
          <p:cNvPr id="3" name="Content Placeholder 2">
            <a:extLst>
              <a:ext uri="{FF2B5EF4-FFF2-40B4-BE49-F238E27FC236}">
                <a16:creationId xmlns:a16="http://schemas.microsoft.com/office/drawing/2014/main" id="{C9E8D5E5-C410-0640-FDF9-731653518CD9}"/>
              </a:ext>
            </a:extLst>
          </p:cNvPr>
          <p:cNvSpPr>
            <a:spLocks noGrp="1"/>
          </p:cNvSpPr>
          <p:nvPr>
            <p:ph sz="quarter" idx="1"/>
          </p:nvPr>
        </p:nvSpPr>
        <p:spPr/>
        <p:txBody>
          <a:bodyPr>
            <a:normAutofit fontScale="92500" lnSpcReduction="20000"/>
          </a:bodyPr>
          <a:lstStyle/>
          <a:p>
            <a:r>
              <a:rPr lang="en-GB" dirty="0"/>
              <a:t>The tourism app was evaluated through internal testing conducted by the three team members. Each member interacted with the chatbot, explored recommended places, and tested user authentication through Firebase. The goal was to ensure smooth functionality, accurate responses, and a user-friendly experience.</a:t>
            </a:r>
          </a:p>
          <a:p>
            <a:r>
              <a:rPr lang="en-GB" dirty="0"/>
              <a:t>During testing, the chatbot responded correctly to most queries, and the recommendation system provided relevant suggestions based on user input. Firebase authentication worked reliably without errors. Overall, the app functioned as intended, and the core features were successfully validated through self-testing</a:t>
            </a:r>
          </a:p>
          <a:p>
            <a:pPr marL="0" indent="0">
              <a:buNone/>
            </a:pPr>
            <a:endParaRPr lang="en-US" dirty="0"/>
          </a:p>
        </p:txBody>
      </p:sp>
      <p:sp>
        <p:nvSpPr>
          <p:cNvPr id="4" name="Footer Placeholder 3">
            <a:extLst>
              <a:ext uri="{FF2B5EF4-FFF2-40B4-BE49-F238E27FC236}">
                <a16:creationId xmlns:a16="http://schemas.microsoft.com/office/drawing/2014/main" id="{0EA1940C-B8E2-0A4F-42D8-DEED2E581725}"/>
              </a:ext>
            </a:extLst>
          </p:cNvPr>
          <p:cNvSpPr>
            <a:spLocks noGrp="1"/>
          </p:cNvSpPr>
          <p:nvPr>
            <p:ph type="ftr" sz="quarter" idx="11"/>
          </p:nvPr>
        </p:nvSpPr>
        <p:spPr/>
        <p:txBody>
          <a:bodyPr/>
          <a:lstStyle/>
          <a:p>
            <a:r>
              <a:rPr lang="en-US"/>
              <a:t>Project Name Here</a:t>
            </a:r>
            <a:endParaRPr lang="en-US" dirty="0"/>
          </a:p>
        </p:txBody>
      </p:sp>
      <p:sp>
        <p:nvSpPr>
          <p:cNvPr id="5" name="Slide Number Placeholder 4">
            <a:extLst>
              <a:ext uri="{FF2B5EF4-FFF2-40B4-BE49-F238E27FC236}">
                <a16:creationId xmlns:a16="http://schemas.microsoft.com/office/drawing/2014/main" id="{DB34E641-254D-2C20-E6F9-CDB73BF0E91A}"/>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14</a:t>
            </a:fld>
            <a:endParaRPr lang="en-US" dirty="0"/>
          </a:p>
        </p:txBody>
      </p:sp>
      <p:sp>
        <p:nvSpPr>
          <p:cNvPr id="6" name="Date Placeholder 5">
            <a:extLst>
              <a:ext uri="{FF2B5EF4-FFF2-40B4-BE49-F238E27FC236}">
                <a16:creationId xmlns:a16="http://schemas.microsoft.com/office/drawing/2014/main" id="{34184363-9858-004E-DEDE-D5DCA338F9CE}"/>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1599187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78C6B-27BC-7FC4-1A06-8C044B48B7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9A5DA0-0662-E19B-FBEE-BE8105A09110}"/>
              </a:ext>
            </a:extLst>
          </p:cNvPr>
          <p:cNvSpPr>
            <a:spLocks noGrp="1"/>
          </p:cNvSpPr>
          <p:nvPr>
            <p:ph type="title"/>
          </p:nvPr>
        </p:nvSpPr>
        <p:spPr/>
        <p:txBody>
          <a:bodyPr>
            <a:normAutofit/>
          </a:bodyPr>
          <a:lstStyle/>
          <a:p>
            <a:r>
              <a:rPr lang="en-US" dirty="0"/>
              <a:t>Test Plan &amp; Test Cases</a:t>
            </a:r>
          </a:p>
        </p:txBody>
      </p:sp>
      <p:sp>
        <p:nvSpPr>
          <p:cNvPr id="3" name="Content Placeholder 2">
            <a:extLst>
              <a:ext uri="{FF2B5EF4-FFF2-40B4-BE49-F238E27FC236}">
                <a16:creationId xmlns:a16="http://schemas.microsoft.com/office/drawing/2014/main" id="{95FEA881-8EC5-0389-838A-041CD5B09B21}"/>
              </a:ext>
            </a:extLst>
          </p:cNvPr>
          <p:cNvSpPr>
            <a:spLocks noGrp="1"/>
          </p:cNvSpPr>
          <p:nvPr>
            <p:ph sz="quarter" idx="1"/>
          </p:nvPr>
        </p:nvSpPr>
        <p:spPr/>
        <p:txBody>
          <a:bodyPr>
            <a:normAutofit fontScale="92500"/>
          </a:bodyPr>
          <a:lstStyle/>
          <a:p>
            <a:r>
              <a:rPr lang="en-GB" b="1" dirty="0"/>
              <a:t>Test Plan:</a:t>
            </a:r>
          </a:p>
          <a:p>
            <a:r>
              <a:rPr lang="en-GB" b="1" dirty="0"/>
              <a:t>Project</a:t>
            </a:r>
            <a:r>
              <a:rPr lang="en-GB" dirty="0"/>
              <a:t>: AI-Powered Tourism App</a:t>
            </a:r>
          </a:p>
          <a:p>
            <a:r>
              <a:rPr lang="en-GB" b="1" dirty="0"/>
              <a:t>Tested By</a:t>
            </a:r>
            <a:r>
              <a:rPr lang="en-GB" dirty="0"/>
              <a:t>: 3 Team Members (Self-testing)</a:t>
            </a:r>
          </a:p>
          <a:p>
            <a:r>
              <a:rPr lang="en-GB" b="1" dirty="0"/>
              <a:t>Scope</a:t>
            </a:r>
            <a:r>
              <a:rPr lang="en-GB" dirty="0"/>
              <a:t>: Chatbot, Firebase Login, Recommendation System</a:t>
            </a:r>
          </a:p>
          <a:p>
            <a:r>
              <a:rPr lang="en-GB" b="1" dirty="0"/>
              <a:t>Environment</a:t>
            </a:r>
            <a:r>
              <a:rPr lang="en-GB" dirty="0"/>
              <a:t>: Android phones with internet</a:t>
            </a:r>
          </a:p>
          <a:p>
            <a:r>
              <a:rPr lang="en-GB" b="1" dirty="0"/>
              <a:t>Tools</a:t>
            </a:r>
            <a:r>
              <a:rPr lang="en-GB" dirty="0"/>
              <a:t>: Firebase Console, Manual Testing</a:t>
            </a:r>
          </a:p>
          <a:p>
            <a:r>
              <a:rPr lang="en-GB" b="1" dirty="0"/>
              <a:t>Testing Types</a:t>
            </a:r>
            <a:r>
              <a:rPr lang="en-GB" dirty="0"/>
              <a:t>: Functional, UI, Integration</a:t>
            </a:r>
          </a:p>
          <a:p>
            <a:r>
              <a:rPr lang="en-GB" b="1" dirty="0"/>
              <a:t>Goal</a:t>
            </a:r>
            <a:r>
              <a:rPr lang="en-GB" dirty="0"/>
              <a:t>: Ensure smooth performance and accurate results</a:t>
            </a:r>
          </a:p>
          <a:p>
            <a:pPr marL="0" indent="0">
              <a:buNone/>
            </a:pPr>
            <a:endParaRPr lang="en-US" dirty="0"/>
          </a:p>
        </p:txBody>
      </p:sp>
      <p:sp>
        <p:nvSpPr>
          <p:cNvPr id="4" name="Footer Placeholder 3">
            <a:extLst>
              <a:ext uri="{FF2B5EF4-FFF2-40B4-BE49-F238E27FC236}">
                <a16:creationId xmlns:a16="http://schemas.microsoft.com/office/drawing/2014/main" id="{1E7190C4-3FAE-133E-553B-679A096AFDE5}"/>
              </a:ext>
            </a:extLst>
          </p:cNvPr>
          <p:cNvSpPr>
            <a:spLocks noGrp="1"/>
          </p:cNvSpPr>
          <p:nvPr>
            <p:ph type="ftr" sz="quarter" idx="11"/>
          </p:nvPr>
        </p:nvSpPr>
        <p:spPr/>
        <p:txBody>
          <a:bodyPr/>
          <a:lstStyle/>
          <a:p>
            <a:r>
              <a:rPr lang="en-US"/>
              <a:t>Project Name Here</a:t>
            </a:r>
            <a:endParaRPr lang="en-US" dirty="0"/>
          </a:p>
        </p:txBody>
      </p:sp>
      <p:sp>
        <p:nvSpPr>
          <p:cNvPr id="5" name="Slide Number Placeholder 4">
            <a:extLst>
              <a:ext uri="{FF2B5EF4-FFF2-40B4-BE49-F238E27FC236}">
                <a16:creationId xmlns:a16="http://schemas.microsoft.com/office/drawing/2014/main" id="{2A90A686-A57E-889C-FFFC-EFA8B2998DFC}"/>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15</a:t>
            </a:fld>
            <a:endParaRPr lang="en-US" dirty="0"/>
          </a:p>
        </p:txBody>
      </p:sp>
      <p:sp>
        <p:nvSpPr>
          <p:cNvPr id="6" name="Date Placeholder 5">
            <a:extLst>
              <a:ext uri="{FF2B5EF4-FFF2-40B4-BE49-F238E27FC236}">
                <a16:creationId xmlns:a16="http://schemas.microsoft.com/office/drawing/2014/main" id="{EE58C66E-4400-01CD-BDDA-A884FA3B8EA7}"/>
              </a:ext>
            </a:extLst>
          </p:cNvPr>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60414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510E2-07CF-1D31-C398-CDEE49503C6F}"/>
              </a:ext>
            </a:extLst>
          </p:cNvPr>
          <p:cNvSpPr>
            <a:spLocks noGrp="1"/>
          </p:cNvSpPr>
          <p:nvPr>
            <p:ph type="title"/>
          </p:nvPr>
        </p:nvSpPr>
        <p:spPr/>
        <p:txBody>
          <a:bodyPr/>
          <a:lstStyle/>
          <a:p>
            <a:r>
              <a:rPr lang="en-GB" dirty="0"/>
              <a:t>Test Cases</a:t>
            </a:r>
          </a:p>
        </p:txBody>
      </p:sp>
      <p:sp>
        <p:nvSpPr>
          <p:cNvPr id="3" name="Date Placeholder 2">
            <a:extLst>
              <a:ext uri="{FF2B5EF4-FFF2-40B4-BE49-F238E27FC236}">
                <a16:creationId xmlns:a16="http://schemas.microsoft.com/office/drawing/2014/main" id="{C6E72449-CF87-1015-A366-35EB48369DCF}"/>
              </a:ext>
            </a:extLst>
          </p:cNvPr>
          <p:cNvSpPr>
            <a:spLocks noGrp="1"/>
          </p:cNvSpPr>
          <p:nvPr>
            <p:ph type="dt" sz="half" idx="10"/>
          </p:nvPr>
        </p:nvSpPr>
        <p:spPr/>
        <p:txBody>
          <a:bodyPr/>
          <a:lstStyle/>
          <a:p>
            <a:r>
              <a:rPr lang="en-US"/>
              <a:t>CS-FYP    Hamdard University </a:t>
            </a:r>
            <a:endParaRPr lang="en-US" dirty="0"/>
          </a:p>
        </p:txBody>
      </p:sp>
      <p:sp>
        <p:nvSpPr>
          <p:cNvPr id="4" name="Footer Placeholder 3">
            <a:extLst>
              <a:ext uri="{FF2B5EF4-FFF2-40B4-BE49-F238E27FC236}">
                <a16:creationId xmlns:a16="http://schemas.microsoft.com/office/drawing/2014/main" id="{2DF8CDB2-D34B-D290-A501-EAE15D8E1382}"/>
              </a:ext>
            </a:extLst>
          </p:cNvPr>
          <p:cNvSpPr>
            <a:spLocks noGrp="1"/>
          </p:cNvSpPr>
          <p:nvPr>
            <p:ph type="ftr" sz="quarter" idx="11"/>
          </p:nvPr>
        </p:nvSpPr>
        <p:spPr/>
        <p:txBody>
          <a:bodyPr/>
          <a:lstStyle/>
          <a:p>
            <a:r>
              <a:rPr lang="en-US"/>
              <a:t>Project Name Here</a:t>
            </a:r>
            <a:endParaRPr lang="en-US" dirty="0"/>
          </a:p>
        </p:txBody>
      </p:sp>
      <p:sp>
        <p:nvSpPr>
          <p:cNvPr id="5" name="Slide Number Placeholder 4">
            <a:extLst>
              <a:ext uri="{FF2B5EF4-FFF2-40B4-BE49-F238E27FC236}">
                <a16:creationId xmlns:a16="http://schemas.microsoft.com/office/drawing/2014/main" id="{3E6557F6-63CE-E289-79E7-FA0BF07C2C30}"/>
              </a:ext>
            </a:extLst>
          </p:cNvPr>
          <p:cNvSpPr>
            <a:spLocks noGrp="1"/>
          </p:cNvSpPr>
          <p:nvPr>
            <p:ph type="sldNum" sz="quarter" idx="12"/>
          </p:nvPr>
        </p:nvSpPr>
        <p:spPr/>
        <p:txBody>
          <a:bodyPr/>
          <a:lstStyle/>
          <a:p>
            <a:fld id="{9EBC64C3-3FC7-4C40-910B-2643F037F02C}" type="slidenum">
              <a:rPr lang="en-US" smtClean="0"/>
              <a:pPr/>
              <a:t>16</a:t>
            </a:fld>
            <a:endParaRPr lang="en-US" dirty="0"/>
          </a:p>
        </p:txBody>
      </p:sp>
      <p:graphicFrame>
        <p:nvGraphicFramePr>
          <p:cNvPr id="7" name="Content Placeholder 6">
            <a:extLst>
              <a:ext uri="{FF2B5EF4-FFF2-40B4-BE49-F238E27FC236}">
                <a16:creationId xmlns:a16="http://schemas.microsoft.com/office/drawing/2014/main" id="{32326991-0D80-81A7-E38F-D87E333E48B3}"/>
              </a:ext>
            </a:extLst>
          </p:cNvPr>
          <p:cNvGraphicFramePr>
            <a:graphicFrameLocks noGrp="1"/>
          </p:cNvGraphicFramePr>
          <p:nvPr>
            <p:ph sz="quarter" idx="1"/>
          </p:nvPr>
        </p:nvGraphicFramePr>
        <p:xfrm>
          <a:off x="612775" y="2156460"/>
          <a:ext cx="8153400" cy="3383280"/>
        </p:xfrm>
        <a:graphic>
          <a:graphicData uri="http://schemas.openxmlformats.org/drawingml/2006/table">
            <a:tbl>
              <a:tblPr/>
              <a:tblGrid>
                <a:gridCol w="1630680">
                  <a:extLst>
                    <a:ext uri="{9D8B030D-6E8A-4147-A177-3AD203B41FA5}">
                      <a16:colId xmlns:a16="http://schemas.microsoft.com/office/drawing/2014/main" val="3755222251"/>
                    </a:ext>
                  </a:extLst>
                </a:gridCol>
                <a:gridCol w="1630680">
                  <a:extLst>
                    <a:ext uri="{9D8B030D-6E8A-4147-A177-3AD203B41FA5}">
                      <a16:colId xmlns:a16="http://schemas.microsoft.com/office/drawing/2014/main" val="454671090"/>
                    </a:ext>
                  </a:extLst>
                </a:gridCol>
                <a:gridCol w="1630680">
                  <a:extLst>
                    <a:ext uri="{9D8B030D-6E8A-4147-A177-3AD203B41FA5}">
                      <a16:colId xmlns:a16="http://schemas.microsoft.com/office/drawing/2014/main" val="4128087011"/>
                    </a:ext>
                  </a:extLst>
                </a:gridCol>
                <a:gridCol w="1630680">
                  <a:extLst>
                    <a:ext uri="{9D8B030D-6E8A-4147-A177-3AD203B41FA5}">
                      <a16:colId xmlns:a16="http://schemas.microsoft.com/office/drawing/2014/main" val="833143602"/>
                    </a:ext>
                  </a:extLst>
                </a:gridCol>
                <a:gridCol w="1630680">
                  <a:extLst>
                    <a:ext uri="{9D8B030D-6E8A-4147-A177-3AD203B41FA5}">
                      <a16:colId xmlns:a16="http://schemas.microsoft.com/office/drawing/2014/main" val="4261907818"/>
                    </a:ext>
                  </a:extLst>
                </a:gridCol>
              </a:tblGrid>
              <a:tr h="0">
                <a:tc>
                  <a:txBody>
                    <a:bodyPr/>
                    <a:lstStyle/>
                    <a:p>
                      <a:r>
                        <a:rPr lang="en-GB" b="1"/>
                        <a:t>ID</a:t>
                      </a:r>
                      <a:endParaRPr lang="en-GB"/>
                    </a:p>
                  </a:txBody>
                  <a:tcPr anchor="ctr">
                    <a:lnL>
                      <a:noFill/>
                    </a:lnL>
                    <a:lnR>
                      <a:noFill/>
                    </a:lnR>
                    <a:lnT>
                      <a:noFill/>
                    </a:lnT>
                    <a:lnB>
                      <a:noFill/>
                    </a:lnB>
                    <a:noFill/>
                  </a:tcPr>
                </a:tc>
                <a:tc>
                  <a:txBody>
                    <a:bodyPr/>
                    <a:lstStyle/>
                    <a:p>
                      <a:r>
                        <a:rPr lang="en-GB" b="1"/>
                        <a:t>Feature</a:t>
                      </a:r>
                      <a:endParaRPr lang="en-GB"/>
                    </a:p>
                  </a:txBody>
                  <a:tcPr anchor="ctr">
                    <a:lnL>
                      <a:noFill/>
                    </a:lnL>
                    <a:lnR>
                      <a:noFill/>
                    </a:lnR>
                    <a:lnT>
                      <a:noFill/>
                    </a:lnT>
                    <a:lnB>
                      <a:noFill/>
                    </a:lnB>
                    <a:noFill/>
                  </a:tcPr>
                </a:tc>
                <a:tc>
                  <a:txBody>
                    <a:bodyPr/>
                    <a:lstStyle/>
                    <a:p>
                      <a:r>
                        <a:rPr lang="en-GB" b="1" dirty="0"/>
                        <a:t>Test Description</a:t>
                      </a:r>
                      <a:endParaRPr lang="en-GB" dirty="0"/>
                    </a:p>
                  </a:txBody>
                  <a:tcPr anchor="ctr">
                    <a:lnL>
                      <a:noFill/>
                    </a:lnL>
                    <a:lnR>
                      <a:noFill/>
                    </a:lnR>
                    <a:lnT>
                      <a:noFill/>
                    </a:lnT>
                    <a:lnB>
                      <a:noFill/>
                    </a:lnB>
                    <a:noFill/>
                  </a:tcPr>
                </a:tc>
                <a:tc>
                  <a:txBody>
                    <a:bodyPr/>
                    <a:lstStyle/>
                    <a:p>
                      <a:r>
                        <a:rPr lang="en-GB" b="1"/>
                        <a:t>Expected Result</a:t>
                      </a:r>
                      <a:endParaRPr lang="en-GB"/>
                    </a:p>
                  </a:txBody>
                  <a:tcPr anchor="ctr">
                    <a:lnL>
                      <a:noFill/>
                    </a:lnL>
                    <a:lnR>
                      <a:noFill/>
                    </a:lnR>
                    <a:lnT>
                      <a:noFill/>
                    </a:lnT>
                    <a:lnB>
                      <a:noFill/>
                    </a:lnB>
                    <a:noFill/>
                  </a:tcPr>
                </a:tc>
                <a:tc>
                  <a:txBody>
                    <a:bodyPr/>
                    <a:lstStyle/>
                    <a:p>
                      <a:r>
                        <a:rPr lang="en-GB" b="1"/>
                        <a:t>Status</a:t>
                      </a:r>
                      <a:endParaRPr lang="en-GB"/>
                    </a:p>
                  </a:txBody>
                  <a:tcPr anchor="ctr">
                    <a:lnL>
                      <a:noFill/>
                    </a:lnL>
                    <a:lnR>
                      <a:noFill/>
                    </a:lnR>
                    <a:lnT>
                      <a:noFill/>
                    </a:lnT>
                    <a:lnB>
                      <a:noFill/>
                    </a:lnB>
                    <a:noFill/>
                  </a:tcPr>
                </a:tc>
                <a:extLst>
                  <a:ext uri="{0D108BD9-81ED-4DB2-BD59-A6C34878D82A}">
                    <a16:rowId xmlns:a16="http://schemas.microsoft.com/office/drawing/2014/main" val="2076956435"/>
                  </a:ext>
                </a:extLst>
              </a:tr>
              <a:tr h="0">
                <a:tc>
                  <a:txBody>
                    <a:bodyPr/>
                    <a:lstStyle/>
                    <a:p>
                      <a:r>
                        <a:rPr lang="en-GB"/>
                        <a:t>TC001</a:t>
                      </a:r>
                    </a:p>
                  </a:txBody>
                  <a:tcPr anchor="ctr">
                    <a:lnL>
                      <a:noFill/>
                    </a:lnL>
                    <a:lnR>
                      <a:noFill/>
                    </a:lnR>
                    <a:lnT>
                      <a:noFill/>
                    </a:lnT>
                    <a:lnB>
                      <a:noFill/>
                    </a:lnB>
                    <a:noFill/>
                  </a:tcPr>
                </a:tc>
                <a:tc>
                  <a:txBody>
                    <a:bodyPr/>
                    <a:lstStyle/>
                    <a:p>
                      <a:r>
                        <a:rPr lang="en-GB" dirty="0"/>
                        <a:t>Login (Firebase)</a:t>
                      </a:r>
                    </a:p>
                  </a:txBody>
                  <a:tcPr anchor="ctr">
                    <a:lnL>
                      <a:noFill/>
                    </a:lnL>
                    <a:lnR>
                      <a:noFill/>
                    </a:lnR>
                    <a:lnT>
                      <a:noFill/>
                    </a:lnT>
                    <a:lnB>
                      <a:noFill/>
                    </a:lnB>
                    <a:noFill/>
                  </a:tcPr>
                </a:tc>
                <a:tc>
                  <a:txBody>
                    <a:bodyPr/>
                    <a:lstStyle/>
                    <a:p>
                      <a:r>
                        <a:rPr lang="en-GB"/>
                        <a:t>Login with valid email &amp; password</a:t>
                      </a:r>
                    </a:p>
                  </a:txBody>
                  <a:tcPr anchor="ctr">
                    <a:lnL>
                      <a:noFill/>
                    </a:lnL>
                    <a:lnR>
                      <a:noFill/>
                    </a:lnR>
                    <a:lnT>
                      <a:noFill/>
                    </a:lnT>
                    <a:lnB>
                      <a:noFill/>
                    </a:lnB>
                    <a:noFill/>
                  </a:tcPr>
                </a:tc>
                <a:tc>
                  <a:txBody>
                    <a:bodyPr/>
                    <a:lstStyle/>
                    <a:p>
                      <a:r>
                        <a:rPr lang="en-GB"/>
                        <a:t>User logs in and lands on home screen</a:t>
                      </a:r>
                    </a:p>
                  </a:txBody>
                  <a:tcPr anchor="ctr">
                    <a:lnL>
                      <a:noFill/>
                    </a:lnL>
                    <a:lnR>
                      <a:noFill/>
                    </a:lnR>
                    <a:lnT>
                      <a:noFill/>
                    </a:lnT>
                    <a:lnB>
                      <a:noFill/>
                    </a:lnB>
                    <a:noFill/>
                  </a:tcPr>
                </a:tc>
                <a:tc>
                  <a:txBody>
                    <a:bodyPr/>
                    <a:lstStyle/>
                    <a:p>
                      <a:r>
                        <a:rPr lang="en-GB"/>
                        <a:t>Pass</a:t>
                      </a:r>
                    </a:p>
                  </a:txBody>
                  <a:tcPr anchor="ctr">
                    <a:lnL>
                      <a:noFill/>
                    </a:lnL>
                    <a:lnR>
                      <a:noFill/>
                    </a:lnR>
                    <a:lnT>
                      <a:noFill/>
                    </a:lnT>
                    <a:lnB>
                      <a:noFill/>
                    </a:lnB>
                    <a:noFill/>
                  </a:tcPr>
                </a:tc>
                <a:extLst>
                  <a:ext uri="{0D108BD9-81ED-4DB2-BD59-A6C34878D82A}">
                    <a16:rowId xmlns:a16="http://schemas.microsoft.com/office/drawing/2014/main" val="2194274225"/>
                  </a:ext>
                </a:extLst>
              </a:tr>
              <a:tr h="0">
                <a:tc>
                  <a:txBody>
                    <a:bodyPr/>
                    <a:lstStyle/>
                    <a:p>
                      <a:r>
                        <a:rPr lang="en-GB"/>
                        <a:t>TC002</a:t>
                      </a:r>
                    </a:p>
                  </a:txBody>
                  <a:tcPr anchor="ctr">
                    <a:lnL>
                      <a:noFill/>
                    </a:lnL>
                    <a:lnR>
                      <a:noFill/>
                    </a:lnR>
                    <a:lnT>
                      <a:noFill/>
                    </a:lnT>
                    <a:lnB>
                      <a:noFill/>
                    </a:lnB>
                    <a:noFill/>
                  </a:tcPr>
                </a:tc>
                <a:tc>
                  <a:txBody>
                    <a:bodyPr/>
                    <a:lstStyle/>
                    <a:p>
                      <a:r>
                        <a:rPr lang="en-GB" dirty="0"/>
                        <a:t>Chatbot</a:t>
                      </a:r>
                    </a:p>
                  </a:txBody>
                  <a:tcPr anchor="ctr">
                    <a:lnL>
                      <a:noFill/>
                    </a:lnL>
                    <a:lnR>
                      <a:noFill/>
                    </a:lnR>
                    <a:lnT>
                      <a:noFill/>
                    </a:lnT>
                    <a:lnB>
                      <a:noFill/>
                    </a:lnB>
                    <a:noFill/>
                  </a:tcPr>
                </a:tc>
                <a:tc>
                  <a:txBody>
                    <a:bodyPr/>
                    <a:lstStyle/>
                    <a:p>
                      <a:r>
                        <a:rPr lang="en-GB"/>
                        <a:t>Ask for tourist places in a city</a:t>
                      </a:r>
                    </a:p>
                  </a:txBody>
                  <a:tcPr anchor="ctr">
                    <a:lnL>
                      <a:noFill/>
                    </a:lnL>
                    <a:lnR>
                      <a:noFill/>
                    </a:lnR>
                    <a:lnT>
                      <a:noFill/>
                    </a:lnT>
                    <a:lnB>
                      <a:noFill/>
                    </a:lnB>
                    <a:noFill/>
                  </a:tcPr>
                </a:tc>
                <a:tc>
                  <a:txBody>
                    <a:bodyPr/>
                    <a:lstStyle/>
                    <a:p>
                      <a:r>
                        <a:rPr lang="en-GB"/>
                        <a:t>Chatbot returns correct place suggestions</a:t>
                      </a:r>
                    </a:p>
                  </a:txBody>
                  <a:tcPr anchor="ctr">
                    <a:lnL>
                      <a:noFill/>
                    </a:lnL>
                    <a:lnR>
                      <a:noFill/>
                    </a:lnR>
                    <a:lnT>
                      <a:noFill/>
                    </a:lnT>
                    <a:lnB>
                      <a:noFill/>
                    </a:lnB>
                    <a:noFill/>
                  </a:tcPr>
                </a:tc>
                <a:tc>
                  <a:txBody>
                    <a:bodyPr/>
                    <a:lstStyle/>
                    <a:p>
                      <a:r>
                        <a:rPr lang="en-GB"/>
                        <a:t>Pass</a:t>
                      </a:r>
                    </a:p>
                  </a:txBody>
                  <a:tcPr anchor="ctr">
                    <a:lnL>
                      <a:noFill/>
                    </a:lnL>
                    <a:lnR>
                      <a:noFill/>
                    </a:lnR>
                    <a:lnT>
                      <a:noFill/>
                    </a:lnT>
                    <a:lnB>
                      <a:noFill/>
                    </a:lnB>
                    <a:noFill/>
                  </a:tcPr>
                </a:tc>
                <a:extLst>
                  <a:ext uri="{0D108BD9-81ED-4DB2-BD59-A6C34878D82A}">
                    <a16:rowId xmlns:a16="http://schemas.microsoft.com/office/drawing/2014/main" val="2906652399"/>
                  </a:ext>
                </a:extLst>
              </a:tr>
              <a:tr h="0">
                <a:tc>
                  <a:txBody>
                    <a:bodyPr/>
                    <a:lstStyle/>
                    <a:p>
                      <a:r>
                        <a:rPr lang="en-GB"/>
                        <a:t>TC003</a:t>
                      </a:r>
                    </a:p>
                  </a:txBody>
                  <a:tcPr anchor="ctr">
                    <a:lnL>
                      <a:noFill/>
                    </a:lnL>
                    <a:lnR>
                      <a:noFill/>
                    </a:lnR>
                    <a:lnT>
                      <a:noFill/>
                    </a:lnT>
                    <a:lnB>
                      <a:noFill/>
                    </a:lnB>
                    <a:noFill/>
                  </a:tcPr>
                </a:tc>
                <a:tc>
                  <a:txBody>
                    <a:bodyPr/>
                    <a:lstStyle/>
                    <a:p>
                      <a:r>
                        <a:rPr lang="en-GB" dirty="0"/>
                        <a:t>Recommendation</a:t>
                      </a:r>
                    </a:p>
                  </a:txBody>
                  <a:tcPr anchor="ctr">
                    <a:lnL>
                      <a:noFill/>
                    </a:lnL>
                    <a:lnR>
                      <a:noFill/>
                    </a:lnR>
                    <a:lnT>
                      <a:noFill/>
                    </a:lnT>
                    <a:lnB>
                      <a:noFill/>
                    </a:lnB>
                    <a:noFill/>
                  </a:tcPr>
                </a:tc>
                <a:tc>
                  <a:txBody>
                    <a:bodyPr/>
                    <a:lstStyle/>
                    <a:p>
                      <a:r>
                        <a:rPr lang="en-GB"/>
                        <a:t>Search history used for future suggestions</a:t>
                      </a:r>
                    </a:p>
                  </a:txBody>
                  <a:tcPr anchor="ctr">
                    <a:lnL>
                      <a:noFill/>
                    </a:lnL>
                    <a:lnR>
                      <a:noFill/>
                    </a:lnR>
                    <a:lnT>
                      <a:noFill/>
                    </a:lnT>
                    <a:lnB>
                      <a:noFill/>
                    </a:lnB>
                    <a:noFill/>
                  </a:tcPr>
                </a:tc>
                <a:tc>
                  <a:txBody>
                    <a:bodyPr/>
                    <a:lstStyle/>
                    <a:p>
                      <a:r>
                        <a:rPr lang="en-GB"/>
                        <a:t>Relevant places shown on next visit</a:t>
                      </a:r>
                    </a:p>
                  </a:txBody>
                  <a:tcPr anchor="ctr">
                    <a:lnL>
                      <a:noFill/>
                    </a:lnL>
                    <a:lnR>
                      <a:noFill/>
                    </a:lnR>
                    <a:lnT>
                      <a:noFill/>
                    </a:lnT>
                    <a:lnB>
                      <a:noFill/>
                    </a:lnB>
                    <a:noFill/>
                  </a:tcPr>
                </a:tc>
                <a:tc>
                  <a:txBody>
                    <a:bodyPr/>
                    <a:lstStyle/>
                    <a:p>
                      <a:r>
                        <a:rPr lang="en-GB" dirty="0"/>
                        <a:t>Pass</a:t>
                      </a:r>
                    </a:p>
                  </a:txBody>
                  <a:tcPr anchor="ctr">
                    <a:lnL>
                      <a:noFill/>
                    </a:lnL>
                    <a:lnR>
                      <a:noFill/>
                    </a:lnR>
                    <a:lnT>
                      <a:noFill/>
                    </a:lnT>
                    <a:lnB>
                      <a:noFill/>
                    </a:lnB>
                    <a:noFill/>
                  </a:tcPr>
                </a:tc>
                <a:extLst>
                  <a:ext uri="{0D108BD9-81ED-4DB2-BD59-A6C34878D82A}">
                    <a16:rowId xmlns:a16="http://schemas.microsoft.com/office/drawing/2014/main" val="1831918172"/>
                  </a:ext>
                </a:extLst>
              </a:tr>
            </a:tbl>
          </a:graphicData>
        </a:graphic>
      </p:graphicFrame>
    </p:spTree>
    <p:extLst>
      <p:ext uri="{BB962C8B-B14F-4D97-AF65-F5344CB8AC3E}">
        <p14:creationId xmlns:p14="http://schemas.microsoft.com/office/powerpoint/2010/main" val="3072420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err="1"/>
              <a:t>Buhalis</a:t>
            </a:r>
            <a:r>
              <a:rPr lang="en-US" dirty="0"/>
              <a:t>, D., &amp; </a:t>
            </a:r>
            <a:r>
              <a:rPr lang="en-US" dirty="0" err="1"/>
              <a:t>Amaranggana</a:t>
            </a:r>
            <a:r>
              <a:rPr lang="en-US" dirty="0"/>
              <a:t>, A. (2015). Smart tourism destinations: Enhancing tourism experience through personalization of services. Information and Communication Technologies in Tourism, Springer</a:t>
            </a:r>
          </a:p>
          <a:p>
            <a:pPr marL="0" indent="0">
              <a:buNone/>
            </a:pPr>
            <a:endParaRPr lang="en-US" dirty="0"/>
          </a:p>
          <a:p>
            <a:pPr marL="0" indent="0">
              <a:buNone/>
            </a:pPr>
            <a:r>
              <a:rPr lang="en-US" dirty="0"/>
              <a:t>Dahiya, M. (2021). Role of Chatbots in Enhancing Customer Experience in Tourism Industry. International Journal of Computer Applications, 183(1), 25-28</a:t>
            </a:r>
          </a:p>
          <a:p>
            <a:pPr marL="0" indent="0">
              <a:buNone/>
            </a:pPr>
            <a:endParaRPr lang="en-US" dirty="0"/>
          </a:p>
          <a:p>
            <a:pPr marL="0" indent="0">
              <a:buNone/>
            </a:pPr>
            <a:r>
              <a:rPr lang="en-US" dirty="0"/>
              <a:t>Google Firebase. (n.d.). Firebase Documentation. Retrieved from https://firebase.google.com/docs</a:t>
            </a:r>
          </a:p>
        </p:txBody>
      </p:sp>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17</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85071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sz="quarter" idx="1"/>
          </p:nvPr>
        </p:nvSpPr>
        <p:spPr/>
        <p:txBody>
          <a:bodyPr>
            <a:normAutofit fontScale="77500" lnSpcReduction="20000"/>
          </a:bodyPr>
          <a:lstStyle/>
          <a:p>
            <a:r>
              <a:rPr lang="en-US" dirty="0">
                <a:solidFill>
                  <a:srgbClr val="FF0000"/>
                </a:solidFill>
              </a:rPr>
              <a:t>Problem Statement </a:t>
            </a:r>
          </a:p>
          <a:p>
            <a:r>
              <a:rPr lang="en-US" dirty="0">
                <a:solidFill>
                  <a:srgbClr val="FF0000"/>
                </a:solidFill>
              </a:rPr>
              <a:t>Objective</a:t>
            </a:r>
          </a:p>
          <a:p>
            <a:r>
              <a:rPr lang="en-US" dirty="0">
                <a:solidFill>
                  <a:srgbClr val="FF0000"/>
                </a:solidFill>
              </a:rPr>
              <a:t>FYP Scope</a:t>
            </a:r>
          </a:p>
          <a:p>
            <a:r>
              <a:rPr lang="en-US" dirty="0">
                <a:solidFill>
                  <a:srgbClr val="FF0000"/>
                </a:solidFill>
              </a:rPr>
              <a:t>Our methodology</a:t>
            </a:r>
          </a:p>
          <a:p>
            <a:r>
              <a:rPr lang="en-US" dirty="0">
                <a:solidFill>
                  <a:srgbClr val="FF0000"/>
                </a:solidFill>
              </a:rPr>
              <a:t>Our Project Plan (Time lines)</a:t>
            </a:r>
          </a:p>
          <a:p>
            <a:r>
              <a:rPr lang="en-US" dirty="0">
                <a:solidFill>
                  <a:srgbClr val="FF0000"/>
                </a:solidFill>
              </a:rPr>
              <a:t>Budget / Costing (if any)</a:t>
            </a:r>
          </a:p>
          <a:p>
            <a:r>
              <a:rPr lang="en-US" dirty="0">
                <a:solidFill>
                  <a:srgbClr val="FF0000"/>
                </a:solidFill>
              </a:rPr>
              <a:t>FYP Deliverables </a:t>
            </a:r>
          </a:p>
          <a:p>
            <a:r>
              <a:rPr lang="en-US" dirty="0"/>
              <a:t>Literature Review</a:t>
            </a:r>
          </a:p>
          <a:p>
            <a:r>
              <a:rPr lang="en-US" dirty="0"/>
              <a:t>Demo of 100% of Work</a:t>
            </a:r>
          </a:p>
          <a:p>
            <a:r>
              <a:rPr lang="en-US" dirty="0"/>
              <a:t>Experimental Evaluations &amp; Results</a:t>
            </a:r>
          </a:p>
          <a:p>
            <a:r>
              <a:rPr lang="en-US" dirty="0"/>
              <a:t>Test Plan &amp; Test Cases</a:t>
            </a:r>
          </a:p>
          <a:p>
            <a:r>
              <a:rPr lang="en-US" dirty="0"/>
              <a:t>References </a:t>
            </a:r>
          </a:p>
        </p:txBody>
      </p:sp>
      <p:sp>
        <p:nvSpPr>
          <p:cNvPr id="4" name="Footer Placeholder 3"/>
          <p:cNvSpPr>
            <a:spLocks noGrp="1"/>
          </p:cNvSpPr>
          <p:nvPr>
            <p:ph type="ftr" sz="quarter" idx="11"/>
          </p:nvPr>
        </p:nvSpPr>
        <p:spPr/>
        <p:txBody>
          <a:bodyPr/>
          <a:lstStyle/>
          <a:p>
            <a:r>
              <a:rPr lang="en-US" dirty="0"/>
              <a:t>AI powered Tourism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2</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06628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sz="quarter" idx="1"/>
          </p:nvPr>
        </p:nvSpPr>
        <p:spPr/>
        <p:txBody>
          <a:bodyPr>
            <a:normAutofit lnSpcReduction="10000"/>
          </a:bodyPr>
          <a:lstStyle/>
          <a:p>
            <a:pPr marL="0" indent="0">
              <a:buNone/>
            </a:pPr>
            <a:r>
              <a:rPr lang="en-GB" dirty="0"/>
              <a:t>Travelers exploring Pakistan often face difficulties in finding relevant travel information, planning personalized trips and destinations. Traditional travel platforms lack interactive support and tailored recommendations based on individual interests. Our AI-powered tourism app addresses these challenges by integrating a user-friendly interface, chatbot assistance and user base trip recommendations. This ensures a seamless travel experience, helping users make informed decisions while enhancing accessibility and convenience.</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AI Powered Tourism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3</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5355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sz="quarter" idx="1"/>
          </p:nvPr>
        </p:nvSpPr>
        <p:spPr/>
        <p:txBody>
          <a:bodyPr>
            <a:normAutofit fontScale="77500" lnSpcReduction="20000"/>
          </a:bodyPr>
          <a:lstStyle/>
          <a:p>
            <a:pPr marL="342900" lvl="0" indent="-348043">
              <a:spcBef>
                <a:spcPts val="0"/>
              </a:spcBef>
              <a:buSzPts val="1080"/>
              <a:buFont typeface="Twentieth Century"/>
              <a:buAutoNum type="arabicPeriod"/>
            </a:pPr>
            <a:r>
              <a:rPr lang="en-GB" sz="3200" b="1" dirty="0"/>
              <a:t>User-Friendly Interface:</a:t>
            </a:r>
            <a:r>
              <a:rPr lang="en-GB" sz="3200" dirty="0"/>
              <a:t> Design an intuitive and responsive interface that enhances user interaction and accessibility, making travel planning and navigation seamless and enjoyable.</a:t>
            </a:r>
            <a:endParaRPr lang="en-GB" dirty="0"/>
          </a:p>
          <a:p>
            <a:pPr marL="342900" lvl="0" indent="-348043">
              <a:buSzPts val="1080"/>
              <a:buFont typeface="Twentieth Century"/>
              <a:buAutoNum type="arabicPeriod"/>
            </a:pPr>
            <a:r>
              <a:rPr lang="en-GB" sz="3200" b="1" dirty="0"/>
              <a:t>Chatbot Integration:</a:t>
            </a:r>
            <a:r>
              <a:rPr lang="en-GB" sz="3200" dirty="0"/>
              <a:t> Implement a conversational chatbot capable of understanding user queries, providing personalized recommendations, assisting with bookings, and offering real-time support throughout the journey.</a:t>
            </a:r>
            <a:endParaRPr lang="en-GB" dirty="0"/>
          </a:p>
          <a:p>
            <a:pPr marL="342900" lvl="0" indent="-348043">
              <a:buSzPts val="1080"/>
              <a:buFont typeface="Twentieth Century"/>
              <a:buAutoNum type="arabicPeriod"/>
            </a:pPr>
            <a:r>
              <a:rPr lang="en-GB" sz="3200" b="1" dirty="0"/>
              <a:t>Trip Recommendations by User Interest:</a:t>
            </a:r>
            <a:r>
              <a:rPr lang="en-GB" sz="3200" dirty="0"/>
              <a:t> Utilize Recommendation algorithms to </a:t>
            </a:r>
            <a:r>
              <a:rPr lang="en-GB" sz="3200" dirty="0" err="1"/>
              <a:t>analyze</a:t>
            </a:r>
            <a:r>
              <a:rPr lang="en-GB" sz="3200" dirty="0"/>
              <a:t> user preferences, past travel behaviour, and demographic data to suggest personalized trip itineraries, including attractions, activities, and dining options aligned with user interests.</a:t>
            </a:r>
            <a:endParaRPr lang="en-GB"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AI Powered </a:t>
            </a:r>
            <a:r>
              <a:rPr lang="en-US" dirty="0" err="1"/>
              <a:t>Toursim</a:t>
            </a:r>
            <a:r>
              <a:rPr lang="en-US" dirty="0"/>
              <a:t>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4</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71812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Scope </a:t>
            </a:r>
          </a:p>
        </p:txBody>
      </p:sp>
      <p:sp>
        <p:nvSpPr>
          <p:cNvPr id="3" name="Content Placeholder 2"/>
          <p:cNvSpPr>
            <a:spLocks noGrp="1"/>
          </p:cNvSpPr>
          <p:nvPr>
            <p:ph sz="quarter" idx="1"/>
          </p:nvPr>
        </p:nvSpPr>
        <p:spPr/>
        <p:txBody>
          <a:bodyPr/>
          <a:lstStyle/>
          <a:p>
            <a:pPr marL="0" marR="0" lvl="0" indent="0" algn="just" defTabSz="914400" rtl="0" eaLnBrk="1" fontAlgn="auto" latinLnBrk="0" hangingPunct="1">
              <a:lnSpc>
                <a:spcPct val="100000"/>
              </a:lnSpc>
              <a:spcBef>
                <a:spcPts val="700"/>
              </a:spcBef>
              <a:spcAft>
                <a:spcPts val="0"/>
              </a:spcAft>
              <a:buClr>
                <a:srgbClr val="008000"/>
              </a:buClr>
              <a:buSzPct val="60000"/>
              <a:buFont typeface="Wingdings"/>
              <a:buNone/>
              <a:tabLst/>
              <a:defRPr/>
            </a:pPr>
            <a:r>
              <a:rPr kumimoji="0" lang="en-GB" sz="3200" b="0" i="0" u="none" strike="noStrike" kern="1200" cap="none" spc="0" normalizeH="0" baseline="0" noProof="0" dirty="0">
                <a:ln>
                  <a:noFill/>
                </a:ln>
                <a:solidFill>
                  <a:prstClr val="black"/>
                </a:solidFill>
                <a:effectLst/>
                <a:uLnTx/>
                <a:uFillTx/>
                <a:latin typeface="Tw Cen MT"/>
                <a:ea typeface="+mn-ea"/>
                <a:cs typeface="+mn-cs"/>
              </a:rPr>
              <a:t>AI-powered tourism application focused on enhancing user travel experiences through user base recommendations, travel planning, and real-time updates. The scope of this project explicitly defines what aspects will and will not be considered, along with key assumptions guiding system evolution.</a:t>
            </a:r>
          </a:p>
          <a:p>
            <a:pPr marL="0" indent="0">
              <a:buNone/>
            </a:pPr>
            <a:endParaRPr lang="en-US" dirty="0"/>
          </a:p>
        </p:txBody>
      </p:sp>
      <p:sp>
        <p:nvSpPr>
          <p:cNvPr id="4" name="Footer Placeholder 3"/>
          <p:cNvSpPr>
            <a:spLocks noGrp="1"/>
          </p:cNvSpPr>
          <p:nvPr>
            <p:ph type="ftr" sz="quarter" idx="11"/>
          </p:nvPr>
        </p:nvSpPr>
        <p:spPr/>
        <p:txBody>
          <a:bodyPr/>
          <a:lstStyle/>
          <a:p>
            <a:r>
              <a:rPr lang="en-US" dirty="0"/>
              <a:t>AI Powered Tourism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5</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38196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Methodology </a:t>
            </a:r>
          </a:p>
        </p:txBody>
      </p:sp>
      <p:sp>
        <p:nvSpPr>
          <p:cNvPr id="3" name="Content Placeholder 2"/>
          <p:cNvSpPr>
            <a:spLocks noGrp="1"/>
          </p:cNvSpPr>
          <p:nvPr>
            <p:ph sz="quarter" idx="1"/>
          </p:nvPr>
        </p:nvSpPr>
        <p:spPr/>
        <p:txBody>
          <a:bodyPr>
            <a:normAutofit lnSpcReduction="10000"/>
          </a:bodyPr>
          <a:lstStyle/>
          <a:p>
            <a:pPr marL="0" marR="0" lvl="0" indent="0" algn="l" defTabSz="914400" rtl="0" eaLnBrk="1" fontAlgn="auto" latinLnBrk="0" hangingPunct="1">
              <a:lnSpc>
                <a:spcPct val="100000"/>
              </a:lnSpc>
              <a:spcBef>
                <a:spcPts val="700"/>
              </a:spcBef>
              <a:spcAft>
                <a:spcPts val="0"/>
              </a:spcAft>
              <a:buClr>
                <a:srgbClr val="008000"/>
              </a:buClr>
              <a:buSzPct val="60000"/>
              <a:buFont typeface="Wingdings"/>
              <a:buNone/>
              <a:tabLst/>
              <a:defRPr/>
            </a:pPr>
            <a:r>
              <a:rPr kumimoji="0" lang="en-GB" sz="2900" b="0" i="0" u="none" strike="noStrike" kern="1200" cap="none" spc="0" normalizeH="0" baseline="0" noProof="0" dirty="0">
                <a:ln>
                  <a:noFill/>
                </a:ln>
                <a:solidFill>
                  <a:prstClr val="black"/>
                </a:solidFill>
                <a:effectLst/>
                <a:uLnTx/>
                <a:uFillTx/>
                <a:latin typeface="Tw Cen MT"/>
                <a:ea typeface="+mn-ea"/>
                <a:cs typeface="+mn-cs"/>
              </a:rPr>
              <a:t>The development follows the Agile methodology, enabling repeating progress, collaboration, and flexibility. Regular sprints and reviews ensure continuous improvement. Ready-made datasets from trusted sources are used. The Trip Recommendation System provides personalized suggestions through collaborative filtering and user feedback. A chatbot framework enhances user interactions, while Firebase Authentication ensures secure user authentication and data protection.</a:t>
            </a:r>
            <a:endParaRPr kumimoji="0" lang="en-US" sz="2900" b="0" i="0" u="none" strike="noStrike" kern="1200" cap="none" spc="0" normalizeH="0" baseline="0" noProof="0" dirty="0">
              <a:ln>
                <a:noFill/>
              </a:ln>
              <a:solidFill>
                <a:prstClr val="black"/>
              </a:solidFill>
              <a:effectLst/>
              <a:uLnTx/>
              <a:uFillTx/>
              <a:latin typeface="Tw Cen MT"/>
              <a:ea typeface="+mn-ea"/>
              <a:cs typeface="+mn-cs"/>
            </a:endParaRPr>
          </a:p>
          <a:p>
            <a:pPr marL="0" marR="0" lvl="0" indent="0" algn="l" defTabSz="914400" rtl="0" eaLnBrk="1" fontAlgn="auto" latinLnBrk="0" hangingPunct="1">
              <a:lnSpc>
                <a:spcPct val="100000"/>
              </a:lnSpc>
              <a:spcBef>
                <a:spcPts val="700"/>
              </a:spcBef>
              <a:spcAft>
                <a:spcPts val="0"/>
              </a:spcAft>
              <a:buClr>
                <a:srgbClr val="008000"/>
              </a:buClr>
              <a:buSzPct val="60000"/>
              <a:buFont typeface="Wingdings"/>
              <a:buNone/>
              <a:tabLst/>
              <a:defRPr/>
            </a:pPr>
            <a:endParaRPr kumimoji="0" lang="en-US" sz="2900" b="0" i="0" u="none" strike="noStrike" kern="1200" cap="none" spc="0" normalizeH="0" baseline="0" noProof="0" dirty="0">
              <a:ln>
                <a:noFill/>
              </a:ln>
              <a:solidFill>
                <a:prstClr val="black"/>
              </a:solidFill>
              <a:effectLst/>
              <a:uLnTx/>
              <a:uFillTx/>
              <a:latin typeface="Tw Cen MT"/>
              <a:ea typeface="+mn-ea"/>
              <a:cs typeface="+mn-cs"/>
            </a:endParaRPr>
          </a:p>
          <a:p>
            <a:pPr marL="0" indent="0">
              <a:buNone/>
            </a:pPr>
            <a:endParaRPr lang="en-US" dirty="0"/>
          </a:p>
        </p:txBody>
      </p:sp>
      <p:sp>
        <p:nvSpPr>
          <p:cNvPr id="4" name="Footer Placeholder 3"/>
          <p:cNvSpPr>
            <a:spLocks noGrp="1"/>
          </p:cNvSpPr>
          <p:nvPr>
            <p:ph type="ftr" sz="quarter" idx="11"/>
          </p:nvPr>
        </p:nvSpPr>
        <p:spPr/>
        <p:txBody>
          <a:bodyPr/>
          <a:lstStyle/>
          <a:p>
            <a:r>
              <a:rPr lang="en-US" dirty="0"/>
              <a:t>AI Powered Tourism app</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6</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112337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Project Plan  </a:t>
            </a:r>
          </a:p>
        </p:txBody>
      </p:sp>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7</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pic>
        <p:nvPicPr>
          <p:cNvPr id="7" name="Google Shape;276;p11">
            <a:extLst>
              <a:ext uri="{FF2B5EF4-FFF2-40B4-BE49-F238E27FC236}">
                <a16:creationId xmlns:a16="http://schemas.microsoft.com/office/drawing/2014/main" id="{2D032680-B8A5-A67A-0FB0-7BDF8260E0AF}"/>
              </a:ext>
            </a:extLst>
          </p:cNvPr>
          <p:cNvPicPr preferRelativeResize="0">
            <a:picLocks noGrp="1"/>
          </p:cNvPicPr>
          <p:nvPr>
            <p:ph sz="quarter" idx="1"/>
          </p:nvPr>
        </p:nvPicPr>
        <p:blipFill>
          <a:blip r:embed="rId2">
            <a:alphaModFix/>
          </a:blip>
          <a:stretch>
            <a:fillRect/>
          </a:stretch>
        </p:blipFill>
        <p:spPr>
          <a:xfrm>
            <a:off x="595045" y="1752600"/>
            <a:ext cx="8153400" cy="4419599"/>
          </a:xfrm>
          <a:prstGeom prst="rect">
            <a:avLst/>
          </a:prstGeom>
          <a:noFill/>
          <a:ln>
            <a:noFill/>
          </a:ln>
        </p:spPr>
      </p:pic>
    </p:spTree>
    <p:extLst>
      <p:ext uri="{BB962C8B-B14F-4D97-AF65-F5344CB8AC3E}">
        <p14:creationId xmlns:p14="http://schemas.microsoft.com/office/powerpoint/2010/main" val="65665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 Costing </a:t>
            </a:r>
          </a:p>
        </p:txBody>
      </p:sp>
      <p:sp>
        <p:nvSpPr>
          <p:cNvPr id="3" name="Content Placeholder 2"/>
          <p:cNvSpPr>
            <a:spLocks noGrp="1"/>
          </p:cNvSpPr>
          <p:nvPr>
            <p:ph sz="quarter" idx="1"/>
          </p:nvPr>
        </p:nvSpPr>
        <p:spPr/>
        <p:txBody>
          <a:bodyPr/>
          <a:lstStyle/>
          <a:p>
            <a:pPr marL="320040" marR="0" lvl="0" indent="-323469" algn="l" defTabSz="914400" rtl="0" eaLnBrk="1" fontAlgn="auto" latinLnBrk="0" hangingPunct="1">
              <a:lnSpc>
                <a:spcPct val="100000"/>
              </a:lnSpc>
              <a:spcBef>
                <a:spcPts val="0"/>
              </a:spcBef>
              <a:spcAft>
                <a:spcPts val="0"/>
              </a:spcAft>
              <a:buClr>
                <a:srgbClr val="008000"/>
              </a:buClr>
              <a:buSzPts val="1080"/>
              <a:buFont typeface="Noto Sans Symbols"/>
              <a:buChar char="◻"/>
              <a:tabLst/>
              <a:defRPr/>
            </a:pPr>
            <a:r>
              <a:rPr kumimoji="0" lang="en-GB" sz="1800" b="0" i="0" u="none" strike="noStrike" kern="0" cap="none" spc="0" normalizeH="0" baseline="0" noProof="0" dirty="0">
                <a:ln>
                  <a:noFill/>
                </a:ln>
                <a:solidFill>
                  <a:srgbClr val="000000"/>
                </a:solidFill>
                <a:effectLst/>
                <a:uLnTx/>
                <a:uFillTx/>
                <a:latin typeface="Calibri"/>
                <a:ea typeface="Calibri"/>
                <a:cs typeface="Calibri"/>
                <a:sym typeface="Calibri"/>
              </a:rPr>
              <a:t>Software Licenses and Hardware Tools: 0 - 150,000 PKR</a:t>
            </a:r>
            <a:endParaRPr kumimoji="0" lang="en-GB" sz="29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20040" marR="0" lvl="0" indent="-323469" algn="l" defTabSz="914400" rtl="0" eaLnBrk="1" fontAlgn="auto" latinLnBrk="0" hangingPunct="1">
              <a:lnSpc>
                <a:spcPct val="100000"/>
              </a:lnSpc>
              <a:spcBef>
                <a:spcPts val="700"/>
              </a:spcBef>
              <a:spcAft>
                <a:spcPts val="0"/>
              </a:spcAft>
              <a:buClr>
                <a:srgbClr val="008000"/>
              </a:buClr>
              <a:buSzPts val="1080"/>
              <a:buFont typeface="Noto Sans Symbols"/>
              <a:buChar char="◻"/>
              <a:tabLst/>
              <a:defRPr/>
            </a:pPr>
            <a:r>
              <a:rPr kumimoji="0" lang="en-GB" sz="1800" b="0" i="0" u="none" strike="noStrike" kern="0" cap="none" spc="0" normalizeH="0" baseline="0" noProof="0" dirty="0">
                <a:ln>
                  <a:noFill/>
                </a:ln>
                <a:solidFill>
                  <a:srgbClr val="000000"/>
                </a:solidFill>
                <a:effectLst/>
                <a:uLnTx/>
                <a:uFillTx/>
                <a:latin typeface="Calibri"/>
                <a:ea typeface="Calibri"/>
                <a:cs typeface="Calibri"/>
                <a:sym typeface="Calibri"/>
              </a:rPr>
              <a:t>Backend Development: Free </a:t>
            </a:r>
            <a:endParaRPr kumimoji="0" lang="en-GB" sz="29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20040" marR="0" lvl="0" indent="-323469" algn="l" defTabSz="914400" rtl="0" eaLnBrk="1" fontAlgn="auto" latinLnBrk="0" hangingPunct="1">
              <a:lnSpc>
                <a:spcPct val="100000"/>
              </a:lnSpc>
              <a:spcBef>
                <a:spcPts val="700"/>
              </a:spcBef>
              <a:spcAft>
                <a:spcPts val="0"/>
              </a:spcAft>
              <a:buClr>
                <a:srgbClr val="008000"/>
              </a:buClr>
              <a:buSzPts val="1080"/>
              <a:buFont typeface="Noto Sans Symbols"/>
              <a:buChar char="◻"/>
              <a:tabLst/>
              <a:defRPr/>
            </a:pPr>
            <a:r>
              <a:rPr kumimoji="0" lang="en-GB" sz="1800" b="0" i="0" u="none" strike="noStrike" kern="0" cap="none" spc="0" normalizeH="0" baseline="0" noProof="0" dirty="0">
                <a:ln>
                  <a:noFill/>
                </a:ln>
                <a:solidFill>
                  <a:srgbClr val="000000"/>
                </a:solidFill>
                <a:effectLst/>
                <a:uLnTx/>
                <a:uFillTx/>
                <a:latin typeface="Calibri"/>
                <a:ea typeface="Calibri"/>
                <a:cs typeface="Calibri"/>
                <a:sym typeface="Calibri"/>
              </a:rPr>
              <a:t>Frontend Development: Free </a:t>
            </a:r>
            <a:endParaRPr kumimoji="0" lang="en-GB" sz="29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20040" marR="0" lvl="0" indent="-323469" algn="l" defTabSz="914400" rtl="0" eaLnBrk="1" fontAlgn="auto" latinLnBrk="0" hangingPunct="1">
              <a:lnSpc>
                <a:spcPct val="100000"/>
              </a:lnSpc>
              <a:spcBef>
                <a:spcPts val="700"/>
              </a:spcBef>
              <a:spcAft>
                <a:spcPts val="0"/>
              </a:spcAft>
              <a:buClr>
                <a:srgbClr val="008000"/>
              </a:buClr>
              <a:buSzPts val="1080"/>
              <a:buFont typeface="Noto Sans Symbols"/>
              <a:buChar char="◻"/>
              <a:tabLst/>
              <a:defRPr/>
            </a:pPr>
            <a:r>
              <a:rPr kumimoji="0" lang="en-GB" sz="1800" b="0" i="0" u="none" strike="noStrike" kern="0" cap="none" spc="0" normalizeH="0" baseline="0" noProof="0" dirty="0">
                <a:ln>
                  <a:noFill/>
                </a:ln>
                <a:solidFill>
                  <a:srgbClr val="000000"/>
                </a:solidFill>
                <a:effectLst/>
                <a:uLnTx/>
                <a:uFillTx/>
                <a:latin typeface="Calibri"/>
                <a:ea typeface="Calibri"/>
                <a:cs typeface="Calibri"/>
                <a:sym typeface="Calibri"/>
              </a:rPr>
              <a:t>UI/UX Design: 0 - 50,000 PKR (using free design tools like Figma, Sketch offers student discounts)</a:t>
            </a:r>
            <a:endParaRPr kumimoji="0" lang="en-GB" sz="29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20040" marR="0" lvl="0" indent="-323469" algn="l" defTabSz="914400" rtl="0" eaLnBrk="1" fontAlgn="auto" latinLnBrk="0" hangingPunct="1">
              <a:lnSpc>
                <a:spcPct val="100000"/>
              </a:lnSpc>
              <a:spcBef>
                <a:spcPts val="700"/>
              </a:spcBef>
              <a:spcAft>
                <a:spcPts val="0"/>
              </a:spcAft>
              <a:buClr>
                <a:srgbClr val="008000"/>
              </a:buClr>
              <a:buSzPts val="1080"/>
              <a:buFont typeface="Noto Sans Symbols"/>
              <a:buChar char="◻"/>
              <a:tabLst/>
              <a:defRPr/>
            </a:pPr>
            <a:r>
              <a:rPr kumimoji="0" lang="en-GB" sz="1800" b="0" i="0" u="none" strike="noStrike" kern="0" cap="none" spc="0" normalizeH="0" baseline="0" noProof="0" dirty="0">
                <a:ln>
                  <a:noFill/>
                </a:ln>
                <a:solidFill>
                  <a:srgbClr val="000000"/>
                </a:solidFill>
                <a:effectLst/>
                <a:uLnTx/>
                <a:uFillTx/>
                <a:latin typeface="Calibri"/>
                <a:ea typeface="Calibri"/>
                <a:cs typeface="Calibri"/>
                <a:sym typeface="Calibri"/>
              </a:rPr>
              <a:t>Project Management Tools: Free (using tools like Trello, Asana)</a:t>
            </a:r>
            <a:endParaRPr kumimoji="0" lang="en-GB" sz="29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20040" marR="0" lvl="0" indent="-323469" algn="l" defTabSz="914400" rtl="0" eaLnBrk="1" fontAlgn="auto" latinLnBrk="0" hangingPunct="1">
              <a:lnSpc>
                <a:spcPct val="100000"/>
              </a:lnSpc>
              <a:spcBef>
                <a:spcPts val="700"/>
              </a:spcBef>
              <a:spcAft>
                <a:spcPts val="0"/>
              </a:spcAft>
              <a:buClr>
                <a:srgbClr val="008000"/>
              </a:buClr>
              <a:buSzPts val="1080"/>
              <a:buFont typeface="Noto Sans Symbols"/>
              <a:buChar char="◻"/>
              <a:tabLst/>
              <a:defRPr/>
            </a:pPr>
            <a:r>
              <a:rPr kumimoji="0" lang="en-GB" sz="1800" b="0" i="0" u="none" strike="noStrike" kern="0" cap="none" spc="0" normalizeH="0" baseline="0" noProof="0" dirty="0">
                <a:ln>
                  <a:noFill/>
                </a:ln>
                <a:solidFill>
                  <a:srgbClr val="000000"/>
                </a:solidFill>
                <a:effectLst/>
                <a:uLnTx/>
                <a:uFillTx/>
                <a:latin typeface="Calibri"/>
                <a:ea typeface="Calibri"/>
                <a:cs typeface="Calibri"/>
                <a:sym typeface="Calibri"/>
              </a:rPr>
              <a:t>QA Testing: Free (conducting user tests with peers and mentors)</a:t>
            </a:r>
            <a:endParaRPr kumimoji="0" lang="en-GB" sz="29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20040" marR="0" lvl="0" indent="-323469" algn="l" defTabSz="914400" rtl="0" eaLnBrk="1" fontAlgn="auto" latinLnBrk="0" hangingPunct="1">
              <a:lnSpc>
                <a:spcPct val="100000"/>
              </a:lnSpc>
              <a:spcBef>
                <a:spcPts val="700"/>
              </a:spcBef>
              <a:spcAft>
                <a:spcPts val="0"/>
              </a:spcAft>
              <a:buClr>
                <a:srgbClr val="008000"/>
              </a:buClr>
              <a:buSzPts val="1080"/>
              <a:buFont typeface="Noto Sans Symbols"/>
              <a:buChar char="◻"/>
              <a:tabLst/>
              <a:defRPr/>
            </a:pPr>
            <a:r>
              <a:rPr kumimoji="0" lang="en-GB" sz="1800" b="0" i="0" u="none" strike="noStrike" kern="0" cap="none" spc="0" normalizeH="0" baseline="0" noProof="0" dirty="0">
                <a:ln>
                  <a:noFill/>
                </a:ln>
                <a:solidFill>
                  <a:srgbClr val="000000"/>
                </a:solidFill>
                <a:effectLst/>
                <a:uLnTx/>
                <a:uFillTx/>
                <a:latin typeface="Calibri"/>
                <a:ea typeface="Calibri"/>
                <a:cs typeface="Calibri"/>
                <a:sym typeface="Calibri"/>
              </a:rPr>
              <a:t>Marketing and Launch: 0 - 30,000 PKR (basic online promotion)</a:t>
            </a:r>
            <a:endParaRPr kumimoji="0" lang="en-GB" sz="29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20040" marR="0" lvl="0" indent="-323469" algn="l" defTabSz="914400" rtl="0" eaLnBrk="1" fontAlgn="auto" latinLnBrk="0" hangingPunct="1">
              <a:lnSpc>
                <a:spcPct val="100000"/>
              </a:lnSpc>
              <a:spcBef>
                <a:spcPts val="700"/>
              </a:spcBef>
              <a:spcAft>
                <a:spcPts val="0"/>
              </a:spcAft>
              <a:buClr>
                <a:srgbClr val="008000"/>
              </a:buClr>
              <a:buSzPts val="1080"/>
              <a:buFont typeface="Noto Sans Symbols"/>
              <a:buChar char="◻"/>
              <a:tabLst/>
              <a:defRPr/>
            </a:pPr>
            <a:r>
              <a:rPr kumimoji="0" lang="en-GB" sz="1800" b="0" i="0" u="none" strike="noStrike" kern="0" cap="none" spc="0" normalizeH="0" baseline="0" noProof="0" dirty="0">
                <a:ln>
                  <a:noFill/>
                </a:ln>
                <a:solidFill>
                  <a:srgbClr val="000000"/>
                </a:solidFill>
                <a:effectLst/>
                <a:uLnTx/>
                <a:uFillTx/>
                <a:latin typeface="Calibri"/>
                <a:ea typeface="Calibri"/>
                <a:cs typeface="Calibri"/>
                <a:sym typeface="Calibri"/>
              </a:rPr>
              <a:t>Legal and Compliance: 0 PKR (assuming no commercial release)</a:t>
            </a:r>
            <a:endParaRPr kumimoji="0" lang="en-GB" sz="29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20040" marR="0" lvl="0" indent="-323469" algn="l" defTabSz="914400" rtl="0" eaLnBrk="1" fontAlgn="auto" latinLnBrk="0" hangingPunct="1">
              <a:lnSpc>
                <a:spcPct val="100000"/>
              </a:lnSpc>
              <a:spcBef>
                <a:spcPts val="700"/>
              </a:spcBef>
              <a:spcAft>
                <a:spcPts val="0"/>
              </a:spcAft>
              <a:buClr>
                <a:srgbClr val="008000"/>
              </a:buClr>
              <a:buSzPts val="1080"/>
              <a:buFont typeface="Noto Sans Symbols"/>
              <a:buChar char="◻"/>
              <a:tabLst/>
              <a:defRPr/>
            </a:pPr>
            <a:r>
              <a:rPr kumimoji="0" lang="en-GB" sz="1800" b="1" i="0" u="none" strike="noStrike" kern="0" cap="none" spc="0" normalizeH="0" baseline="0" noProof="0" dirty="0">
                <a:ln>
                  <a:noFill/>
                </a:ln>
                <a:solidFill>
                  <a:srgbClr val="000000"/>
                </a:solidFill>
                <a:effectLst/>
                <a:uLnTx/>
                <a:uFillTx/>
                <a:latin typeface="Calibri"/>
                <a:ea typeface="Calibri"/>
                <a:cs typeface="Calibri"/>
                <a:sym typeface="Calibri"/>
              </a:rPr>
              <a:t>Total Estimated Budget:</a:t>
            </a:r>
            <a:r>
              <a:rPr kumimoji="0" lang="en-GB" sz="1800" b="0" i="0" u="none" strike="noStrike" kern="0" cap="none" spc="0" normalizeH="0" baseline="0" noProof="0" dirty="0">
                <a:ln>
                  <a:noFill/>
                </a:ln>
                <a:solidFill>
                  <a:srgbClr val="000000"/>
                </a:solidFill>
                <a:effectLst/>
                <a:uLnTx/>
                <a:uFillTx/>
                <a:latin typeface="Calibri"/>
                <a:ea typeface="Calibri"/>
                <a:cs typeface="Calibri"/>
                <a:sym typeface="Calibri"/>
              </a:rPr>
              <a:t> 0 - 230,000 PKR</a:t>
            </a:r>
            <a:endParaRPr kumimoji="0" lang="en-GB" sz="29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700"/>
              </a:spcBef>
              <a:spcAft>
                <a:spcPts val="0"/>
              </a:spcAft>
              <a:buClr>
                <a:srgbClr val="008000"/>
              </a:buClr>
              <a:buSzPct val="60000"/>
              <a:buFont typeface="Wingdings"/>
              <a:buNone/>
              <a:tabLst/>
              <a:defRPr/>
            </a:pPr>
            <a:endParaRPr kumimoji="0" lang="en-GB" sz="2900" b="0" i="0" u="none" strike="noStrike" kern="1200" cap="none" spc="0" normalizeH="0" baseline="0" noProof="0" dirty="0">
              <a:ln>
                <a:noFill/>
              </a:ln>
              <a:solidFill>
                <a:prstClr val="black"/>
              </a:solidFill>
              <a:effectLst/>
              <a:uLnTx/>
              <a:uFillTx/>
              <a:latin typeface="Tw Cen MT"/>
              <a:ea typeface="+mn-ea"/>
              <a:cs typeface="+mn-cs"/>
            </a:endParaRPr>
          </a:p>
          <a:p>
            <a:pPr marL="0" indent="0">
              <a:buNone/>
            </a:pPr>
            <a:endParaRPr lang="en-US" dirty="0"/>
          </a:p>
        </p:txBody>
      </p:sp>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8</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8831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Deliverables </a:t>
            </a:r>
          </a:p>
        </p:txBody>
      </p:sp>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9</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pic>
        <p:nvPicPr>
          <p:cNvPr id="7" name="Content Placeholder 8">
            <a:extLst>
              <a:ext uri="{FF2B5EF4-FFF2-40B4-BE49-F238E27FC236}">
                <a16:creationId xmlns:a16="http://schemas.microsoft.com/office/drawing/2014/main" id="{79321658-84FD-E34E-4547-1E1B1FA56F15}"/>
              </a:ext>
            </a:extLst>
          </p:cNvPr>
          <p:cNvPicPr>
            <a:picLocks noGrp="1" noChangeAspect="1"/>
          </p:cNvPicPr>
          <p:nvPr>
            <p:ph sz="quarter" idx="1"/>
          </p:nvPr>
        </p:nvPicPr>
        <p:blipFill>
          <a:blip r:embed="rId2"/>
          <a:stretch>
            <a:fillRect/>
          </a:stretch>
        </p:blipFill>
        <p:spPr>
          <a:xfrm>
            <a:off x="533400" y="1752600"/>
            <a:ext cx="3956647" cy="640135"/>
          </a:xfrm>
          <a:prstGeom prst="rect">
            <a:avLst/>
          </a:prstGeom>
        </p:spPr>
      </p:pic>
      <p:sp>
        <p:nvSpPr>
          <p:cNvPr id="8" name="Google Shape;300;p13">
            <a:extLst>
              <a:ext uri="{FF2B5EF4-FFF2-40B4-BE49-F238E27FC236}">
                <a16:creationId xmlns:a16="http://schemas.microsoft.com/office/drawing/2014/main" id="{5EC4483B-B55E-1451-6199-C2784C6BD5DD}"/>
              </a:ext>
            </a:extLst>
          </p:cNvPr>
          <p:cNvSpPr txBox="1">
            <a:spLocks noGrp="1"/>
          </p:cNvSpPr>
          <p:nvPr/>
        </p:nvSpPr>
        <p:spPr>
          <a:xfrm>
            <a:off x="4581418" y="1752600"/>
            <a:ext cx="3886200" cy="640080"/>
          </a:xfrm>
          <a:prstGeom prst="rect">
            <a:avLst/>
          </a:prstGeom>
          <a:solidFill>
            <a:schemeClr val="accent4"/>
          </a:soli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RPr lang="en-US"/>
            </a:defPPr>
            <a:lvl1pPr marL="457200" marR="0" lvl="0" indent="-228600" algn="l" defTabSz="914400" rtl="0" eaLnBrk="1" latinLnBrk="0" hangingPunct="1">
              <a:lnSpc>
                <a:spcPct val="100000"/>
              </a:lnSpc>
              <a:spcBef>
                <a:spcPts val="700"/>
              </a:spcBef>
              <a:spcAft>
                <a:spcPts val="0"/>
              </a:spcAft>
              <a:buClr>
                <a:schemeClr val="accent2"/>
              </a:buClr>
              <a:buSzPts val="1200"/>
              <a:buFont typeface="Twentieth Century"/>
              <a:buNone/>
              <a:defRPr sz="2000" b="1" i="0" u="none" strike="noStrike" kern="1200" cap="none">
                <a:solidFill>
                  <a:srgbClr val="FFFFFF"/>
                </a:solidFill>
                <a:latin typeface="Twentieth Century"/>
                <a:ea typeface="Twentieth Century"/>
                <a:cs typeface="Twentieth Century"/>
                <a:sym typeface="Twentieth Century"/>
              </a:defRPr>
            </a:lvl1pPr>
            <a:lvl2pPr marL="914400" marR="0" lvl="1" indent="-308610" algn="l" defTabSz="914400" rtl="0" eaLnBrk="1" latinLnBrk="0" hangingPunct="1">
              <a:lnSpc>
                <a:spcPct val="100000"/>
              </a:lnSpc>
              <a:spcBef>
                <a:spcPts val="550"/>
              </a:spcBef>
              <a:spcAft>
                <a:spcPts val="0"/>
              </a:spcAft>
              <a:buClr>
                <a:schemeClr val="accent1"/>
              </a:buClr>
              <a:buSzPts val="1260"/>
              <a:buFont typeface="Noto Sans Symbols"/>
              <a:buChar char="🞑"/>
              <a:defRPr sz="2600" b="0" i="0" u="none" strike="noStrike" kern="1200" cap="none">
                <a:solidFill>
                  <a:schemeClr val="dk1"/>
                </a:solidFill>
                <a:latin typeface="Twentieth Century"/>
                <a:ea typeface="Twentieth Century"/>
                <a:cs typeface="Twentieth Century"/>
                <a:sym typeface="Twentieth Century"/>
              </a:defRPr>
            </a:lvl2pPr>
            <a:lvl3pPr marL="1371600" marR="0" lvl="2" indent="-314325" algn="l" defTabSz="914400" rtl="0" eaLnBrk="1" latinLnBrk="0" hangingPunct="1">
              <a:lnSpc>
                <a:spcPct val="100000"/>
              </a:lnSpc>
              <a:spcBef>
                <a:spcPts val="500"/>
              </a:spcBef>
              <a:spcAft>
                <a:spcPts val="0"/>
              </a:spcAft>
              <a:buClr>
                <a:schemeClr val="accent2"/>
              </a:buClr>
              <a:buSzPts val="1350"/>
              <a:buFont typeface="Noto Sans Symbols"/>
              <a:buChar char="■"/>
              <a:defRPr sz="2300" b="0" i="0" u="none" strike="noStrike" kern="1200" cap="none">
                <a:solidFill>
                  <a:schemeClr val="dk1"/>
                </a:solidFill>
                <a:latin typeface="Twentieth Century"/>
                <a:ea typeface="Twentieth Century"/>
                <a:cs typeface="Twentieth Century"/>
                <a:sym typeface="Twentieth Century"/>
              </a:defRPr>
            </a:lvl3pPr>
            <a:lvl4pPr marL="1828800" marR="0" lvl="3" indent="-314325" algn="l" defTabSz="914400" rtl="0" eaLnBrk="1" latinLnBrk="0" hangingPunct="1">
              <a:lnSpc>
                <a:spcPct val="100000"/>
              </a:lnSpc>
              <a:spcBef>
                <a:spcPts val="400"/>
              </a:spcBef>
              <a:spcAft>
                <a:spcPts val="0"/>
              </a:spcAft>
              <a:buClr>
                <a:schemeClr val="accent3"/>
              </a:buClr>
              <a:buSzPts val="1350"/>
              <a:buFont typeface="Noto Sans Symbols"/>
              <a:buChar char="■"/>
              <a:defRPr sz="2000" b="0" i="0" u="none" strike="noStrike" kern="1200" cap="none">
                <a:solidFill>
                  <a:schemeClr val="dk1"/>
                </a:solidFill>
                <a:latin typeface="Twentieth Century"/>
                <a:ea typeface="Twentieth Century"/>
                <a:cs typeface="Twentieth Century"/>
                <a:sym typeface="Twentieth Century"/>
              </a:defRPr>
            </a:lvl4pPr>
            <a:lvl5pPr marL="2286000" marR="0" lvl="4" indent="-302895" algn="l" defTabSz="914400" rtl="0" eaLnBrk="1" latinLnBrk="0" hangingPunct="1">
              <a:lnSpc>
                <a:spcPct val="100000"/>
              </a:lnSpc>
              <a:spcBef>
                <a:spcPts val="400"/>
              </a:spcBef>
              <a:spcAft>
                <a:spcPts val="0"/>
              </a:spcAft>
              <a:buClr>
                <a:schemeClr val="accent4"/>
              </a:buClr>
              <a:buSzPts val="1170"/>
              <a:buFont typeface="Noto Sans Symbols"/>
              <a:buChar char="■"/>
              <a:defRPr sz="2000" b="0" i="0" u="none" strike="noStrike" kern="1200" cap="none">
                <a:solidFill>
                  <a:schemeClr val="dk1"/>
                </a:solidFill>
                <a:latin typeface="Twentieth Century"/>
                <a:ea typeface="Twentieth Century"/>
                <a:cs typeface="Twentieth Century"/>
                <a:sym typeface="Twentieth Century"/>
              </a:defRPr>
            </a:lvl5pPr>
            <a:lvl6pPr marL="2743200" marR="0" lvl="5" indent="-342900" algn="l" defTabSz="914400" rtl="0" eaLnBrk="1" latinLnBrk="0" hangingPunct="1">
              <a:lnSpc>
                <a:spcPct val="100000"/>
              </a:lnSpc>
              <a:spcBef>
                <a:spcPts val="360"/>
              </a:spcBef>
              <a:spcAft>
                <a:spcPts val="0"/>
              </a:spcAft>
              <a:buClr>
                <a:schemeClr val="accent1"/>
              </a:buClr>
              <a:buSzPts val="1800"/>
              <a:buFont typeface="Noto Sans Symbols"/>
              <a:buChar char="▪"/>
              <a:defRPr sz="1800" b="0" i="0" u="none" strike="noStrike" kern="1200" cap="none">
                <a:solidFill>
                  <a:schemeClr val="dk1"/>
                </a:solidFill>
                <a:latin typeface="Twentieth Century"/>
                <a:ea typeface="Twentieth Century"/>
                <a:cs typeface="Twentieth Century"/>
                <a:sym typeface="Twentieth Century"/>
              </a:defRPr>
            </a:lvl6pPr>
            <a:lvl7pPr marL="3200400" marR="0" lvl="6" indent="-342900" algn="l" defTabSz="914400" rtl="0" eaLnBrk="1" latinLnBrk="0" hangingPunct="1">
              <a:lnSpc>
                <a:spcPct val="100000"/>
              </a:lnSpc>
              <a:spcBef>
                <a:spcPts val="360"/>
              </a:spcBef>
              <a:spcAft>
                <a:spcPts val="0"/>
              </a:spcAft>
              <a:buClr>
                <a:schemeClr val="accent2"/>
              </a:buClr>
              <a:buSzPts val="1800"/>
              <a:buFont typeface="Noto Sans Symbols"/>
              <a:buChar char="▪"/>
              <a:defRPr sz="1800" b="0" i="0" u="none" strike="noStrike" kern="1200" cap="none">
                <a:solidFill>
                  <a:schemeClr val="dk1"/>
                </a:solidFill>
                <a:latin typeface="Twentieth Century"/>
                <a:ea typeface="Twentieth Century"/>
                <a:cs typeface="Twentieth Century"/>
                <a:sym typeface="Twentieth Century"/>
              </a:defRPr>
            </a:lvl7pPr>
            <a:lvl8pPr marL="3657600" marR="0" lvl="7" indent="-342900" algn="l" defTabSz="914400" rtl="0" eaLnBrk="1" latinLnBrk="0" hangingPunct="1">
              <a:lnSpc>
                <a:spcPct val="100000"/>
              </a:lnSpc>
              <a:spcBef>
                <a:spcPts val="360"/>
              </a:spcBef>
              <a:spcAft>
                <a:spcPts val="0"/>
              </a:spcAft>
              <a:buClr>
                <a:schemeClr val="accent3"/>
              </a:buClr>
              <a:buSzPts val="1800"/>
              <a:buFont typeface="Noto Sans Symbols"/>
              <a:buChar char="▪"/>
              <a:defRPr sz="1800" b="0" i="0" u="none" strike="noStrike" kern="1200" cap="none">
                <a:solidFill>
                  <a:schemeClr val="dk1"/>
                </a:solidFill>
                <a:latin typeface="Twentieth Century"/>
                <a:ea typeface="Twentieth Century"/>
                <a:cs typeface="Twentieth Century"/>
                <a:sym typeface="Twentieth Century"/>
              </a:defRPr>
            </a:lvl8pPr>
            <a:lvl9pPr marL="4114800" marR="0" lvl="8" indent="-342900" algn="l" defTabSz="914400" rtl="0" eaLnBrk="1" latinLnBrk="0" hangingPunct="1">
              <a:lnSpc>
                <a:spcPct val="100000"/>
              </a:lnSpc>
              <a:spcBef>
                <a:spcPts val="360"/>
              </a:spcBef>
              <a:spcAft>
                <a:spcPts val="0"/>
              </a:spcAft>
              <a:buClr>
                <a:schemeClr val="accent4"/>
              </a:buClr>
              <a:buSzPts val="1800"/>
              <a:buFont typeface="Noto Sans Symbols"/>
              <a:buChar char="▪"/>
              <a:defRPr sz="1800" b="0" i="0" u="none" strike="noStrike" kern="1200" cap="none">
                <a:solidFill>
                  <a:schemeClr val="dk1"/>
                </a:solidFill>
                <a:latin typeface="Twentieth Century"/>
                <a:ea typeface="Twentieth Century"/>
                <a:cs typeface="Twentieth Century"/>
                <a:sym typeface="Twentieth Century"/>
              </a:defRPr>
            </a:lvl9pPr>
          </a:lstStyle>
          <a:p>
            <a:pPr marL="0" lvl="0" indent="0" algn="l" rtl="0">
              <a:spcBef>
                <a:spcPts val="0"/>
              </a:spcBef>
              <a:spcAft>
                <a:spcPts val="0"/>
              </a:spcAft>
              <a:buSzPts val="1200"/>
              <a:buNone/>
            </a:pPr>
            <a:r>
              <a:rPr lang="en-US" dirty="0">
                <a:solidFill>
                  <a:srgbClr val="20180A"/>
                </a:solidFill>
              </a:rPr>
              <a:t>FYP-II Evaluation</a:t>
            </a:r>
            <a:endParaRPr dirty="0">
              <a:solidFill>
                <a:srgbClr val="20180A"/>
              </a:solidFill>
            </a:endParaRPr>
          </a:p>
        </p:txBody>
      </p:sp>
      <p:sp>
        <p:nvSpPr>
          <p:cNvPr id="10" name="TextBox 9">
            <a:extLst>
              <a:ext uri="{FF2B5EF4-FFF2-40B4-BE49-F238E27FC236}">
                <a16:creationId xmlns:a16="http://schemas.microsoft.com/office/drawing/2014/main" id="{254F481B-79C4-7612-1C71-2F22E0C1B117}"/>
              </a:ext>
            </a:extLst>
          </p:cNvPr>
          <p:cNvSpPr txBox="1"/>
          <p:nvPr/>
        </p:nvSpPr>
        <p:spPr>
          <a:xfrm>
            <a:off x="609601" y="2514600"/>
            <a:ext cx="3880446" cy="3123932"/>
          </a:xfrm>
          <a:prstGeom prst="rect">
            <a:avLst/>
          </a:prstGeom>
          <a:noFill/>
        </p:spPr>
        <p:txBody>
          <a:bodyPr wrap="square">
            <a:spAutoFit/>
          </a:bodyPr>
          <a:lstStyle/>
          <a:p>
            <a:pPr marL="0" lvl="0" indent="0" algn="just" rtl="0">
              <a:lnSpc>
                <a:spcPct val="150000"/>
              </a:lnSpc>
              <a:spcBef>
                <a:spcPts val="0"/>
              </a:spcBef>
              <a:spcAft>
                <a:spcPts val="0"/>
              </a:spcAft>
              <a:buSzPct val="48871"/>
              <a:buNone/>
            </a:pPr>
            <a:r>
              <a:rPr lang="en-GB" sz="1800" dirty="0"/>
              <a:t>SRS Document</a:t>
            </a:r>
          </a:p>
          <a:p>
            <a:pPr marL="0" lvl="0" indent="0" algn="just" rtl="0">
              <a:lnSpc>
                <a:spcPct val="150000"/>
              </a:lnSpc>
              <a:spcBef>
                <a:spcPts val="0"/>
              </a:spcBef>
              <a:spcAft>
                <a:spcPts val="0"/>
              </a:spcAft>
              <a:buSzPct val="48871"/>
              <a:buNone/>
            </a:pPr>
            <a:r>
              <a:rPr lang="en-GB" sz="1800" dirty="0"/>
              <a:t>SDS Document</a:t>
            </a:r>
          </a:p>
          <a:p>
            <a:pPr marL="0" marR="0" lvl="0" indent="0" algn="just" defTabSz="914400" rtl="0" eaLnBrk="1" fontAlgn="auto" latinLnBrk="0" hangingPunct="1">
              <a:lnSpc>
                <a:spcPct val="100000"/>
              </a:lnSpc>
              <a:spcBef>
                <a:spcPts val="700"/>
              </a:spcBef>
              <a:spcAft>
                <a:spcPts val="0"/>
              </a:spcAft>
              <a:buClrTx/>
              <a:buSzPct val="48871"/>
              <a:buFontTx/>
              <a:buNone/>
              <a:tabLst/>
              <a:defRPr/>
            </a:pPr>
            <a:r>
              <a:rPr kumimoji="0" lang="en-GB" sz="1800" b="0" i="0" u="none" strike="noStrike" kern="1200" cap="none" spc="0" normalizeH="0" baseline="0" noProof="0" dirty="0">
                <a:ln>
                  <a:noFill/>
                </a:ln>
                <a:solidFill>
                  <a:prstClr val="black"/>
                </a:solidFill>
                <a:effectLst/>
                <a:uLnTx/>
                <a:uFillTx/>
                <a:ea typeface="+mn-ea"/>
                <a:cs typeface="+mn-cs"/>
              </a:rPr>
              <a:t>Project Report - I</a:t>
            </a:r>
          </a:p>
          <a:p>
            <a:pPr marL="0" marR="0" lvl="0" indent="0" algn="just" defTabSz="914400" rtl="0" eaLnBrk="1" fontAlgn="auto" latinLnBrk="0" hangingPunct="1">
              <a:lnSpc>
                <a:spcPct val="100000"/>
              </a:lnSpc>
              <a:spcBef>
                <a:spcPts val="700"/>
              </a:spcBef>
              <a:spcAft>
                <a:spcPts val="0"/>
              </a:spcAft>
              <a:buClrTx/>
              <a:buSzPct val="48871"/>
              <a:buFontTx/>
              <a:buNone/>
              <a:tabLst/>
              <a:defRPr/>
            </a:pPr>
            <a:r>
              <a:rPr kumimoji="0" lang="en-GB" sz="1800" b="0" i="0" u="none" strike="noStrike" kern="1200" cap="none" spc="0" normalizeH="0" baseline="0" noProof="0" dirty="0">
                <a:ln>
                  <a:noFill/>
                </a:ln>
                <a:solidFill>
                  <a:prstClr val="black"/>
                </a:solidFill>
                <a:effectLst/>
                <a:uLnTx/>
                <a:uFillTx/>
                <a:ea typeface="+mn-ea"/>
                <a:cs typeface="+mn-cs"/>
              </a:rPr>
              <a:t>Project Plan</a:t>
            </a:r>
            <a:endParaRPr lang="en-GB" sz="1800" dirty="0"/>
          </a:p>
          <a:p>
            <a:pPr marL="0" lvl="0" indent="0" algn="just" rtl="0">
              <a:spcBef>
                <a:spcPts val="700"/>
              </a:spcBef>
              <a:spcAft>
                <a:spcPts val="0"/>
              </a:spcAft>
              <a:buSzPct val="48871"/>
              <a:buNone/>
            </a:pPr>
            <a:r>
              <a:rPr lang="en-GB" sz="1800" dirty="0"/>
              <a:t>Design Mock-up</a:t>
            </a:r>
          </a:p>
          <a:p>
            <a:pPr marL="0" lvl="0" indent="0" algn="just" rtl="0">
              <a:spcBef>
                <a:spcPts val="700"/>
              </a:spcBef>
              <a:spcAft>
                <a:spcPts val="0"/>
              </a:spcAft>
              <a:buSzPct val="48871"/>
              <a:buNone/>
            </a:pPr>
            <a:r>
              <a:rPr lang="en-GB" sz="1800" dirty="0"/>
              <a:t>Front End</a:t>
            </a:r>
          </a:p>
          <a:p>
            <a:pPr marL="0" lvl="0" indent="0" algn="just" rtl="0">
              <a:spcBef>
                <a:spcPts val="700"/>
              </a:spcBef>
              <a:spcAft>
                <a:spcPts val="0"/>
              </a:spcAft>
              <a:buSzPct val="48871"/>
              <a:buNone/>
            </a:pPr>
            <a:r>
              <a:rPr lang="en-GB" sz="1800" dirty="0"/>
              <a:t>Back End</a:t>
            </a:r>
          </a:p>
          <a:p>
            <a:pPr marL="0" lvl="0" indent="0" algn="just" rtl="0">
              <a:spcBef>
                <a:spcPts val="700"/>
              </a:spcBef>
              <a:spcAft>
                <a:spcPts val="0"/>
              </a:spcAft>
              <a:buSzPct val="48871"/>
              <a:buNone/>
            </a:pPr>
            <a:r>
              <a:rPr lang="en-GB" sz="1800" dirty="0"/>
              <a:t>Database</a:t>
            </a:r>
          </a:p>
        </p:txBody>
      </p:sp>
      <p:sp>
        <p:nvSpPr>
          <p:cNvPr id="14" name="TextBox 13">
            <a:extLst>
              <a:ext uri="{FF2B5EF4-FFF2-40B4-BE49-F238E27FC236}">
                <a16:creationId xmlns:a16="http://schemas.microsoft.com/office/drawing/2014/main" id="{49D03046-FEEB-0643-FF87-C528F71A1AE5}"/>
              </a:ext>
            </a:extLst>
          </p:cNvPr>
          <p:cNvSpPr txBox="1"/>
          <p:nvPr/>
        </p:nvSpPr>
        <p:spPr>
          <a:xfrm>
            <a:off x="4581418" y="2640051"/>
            <a:ext cx="3880446" cy="1836400"/>
          </a:xfrm>
          <a:prstGeom prst="rect">
            <a:avLst/>
          </a:prstGeom>
          <a:noFill/>
        </p:spPr>
        <p:txBody>
          <a:bodyPr wrap="square">
            <a:spAutoFit/>
          </a:bodyPr>
          <a:lstStyle/>
          <a:p>
            <a:pPr>
              <a:buSzPts val="960"/>
            </a:pPr>
            <a:r>
              <a:rPr lang="en-GB" sz="1800" dirty="0"/>
              <a:t>Trip Recommendation System</a:t>
            </a:r>
            <a:endParaRPr lang="en-GB" dirty="0"/>
          </a:p>
          <a:p>
            <a:pPr marL="0" lvl="0" indent="0" algn="l" rtl="0">
              <a:spcBef>
                <a:spcPts val="700"/>
              </a:spcBef>
              <a:spcAft>
                <a:spcPts val="0"/>
              </a:spcAft>
              <a:buSzPts val="960"/>
              <a:buNone/>
            </a:pPr>
            <a:r>
              <a:rPr lang="en-GB" sz="1800" dirty="0"/>
              <a:t>Chatbot</a:t>
            </a:r>
          </a:p>
          <a:p>
            <a:pPr marL="0" lvl="0" indent="0" algn="l" rtl="0">
              <a:spcBef>
                <a:spcPts val="700"/>
              </a:spcBef>
              <a:spcAft>
                <a:spcPts val="0"/>
              </a:spcAft>
              <a:buClr>
                <a:schemeClr val="dk1"/>
              </a:buClr>
              <a:buSzPts val="960"/>
              <a:buFont typeface="Arial"/>
              <a:buNone/>
            </a:pPr>
            <a:r>
              <a:rPr lang="en-GB" sz="1800" dirty="0"/>
              <a:t>Testing</a:t>
            </a:r>
          </a:p>
          <a:p>
            <a:pPr marL="0" lvl="0" indent="0" algn="l" rtl="0">
              <a:spcBef>
                <a:spcPts val="700"/>
              </a:spcBef>
              <a:spcAft>
                <a:spcPts val="0"/>
              </a:spcAft>
              <a:buSzPts val="960"/>
              <a:buNone/>
            </a:pPr>
            <a:r>
              <a:rPr lang="en-GB" sz="1800" dirty="0"/>
              <a:t>Deployment</a:t>
            </a:r>
            <a:endParaRPr lang="en-GB" dirty="0"/>
          </a:p>
          <a:p>
            <a:pPr marL="0" lvl="0" indent="0" algn="l" rtl="0">
              <a:spcBef>
                <a:spcPts val="700"/>
              </a:spcBef>
              <a:spcAft>
                <a:spcPts val="0"/>
              </a:spcAft>
              <a:buSzPts val="960"/>
              <a:buNone/>
            </a:pPr>
            <a:r>
              <a:rPr lang="en-GB" sz="1800" dirty="0"/>
              <a:t>Project Report - II</a:t>
            </a:r>
            <a:endParaRPr lang="en-GB" dirty="0"/>
          </a:p>
        </p:txBody>
      </p:sp>
    </p:spTree>
    <p:extLst>
      <p:ext uri="{BB962C8B-B14F-4D97-AF65-F5344CB8AC3E}">
        <p14:creationId xmlns:p14="http://schemas.microsoft.com/office/powerpoint/2010/main" val="16018428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79</TotalTime>
  <Words>1160</Words>
  <Application>Microsoft Office PowerPoint</Application>
  <PresentationFormat>On-screen Show (4:3)</PresentationFormat>
  <Paragraphs>173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Noto Sans Symbols</vt:lpstr>
      <vt:lpstr>Tw Cen MT</vt:lpstr>
      <vt:lpstr>Twentieth Century</vt:lpstr>
      <vt:lpstr>Wingdings</vt:lpstr>
      <vt:lpstr>Wingdings 2</vt:lpstr>
      <vt:lpstr>Median</vt:lpstr>
      <vt:lpstr>PowerPoint Presentation</vt:lpstr>
      <vt:lpstr>Summary </vt:lpstr>
      <vt:lpstr>Problem Statement </vt:lpstr>
      <vt:lpstr>Objective</vt:lpstr>
      <vt:lpstr>FYP Scope </vt:lpstr>
      <vt:lpstr>Our Methodology </vt:lpstr>
      <vt:lpstr>Our Project Plan  </vt:lpstr>
      <vt:lpstr>Budget / Costing </vt:lpstr>
      <vt:lpstr>FYP  Deliverables </vt:lpstr>
      <vt:lpstr>Literature Review</vt:lpstr>
      <vt:lpstr>Demo of 100% of Work</vt:lpstr>
      <vt:lpstr>PowerPoint Presentation</vt:lpstr>
      <vt:lpstr>PowerPoint Presentation</vt:lpstr>
      <vt:lpstr>Experimental Evaluations &amp; Results</vt:lpstr>
      <vt:lpstr>Test Plan &amp; Test Cases</vt:lpstr>
      <vt:lpstr>Test Cases</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Ali Ahmed</cp:lastModifiedBy>
  <cp:revision>60</cp:revision>
  <dcterms:created xsi:type="dcterms:W3CDTF">2015-09-23T05:32:20Z</dcterms:created>
  <dcterms:modified xsi:type="dcterms:W3CDTF">2025-07-06T14:17:52Z</dcterms:modified>
</cp:coreProperties>
</file>