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9144000" cy="6858000"/>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regular.fnt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htanwar/SpaceForc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fvAiMQ6zhtKTdVeuN5VsfeeLmPDM38-IZG1oKb1gyGYvnczA/viewform?vc=0&amp;c=0&amp;w=1&amp;flr=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Thanks to the relative </a:t>
            </a:r>
            <a:r>
              <a:rPr lang="en-US"/>
              <a:t>simplicity</a:t>
            </a:r>
            <a:r>
              <a:rPr lang="en-US"/>
              <a:t> of our app, the users found navigation to be very self explanatory and easy, and while the lack of artistic elements was a little confusing to them, they had very little constructive criticism of the flow. The positive reactions helped to reinforce our design decisions, and mostly minor cosmetic changes would be made past the point, barring additional menu options.</a:t>
            </a:r>
            <a:endParaRPr/>
          </a:p>
        </p:txBody>
      </p:sp>
      <p:sp>
        <p:nvSpPr>
          <p:cNvPr id="122" name="Google Shape;122;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lang="en-US"/>
              <a:t>First iteration was our first example of a high fidelity design, where we built the game based on the feedback provided from the low and medium fidelity phases. In this version we presented the user with a fully operational game, which had a Main Menu, the play screen (by clicking on start button in the main menu screen), the character screen where the user can choose between 2 different characters to play with, an options screen (which has options to turn off sounds effects and turn on colorblind mode), and the option to exit the game (which the user can do by click the X in the window or by clicking Exit from the main menu). The Play Screen displayed the moving character and the randomly spawned obstacles the player had to avoid. The play screen also featured the score in the top left corner of the screen, which goes up after successfully avoiding an obstacle.  If the player collides with an obstacle, the player is brought to the game over screen which displays the current score in the top left, the high score in the middle and the options to return to the main menu or to restart and try again.</a:t>
            </a:r>
            <a:endParaRPr/>
          </a:p>
          <a:p>
            <a:pPr indent="0" lvl="0" marL="0" rtl="0" algn="l">
              <a:spcBef>
                <a:spcPts val="0"/>
              </a:spcBef>
              <a:spcAft>
                <a:spcPts val="0"/>
              </a:spcAft>
              <a:buNone/>
            </a:pPr>
            <a:r>
              <a:t/>
            </a:r>
            <a:endParaRPr/>
          </a:p>
        </p:txBody>
      </p:sp>
      <p:sp>
        <p:nvSpPr>
          <p:cNvPr id="130" name="Google Shape;130;p1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109076408_19_21: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this point we started to gather much more data, giving google forms to those who participated, and gathering data from playing such as their high score, playtime, and number of attempts, so we had subjective written opinions, but could also do an objective analysis of future iterations and see how the engagement changes each time.</a:t>
            </a:r>
            <a:endParaRPr/>
          </a:p>
        </p:txBody>
      </p:sp>
      <p:sp>
        <p:nvSpPr>
          <p:cNvPr id="139" name="Google Shape;139;g9109076408_19_2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109076408_19_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109076408_19_1: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9109076408_19_1: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Final iteration (second iteration) provided few smaller improvements. More animations and sound effects during gameplay have been added to improve micro-interactions. We also updated the accessibility options, which now included its own options page. The accessibility page now had the option to change the font size and included the previously added color blind mode. From the feedback from our first iteration of high fidelity we added a how to play in the main menu, and a credits page to show the creators, the source of our images, and the source of the music. Our biggest change this iteration was improvements by adding sound effects. We added a sound effect for successfully clearing an obstacle, and a sound effect for clicking on different buttons. We also added a catchy background music, which we heard many positive things on after this addition. Main focus was also on micro-interactions to improve user interaction and increase length of play.</a:t>
            </a:r>
            <a:endParaRPr/>
          </a:p>
        </p:txBody>
      </p:sp>
      <p:sp>
        <p:nvSpPr>
          <p:cNvPr id="160" name="Google Shape;160;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used the same data gathering methods of google forms as well as play data to get final </a:t>
            </a:r>
            <a:r>
              <a:rPr lang="en-US"/>
              <a:t>information</a:t>
            </a:r>
            <a:r>
              <a:rPr lang="en-US"/>
              <a:t> on our last iteration. Engagement went up, with palytime, high scores, and attempts going up. The specific criticisms and complaints appear to have been </a:t>
            </a:r>
            <a:r>
              <a:rPr lang="en-US"/>
              <a:t>mitigated</a:t>
            </a:r>
            <a:r>
              <a:rPr lang="en-US"/>
              <a:t>, and overall testers were more happy with the final product, thanks to encorpetaing suggestions from the third iteration.</a:t>
            </a:r>
            <a:endParaRPr/>
          </a:p>
        </p:txBody>
      </p:sp>
      <p:sp>
        <p:nvSpPr>
          <p:cNvPr id="172" name="Google Shape;172;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109076408_19_7: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109076408_19_7: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9109076408_19_7:notes"/>
          <p:cNvSpPr txBox="1"/>
          <p:nvPr>
            <p:ph idx="12" type="sldNum"/>
          </p:nvPr>
        </p:nvSpPr>
        <p:spPr>
          <a:xfrm>
            <a:off x="5180013" y="6513513"/>
            <a:ext cx="39624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graphed gathered data from play sessions of our test users from our final and </a:t>
            </a:r>
            <a:r>
              <a:rPr lang="en-US"/>
              <a:t>antepenultimate</a:t>
            </a:r>
            <a:r>
              <a:rPr lang="en-US"/>
              <a:t> iteration of our game, showing overall </a:t>
            </a:r>
            <a:r>
              <a:rPr lang="en-US"/>
              <a:t>engagement</a:t>
            </a:r>
            <a:r>
              <a:rPr lang="en-US"/>
              <a:t> increase.</a:t>
            </a:r>
            <a:endParaRPr/>
          </a:p>
        </p:txBody>
      </p:sp>
      <p:sp>
        <p:nvSpPr>
          <p:cNvPr id="193" name="Google Shape;193;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demo we uploaded directly to youtube as an unlisted video. The project folder can be found on our github </a:t>
            </a:r>
            <a:r>
              <a:rPr lang="en-US" sz="1100" u="sng">
                <a:solidFill>
                  <a:schemeClr val="hlink"/>
                </a:solidFill>
                <a:latin typeface="Arial"/>
                <a:ea typeface="Arial"/>
                <a:cs typeface="Arial"/>
                <a:sym typeface="Arial"/>
                <a:hlinkClick r:id="rId2"/>
              </a:rPr>
              <a:t>https://github.com/htanwar/SpaceForce</a:t>
            </a:r>
            <a:r>
              <a:rPr lang="en-US"/>
              <a:t>.</a:t>
            </a:r>
            <a:endParaRPr/>
          </a:p>
          <a:p>
            <a:pPr indent="0" lvl="0" marL="0" rtl="0" algn="l">
              <a:spcBef>
                <a:spcPts val="0"/>
              </a:spcBef>
              <a:spcAft>
                <a:spcPts val="0"/>
              </a:spcAft>
              <a:buNone/>
            </a:pPr>
            <a:r>
              <a:t/>
            </a:r>
            <a:endParaRPr/>
          </a:p>
        </p:txBody>
      </p:sp>
      <p:sp>
        <p:nvSpPr>
          <p:cNvPr id="201" name="Google Shape;201;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reviewed and found our final product to meet PAR </a:t>
            </a:r>
            <a:r>
              <a:rPr lang="en-US"/>
              <a:t>requirements to the best of our ability given its category of a microbreak game.</a:t>
            </a:r>
            <a:endParaRPr/>
          </a:p>
        </p:txBody>
      </p:sp>
      <p:sp>
        <p:nvSpPr>
          <p:cNvPr id="208" name="Google Shape;208;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group took a vote on what we wanted to design based off of common interests within the group and chose to design a game for our project. We drew inspiration from games such as Flappy Bird and asteroids. </a:t>
            </a:r>
            <a:endParaRPr/>
          </a:p>
        </p:txBody>
      </p:sp>
      <p:sp>
        <p:nvSpPr>
          <p:cNvPr id="57" name="Google Shape;57;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the </a:t>
            </a:r>
            <a:r>
              <a:rPr lang="en-US"/>
              <a:t>beginning</a:t>
            </a:r>
            <a:r>
              <a:rPr lang="en-US"/>
              <a:t> we wanted to be sure that our game was extremely simple in order to better fit our target demographic of young adult’s microbreaks. In the end we found that we managed to stick to this principal, and the feedback we gathered confirms that.</a:t>
            </a:r>
            <a:endParaRPr/>
          </a:p>
        </p:txBody>
      </p:sp>
      <p:sp>
        <p:nvSpPr>
          <p:cNvPr id="214" name="Google Shape;214;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From the beginning we knew how important accessibility was to have in any product you design. We researched different ways we can include </a:t>
            </a:r>
            <a:r>
              <a:rPr lang="en-US"/>
              <a:t>accessibility</a:t>
            </a:r>
            <a:r>
              <a:rPr lang="en-US"/>
              <a:t> options into video games. Based off our research and personal experience we decided to include options such as increasing or decreasing the text size, as well as including a color blind mode. </a:t>
            </a:r>
            <a:endParaRPr/>
          </a:p>
        </p:txBody>
      </p:sp>
      <p:sp>
        <p:nvSpPr>
          <p:cNvPr id="220" name="Google Shape;220;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Using Nielsen’s Heuristic Evaluation we made sure to hit all the major points to the best of our ability with the game. (Nielsen 1 refers to the first 3 bullets of Nielsen’s evaluation from hcilec5.pdf slide 22)</a:t>
            </a:r>
            <a:endParaRPr/>
          </a:p>
        </p:txBody>
      </p:sp>
      <p:sp>
        <p:nvSpPr>
          <p:cNvPr id="226" name="Google Shape;226;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b95d1965_0_1:notes"/>
          <p:cNvSpPr txBox="1"/>
          <p:nvPr>
            <p:ph idx="1" type="body"/>
          </p:nvPr>
        </p:nvSpPr>
        <p:spPr>
          <a:xfrm>
            <a:off x="914400" y="3300413"/>
            <a:ext cx="73152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Nielsen 2 and 3 are based off of the bullet points from hcilec5.pdf slides 23-24. We explained if and how we hit the bullet points.</a:t>
            </a:r>
            <a:endParaRPr/>
          </a:p>
        </p:txBody>
      </p:sp>
      <p:sp>
        <p:nvSpPr>
          <p:cNvPr id="232" name="Google Shape;232;g90b95d1965_0_1:notes"/>
          <p:cNvSpPr/>
          <p:nvPr>
            <p:ph idx="2" type="sldImg"/>
          </p:nvPr>
        </p:nvSpPr>
        <p:spPr>
          <a:xfrm>
            <a:off x="3028950" y="857250"/>
            <a:ext cx="30861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team has decided that our improvement of our  targeted E of engagement was overall a great success, based off both objective data gathered, and the opinions of those we had test the game.</a:t>
            </a:r>
            <a:endParaRPr/>
          </a:p>
        </p:txBody>
      </p:sp>
      <p:sp>
        <p:nvSpPr>
          <p:cNvPr id="238" name="Google Shape;238;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Engaging seemed like the most relevant E to focus on for a video game. </a:t>
            </a:r>
            <a:endParaRPr/>
          </a:p>
        </p:txBody>
      </p:sp>
      <p:sp>
        <p:nvSpPr>
          <p:cNvPr id="64" name="Google Shape;64;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Measuring </a:t>
            </a:r>
            <a:r>
              <a:rPr lang="en-US"/>
              <a:t>engagement</a:t>
            </a:r>
            <a:r>
              <a:rPr lang="en-US"/>
              <a:t> at first was kind of confusing to measure. But through research and testing we were able to come up with the following. Using surveys and in game statistics to see changes. The following is the link to the forms: </a:t>
            </a:r>
            <a:r>
              <a:rPr lang="en-US" u="sng">
                <a:solidFill>
                  <a:schemeClr val="hlink"/>
                </a:solidFill>
                <a:hlinkClick r:id="rId2"/>
              </a:rPr>
              <a:t>https://docs.google.com/forms/d/e/1FAIpQLSfvAiMQ6zhtKTdVeuN5VsfeeLmPDM38-IZG1oKb1gyGYvnczA/viewform?vc=0&amp;c=0&amp;w=1&amp;flr=0</a:t>
            </a:r>
            <a:endParaRPr/>
          </a:p>
          <a:p>
            <a:pPr indent="0" lvl="0" marL="0" rtl="0" algn="l">
              <a:spcBef>
                <a:spcPts val="0"/>
              </a:spcBef>
              <a:spcAft>
                <a:spcPts val="0"/>
              </a:spcAft>
              <a:buNone/>
            </a:pPr>
            <a:r>
              <a:t/>
            </a:r>
            <a:endParaRPr/>
          </a:p>
        </p:txBody>
      </p:sp>
      <p:sp>
        <p:nvSpPr>
          <p:cNvPr id="70" name="Google Shape;70;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Sources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1. https://www.wepc.com/news/video-game-statistics/#mobile-gaming</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2. https://www.statista.com/statistics/232383/gender-split-of-us-computerand-video-gamers/</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3. https://www.statista.com/statistics/499707/share-consumers-ever-playvideo-games-by-education-level-usa/</a:t>
            </a:r>
            <a:endParaRPr/>
          </a:p>
        </p:txBody>
      </p:sp>
      <p:sp>
        <p:nvSpPr>
          <p:cNvPr id="77" name="Google Shape;77;p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created a few personas such as the one above of people who would be in your targeted audience. The persona of Tyler was a perfect candidate for our game, as he is of the right age, already games casually which is perfect for our very casual game, and because of his busy schedule, he would have lots of short breaks in order to kill time with on small things such as our game.</a:t>
            </a:r>
            <a:endParaRPr/>
          </a:p>
        </p:txBody>
      </p:sp>
      <p:sp>
        <p:nvSpPr>
          <p:cNvPr id="85" name="Google Shape;85;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lang="en-US"/>
              <a:t>The first mocks of the main screens presented a first opportunity for us to visualize the game, which was very important. It was clear to us, that the overall theme of the game needs to revolve around space. We also needed background images that would have a “wow” effect and draw users to stay in the game.</a:t>
            </a:r>
            <a:endParaRPr>
              <a:latin typeface="Arial"/>
              <a:ea typeface="Arial"/>
              <a:cs typeface="Arial"/>
              <a:sym typeface="Arial"/>
            </a:endParaRPr>
          </a:p>
          <a:p>
            <a:pPr indent="0" lvl="0" marL="0" rtl="0" algn="just">
              <a:spcBef>
                <a:spcPts val="0"/>
              </a:spcBef>
              <a:spcAft>
                <a:spcPts val="0"/>
              </a:spcAft>
              <a:buClr>
                <a:schemeClr val="dk1"/>
              </a:buClr>
              <a:buFont typeface="Arial"/>
              <a:buNone/>
            </a:pPr>
            <a:r>
              <a:rPr lang="en-US"/>
              <a:t>The idea was to relate to college students that are intrigued by space and so engaged in the game.</a:t>
            </a:r>
            <a:endParaRPr/>
          </a:p>
          <a:p>
            <a:pPr indent="0" lvl="0" marL="0" rtl="0" algn="just">
              <a:spcBef>
                <a:spcPts val="0"/>
              </a:spcBef>
              <a:spcAft>
                <a:spcPts val="0"/>
              </a:spcAft>
              <a:buClr>
                <a:schemeClr val="dk1"/>
              </a:buClr>
              <a:buFont typeface="Arial"/>
              <a:buNone/>
            </a:pPr>
            <a:r>
              <a:rPr lang="en-US"/>
              <a:t>Key design was focused on defining the amount of screens needed to provide optimum experience between options and ease of use. We also wanted a great looking main screen to catch the users attention from the beginning.</a:t>
            </a:r>
            <a:endParaRPr/>
          </a:p>
        </p:txBody>
      </p:sp>
      <p:sp>
        <p:nvSpPr>
          <p:cNvPr id="95" name="Google Shape;95;p7: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wanted to get an initial reaction from people with varied views, so we asked 3 other people who are not in a technology related degree/job questions about the design. This gave us a good starting ground to know that we were headed in the right direction, and got some good tips from the feedback gathered to adjust out direction.</a:t>
            </a:r>
            <a:endParaRPr/>
          </a:p>
        </p:txBody>
      </p:sp>
      <p:sp>
        <p:nvSpPr>
          <p:cNvPr id="106" name="Google Shape;106;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Clr>
                <a:schemeClr val="dk1"/>
              </a:buClr>
              <a:buFont typeface="Arial"/>
              <a:buNone/>
            </a:pPr>
            <a:r>
              <a:rPr lang="en-US"/>
              <a:t>For the moderate fidelity prototype we used Balsamiq to design the wireframe. We designed 4 screens for our moderate fidelity prototype. We had the main menu screen, the options screen, a characters screen, and the game over screen.</a:t>
            </a:r>
            <a:endParaRPr/>
          </a:p>
          <a:p>
            <a:pPr indent="0" lvl="0" marL="0" rtl="0" algn="just">
              <a:spcBef>
                <a:spcPts val="0"/>
              </a:spcBef>
              <a:spcAft>
                <a:spcPts val="0"/>
              </a:spcAft>
              <a:buClr>
                <a:schemeClr val="dk1"/>
              </a:buClr>
              <a:buFont typeface="Arial"/>
              <a:buNone/>
            </a:pPr>
            <a:r>
              <a:rPr lang="en-US"/>
              <a:t>The goal was to provide users with an idea of how the game will flow with all these different options. Which is why we didn’t add any fancy backgrounds or images throughout the screens. </a:t>
            </a:r>
            <a:endParaRPr/>
          </a:p>
        </p:txBody>
      </p:sp>
      <p:sp>
        <p:nvSpPr>
          <p:cNvPr id="113" name="Google Shape;113;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3058795" y="892555"/>
            <a:ext cx="3026409" cy="5740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764540" y="1947418"/>
            <a:ext cx="7614919" cy="300418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2"/>
          <p:cNvSpPr txBox="1"/>
          <p:nvPr>
            <p:ph idx="11" type="ftr"/>
          </p:nvPr>
        </p:nvSpPr>
        <p:spPr>
          <a:xfrm>
            <a:off x="3602609" y="6280317"/>
            <a:ext cx="1939289" cy="240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40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133715" y="6280317"/>
            <a:ext cx="270509" cy="240029"/>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buNone/>
              <a:defRPr b="0" i="0" sz="1400" u="none" cap="none" strike="noStrike">
                <a:solidFill>
                  <a:schemeClr val="dk1"/>
                </a:solidFill>
                <a:latin typeface="Tahoma"/>
                <a:ea typeface="Tahoma"/>
                <a:cs typeface="Tahoma"/>
                <a:sym typeface="Tahoma"/>
              </a:defRPr>
            </a:lvl1pPr>
            <a:lvl2pPr indent="0" lvl="1" marL="38100" marR="0" algn="l">
              <a:lnSpc>
                <a:spcPct val="100000"/>
              </a:lnSpc>
              <a:spcBef>
                <a:spcPts val="0"/>
              </a:spcBef>
              <a:buNone/>
              <a:defRPr b="0" i="0" sz="1400" u="none" cap="none" strike="noStrike">
                <a:solidFill>
                  <a:schemeClr val="dk1"/>
                </a:solidFill>
                <a:latin typeface="Tahoma"/>
                <a:ea typeface="Tahoma"/>
                <a:cs typeface="Tahoma"/>
                <a:sym typeface="Tahoma"/>
              </a:defRPr>
            </a:lvl2pPr>
            <a:lvl3pPr indent="0" lvl="2" marL="38100" marR="0" algn="l">
              <a:lnSpc>
                <a:spcPct val="100000"/>
              </a:lnSpc>
              <a:spcBef>
                <a:spcPts val="0"/>
              </a:spcBef>
              <a:buNone/>
              <a:defRPr b="0" i="0" sz="1400" u="none" cap="none" strike="noStrike">
                <a:solidFill>
                  <a:schemeClr val="dk1"/>
                </a:solidFill>
                <a:latin typeface="Tahoma"/>
                <a:ea typeface="Tahoma"/>
                <a:cs typeface="Tahoma"/>
                <a:sym typeface="Tahoma"/>
              </a:defRPr>
            </a:lvl3pPr>
            <a:lvl4pPr indent="0" lvl="3" marL="38100" marR="0" algn="l">
              <a:lnSpc>
                <a:spcPct val="100000"/>
              </a:lnSpc>
              <a:spcBef>
                <a:spcPts val="0"/>
              </a:spcBef>
              <a:buNone/>
              <a:defRPr b="0" i="0" sz="1400" u="none" cap="none" strike="noStrike">
                <a:solidFill>
                  <a:schemeClr val="dk1"/>
                </a:solidFill>
                <a:latin typeface="Tahoma"/>
                <a:ea typeface="Tahoma"/>
                <a:cs typeface="Tahoma"/>
                <a:sym typeface="Tahoma"/>
              </a:defRPr>
            </a:lvl4pPr>
            <a:lvl5pPr indent="0" lvl="4" marL="38100" marR="0" algn="l">
              <a:lnSpc>
                <a:spcPct val="100000"/>
              </a:lnSpc>
              <a:spcBef>
                <a:spcPts val="0"/>
              </a:spcBef>
              <a:buNone/>
              <a:defRPr b="0" i="0" sz="1400" u="none" cap="none" strike="noStrike">
                <a:solidFill>
                  <a:schemeClr val="dk1"/>
                </a:solidFill>
                <a:latin typeface="Tahoma"/>
                <a:ea typeface="Tahoma"/>
                <a:cs typeface="Tahoma"/>
                <a:sym typeface="Tahoma"/>
              </a:defRPr>
            </a:lvl5pPr>
            <a:lvl6pPr indent="0" lvl="5" marL="38100" marR="0" algn="l">
              <a:lnSpc>
                <a:spcPct val="100000"/>
              </a:lnSpc>
              <a:spcBef>
                <a:spcPts val="0"/>
              </a:spcBef>
              <a:buNone/>
              <a:defRPr b="0" i="0" sz="1400" u="none" cap="none" strike="noStrike">
                <a:solidFill>
                  <a:schemeClr val="dk1"/>
                </a:solidFill>
                <a:latin typeface="Tahoma"/>
                <a:ea typeface="Tahoma"/>
                <a:cs typeface="Tahoma"/>
                <a:sym typeface="Tahoma"/>
              </a:defRPr>
            </a:lvl6pPr>
            <a:lvl7pPr indent="0" lvl="6" marL="38100" marR="0" algn="l">
              <a:lnSpc>
                <a:spcPct val="100000"/>
              </a:lnSpc>
              <a:spcBef>
                <a:spcPts val="0"/>
              </a:spcBef>
              <a:buNone/>
              <a:defRPr b="0" i="0" sz="1400" u="none" cap="none" strike="noStrike">
                <a:solidFill>
                  <a:schemeClr val="dk1"/>
                </a:solidFill>
                <a:latin typeface="Tahoma"/>
                <a:ea typeface="Tahoma"/>
                <a:cs typeface="Tahoma"/>
                <a:sym typeface="Tahoma"/>
              </a:defRPr>
            </a:lvl7pPr>
            <a:lvl8pPr indent="0" lvl="7" marL="38100" marR="0" algn="l">
              <a:lnSpc>
                <a:spcPct val="100000"/>
              </a:lnSpc>
              <a:spcBef>
                <a:spcPts val="0"/>
              </a:spcBef>
              <a:buNone/>
              <a:defRPr b="0" i="0" sz="1400" u="none" cap="none" strike="noStrike">
                <a:solidFill>
                  <a:schemeClr val="dk1"/>
                </a:solidFill>
                <a:latin typeface="Tahoma"/>
                <a:ea typeface="Tahoma"/>
                <a:cs typeface="Tahoma"/>
                <a:sym typeface="Tahoma"/>
              </a:defRPr>
            </a:lvl8pPr>
            <a:lvl9pPr indent="0" lvl="8" marL="38100" marR="0" algn="l">
              <a:lnSpc>
                <a:spcPct val="100000"/>
              </a:lnSpc>
              <a:spcBef>
                <a:spcPts val="0"/>
              </a:spcBef>
              <a:buNone/>
              <a:defRPr b="0" i="0" sz="14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3"/>
          <p:cNvSpPr txBox="1"/>
          <p:nvPr>
            <p:ph type="ctrTitle"/>
          </p:nvPr>
        </p:nvSpPr>
        <p:spPr>
          <a:xfrm>
            <a:off x="685800" y="2125980"/>
            <a:ext cx="7772400" cy="144018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602609" y="6280317"/>
            <a:ext cx="1939289" cy="240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40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133715" y="6280317"/>
            <a:ext cx="270509" cy="240029"/>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buNone/>
              <a:defRPr b="0" i="0" sz="1400">
                <a:solidFill>
                  <a:schemeClr val="dk1"/>
                </a:solidFill>
                <a:latin typeface="Tahoma"/>
                <a:ea typeface="Tahoma"/>
                <a:cs typeface="Tahoma"/>
                <a:sym typeface="Tahoma"/>
              </a:defRPr>
            </a:lvl1pPr>
            <a:lvl2pPr indent="0" lvl="1" marL="38100" marR="0" algn="l">
              <a:lnSpc>
                <a:spcPct val="100000"/>
              </a:lnSpc>
              <a:spcBef>
                <a:spcPts val="0"/>
              </a:spcBef>
              <a:buNone/>
              <a:defRPr b="0" i="0" sz="1400">
                <a:solidFill>
                  <a:schemeClr val="dk1"/>
                </a:solidFill>
                <a:latin typeface="Tahoma"/>
                <a:ea typeface="Tahoma"/>
                <a:cs typeface="Tahoma"/>
                <a:sym typeface="Tahoma"/>
              </a:defRPr>
            </a:lvl2pPr>
            <a:lvl3pPr indent="0" lvl="2" marL="38100" marR="0" algn="l">
              <a:lnSpc>
                <a:spcPct val="100000"/>
              </a:lnSpc>
              <a:spcBef>
                <a:spcPts val="0"/>
              </a:spcBef>
              <a:buNone/>
              <a:defRPr b="0" i="0" sz="1400">
                <a:solidFill>
                  <a:schemeClr val="dk1"/>
                </a:solidFill>
                <a:latin typeface="Tahoma"/>
                <a:ea typeface="Tahoma"/>
                <a:cs typeface="Tahoma"/>
                <a:sym typeface="Tahoma"/>
              </a:defRPr>
            </a:lvl3pPr>
            <a:lvl4pPr indent="0" lvl="3" marL="38100" marR="0" algn="l">
              <a:lnSpc>
                <a:spcPct val="100000"/>
              </a:lnSpc>
              <a:spcBef>
                <a:spcPts val="0"/>
              </a:spcBef>
              <a:buNone/>
              <a:defRPr b="0" i="0" sz="1400">
                <a:solidFill>
                  <a:schemeClr val="dk1"/>
                </a:solidFill>
                <a:latin typeface="Tahoma"/>
                <a:ea typeface="Tahoma"/>
                <a:cs typeface="Tahoma"/>
                <a:sym typeface="Tahoma"/>
              </a:defRPr>
            </a:lvl4pPr>
            <a:lvl5pPr indent="0" lvl="4" marL="38100" marR="0" algn="l">
              <a:lnSpc>
                <a:spcPct val="100000"/>
              </a:lnSpc>
              <a:spcBef>
                <a:spcPts val="0"/>
              </a:spcBef>
              <a:buNone/>
              <a:defRPr b="0" i="0" sz="1400">
                <a:solidFill>
                  <a:schemeClr val="dk1"/>
                </a:solidFill>
                <a:latin typeface="Tahoma"/>
                <a:ea typeface="Tahoma"/>
                <a:cs typeface="Tahoma"/>
                <a:sym typeface="Tahoma"/>
              </a:defRPr>
            </a:lvl5pPr>
            <a:lvl6pPr indent="0" lvl="5" marL="38100" marR="0" algn="l">
              <a:lnSpc>
                <a:spcPct val="100000"/>
              </a:lnSpc>
              <a:spcBef>
                <a:spcPts val="0"/>
              </a:spcBef>
              <a:buNone/>
              <a:defRPr b="0" i="0" sz="1400">
                <a:solidFill>
                  <a:schemeClr val="dk1"/>
                </a:solidFill>
                <a:latin typeface="Tahoma"/>
                <a:ea typeface="Tahoma"/>
                <a:cs typeface="Tahoma"/>
                <a:sym typeface="Tahoma"/>
              </a:defRPr>
            </a:lvl6pPr>
            <a:lvl7pPr indent="0" lvl="6" marL="38100" marR="0" algn="l">
              <a:lnSpc>
                <a:spcPct val="100000"/>
              </a:lnSpc>
              <a:spcBef>
                <a:spcPts val="0"/>
              </a:spcBef>
              <a:buNone/>
              <a:defRPr b="0" i="0" sz="1400">
                <a:solidFill>
                  <a:schemeClr val="dk1"/>
                </a:solidFill>
                <a:latin typeface="Tahoma"/>
                <a:ea typeface="Tahoma"/>
                <a:cs typeface="Tahoma"/>
                <a:sym typeface="Tahoma"/>
              </a:defRPr>
            </a:lvl7pPr>
            <a:lvl8pPr indent="0" lvl="7" marL="38100" marR="0" algn="l">
              <a:lnSpc>
                <a:spcPct val="100000"/>
              </a:lnSpc>
              <a:spcBef>
                <a:spcPts val="0"/>
              </a:spcBef>
              <a:buNone/>
              <a:defRPr b="0" i="0" sz="1400">
                <a:solidFill>
                  <a:schemeClr val="dk1"/>
                </a:solidFill>
                <a:latin typeface="Tahoma"/>
                <a:ea typeface="Tahoma"/>
                <a:cs typeface="Tahoma"/>
                <a:sym typeface="Tahoma"/>
              </a:defRPr>
            </a:lvl8pPr>
            <a:lvl9pPr indent="0" lvl="8" marL="38100" marR="0" algn="l">
              <a:lnSpc>
                <a:spcPct val="100000"/>
              </a:lnSpc>
              <a:spcBef>
                <a:spcPts val="0"/>
              </a:spcBef>
              <a:buNone/>
              <a:defRPr b="0" i="0" sz="1400">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4"/>
          <p:cNvSpPr txBox="1"/>
          <p:nvPr>
            <p:ph type="title"/>
          </p:nvPr>
        </p:nvSpPr>
        <p:spPr>
          <a:xfrm>
            <a:off x="3058795" y="892555"/>
            <a:ext cx="3026409" cy="5740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4"/>
          <p:cNvSpPr txBox="1"/>
          <p:nvPr>
            <p:ph idx="11" type="ftr"/>
          </p:nvPr>
        </p:nvSpPr>
        <p:spPr>
          <a:xfrm>
            <a:off x="3602609" y="6280317"/>
            <a:ext cx="1939289" cy="240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40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133715" y="6280317"/>
            <a:ext cx="270509" cy="240029"/>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buNone/>
              <a:defRPr b="0" i="0" sz="1400">
                <a:solidFill>
                  <a:schemeClr val="dk1"/>
                </a:solidFill>
                <a:latin typeface="Tahoma"/>
                <a:ea typeface="Tahoma"/>
                <a:cs typeface="Tahoma"/>
                <a:sym typeface="Tahoma"/>
              </a:defRPr>
            </a:lvl1pPr>
            <a:lvl2pPr indent="0" lvl="1" marL="38100" marR="0" algn="l">
              <a:lnSpc>
                <a:spcPct val="100000"/>
              </a:lnSpc>
              <a:spcBef>
                <a:spcPts val="0"/>
              </a:spcBef>
              <a:buNone/>
              <a:defRPr b="0" i="0" sz="1400">
                <a:solidFill>
                  <a:schemeClr val="dk1"/>
                </a:solidFill>
                <a:latin typeface="Tahoma"/>
                <a:ea typeface="Tahoma"/>
                <a:cs typeface="Tahoma"/>
                <a:sym typeface="Tahoma"/>
              </a:defRPr>
            </a:lvl2pPr>
            <a:lvl3pPr indent="0" lvl="2" marL="38100" marR="0" algn="l">
              <a:lnSpc>
                <a:spcPct val="100000"/>
              </a:lnSpc>
              <a:spcBef>
                <a:spcPts val="0"/>
              </a:spcBef>
              <a:buNone/>
              <a:defRPr b="0" i="0" sz="1400">
                <a:solidFill>
                  <a:schemeClr val="dk1"/>
                </a:solidFill>
                <a:latin typeface="Tahoma"/>
                <a:ea typeface="Tahoma"/>
                <a:cs typeface="Tahoma"/>
                <a:sym typeface="Tahoma"/>
              </a:defRPr>
            </a:lvl3pPr>
            <a:lvl4pPr indent="0" lvl="3" marL="38100" marR="0" algn="l">
              <a:lnSpc>
                <a:spcPct val="100000"/>
              </a:lnSpc>
              <a:spcBef>
                <a:spcPts val="0"/>
              </a:spcBef>
              <a:buNone/>
              <a:defRPr b="0" i="0" sz="1400">
                <a:solidFill>
                  <a:schemeClr val="dk1"/>
                </a:solidFill>
                <a:latin typeface="Tahoma"/>
                <a:ea typeface="Tahoma"/>
                <a:cs typeface="Tahoma"/>
                <a:sym typeface="Tahoma"/>
              </a:defRPr>
            </a:lvl4pPr>
            <a:lvl5pPr indent="0" lvl="4" marL="38100" marR="0" algn="l">
              <a:lnSpc>
                <a:spcPct val="100000"/>
              </a:lnSpc>
              <a:spcBef>
                <a:spcPts val="0"/>
              </a:spcBef>
              <a:buNone/>
              <a:defRPr b="0" i="0" sz="1400">
                <a:solidFill>
                  <a:schemeClr val="dk1"/>
                </a:solidFill>
                <a:latin typeface="Tahoma"/>
                <a:ea typeface="Tahoma"/>
                <a:cs typeface="Tahoma"/>
                <a:sym typeface="Tahoma"/>
              </a:defRPr>
            </a:lvl5pPr>
            <a:lvl6pPr indent="0" lvl="5" marL="38100" marR="0" algn="l">
              <a:lnSpc>
                <a:spcPct val="100000"/>
              </a:lnSpc>
              <a:spcBef>
                <a:spcPts val="0"/>
              </a:spcBef>
              <a:buNone/>
              <a:defRPr b="0" i="0" sz="1400">
                <a:solidFill>
                  <a:schemeClr val="dk1"/>
                </a:solidFill>
                <a:latin typeface="Tahoma"/>
                <a:ea typeface="Tahoma"/>
                <a:cs typeface="Tahoma"/>
                <a:sym typeface="Tahoma"/>
              </a:defRPr>
            </a:lvl6pPr>
            <a:lvl7pPr indent="0" lvl="6" marL="38100" marR="0" algn="l">
              <a:lnSpc>
                <a:spcPct val="100000"/>
              </a:lnSpc>
              <a:spcBef>
                <a:spcPts val="0"/>
              </a:spcBef>
              <a:buNone/>
              <a:defRPr b="0" i="0" sz="1400">
                <a:solidFill>
                  <a:schemeClr val="dk1"/>
                </a:solidFill>
                <a:latin typeface="Tahoma"/>
                <a:ea typeface="Tahoma"/>
                <a:cs typeface="Tahoma"/>
                <a:sym typeface="Tahoma"/>
              </a:defRPr>
            </a:lvl7pPr>
            <a:lvl8pPr indent="0" lvl="7" marL="38100" marR="0" algn="l">
              <a:lnSpc>
                <a:spcPct val="100000"/>
              </a:lnSpc>
              <a:spcBef>
                <a:spcPts val="0"/>
              </a:spcBef>
              <a:buNone/>
              <a:defRPr b="0" i="0" sz="1400">
                <a:solidFill>
                  <a:schemeClr val="dk1"/>
                </a:solidFill>
                <a:latin typeface="Tahoma"/>
                <a:ea typeface="Tahoma"/>
                <a:cs typeface="Tahoma"/>
                <a:sym typeface="Tahoma"/>
              </a:defRPr>
            </a:lvl8pPr>
            <a:lvl9pPr indent="0" lvl="8" marL="38100" marR="0" algn="l">
              <a:lnSpc>
                <a:spcPct val="100000"/>
              </a:lnSpc>
              <a:spcBef>
                <a:spcPts val="0"/>
              </a:spcBef>
              <a:buNone/>
              <a:defRPr b="0" i="0" sz="1400">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5"/>
          <p:cNvSpPr txBox="1"/>
          <p:nvPr>
            <p:ph type="title"/>
          </p:nvPr>
        </p:nvSpPr>
        <p:spPr>
          <a:xfrm>
            <a:off x="3058795" y="892555"/>
            <a:ext cx="3026409" cy="57404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360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1" type="ftr"/>
          </p:nvPr>
        </p:nvSpPr>
        <p:spPr>
          <a:xfrm>
            <a:off x="3602609" y="6280317"/>
            <a:ext cx="1939289" cy="240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40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133715" y="6280317"/>
            <a:ext cx="270509" cy="240029"/>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buNone/>
              <a:defRPr b="0" i="0" sz="1400">
                <a:solidFill>
                  <a:schemeClr val="dk1"/>
                </a:solidFill>
                <a:latin typeface="Tahoma"/>
                <a:ea typeface="Tahoma"/>
                <a:cs typeface="Tahoma"/>
                <a:sym typeface="Tahoma"/>
              </a:defRPr>
            </a:lvl1pPr>
            <a:lvl2pPr indent="0" lvl="1" marL="38100" marR="0" algn="l">
              <a:lnSpc>
                <a:spcPct val="100000"/>
              </a:lnSpc>
              <a:spcBef>
                <a:spcPts val="0"/>
              </a:spcBef>
              <a:buNone/>
              <a:defRPr b="0" i="0" sz="1400">
                <a:solidFill>
                  <a:schemeClr val="dk1"/>
                </a:solidFill>
                <a:latin typeface="Tahoma"/>
                <a:ea typeface="Tahoma"/>
                <a:cs typeface="Tahoma"/>
                <a:sym typeface="Tahoma"/>
              </a:defRPr>
            </a:lvl2pPr>
            <a:lvl3pPr indent="0" lvl="2" marL="38100" marR="0" algn="l">
              <a:lnSpc>
                <a:spcPct val="100000"/>
              </a:lnSpc>
              <a:spcBef>
                <a:spcPts val="0"/>
              </a:spcBef>
              <a:buNone/>
              <a:defRPr b="0" i="0" sz="1400">
                <a:solidFill>
                  <a:schemeClr val="dk1"/>
                </a:solidFill>
                <a:latin typeface="Tahoma"/>
                <a:ea typeface="Tahoma"/>
                <a:cs typeface="Tahoma"/>
                <a:sym typeface="Tahoma"/>
              </a:defRPr>
            </a:lvl3pPr>
            <a:lvl4pPr indent="0" lvl="3" marL="38100" marR="0" algn="l">
              <a:lnSpc>
                <a:spcPct val="100000"/>
              </a:lnSpc>
              <a:spcBef>
                <a:spcPts val="0"/>
              </a:spcBef>
              <a:buNone/>
              <a:defRPr b="0" i="0" sz="1400">
                <a:solidFill>
                  <a:schemeClr val="dk1"/>
                </a:solidFill>
                <a:latin typeface="Tahoma"/>
                <a:ea typeface="Tahoma"/>
                <a:cs typeface="Tahoma"/>
                <a:sym typeface="Tahoma"/>
              </a:defRPr>
            </a:lvl4pPr>
            <a:lvl5pPr indent="0" lvl="4" marL="38100" marR="0" algn="l">
              <a:lnSpc>
                <a:spcPct val="100000"/>
              </a:lnSpc>
              <a:spcBef>
                <a:spcPts val="0"/>
              </a:spcBef>
              <a:buNone/>
              <a:defRPr b="0" i="0" sz="1400">
                <a:solidFill>
                  <a:schemeClr val="dk1"/>
                </a:solidFill>
                <a:latin typeface="Tahoma"/>
                <a:ea typeface="Tahoma"/>
                <a:cs typeface="Tahoma"/>
                <a:sym typeface="Tahoma"/>
              </a:defRPr>
            </a:lvl5pPr>
            <a:lvl6pPr indent="0" lvl="5" marL="38100" marR="0" algn="l">
              <a:lnSpc>
                <a:spcPct val="100000"/>
              </a:lnSpc>
              <a:spcBef>
                <a:spcPts val="0"/>
              </a:spcBef>
              <a:buNone/>
              <a:defRPr b="0" i="0" sz="1400">
                <a:solidFill>
                  <a:schemeClr val="dk1"/>
                </a:solidFill>
                <a:latin typeface="Tahoma"/>
                <a:ea typeface="Tahoma"/>
                <a:cs typeface="Tahoma"/>
                <a:sym typeface="Tahoma"/>
              </a:defRPr>
            </a:lvl6pPr>
            <a:lvl7pPr indent="0" lvl="6" marL="38100" marR="0" algn="l">
              <a:lnSpc>
                <a:spcPct val="100000"/>
              </a:lnSpc>
              <a:spcBef>
                <a:spcPts val="0"/>
              </a:spcBef>
              <a:buNone/>
              <a:defRPr b="0" i="0" sz="1400">
                <a:solidFill>
                  <a:schemeClr val="dk1"/>
                </a:solidFill>
                <a:latin typeface="Tahoma"/>
                <a:ea typeface="Tahoma"/>
                <a:cs typeface="Tahoma"/>
                <a:sym typeface="Tahoma"/>
              </a:defRPr>
            </a:lvl7pPr>
            <a:lvl8pPr indent="0" lvl="7" marL="38100" marR="0" algn="l">
              <a:lnSpc>
                <a:spcPct val="100000"/>
              </a:lnSpc>
              <a:spcBef>
                <a:spcPts val="0"/>
              </a:spcBef>
              <a:buNone/>
              <a:defRPr b="0" i="0" sz="1400">
                <a:solidFill>
                  <a:schemeClr val="dk1"/>
                </a:solidFill>
                <a:latin typeface="Tahoma"/>
                <a:ea typeface="Tahoma"/>
                <a:cs typeface="Tahoma"/>
                <a:sym typeface="Tahoma"/>
              </a:defRPr>
            </a:lvl8pPr>
            <a:lvl9pPr indent="0" lvl="8" marL="38100" marR="0" algn="l">
              <a:lnSpc>
                <a:spcPct val="100000"/>
              </a:lnSpc>
              <a:spcBef>
                <a:spcPts val="0"/>
              </a:spcBef>
              <a:buNone/>
              <a:defRPr b="0" i="0" sz="1400">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6"/>
          <p:cNvSpPr txBox="1"/>
          <p:nvPr>
            <p:ph idx="11" type="ftr"/>
          </p:nvPr>
        </p:nvSpPr>
        <p:spPr>
          <a:xfrm>
            <a:off x="3602609" y="6280317"/>
            <a:ext cx="1939289" cy="240029"/>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140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133715" y="6280317"/>
            <a:ext cx="270509" cy="240029"/>
          </a:xfrm>
          <a:prstGeom prst="rect">
            <a:avLst/>
          </a:prstGeom>
          <a:noFill/>
          <a:ln>
            <a:noFill/>
          </a:ln>
        </p:spPr>
        <p:txBody>
          <a:bodyPr anchorCtr="0" anchor="t" bIns="0" lIns="0" spcFirstLastPara="1" rIns="0" wrap="square" tIns="0">
            <a:noAutofit/>
          </a:bodyPr>
          <a:lstStyle>
            <a:lvl1pPr indent="0" lvl="0" marL="38100" marR="0" algn="l">
              <a:lnSpc>
                <a:spcPct val="100000"/>
              </a:lnSpc>
              <a:spcBef>
                <a:spcPts val="0"/>
              </a:spcBef>
              <a:buNone/>
              <a:defRPr b="0" i="0" sz="1400">
                <a:solidFill>
                  <a:schemeClr val="dk1"/>
                </a:solidFill>
                <a:latin typeface="Tahoma"/>
                <a:ea typeface="Tahoma"/>
                <a:cs typeface="Tahoma"/>
                <a:sym typeface="Tahoma"/>
              </a:defRPr>
            </a:lvl1pPr>
            <a:lvl2pPr indent="0" lvl="1" marL="38100" marR="0" algn="l">
              <a:lnSpc>
                <a:spcPct val="100000"/>
              </a:lnSpc>
              <a:spcBef>
                <a:spcPts val="0"/>
              </a:spcBef>
              <a:buNone/>
              <a:defRPr b="0" i="0" sz="1400">
                <a:solidFill>
                  <a:schemeClr val="dk1"/>
                </a:solidFill>
                <a:latin typeface="Tahoma"/>
                <a:ea typeface="Tahoma"/>
                <a:cs typeface="Tahoma"/>
                <a:sym typeface="Tahoma"/>
              </a:defRPr>
            </a:lvl2pPr>
            <a:lvl3pPr indent="0" lvl="2" marL="38100" marR="0" algn="l">
              <a:lnSpc>
                <a:spcPct val="100000"/>
              </a:lnSpc>
              <a:spcBef>
                <a:spcPts val="0"/>
              </a:spcBef>
              <a:buNone/>
              <a:defRPr b="0" i="0" sz="1400">
                <a:solidFill>
                  <a:schemeClr val="dk1"/>
                </a:solidFill>
                <a:latin typeface="Tahoma"/>
                <a:ea typeface="Tahoma"/>
                <a:cs typeface="Tahoma"/>
                <a:sym typeface="Tahoma"/>
              </a:defRPr>
            </a:lvl3pPr>
            <a:lvl4pPr indent="0" lvl="3" marL="38100" marR="0" algn="l">
              <a:lnSpc>
                <a:spcPct val="100000"/>
              </a:lnSpc>
              <a:spcBef>
                <a:spcPts val="0"/>
              </a:spcBef>
              <a:buNone/>
              <a:defRPr b="0" i="0" sz="1400">
                <a:solidFill>
                  <a:schemeClr val="dk1"/>
                </a:solidFill>
                <a:latin typeface="Tahoma"/>
                <a:ea typeface="Tahoma"/>
                <a:cs typeface="Tahoma"/>
                <a:sym typeface="Tahoma"/>
              </a:defRPr>
            </a:lvl4pPr>
            <a:lvl5pPr indent="0" lvl="4" marL="38100" marR="0" algn="l">
              <a:lnSpc>
                <a:spcPct val="100000"/>
              </a:lnSpc>
              <a:spcBef>
                <a:spcPts val="0"/>
              </a:spcBef>
              <a:buNone/>
              <a:defRPr b="0" i="0" sz="1400">
                <a:solidFill>
                  <a:schemeClr val="dk1"/>
                </a:solidFill>
                <a:latin typeface="Tahoma"/>
                <a:ea typeface="Tahoma"/>
                <a:cs typeface="Tahoma"/>
                <a:sym typeface="Tahoma"/>
              </a:defRPr>
            </a:lvl5pPr>
            <a:lvl6pPr indent="0" lvl="5" marL="38100" marR="0" algn="l">
              <a:lnSpc>
                <a:spcPct val="100000"/>
              </a:lnSpc>
              <a:spcBef>
                <a:spcPts val="0"/>
              </a:spcBef>
              <a:buNone/>
              <a:defRPr b="0" i="0" sz="1400">
                <a:solidFill>
                  <a:schemeClr val="dk1"/>
                </a:solidFill>
                <a:latin typeface="Tahoma"/>
                <a:ea typeface="Tahoma"/>
                <a:cs typeface="Tahoma"/>
                <a:sym typeface="Tahoma"/>
              </a:defRPr>
            </a:lvl6pPr>
            <a:lvl7pPr indent="0" lvl="6" marL="38100" marR="0" algn="l">
              <a:lnSpc>
                <a:spcPct val="100000"/>
              </a:lnSpc>
              <a:spcBef>
                <a:spcPts val="0"/>
              </a:spcBef>
              <a:buNone/>
              <a:defRPr b="0" i="0" sz="1400">
                <a:solidFill>
                  <a:schemeClr val="dk1"/>
                </a:solidFill>
                <a:latin typeface="Tahoma"/>
                <a:ea typeface="Tahoma"/>
                <a:cs typeface="Tahoma"/>
                <a:sym typeface="Tahoma"/>
              </a:defRPr>
            </a:lvl7pPr>
            <a:lvl8pPr indent="0" lvl="7" marL="38100" marR="0" algn="l">
              <a:lnSpc>
                <a:spcPct val="100000"/>
              </a:lnSpc>
              <a:spcBef>
                <a:spcPts val="0"/>
              </a:spcBef>
              <a:buNone/>
              <a:defRPr b="0" i="0" sz="1400">
                <a:solidFill>
                  <a:schemeClr val="dk1"/>
                </a:solidFill>
                <a:latin typeface="Tahoma"/>
                <a:ea typeface="Tahoma"/>
                <a:cs typeface="Tahoma"/>
                <a:sym typeface="Tahoma"/>
              </a:defRPr>
            </a:lvl8pPr>
            <a:lvl9pPr indent="0" lvl="8" marL="38100" marR="0" algn="l">
              <a:lnSpc>
                <a:spcPct val="100000"/>
              </a:lnSpc>
              <a:spcBef>
                <a:spcPts val="0"/>
              </a:spcBef>
              <a:buNone/>
              <a:defRPr b="0" i="0" sz="1400">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8308163" y="31150"/>
            <a:ext cx="800847" cy="763198"/>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128588" y="0"/>
            <a:ext cx="1219199" cy="519112"/>
          </a:xfrm>
          <a:prstGeom prst="rect">
            <a:avLst/>
          </a:prstGeom>
          <a:noFill/>
          <a:ln>
            <a:noFill/>
          </a:ln>
        </p:spPr>
      </p:pic>
      <p:sp>
        <p:nvSpPr>
          <p:cNvPr id="12" name="Google Shape;12;p1"/>
          <p:cNvSpPr txBox="1"/>
          <p:nvPr>
            <p:ph type="title"/>
          </p:nvPr>
        </p:nvSpPr>
        <p:spPr>
          <a:xfrm>
            <a:off x="3058795" y="892555"/>
            <a:ext cx="3026409" cy="5740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36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764540" y="1947418"/>
            <a:ext cx="7614919" cy="300418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4" name="Google Shape;14;p1"/>
          <p:cNvSpPr txBox="1"/>
          <p:nvPr>
            <p:ph idx="11" type="ftr"/>
          </p:nvPr>
        </p:nvSpPr>
        <p:spPr>
          <a:xfrm>
            <a:off x="3602609" y="6280317"/>
            <a:ext cx="1939289" cy="24002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8133715" y="6280317"/>
            <a:ext cx="270509" cy="240029"/>
          </a:xfrm>
          <a:prstGeom prst="rect">
            <a:avLst/>
          </a:prstGeom>
          <a:noFill/>
          <a:ln>
            <a:noFill/>
          </a:ln>
        </p:spPr>
        <p:txBody>
          <a:bodyPr anchorCtr="0" anchor="t" bIns="0" lIns="0" spcFirstLastPara="1" rIns="0" wrap="square" tIns="0">
            <a:noAutofit/>
          </a:bodyPr>
          <a:lstStyle>
            <a:lvl1pPr indent="0" lvl="0" marL="38100" marR="0" rtl="0" algn="l">
              <a:lnSpc>
                <a:spcPct val="100000"/>
              </a:lnSpc>
              <a:spcBef>
                <a:spcPts val="0"/>
              </a:spcBef>
              <a:buNone/>
              <a:defRPr b="0" i="0" sz="1400" u="none" cap="none" strike="noStrike">
                <a:solidFill>
                  <a:schemeClr val="dk1"/>
                </a:solidFill>
                <a:latin typeface="Tahoma"/>
                <a:ea typeface="Tahoma"/>
                <a:cs typeface="Tahoma"/>
                <a:sym typeface="Tahoma"/>
              </a:defRPr>
            </a:lvl1pPr>
            <a:lvl2pPr indent="0" lvl="1" marL="38100" marR="0" rtl="0" algn="l">
              <a:lnSpc>
                <a:spcPct val="100000"/>
              </a:lnSpc>
              <a:spcBef>
                <a:spcPts val="0"/>
              </a:spcBef>
              <a:buNone/>
              <a:defRPr b="0" i="0" sz="1400" u="none" cap="none" strike="noStrike">
                <a:solidFill>
                  <a:schemeClr val="dk1"/>
                </a:solidFill>
                <a:latin typeface="Tahoma"/>
                <a:ea typeface="Tahoma"/>
                <a:cs typeface="Tahoma"/>
                <a:sym typeface="Tahoma"/>
              </a:defRPr>
            </a:lvl2pPr>
            <a:lvl3pPr indent="0" lvl="2" marL="38100" marR="0" rtl="0" algn="l">
              <a:lnSpc>
                <a:spcPct val="100000"/>
              </a:lnSpc>
              <a:spcBef>
                <a:spcPts val="0"/>
              </a:spcBef>
              <a:buNone/>
              <a:defRPr b="0" i="0" sz="1400" u="none" cap="none" strike="noStrike">
                <a:solidFill>
                  <a:schemeClr val="dk1"/>
                </a:solidFill>
                <a:latin typeface="Tahoma"/>
                <a:ea typeface="Tahoma"/>
                <a:cs typeface="Tahoma"/>
                <a:sym typeface="Tahoma"/>
              </a:defRPr>
            </a:lvl3pPr>
            <a:lvl4pPr indent="0" lvl="3" marL="38100" marR="0" rtl="0" algn="l">
              <a:lnSpc>
                <a:spcPct val="100000"/>
              </a:lnSpc>
              <a:spcBef>
                <a:spcPts val="0"/>
              </a:spcBef>
              <a:buNone/>
              <a:defRPr b="0" i="0" sz="1400" u="none" cap="none" strike="noStrike">
                <a:solidFill>
                  <a:schemeClr val="dk1"/>
                </a:solidFill>
                <a:latin typeface="Tahoma"/>
                <a:ea typeface="Tahoma"/>
                <a:cs typeface="Tahoma"/>
                <a:sym typeface="Tahoma"/>
              </a:defRPr>
            </a:lvl4pPr>
            <a:lvl5pPr indent="0" lvl="4" marL="38100" marR="0" rtl="0" algn="l">
              <a:lnSpc>
                <a:spcPct val="100000"/>
              </a:lnSpc>
              <a:spcBef>
                <a:spcPts val="0"/>
              </a:spcBef>
              <a:buNone/>
              <a:defRPr b="0" i="0" sz="1400" u="none" cap="none" strike="noStrike">
                <a:solidFill>
                  <a:schemeClr val="dk1"/>
                </a:solidFill>
                <a:latin typeface="Tahoma"/>
                <a:ea typeface="Tahoma"/>
                <a:cs typeface="Tahoma"/>
                <a:sym typeface="Tahoma"/>
              </a:defRPr>
            </a:lvl5pPr>
            <a:lvl6pPr indent="0" lvl="5" marL="38100" marR="0" rtl="0" algn="l">
              <a:lnSpc>
                <a:spcPct val="100000"/>
              </a:lnSpc>
              <a:spcBef>
                <a:spcPts val="0"/>
              </a:spcBef>
              <a:buNone/>
              <a:defRPr b="0" i="0" sz="1400" u="none" cap="none" strike="noStrike">
                <a:solidFill>
                  <a:schemeClr val="dk1"/>
                </a:solidFill>
                <a:latin typeface="Tahoma"/>
                <a:ea typeface="Tahoma"/>
                <a:cs typeface="Tahoma"/>
                <a:sym typeface="Tahoma"/>
              </a:defRPr>
            </a:lvl6pPr>
            <a:lvl7pPr indent="0" lvl="6" marL="38100" marR="0" rtl="0" algn="l">
              <a:lnSpc>
                <a:spcPct val="100000"/>
              </a:lnSpc>
              <a:spcBef>
                <a:spcPts val="0"/>
              </a:spcBef>
              <a:buNone/>
              <a:defRPr b="0" i="0" sz="1400" u="none" cap="none" strike="noStrike">
                <a:solidFill>
                  <a:schemeClr val="dk1"/>
                </a:solidFill>
                <a:latin typeface="Tahoma"/>
                <a:ea typeface="Tahoma"/>
                <a:cs typeface="Tahoma"/>
                <a:sym typeface="Tahoma"/>
              </a:defRPr>
            </a:lvl7pPr>
            <a:lvl8pPr indent="0" lvl="7" marL="38100" marR="0" rtl="0" algn="l">
              <a:lnSpc>
                <a:spcPct val="100000"/>
              </a:lnSpc>
              <a:spcBef>
                <a:spcPts val="0"/>
              </a:spcBef>
              <a:buNone/>
              <a:defRPr b="0" i="0" sz="1400" u="none" cap="none" strike="noStrike">
                <a:solidFill>
                  <a:schemeClr val="dk1"/>
                </a:solidFill>
                <a:latin typeface="Tahoma"/>
                <a:ea typeface="Tahoma"/>
                <a:cs typeface="Tahoma"/>
                <a:sym typeface="Tahoma"/>
              </a:defRPr>
            </a:lvl8pPr>
            <a:lvl9pPr indent="0" lvl="8" marL="38100" marR="0" rtl="0" algn="l">
              <a:lnSpc>
                <a:spcPct val="100000"/>
              </a:lnSpc>
              <a:spcBef>
                <a:spcPts val="0"/>
              </a:spcBef>
              <a:buNone/>
              <a:defRPr b="0" i="0" sz="1400" u="none" cap="none" strike="noStrike">
                <a:solidFill>
                  <a:schemeClr val="dk1"/>
                </a:solidFill>
                <a:latin typeface="Tahoma"/>
                <a:ea typeface="Tahoma"/>
                <a:cs typeface="Tahoma"/>
                <a:sym typeface="Tahoma"/>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0.jpg"/><Relationship Id="rId5"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12.png"/><Relationship Id="rId5" Type="http://schemas.openxmlformats.org/officeDocument/2006/relationships/image" Target="../media/image29.png"/><Relationship Id="rId6" Type="http://schemas.openxmlformats.org/officeDocument/2006/relationships/image" Target="../media/image11.png"/><Relationship Id="rId7" Type="http://schemas.openxmlformats.org/officeDocument/2006/relationships/image" Target="../media/image27.png"/><Relationship Id="rId8"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jpg"/><Relationship Id="rId4" Type="http://schemas.openxmlformats.org/officeDocument/2006/relationships/image" Target="../media/image26.jpg"/><Relationship Id="rId5"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jp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youtu.be/R-e4erMUeZs" TargetMode="External"/><Relationship Id="rId4" Type="http://schemas.openxmlformats.org/officeDocument/2006/relationships/hyperlink" Target="https://github.com/htanwar/SpaceForc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hclwizard.org/cvdemulator/" TargetMode="External"/><Relationship Id="rId4" Type="http://schemas.openxmlformats.org/officeDocument/2006/relationships/hyperlink" Target="https://www.color-blindness.com/coblis-color-blindness-simulato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epc.com/news/video-game-statistics/#mobile-gaming" TargetMode="External"/><Relationship Id="rId4" Type="http://schemas.openxmlformats.org/officeDocument/2006/relationships/hyperlink" Target="https://www.statista.com/statistics/232383/gender-split-of-us-computerand-video-gamers" TargetMode="External"/><Relationship Id="rId5" Type="http://schemas.openxmlformats.org/officeDocument/2006/relationships/hyperlink" Target="https://www.statista.com/statistics/499707/share-consumers-ever-playvideo-games-by-education-level-us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id="49" name="Google Shape;49;p7"/>
          <p:cNvPicPr preferRelativeResize="0"/>
          <p:nvPr/>
        </p:nvPicPr>
        <p:blipFill>
          <a:blip r:embed="rId3">
            <a:alphaModFix/>
          </a:blip>
          <a:stretch>
            <a:fillRect/>
          </a:stretch>
        </p:blipFill>
        <p:spPr>
          <a:xfrm>
            <a:off x="0" y="0"/>
            <a:ext cx="9143995" cy="6858001"/>
          </a:xfrm>
          <a:prstGeom prst="rect">
            <a:avLst/>
          </a:prstGeom>
          <a:noFill/>
          <a:ln>
            <a:noFill/>
          </a:ln>
        </p:spPr>
      </p:pic>
      <p:sp>
        <p:nvSpPr>
          <p:cNvPr id="50" name="Google Shape;50;p7"/>
          <p:cNvSpPr txBox="1"/>
          <p:nvPr>
            <p:ph type="title"/>
          </p:nvPr>
        </p:nvSpPr>
        <p:spPr>
          <a:xfrm>
            <a:off x="3014709" y="1573100"/>
            <a:ext cx="3115200" cy="5739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US">
                <a:solidFill>
                  <a:srgbClr val="FFFFFF"/>
                </a:solidFill>
              </a:rPr>
              <a:t>Space Force</a:t>
            </a:r>
            <a:endParaRPr>
              <a:solidFill>
                <a:srgbClr val="FFFFFF"/>
              </a:solidFill>
            </a:endParaRPr>
          </a:p>
        </p:txBody>
      </p:sp>
      <p:sp>
        <p:nvSpPr>
          <p:cNvPr id="51" name="Google Shape;51;p7"/>
          <p:cNvSpPr txBox="1"/>
          <p:nvPr>
            <p:ph idx="11" type="ftr"/>
          </p:nvPr>
        </p:nvSpPr>
        <p:spPr>
          <a:xfrm>
            <a:off x="2854960" y="6286197"/>
            <a:ext cx="3434713" cy="228268"/>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solidFill>
                  <a:srgbClr val="FFFFFF"/>
                </a:solidFill>
              </a:rPr>
              <a:t>© 2020 Stevens Institute of Technology</a:t>
            </a:r>
            <a:endParaRPr>
              <a:solidFill>
                <a:srgbClr val="FFFFFF"/>
              </a:solidFill>
            </a:endParaRPr>
          </a:p>
        </p:txBody>
      </p:sp>
      <p:sp>
        <p:nvSpPr>
          <p:cNvPr id="52" name="Google Shape;52;p7"/>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3" name="Google Shape;53;p7"/>
          <p:cNvSpPr txBox="1"/>
          <p:nvPr/>
        </p:nvSpPr>
        <p:spPr>
          <a:xfrm>
            <a:off x="3158501" y="3337051"/>
            <a:ext cx="3057600" cy="2469900"/>
          </a:xfrm>
          <a:prstGeom prst="rect">
            <a:avLst/>
          </a:prstGeom>
          <a:noFill/>
          <a:ln>
            <a:noFill/>
          </a:ln>
        </p:spPr>
        <p:txBody>
          <a:bodyPr anchorCtr="0" anchor="t" bIns="0" lIns="0" spcFirstLastPara="1" rIns="0" wrap="square" tIns="76200">
            <a:noAutofit/>
          </a:bodyPr>
          <a:lstStyle/>
          <a:p>
            <a:pPr indent="0" lvl="0" marL="0" marR="0" rtl="0" algn="ctr">
              <a:lnSpc>
                <a:spcPct val="100000"/>
              </a:lnSpc>
              <a:spcBef>
                <a:spcPts val="0"/>
              </a:spcBef>
              <a:spcAft>
                <a:spcPts val="0"/>
              </a:spcAft>
              <a:buNone/>
            </a:pPr>
            <a:r>
              <a:rPr b="0" i="0" lang="en-US" sz="2000" u="none" cap="none" strike="noStrike">
                <a:solidFill>
                  <a:srgbClr val="FFFFFF"/>
                </a:solidFill>
                <a:latin typeface="Tahoma"/>
                <a:ea typeface="Tahoma"/>
                <a:cs typeface="Tahoma"/>
                <a:sym typeface="Tahoma"/>
              </a:rPr>
              <a:t>Daniyal Mufti</a:t>
            </a:r>
            <a:endParaRPr sz="2000">
              <a:solidFill>
                <a:srgbClr val="FFFFFF"/>
              </a:solidFill>
              <a:latin typeface="Tahoma"/>
              <a:ea typeface="Tahoma"/>
              <a:cs typeface="Tahoma"/>
              <a:sym typeface="Tahoma"/>
            </a:endParaRPr>
          </a:p>
          <a:p>
            <a:pPr indent="0" lvl="0" marL="0" marR="0" rtl="0" algn="ctr">
              <a:lnSpc>
                <a:spcPct val="100000"/>
              </a:lnSpc>
              <a:spcBef>
                <a:spcPts val="600"/>
              </a:spcBef>
              <a:spcAft>
                <a:spcPts val="0"/>
              </a:spcAft>
              <a:buNone/>
            </a:pPr>
            <a:r>
              <a:rPr b="0" i="0" lang="en-US" sz="2000" u="none" cap="none" strike="noStrike">
                <a:solidFill>
                  <a:srgbClr val="FFFFFF"/>
                </a:solidFill>
                <a:latin typeface="Tahoma"/>
                <a:ea typeface="Tahoma"/>
                <a:cs typeface="Tahoma"/>
                <a:sym typeface="Tahoma"/>
              </a:rPr>
              <a:t>Jaka Jazbec</a:t>
            </a:r>
            <a:endParaRPr>
              <a:solidFill>
                <a:srgbClr val="FFFFFF"/>
              </a:solidFill>
            </a:endParaRPr>
          </a:p>
          <a:p>
            <a:pPr indent="0" lvl="0" marL="0" marR="0" rtl="0" algn="ctr">
              <a:lnSpc>
                <a:spcPct val="100000"/>
              </a:lnSpc>
              <a:spcBef>
                <a:spcPts val="600"/>
              </a:spcBef>
              <a:spcAft>
                <a:spcPts val="0"/>
              </a:spcAft>
              <a:buNone/>
            </a:pPr>
            <a:r>
              <a:rPr b="0" i="0" lang="en-US" sz="2000" u="none" cap="none" strike="noStrike">
                <a:solidFill>
                  <a:srgbClr val="FFFFFF"/>
                </a:solidFill>
                <a:latin typeface="Tahoma"/>
                <a:ea typeface="Tahoma"/>
                <a:cs typeface="Tahoma"/>
                <a:sym typeface="Tahoma"/>
              </a:rPr>
              <a:t>Jonathan Alcantara</a:t>
            </a:r>
            <a:endParaRPr b="0" i="0" sz="2000" u="none" cap="none" strike="noStrike">
              <a:solidFill>
                <a:srgbClr val="FFFFFF"/>
              </a:solidFill>
              <a:latin typeface="Tahoma"/>
              <a:ea typeface="Tahoma"/>
              <a:cs typeface="Tahoma"/>
              <a:sym typeface="Tahoma"/>
            </a:endParaRPr>
          </a:p>
          <a:p>
            <a:pPr indent="0" lvl="0" marL="0" marR="0" rtl="0" algn="ctr">
              <a:lnSpc>
                <a:spcPct val="100000"/>
              </a:lnSpc>
              <a:spcBef>
                <a:spcPts val="600"/>
              </a:spcBef>
              <a:spcAft>
                <a:spcPts val="0"/>
              </a:spcAft>
              <a:buNone/>
            </a:pPr>
            <a:r>
              <a:rPr b="0" i="0" lang="en-US" sz="2000" u="none" cap="none" strike="noStrike">
                <a:solidFill>
                  <a:srgbClr val="FFFFFF"/>
                </a:solidFill>
                <a:latin typeface="Tahoma"/>
                <a:ea typeface="Tahoma"/>
                <a:cs typeface="Tahoma"/>
                <a:sym typeface="Tahoma"/>
              </a:rPr>
              <a:t>Himanshu Tanwar</a:t>
            </a:r>
            <a:endParaRPr b="0" i="0" sz="2000" u="none" cap="none" strike="noStrike">
              <a:solidFill>
                <a:srgbClr val="FFFFFF"/>
              </a:solidFill>
              <a:latin typeface="Tahoma"/>
              <a:ea typeface="Tahoma"/>
              <a:cs typeface="Tahoma"/>
              <a:sym typeface="Tahoma"/>
            </a:endParaRPr>
          </a:p>
          <a:p>
            <a:pPr indent="0" lvl="0" marL="0" marR="0" rtl="0" algn="ctr">
              <a:lnSpc>
                <a:spcPct val="100000"/>
              </a:lnSpc>
              <a:spcBef>
                <a:spcPts val="600"/>
              </a:spcBef>
              <a:spcAft>
                <a:spcPts val="0"/>
              </a:spcAft>
              <a:buNone/>
            </a:pPr>
            <a:r>
              <a:rPr b="0" i="0" lang="en-US" sz="2000" u="none" cap="none" strike="noStrike">
                <a:solidFill>
                  <a:srgbClr val="FFFFFF"/>
                </a:solidFill>
                <a:latin typeface="Tahoma"/>
                <a:ea typeface="Tahoma"/>
                <a:cs typeface="Tahoma"/>
                <a:sym typeface="Tahoma"/>
              </a:rPr>
              <a:t>Yegor Kozhevnikov</a:t>
            </a:r>
            <a:endParaRPr sz="2000">
              <a:solidFill>
                <a:srgbClr val="FFFFFF"/>
              </a:solidFill>
              <a:latin typeface="Tahoma"/>
              <a:ea typeface="Tahoma"/>
              <a:cs typeface="Tahoma"/>
              <a:sym typeface="Tahoma"/>
            </a:endParaRPr>
          </a:p>
          <a:p>
            <a:pPr indent="0" lvl="0" marL="0" marR="0" rtl="0" algn="ctr">
              <a:lnSpc>
                <a:spcPct val="100000"/>
              </a:lnSpc>
              <a:spcBef>
                <a:spcPts val="600"/>
              </a:spcBef>
              <a:spcAft>
                <a:spcPts val="0"/>
              </a:spcAft>
              <a:buNone/>
            </a:pPr>
            <a:r>
              <a:rPr lang="en-US" sz="2000">
                <a:solidFill>
                  <a:srgbClr val="FFFFFF"/>
                </a:solidFill>
                <a:latin typeface="Tahoma"/>
                <a:ea typeface="Tahoma"/>
                <a:cs typeface="Tahoma"/>
                <a:sym typeface="Tahoma"/>
              </a:rPr>
              <a:t>Keith Gallimore</a:t>
            </a:r>
            <a:endParaRPr sz="2000">
              <a:solidFill>
                <a:srgbClr val="FFFFFF"/>
              </a:solidFill>
              <a:latin typeface="Tahoma"/>
              <a:ea typeface="Tahoma"/>
              <a:cs typeface="Tahoma"/>
              <a:sym typeface="Tahoma"/>
            </a:endParaRPr>
          </a:p>
          <a:p>
            <a:pPr indent="0" lvl="0" marL="0" marR="0" rtl="0" algn="ctr">
              <a:lnSpc>
                <a:spcPct val="100000"/>
              </a:lnSpc>
              <a:spcBef>
                <a:spcPts val="600"/>
              </a:spcBef>
              <a:spcAft>
                <a:spcPts val="0"/>
              </a:spcAft>
              <a:buNone/>
            </a:pPr>
            <a:r>
              <a:t/>
            </a:r>
            <a:endParaRPr sz="2000">
              <a:solidFill>
                <a:srgbClr val="FFFFFF"/>
              </a:solidFill>
              <a:latin typeface="Tahoma"/>
              <a:ea typeface="Tahoma"/>
              <a:cs typeface="Tahoma"/>
              <a:sym typeface="Tahoma"/>
            </a:endParaRPr>
          </a:p>
          <a:p>
            <a:pPr indent="0" lvl="0" marL="0" marR="0" rtl="0" algn="ctr">
              <a:lnSpc>
                <a:spcPct val="100000"/>
              </a:lnSpc>
              <a:spcBef>
                <a:spcPts val="600"/>
              </a:spcBef>
              <a:spcAft>
                <a:spcPts val="0"/>
              </a:spcAft>
              <a:buNone/>
            </a:pPr>
            <a:r>
              <a:t/>
            </a:r>
            <a:endParaRPr sz="2000">
              <a:solidFill>
                <a:srgbClr val="FFFFFF"/>
              </a:solidFill>
              <a:latin typeface="Tahoma"/>
              <a:ea typeface="Tahoma"/>
              <a:cs typeface="Tahoma"/>
              <a:sym typeface="Tahoma"/>
            </a:endParaRPr>
          </a:p>
        </p:txBody>
      </p:sp>
      <p:pic>
        <p:nvPicPr>
          <p:cNvPr id="54" name="Google Shape;54;p7"/>
          <p:cNvPicPr preferRelativeResize="0"/>
          <p:nvPr/>
        </p:nvPicPr>
        <p:blipFill>
          <a:blip r:embed="rId4">
            <a:alphaModFix/>
          </a:blip>
          <a:stretch>
            <a:fillRect/>
          </a:stretch>
        </p:blipFill>
        <p:spPr>
          <a:xfrm>
            <a:off x="1059846" y="957296"/>
            <a:ext cx="1518675" cy="164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990600" y="892555"/>
            <a:ext cx="6476999" cy="566822"/>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User Feedback – Second Design</a:t>
            </a:r>
            <a:endParaRPr/>
          </a:p>
        </p:txBody>
      </p:sp>
      <p:sp>
        <p:nvSpPr>
          <p:cNvPr id="125" name="Google Shape;125;p16"/>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6" name="Google Shape;126;p16"/>
          <p:cNvSpPr txBox="1"/>
          <p:nvPr/>
        </p:nvSpPr>
        <p:spPr>
          <a:xfrm>
            <a:off x="764550" y="2015226"/>
            <a:ext cx="7709100" cy="4185000"/>
          </a:xfrm>
          <a:prstGeom prst="rect">
            <a:avLst/>
          </a:prstGeom>
          <a:noFill/>
          <a:ln>
            <a:noFill/>
          </a:ln>
        </p:spPr>
        <p:txBody>
          <a:bodyPr anchorCtr="0" anchor="t" bIns="0" lIns="0" spcFirstLastPara="1" rIns="0" wrap="square" tIns="33650">
            <a:noAutofit/>
          </a:bodyPr>
          <a:lstStyle/>
          <a:p>
            <a:pPr indent="-317500" lvl="0" marL="355600" marR="0" rtl="0" algn="l">
              <a:lnSpc>
                <a:spcPct val="100000"/>
              </a:lnSpc>
              <a:spcBef>
                <a:spcPts val="65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For the medium fidelity user feedback we talked to 3 users again and overall it was very positive.</a:t>
            </a:r>
            <a:endParaRPr sz="2400">
              <a:solidFill>
                <a:schemeClr val="dk1"/>
              </a:solidFill>
              <a:latin typeface="Tahoma"/>
              <a:ea typeface="Tahoma"/>
              <a:cs typeface="Tahoma"/>
              <a:sym typeface="Tahoma"/>
            </a:endParaRPr>
          </a:p>
          <a:p>
            <a:pPr indent="-317500" lvl="0" marL="355600" marR="0" rtl="0" algn="l">
              <a:lnSpc>
                <a:spcPct val="100000"/>
              </a:lnSpc>
              <a:spcBef>
                <a:spcPts val="65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They really liked the orientation of all the button placements and the overall design of the game.</a:t>
            </a:r>
            <a:endParaRPr sz="2400">
              <a:solidFill>
                <a:schemeClr val="dk1"/>
              </a:solidFill>
              <a:latin typeface="Tahoma"/>
              <a:ea typeface="Tahoma"/>
              <a:cs typeface="Tahoma"/>
              <a:sym typeface="Tahoma"/>
            </a:endParaRPr>
          </a:p>
          <a:p>
            <a:pPr indent="-317500" lvl="0" marL="355600" marR="0" rtl="0" algn="l">
              <a:lnSpc>
                <a:spcPct val="100000"/>
              </a:lnSpc>
              <a:spcBef>
                <a:spcPts val="65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Users wanted to see what the play screen would look like, but we told them the focus was on the flow of the application for this prototype.</a:t>
            </a:r>
            <a:endParaRPr sz="2400">
              <a:solidFill>
                <a:schemeClr val="dk1"/>
              </a:solidFill>
              <a:latin typeface="Tahoma"/>
              <a:ea typeface="Tahoma"/>
              <a:cs typeface="Tahoma"/>
              <a:sym typeface="Tahoma"/>
            </a:endParaRPr>
          </a:p>
          <a:p>
            <a:pPr indent="-317500" lvl="0" marL="355600" marR="0" rtl="0" algn="l">
              <a:lnSpc>
                <a:spcPct val="100000"/>
              </a:lnSpc>
              <a:spcBef>
                <a:spcPts val="650"/>
              </a:spcBef>
              <a:spcAft>
                <a:spcPts val="0"/>
              </a:spcAft>
              <a:buClr>
                <a:schemeClr val="dk1"/>
              </a:buClr>
              <a:buSzPts val="2400"/>
              <a:buFont typeface="Tahoma"/>
              <a:buChar char="•"/>
            </a:pPr>
            <a:r>
              <a:rPr lang="en-US" sz="2400">
                <a:solidFill>
                  <a:schemeClr val="dk1"/>
                </a:solidFill>
                <a:latin typeface="Tahoma"/>
                <a:ea typeface="Tahoma"/>
                <a:cs typeface="Tahoma"/>
                <a:sym typeface="Tahoma"/>
              </a:rPr>
              <a:t>Users suggested adding an exit option in the main menu.</a:t>
            </a:r>
            <a:endParaRPr sz="2400">
              <a:solidFill>
                <a:schemeClr val="dk1"/>
              </a:solidFill>
              <a:latin typeface="Tahoma"/>
              <a:ea typeface="Tahoma"/>
              <a:cs typeface="Tahoma"/>
              <a:sym typeface="Tahoma"/>
            </a:endParaRPr>
          </a:p>
          <a:p>
            <a:pPr indent="0" lvl="0" marL="457200" marR="0" rtl="0" algn="l">
              <a:lnSpc>
                <a:spcPct val="100000"/>
              </a:lnSpc>
              <a:spcBef>
                <a:spcPts val="650"/>
              </a:spcBef>
              <a:spcAft>
                <a:spcPts val="0"/>
              </a:spcAft>
              <a:buNone/>
            </a:pPr>
            <a:r>
              <a:t/>
            </a:r>
            <a:endParaRPr sz="2400">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66800" y="892555"/>
            <a:ext cx="6705600" cy="566822"/>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US"/>
              <a:t>Third Design (High fidelity)</a:t>
            </a:r>
            <a:endParaRPr/>
          </a:p>
        </p:txBody>
      </p:sp>
      <p:pic>
        <p:nvPicPr>
          <p:cNvPr id="133" name="Google Shape;133;p17"/>
          <p:cNvPicPr preferRelativeResize="0"/>
          <p:nvPr/>
        </p:nvPicPr>
        <p:blipFill rotWithShape="1">
          <a:blip r:embed="rId3">
            <a:alphaModFix/>
          </a:blip>
          <a:srcRect b="0" l="0" r="0" t="0"/>
          <a:stretch/>
        </p:blipFill>
        <p:spPr>
          <a:xfrm>
            <a:off x="3373100" y="1648225"/>
            <a:ext cx="2722451" cy="1591139"/>
          </a:xfrm>
          <a:prstGeom prst="rect">
            <a:avLst/>
          </a:prstGeom>
          <a:noFill/>
          <a:ln>
            <a:noFill/>
          </a:ln>
        </p:spPr>
      </p:pic>
      <p:pic>
        <p:nvPicPr>
          <p:cNvPr id="134" name="Google Shape;134;p17"/>
          <p:cNvPicPr preferRelativeResize="0"/>
          <p:nvPr/>
        </p:nvPicPr>
        <p:blipFill rotWithShape="1">
          <a:blip r:embed="rId4">
            <a:alphaModFix/>
          </a:blip>
          <a:srcRect b="0" l="0" r="0" t="0"/>
          <a:stretch/>
        </p:blipFill>
        <p:spPr>
          <a:xfrm>
            <a:off x="6301725" y="1646138"/>
            <a:ext cx="2722450" cy="1595326"/>
          </a:xfrm>
          <a:prstGeom prst="rect">
            <a:avLst/>
          </a:prstGeom>
          <a:noFill/>
          <a:ln>
            <a:noFill/>
          </a:ln>
        </p:spPr>
      </p:pic>
      <p:sp>
        <p:nvSpPr>
          <p:cNvPr id="135" name="Google Shape;135;p17"/>
          <p:cNvSpPr txBox="1"/>
          <p:nvPr/>
        </p:nvSpPr>
        <p:spPr>
          <a:xfrm>
            <a:off x="478575" y="3428251"/>
            <a:ext cx="8545500" cy="3216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2500" u="sng">
                <a:solidFill>
                  <a:schemeClr val="dk1"/>
                </a:solidFill>
                <a:latin typeface="Calibri"/>
                <a:ea typeface="Calibri"/>
                <a:cs typeface="Calibri"/>
                <a:sym typeface="Calibri"/>
              </a:rPr>
              <a:t>High Fidelity </a:t>
            </a:r>
            <a:r>
              <a:rPr lang="en-US" sz="2500" u="sng">
                <a:solidFill>
                  <a:schemeClr val="dk1"/>
                </a:solidFill>
                <a:latin typeface="Calibri"/>
                <a:ea typeface="Calibri"/>
                <a:cs typeface="Calibri"/>
                <a:sym typeface="Calibri"/>
              </a:rPr>
              <a:t>Design:</a:t>
            </a:r>
            <a:endParaRPr sz="2500" u="sng">
              <a:solidFill>
                <a:schemeClr val="dk1"/>
              </a:solidFill>
              <a:latin typeface="Calibri"/>
              <a:ea typeface="Calibri"/>
              <a:cs typeface="Calibri"/>
              <a:sym typeface="Calibri"/>
            </a:endParaRPr>
          </a:p>
          <a:p>
            <a:pPr indent="-349250" lvl="0" marL="457200" rtl="0" algn="ctr">
              <a:spcBef>
                <a:spcPts val="0"/>
              </a:spcBef>
              <a:spcAft>
                <a:spcPts val="0"/>
              </a:spcAft>
              <a:buClr>
                <a:schemeClr val="dk1"/>
              </a:buClr>
              <a:buSzPts val="1900"/>
              <a:buFont typeface="Calibri"/>
              <a:buChar char="●"/>
            </a:pPr>
            <a:r>
              <a:rPr lang="en-US" sz="2100">
                <a:solidFill>
                  <a:schemeClr val="dk1"/>
                </a:solidFill>
                <a:latin typeface="Calibri"/>
                <a:ea typeface="Calibri"/>
                <a:cs typeface="Calibri"/>
                <a:sym typeface="Calibri"/>
              </a:rPr>
              <a:t>Addition of Start, Character, Option, and Exit options on main menu</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Start allows the user to play the game (play for high score)</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Character page to change characters</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Options page to change settings such as sound effects on/off</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Game over screen provides a restart or return to main menu option</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Game over screen also shows the current score and high score </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This iteration we focused on delivering everything we promised and added what was suggested from earlier designs</a:t>
            </a:r>
            <a:endParaRPr sz="21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700">
              <a:solidFill>
                <a:schemeClr val="dk1"/>
              </a:solidFill>
              <a:latin typeface="Calibri"/>
              <a:ea typeface="Calibri"/>
              <a:cs typeface="Calibri"/>
              <a:sym typeface="Calibri"/>
            </a:endParaRPr>
          </a:p>
        </p:txBody>
      </p:sp>
      <p:pic>
        <p:nvPicPr>
          <p:cNvPr id="136" name="Google Shape;136;p17"/>
          <p:cNvPicPr preferRelativeResize="0"/>
          <p:nvPr/>
        </p:nvPicPr>
        <p:blipFill>
          <a:blip r:embed="rId5">
            <a:alphaModFix/>
          </a:blip>
          <a:stretch>
            <a:fillRect/>
          </a:stretch>
        </p:blipFill>
        <p:spPr>
          <a:xfrm>
            <a:off x="252600" y="1648225"/>
            <a:ext cx="2914335" cy="159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1000125" y="529455"/>
            <a:ext cx="6477000" cy="566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User Feedback – Third Design</a:t>
            </a:r>
            <a:endParaRPr/>
          </a:p>
        </p:txBody>
      </p:sp>
      <p:sp>
        <p:nvSpPr>
          <p:cNvPr id="142" name="Google Shape;142;p18"/>
          <p:cNvSpPr txBox="1"/>
          <p:nvPr>
            <p:ph idx="12" type="sldNum"/>
          </p:nvPr>
        </p:nvSpPr>
        <p:spPr>
          <a:xfrm>
            <a:off x="8133715" y="6280317"/>
            <a:ext cx="270600" cy="240000"/>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8"/>
          <p:cNvSpPr txBox="1"/>
          <p:nvPr/>
        </p:nvSpPr>
        <p:spPr>
          <a:xfrm>
            <a:off x="764540" y="2015234"/>
            <a:ext cx="79800" cy="91800"/>
          </a:xfrm>
          <a:prstGeom prst="rect">
            <a:avLst/>
          </a:prstGeom>
          <a:noFill/>
          <a:ln>
            <a:noFill/>
          </a:ln>
        </p:spPr>
        <p:txBody>
          <a:bodyPr anchorCtr="0" anchor="t" bIns="0" lIns="0" spcFirstLastPara="1" rIns="0" wrap="square" tIns="33650">
            <a:noAutofit/>
          </a:bodyPr>
          <a:lstStyle/>
          <a:p>
            <a:pPr indent="0" lvl="0" marL="457200" marR="0" rtl="0" algn="l">
              <a:lnSpc>
                <a:spcPct val="100000"/>
              </a:lnSpc>
              <a:spcBef>
                <a:spcPts val="650"/>
              </a:spcBef>
              <a:spcAft>
                <a:spcPts val="0"/>
              </a:spcAft>
              <a:buNone/>
            </a:pPr>
            <a:r>
              <a:t/>
            </a:r>
            <a:endParaRPr sz="2800">
              <a:solidFill>
                <a:schemeClr val="dk1"/>
              </a:solidFill>
              <a:latin typeface="Tahoma"/>
              <a:ea typeface="Tahoma"/>
              <a:cs typeface="Tahoma"/>
              <a:sym typeface="Tahoma"/>
            </a:endParaRPr>
          </a:p>
        </p:txBody>
      </p:sp>
      <p:pic>
        <p:nvPicPr>
          <p:cNvPr id="144" name="Google Shape;144;p18"/>
          <p:cNvPicPr preferRelativeResize="0"/>
          <p:nvPr/>
        </p:nvPicPr>
        <p:blipFill>
          <a:blip r:embed="rId3">
            <a:alphaModFix/>
          </a:blip>
          <a:stretch>
            <a:fillRect/>
          </a:stretch>
        </p:blipFill>
        <p:spPr>
          <a:xfrm>
            <a:off x="0" y="1043950"/>
            <a:ext cx="3535550" cy="3528050"/>
          </a:xfrm>
          <a:prstGeom prst="rect">
            <a:avLst/>
          </a:prstGeom>
          <a:noFill/>
          <a:ln>
            <a:noFill/>
          </a:ln>
        </p:spPr>
      </p:pic>
      <p:pic>
        <p:nvPicPr>
          <p:cNvPr id="145" name="Google Shape;145;p18"/>
          <p:cNvPicPr preferRelativeResize="0"/>
          <p:nvPr/>
        </p:nvPicPr>
        <p:blipFill>
          <a:blip r:embed="rId4">
            <a:alphaModFix/>
          </a:blip>
          <a:stretch>
            <a:fillRect/>
          </a:stretch>
        </p:blipFill>
        <p:spPr>
          <a:xfrm>
            <a:off x="5953625" y="1152375"/>
            <a:ext cx="3190375" cy="3528050"/>
          </a:xfrm>
          <a:prstGeom prst="rect">
            <a:avLst/>
          </a:prstGeom>
          <a:noFill/>
          <a:ln>
            <a:noFill/>
          </a:ln>
        </p:spPr>
      </p:pic>
      <p:pic>
        <p:nvPicPr>
          <p:cNvPr id="146" name="Google Shape;146;p18"/>
          <p:cNvPicPr preferRelativeResize="0"/>
          <p:nvPr/>
        </p:nvPicPr>
        <p:blipFill>
          <a:blip r:embed="rId5">
            <a:alphaModFix/>
          </a:blip>
          <a:stretch>
            <a:fillRect/>
          </a:stretch>
        </p:blipFill>
        <p:spPr>
          <a:xfrm>
            <a:off x="3015700" y="3564525"/>
            <a:ext cx="3258107" cy="3251175"/>
          </a:xfrm>
          <a:prstGeom prst="rect">
            <a:avLst/>
          </a:prstGeom>
          <a:noFill/>
          <a:ln>
            <a:noFill/>
          </a:ln>
        </p:spPr>
      </p:pic>
      <p:sp>
        <p:nvSpPr>
          <p:cNvPr id="147" name="Google Shape;147;p18"/>
          <p:cNvSpPr txBox="1"/>
          <p:nvPr/>
        </p:nvSpPr>
        <p:spPr>
          <a:xfrm>
            <a:off x="331150" y="6329925"/>
            <a:ext cx="79800" cy="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48" name="Google Shape;148;p18"/>
          <p:cNvSpPr txBox="1"/>
          <p:nvPr/>
        </p:nvSpPr>
        <p:spPr>
          <a:xfrm>
            <a:off x="197800" y="6320400"/>
            <a:ext cx="3407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Note: Final Inference available on final data from users slide.</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764548" y="892550"/>
            <a:ext cx="7614900" cy="573900"/>
          </a:xfrm>
          <a:prstGeom prst="rect">
            <a:avLst/>
          </a:prstGeom>
        </p:spPr>
        <p:txBody>
          <a:bodyPr anchorCtr="0" anchor="t" bIns="0" lIns="0" spcFirstLastPara="1" rIns="0" wrap="square" tIns="0">
            <a:noAutofit/>
          </a:bodyPr>
          <a:lstStyle/>
          <a:p>
            <a:pPr indent="0" lvl="0" marL="12700" rtl="0" algn="l">
              <a:spcBef>
                <a:spcPts val="0"/>
              </a:spcBef>
              <a:spcAft>
                <a:spcPts val="0"/>
              </a:spcAft>
              <a:buClr>
                <a:schemeClr val="dk1"/>
              </a:buClr>
              <a:buFont typeface="Arial"/>
              <a:buNone/>
            </a:pPr>
            <a:r>
              <a:rPr lang="en-US"/>
              <a:t>User Feedback – Third Design Cont.</a:t>
            </a:r>
            <a:endParaRPr/>
          </a:p>
          <a:p>
            <a:pPr indent="0" lvl="0" marL="0" rtl="0" algn="l">
              <a:spcBef>
                <a:spcPts val="0"/>
              </a:spcBef>
              <a:spcAft>
                <a:spcPts val="0"/>
              </a:spcAft>
              <a:buNone/>
            </a:pPr>
            <a:r>
              <a:t/>
            </a:r>
            <a:endParaRPr/>
          </a:p>
        </p:txBody>
      </p:sp>
      <p:sp>
        <p:nvSpPr>
          <p:cNvPr id="155" name="Google Shape;155;p19"/>
          <p:cNvSpPr txBox="1"/>
          <p:nvPr>
            <p:ph idx="1" type="body"/>
          </p:nvPr>
        </p:nvSpPr>
        <p:spPr>
          <a:xfrm>
            <a:off x="764540" y="1947418"/>
            <a:ext cx="7614900" cy="300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6" name="Google Shape;156;p19"/>
          <p:cNvPicPr preferRelativeResize="0"/>
          <p:nvPr/>
        </p:nvPicPr>
        <p:blipFill>
          <a:blip r:embed="rId3">
            <a:alphaModFix/>
          </a:blip>
          <a:stretch>
            <a:fillRect/>
          </a:stretch>
        </p:blipFill>
        <p:spPr>
          <a:xfrm>
            <a:off x="397450" y="1466450"/>
            <a:ext cx="4229275" cy="4158625"/>
          </a:xfrm>
          <a:prstGeom prst="rect">
            <a:avLst/>
          </a:prstGeom>
          <a:noFill/>
          <a:ln>
            <a:noFill/>
          </a:ln>
        </p:spPr>
      </p:pic>
      <p:pic>
        <p:nvPicPr>
          <p:cNvPr id="157" name="Google Shape;157;p19"/>
          <p:cNvPicPr preferRelativeResize="0"/>
          <p:nvPr/>
        </p:nvPicPr>
        <p:blipFill>
          <a:blip r:embed="rId4">
            <a:alphaModFix/>
          </a:blip>
          <a:stretch>
            <a:fillRect/>
          </a:stretch>
        </p:blipFill>
        <p:spPr>
          <a:xfrm>
            <a:off x="4626725" y="1516861"/>
            <a:ext cx="4353125" cy="20984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1066800" y="892555"/>
            <a:ext cx="6705600" cy="566822"/>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None/>
            </a:pPr>
            <a:r>
              <a:rPr lang="en-US"/>
              <a:t>Final Design (High fidelity)</a:t>
            </a:r>
            <a:endParaRPr/>
          </a:p>
        </p:txBody>
      </p:sp>
      <p:pic>
        <p:nvPicPr>
          <p:cNvPr id="163" name="Google Shape;163;p20"/>
          <p:cNvPicPr preferRelativeResize="0"/>
          <p:nvPr/>
        </p:nvPicPr>
        <p:blipFill rotWithShape="1">
          <a:blip r:embed="rId3">
            <a:alphaModFix/>
          </a:blip>
          <a:srcRect b="0" l="0" r="0" t="0"/>
          <a:stretch/>
        </p:blipFill>
        <p:spPr>
          <a:xfrm>
            <a:off x="304800" y="1594725"/>
            <a:ext cx="2057399" cy="1204160"/>
          </a:xfrm>
          <a:prstGeom prst="rect">
            <a:avLst/>
          </a:prstGeom>
          <a:noFill/>
          <a:ln>
            <a:noFill/>
          </a:ln>
        </p:spPr>
      </p:pic>
      <p:pic>
        <p:nvPicPr>
          <p:cNvPr id="164" name="Google Shape;164;p20"/>
          <p:cNvPicPr preferRelativeResize="0"/>
          <p:nvPr/>
        </p:nvPicPr>
        <p:blipFill rotWithShape="1">
          <a:blip r:embed="rId4">
            <a:alphaModFix/>
          </a:blip>
          <a:srcRect b="0" l="0" r="0" t="0"/>
          <a:stretch/>
        </p:blipFill>
        <p:spPr>
          <a:xfrm>
            <a:off x="2514600" y="1595575"/>
            <a:ext cx="2057399" cy="1202452"/>
          </a:xfrm>
          <a:prstGeom prst="rect">
            <a:avLst/>
          </a:prstGeom>
          <a:noFill/>
          <a:ln>
            <a:noFill/>
          </a:ln>
        </p:spPr>
      </p:pic>
      <p:pic>
        <p:nvPicPr>
          <p:cNvPr id="165" name="Google Shape;165;p20"/>
          <p:cNvPicPr preferRelativeResize="0"/>
          <p:nvPr/>
        </p:nvPicPr>
        <p:blipFill rotWithShape="1">
          <a:blip r:embed="rId5">
            <a:alphaModFix/>
          </a:blip>
          <a:srcRect b="0" l="0" r="0" t="0"/>
          <a:stretch/>
        </p:blipFill>
        <p:spPr>
          <a:xfrm>
            <a:off x="4723775" y="1591850"/>
            <a:ext cx="2057399" cy="1209895"/>
          </a:xfrm>
          <a:prstGeom prst="rect">
            <a:avLst/>
          </a:prstGeom>
          <a:noFill/>
          <a:ln>
            <a:noFill/>
          </a:ln>
        </p:spPr>
      </p:pic>
      <p:pic>
        <p:nvPicPr>
          <p:cNvPr id="166" name="Google Shape;166;p20"/>
          <p:cNvPicPr preferRelativeResize="0"/>
          <p:nvPr/>
        </p:nvPicPr>
        <p:blipFill rotWithShape="1">
          <a:blip r:embed="rId6">
            <a:alphaModFix/>
          </a:blip>
          <a:srcRect b="0" l="0" r="0" t="0"/>
          <a:stretch/>
        </p:blipFill>
        <p:spPr>
          <a:xfrm>
            <a:off x="6932951" y="1595575"/>
            <a:ext cx="2051997" cy="1202452"/>
          </a:xfrm>
          <a:prstGeom prst="rect">
            <a:avLst/>
          </a:prstGeom>
          <a:noFill/>
          <a:ln>
            <a:noFill/>
          </a:ln>
        </p:spPr>
      </p:pic>
      <p:pic>
        <p:nvPicPr>
          <p:cNvPr id="167" name="Google Shape;167;p20"/>
          <p:cNvPicPr preferRelativeResize="0"/>
          <p:nvPr/>
        </p:nvPicPr>
        <p:blipFill rotWithShape="1">
          <a:blip r:embed="rId7">
            <a:alphaModFix/>
          </a:blip>
          <a:srcRect b="0" l="0" r="0" t="0"/>
          <a:stretch/>
        </p:blipFill>
        <p:spPr>
          <a:xfrm>
            <a:off x="4726090" y="2827777"/>
            <a:ext cx="2052748" cy="1202452"/>
          </a:xfrm>
          <a:prstGeom prst="rect">
            <a:avLst/>
          </a:prstGeom>
          <a:noFill/>
          <a:ln>
            <a:noFill/>
          </a:ln>
        </p:spPr>
      </p:pic>
      <p:pic>
        <p:nvPicPr>
          <p:cNvPr id="168" name="Google Shape;168;p20"/>
          <p:cNvPicPr preferRelativeResize="0"/>
          <p:nvPr/>
        </p:nvPicPr>
        <p:blipFill rotWithShape="1">
          <a:blip r:embed="rId8">
            <a:alphaModFix/>
          </a:blip>
          <a:srcRect b="0" l="0" r="0" t="0"/>
          <a:stretch/>
        </p:blipFill>
        <p:spPr>
          <a:xfrm>
            <a:off x="2517654" y="2827780"/>
            <a:ext cx="2051281" cy="1202453"/>
          </a:xfrm>
          <a:prstGeom prst="rect">
            <a:avLst/>
          </a:prstGeom>
          <a:noFill/>
          <a:ln>
            <a:noFill/>
          </a:ln>
        </p:spPr>
      </p:pic>
      <p:sp>
        <p:nvSpPr>
          <p:cNvPr id="169" name="Google Shape;169;p20"/>
          <p:cNvSpPr txBox="1"/>
          <p:nvPr/>
        </p:nvSpPr>
        <p:spPr>
          <a:xfrm>
            <a:off x="384850" y="4193750"/>
            <a:ext cx="8466300" cy="25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500" u="sng">
                <a:latin typeface="Calibri"/>
                <a:ea typeface="Calibri"/>
                <a:cs typeface="Calibri"/>
                <a:sym typeface="Calibri"/>
              </a:rPr>
              <a:t>Final Design Additions:</a:t>
            </a:r>
            <a:endParaRPr sz="2500" u="sng">
              <a:latin typeface="Calibri"/>
              <a:ea typeface="Calibri"/>
              <a:cs typeface="Calibri"/>
              <a:sym typeface="Calibri"/>
            </a:endParaRPr>
          </a:p>
          <a:p>
            <a:pPr indent="-349250" lvl="0" marL="457200" rtl="0" algn="ctr">
              <a:spcBef>
                <a:spcPts val="0"/>
              </a:spcBef>
              <a:spcAft>
                <a:spcPts val="0"/>
              </a:spcAft>
              <a:buSzPts val="1900"/>
              <a:buFont typeface="Calibri"/>
              <a:buChar char="●"/>
            </a:pPr>
            <a:r>
              <a:rPr lang="en-US" sz="2100">
                <a:solidFill>
                  <a:schemeClr val="dk1"/>
                </a:solidFill>
                <a:latin typeface="Calibri"/>
                <a:ea typeface="Calibri"/>
                <a:cs typeface="Calibri"/>
                <a:sym typeface="Calibri"/>
              </a:rPr>
              <a:t>More animations and sound effects during gameplay</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Added separate Accessibility page, can change font size</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How to play instructions on main page</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Added Credits page for creators</a:t>
            </a:r>
            <a:endParaRPr sz="2100">
              <a:solidFill>
                <a:schemeClr val="dk1"/>
              </a:solidFill>
              <a:latin typeface="Calibri"/>
              <a:ea typeface="Calibri"/>
              <a:cs typeface="Calibri"/>
              <a:sym typeface="Calibri"/>
            </a:endParaRPr>
          </a:p>
          <a:p>
            <a:pPr indent="-361950" lvl="0" marL="457200" rtl="0" algn="ctr">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Generally improved microinteractions in this iteration</a:t>
            </a:r>
            <a:endParaRPr sz="2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008888" y="473455"/>
            <a:ext cx="6477000" cy="566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User Feedback – Final Design</a:t>
            </a:r>
            <a:endParaRPr/>
          </a:p>
        </p:txBody>
      </p:sp>
      <p:sp>
        <p:nvSpPr>
          <p:cNvPr id="175" name="Google Shape;175;p21"/>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6" name="Google Shape;176;p21"/>
          <p:cNvSpPr txBox="1"/>
          <p:nvPr/>
        </p:nvSpPr>
        <p:spPr>
          <a:xfrm>
            <a:off x="764540" y="2015235"/>
            <a:ext cx="79800" cy="16800"/>
          </a:xfrm>
          <a:prstGeom prst="rect">
            <a:avLst/>
          </a:prstGeom>
          <a:noFill/>
          <a:ln>
            <a:noFill/>
          </a:ln>
        </p:spPr>
        <p:txBody>
          <a:bodyPr anchorCtr="0" anchor="t" bIns="0" lIns="0" spcFirstLastPara="1" rIns="0" wrap="square" tIns="33650">
            <a:noAutofit/>
          </a:bodyPr>
          <a:lstStyle/>
          <a:p>
            <a:pPr indent="0" lvl="0" marL="457200" marR="0" rtl="0" algn="l">
              <a:lnSpc>
                <a:spcPct val="100000"/>
              </a:lnSpc>
              <a:spcBef>
                <a:spcPts val="650"/>
              </a:spcBef>
              <a:spcAft>
                <a:spcPts val="0"/>
              </a:spcAft>
              <a:buNone/>
            </a:pPr>
            <a:r>
              <a:t/>
            </a:r>
            <a:endParaRPr sz="2800">
              <a:solidFill>
                <a:schemeClr val="dk1"/>
              </a:solidFill>
              <a:latin typeface="Tahoma"/>
              <a:ea typeface="Tahoma"/>
              <a:cs typeface="Tahoma"/>
              <a:sym typeface="Tahoma"/>
            </a:endParaRPr>
          </a:p>
        </p:txBody>
      </p:sp>
      <p:pic>
        <p:nvPicPr>
          <p:cNvPr id="177" name="Google Shape;177;p21"/>
          <p:cNvPicPr preferRelativeResize="0"/>
          <p:nvPr/>
        </p:nvPicPr>
        <p:blipFill>
          <a:blip r:embed="rId3">
            <a:alphaModFix/>
          </a:blip>
          <a:stretch>
            <a:fillRect/>
          </a:stretch>
        </p:blipFill>
        <p:spPr>
          <a:xfrm>
            <a:off x="0" y="1019350"/>
            <a:ext cx="3641325" cy="3494468"/>
          </a:xfrm>
          <a:prstGeom prst="rect">
            <a:avLst/>
          </a:prstGeom>
          <a:noFill/>
          <a:ln>
            <a:noFill/>
          </a:ln>
        </p:spPr>
      </p:pic>
      <p:pic>
        <p:nvPicPr>
          <p:cNvPr id="178" name="Google Shape;178;p21"/>
          <p:cNvPicPr preferRelativeResize="0"/>
          <p:nvPr/>
        </p:nvPicPr>
        <p:blipFill>
          <a:blip r:embed="rId4">
            <a:alphaModFix/>
          </a:blip>
          <a:stretch>
            <a:fillRect/>
          </a:stretch>
        </p:blipFill>
        <p:spPr>
          <a:xfrm>
            <a:off x="5502669" y="1040150"/>
            <a:ext cx="3641325" cy="3434100"/>
          </a:xfrm>
          <a:prstGeom prst="rect">
            <a:avLst/>
          </a:prstGeom>
          <a:noFill/>
          <a:ln>
            <a:noFill/>
          </a:ln>
        </p:spPr>
      </p:pic>
      <p:pic>
        <p:nvPicPr>
          <p:cNvPr id="179" name="Google Shape;179;p21"/>
          <p:cNvPicPr preferRelativeResize="0"/>
          <p:nvPr/>
        </p:nvPicPr>
        <p:blipFill>
          <a:blip r:embed="rId5">
            <a:alphaModFix/>
          </a:blip>
          <a:stretch>
            <a:fillRect/>
          </a:stretch>
        </p:blipFill>
        <p:spPr>
          <a:xfrm>
            <a:off x="3130825" y="3878300"/>
            <a:ext cx="2986044" cy="2979700"/>
          </a:xfrm>
          <a:prstGeom prst="rect">
            <a:avLst/>
          </a:prstGeom>
          <a:noFill/>
          <a:ln>
            <a:noFill/>
          </a:ln>
        </p:spPr>
      </p:pic>
      <p:sp>
        <p:nvSpPr>
          <p:cNvPr id="180" name="Google Shape;180;p21"/>
          <p:cNvSpPr txBox="1"/>
          <p:nvPr/>
        </p:nvSpPr>
        <p:spPr>
          <a:xfrm>
            <a:off x="245425" y="6031250"/>
            <a:ext cx="32649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Note: Final Inference available on final data from users slide.</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764540" y="1947418"/>
            <a:ext cx="7614900" cy="300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22"/>
          <p:cNvSpPr txBox="1"/>
          <p:nvPr>
            <p:ph type="title"/>
          </p:nvPr>
        </p:nvSpPr>
        <p:spPr>
          <a:xfrm>
            <a:off x="764552" y="758075"/>
            <a:ext cx="7614900" cy="566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User Feedback – Final Design Cont</a:t>
            </a:r>
            <a:endParaRPr/>
          </a:p>
        </p:txBody>
      </p:sp>
      <p:pic>
        <p:nvPicPr>
          <p:cNvPr id="188" name="Google Shape;188;p22"/>
          <p:cNvPicPr preferRelativeResize="0"/>
          <p:nvPr/>
        </p:nvPicPr>
        <p:blipFill>
          <a:blip r:embed="rId3">
            <a:alphaModFix/>
          </a:blip>
          <a:stretch>
            <a:fillRect/>
          </a:stretch>
        </p:blipFill>
        <p:spPr>
          <a:xfrm>
            <a:off x="-1" y="1345800"/>
            <a:ext cx="4567475" cy="4647625"/>
          </a:xfrm>
          <a:prstGeom prst="rect">
            <a:avLst/>
          </a:prstGeom>
          <a:noFill/>
          <a:ln>
            <a:noFill/>
          </a:ln>
        </p:spPr>
      </p:pic>
      <p:pic>
        <p:nvPicPr>
          <p:cNvPr id="189" name="Google Shape;189;p22"/>
          <p:cNvPicPr preferRelativeResize="0"/>
          <p:nvPr/>
        </p:nvPicPr>
        <p:blipFill>
          <a:blip r:embed="rId4">
            <a:alphaModFix/>
          </a:blip>
          <a:stretch>
            <a:fillRect/>
          </a:stretch>
        </p:blipFill>
        <p:spPr>
          <a:xfrm>
            <a:off x="4567475" y="1345800"/>
            <a:ext cx="4567475" cy="2073530"/>
          </a:xfrm>
          <a:prstGeom prst="rect">
            <a:avLst/>
          </a:prstGeom>
          <a:noFill/>
          <a:ln>
            <a:noFill/>
          </a:ln>
        </p:spPr>
      </p:pic>
      <p:sp>
        <p:nvSpPr>
          <p:cNvPr id="190" name="Google Shape;190;p22"/>
          <p:cNvSpPr txBox="1"/>
          <p:nvPr/>
        </p:nvSpPr>
        <p:spPr>
          <a:xfrm>
            <a:off x="245425" y="6031250"/>
            <a:ext cx="3264900" cy="6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Note: Final Inference available on final data from users slide.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981200" y="892553"/>
            <a:ext cx="4572000" cy="4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Final Data from Users</a:t>
            </a:r>
            <a:endParaRPr/>
          </a:p>
        </p:txBody>
      </p:sp>
      <p:pic>
        <p:nvPicPr>
          <p:cNvPr id="196" name="Google Shape;196;p23"/>
          <p:cNvPicPr preferRelativeResize="0"/>
          <p:nvPr/>
        </p:nvPicPr>
        <p:blipFill>
          <a:blip r:embed="rId3">
            <a:alphaModFix/>
          </a:blip>
          <a:stretch>
            <a:fillRect/>
          </a:stretch>
        </p:blipFill>
        <p:spPr>
          <a:xfrm>
            <a:off x="142875" y="1362375"/>
            <a:ext cx="8617901" cy="2357700"/>
          </a:xfrm>
          <a:prstGeom prst="rect">
            <a:avLst/>
          </a:prstGeom>
          <a:noFill/>
          <a:ln>
            <a:noFill/>
          </a:ln>
        </p:spPr>
      </p:pic>
      <p:sp>
        <p:nvSpPr>
          <p:cNvPr id="197" name="Google Shape;197;p23"/>
          <p:cNvSpPr txBox="1"/>
          <p:nvPr/>
        </p:nvSpPr>
        <p:spPr>
          <a:xfrm>
            <a:off x="521650" y="3977250"/>
            <a:ext cx="9600" cy="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8" name="Google Shape;198;p23"/>
          <p:cNvSpPr txBox="1"/>
          <p:nvPr/>
        </p:nvSpPr>
        <p:spPr>
          <a:xfrm>
            <a:off x="112075" y="4024875"/>
            <a:ext cx="8648700" cy="2833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Above gameplay statistics clearly infer increase in engagement. Both, mean attempts and mean playtime, indicate an increase in engagement from the users.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User feedback from our questionnaire also display an increase in engagement and appreciation towards the final design. A quick summary:-</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Initial reaction to the game was more positive.</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Users found the game more engaging after the final redesign.</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Higher percentage of positive user responses towards the question regarding playing the game during microbreaks.</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There was a percentage decrease in users responding positively to  “would you play the game today if it was available?” This is probably because the sample size was not large enough for the responses on the second questionnaire.</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n-US">
                <a:latin typeface="Calibri"/>
                <a:ea typeface="Calibri"/>
                <a:cs typeface="Calibri"/>
                <a:sym typeface="Calibri"/>
              </a:rPr>
              <a:t> Increase in positive recommendations to friends and </a:t>
            </a:r>
            <a:r>
              <a:rPr lang="en-US">
                <a:latin typeface="Calibri"/>
                <a:ea typeface="Calibri"/>
                <a:cs typeface="Calibri"/>
                <a:sym typeface="Calibri"/>
              </a:rPr>
              <a:t>colleagues</a:t>
            </a:r>
            <a:r>
              <a:rPr lang="en-US">
                <a:latin typeface="Calibri"/>
                <a:ea typeface="Calibri"/>
                <a:cs typeface="Calibri"/>
                <a:sym typeface="Calibri"/>
              </a:rPr>
              <a:t> after final redesign.</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781" y="892555"/>
            <a:ext cx="6547484"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Demo/Walkthrough Final Design</a:t>
            </a:r>
            <a:endParaRPr/>
          </a:p>
        </p:txBody>
      </p:sp>
      <p:sp>
        <p:nvSpPr>
          <p:cNvPr id="204" name="Google Shape;204;p24"/>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5" name="Google Shape;205;p24"/>
          <p:cNvSpPr txBox="1"/>
          <p:nvPr/>
        </p:nvSpPr>
        <p:spPr>
          <a:xfrm>
            <a:off x="764550" y="1936002"/>
            <a:ext cx="7516500" cy="3879900"/>
          </a:xfrm>
          <a:prstGeom prst="rect">
            <a:avLst/>
          </a:prstGeom>
          <a:noFill/>
          <a:ln>
            <a:noFill/>
          </a:ln>
        </p:spPr>
        <p:txBody>
          <a:bodyPr anchorCtr="0" anchor="t" bIns="0" lIns="0" spcFirstLastPara="1" rIns="0" wrap="square" tIns="91425">
            <a:noAutofit/>
          </a:bodyPr>
          <a:lstStyle/>
          <a:p>
            <a:pPr indent="-381000" lvl="0" marL="457200" marR="147320" rtl="0" algn="l">
              <a:lnSpc>
                <a:spcPct val="100800"/>
              </a:lnSpc>
              <a:spcBef>
                <a:spcPts val="520"/>
              </a:spcBef>
              <a:spcAft>
                <a:spcPts val="0"/>
              </a:spcAft>
              <a:buClr>
                <a:schemeClr val="dk1"/>
              </a:buClr>
              <a:buSzPts val="2400"/>
              <a:buFont typeface="Tahoma"/>
              <a:buChar char="●"/>
            </a:pPr>
            <a:r>
              <a:rPr lang="en-US" sz="2800">
                <a:solidFill>
                  <a:schemeClr val="dk1"/>
                </a:solidFill>
                <a:latin typeface="Tahoma"/>
                <a:ea typeface="Tahoma"/>
                <a:cs typeface="Tahoma"/>
                <a:sym typeface="Tahoma"/>
              </a:rPr>
              <a:t>Demo is uploaded as an unlisted video on youtube: </a:t>
            </a:r>
            <a:r>
              <a:rPr lang="en-US" sz="2800" u="sng">
                <a:solidFill>
                  <a:schemeClr val="hlink"/>
                </a:solidFill>
                <a:latin typeface="Tahoma"/>
                <a:ea typeface="Tahoma"/>
                <a:cs typeface="Tahoma"/>
                <a:sym typeface="Tahoma"/>
                <a:hlinkClick r:id="rId3"/>
              </a:rPr>
              <a:t>https://youtu.be/R-e4erMUeZs</a:t>
            </a:r>
            <a:br>
              <a:rPr lang="en-US" sz="2800">
                <a:solidFill>
                  <a:schemeClr val="dk1"/>
                </a:solidFill>
                <a:latin typeface="Tahoma"/>
                <a:ea typeface="Tahoma"/>
                <a:cs typeface="Tahoma"/>
                <a:sym typeface="Tahoma"/>
              </a:rPr>
            </a:br>
            <a:endParaRPr sz="2800">
              <a:solidFill>
                <a:schemeClr val="dk1"/>
              </a:solidFill>
              <a:latin typeface="Tahoma"/>
              <a:ea typeface="Tahoma"/>
              <a:cs typeface="Tahoma"/>
              <a:sym typeface="Tahoma"/>
            </a:endParaRPr>
          </a:p>
          <a:p>
            <a:pPr indent="-406400" lvl="0" marL="457200" marR="147320" rtl="0" algn="l">
              <a:lnSpc>
                <a:spcPct val="100800"/>
              </a:lnSpc>
              <a:spcBef>
                <a:spcPts val="0"/>
              </a:spcBef>
              <a:spcAft>
                <a:spcPts val="0"/>
              </a:spcAft>
              <a:buClr>
                <a:schemeClr val="dk1"/>
              </a:buClr>
              <a:buSzPts val="2800"/>
              <a:buFont typeface="Tahoma"/>
              <a:buChar char="●"/>
            </a:pPr>
            <a:r>
              <a:rPr lang="en-US" sz="2800">
                <a:solidFill>
                  <a:schemeClr val="dk1"/>
                </a:solidFill>
                <a:latin typeface="Tahoma"/>
                <a:ea typeface="Tahoma"/>
                <a:cs typeface="Tahoma"/>
                <a:sym typeface="Tahoma"/>
              </a:rPr>
              <a:t>To run the game, run SpaceForce.exe from the project folder. Or if on a Mac just pip install pygames and run main.py.</a:t>
            </a:r>
            <a:br>
              <a:rPr lang="en-US" sz="2800">
                <a:solidFill>
                  <a:schemeClr val="dk1"/>
                </a:solidFill>
                <a:latin typeface="Tahoma"/>
                <a:ea typeface="Tahoma"/>
                <a:cs typeface="Tahoma"/>
                <a:sym typeface="Tahoma"/>
              </a:rPr>
            </a:br>
            <a:endParaRPr sz="2800">
              <a:solidFill>
                <a:schemeClr val="dk1"/>
              </a:solidFill>
              <a:latin typeface="Tahoma"/>
              <a:ea typeface="Tahoma"/>
              <a:cs typeface="Tahoma"/>
              <a:sym typeface="Tahoma"/>
            </a:endParaRPr>
          </a:p>
          <a:p>
            <a:pPr indent="-406400" lvl="0" marL="457200" marR="147320" rtl="0" algn="l">
              <a:lnSpc>
                <a:spcPct val="100800"/>
              </a:lnSpc>
              <a:spcBef>
                <a:spcPts val="0"/>
              </a:spcBef>
              <a:spcAft>
                <a:spcPts val="0"/>
              </a:spcAft>
              <a:buClr>
                <a:schemeClr val="dk1"/>
              </a:buClr>
              <a:buSzPts val="2800"/>
              <a:buFont typeface="Tahoma"/>
              <a:buChar char="●"/>
            </a:pPr>
            <a:r>
              <a:rPr lang="en-US" sz="2800">
                <a:solidFill>
                  <a:schemeClr val="dk1"/>
                </a:solidFill>
                <a:latin typeface="Tahoma"/>
                <a:ea typeface="Tahoma"/>
                <a:cs typeface="Tahoma"/>
                <a:sym typeface="Tahoma"/>
              </a:rPr>
              <a:t>If you don’t have the project folder download the final version from:</a:t>
            </a:r>
            <a:endParaRPr sz="2800">
              <a:solidFill>
                <a:schemeClr val="dk1"/>
              </a:solidFill>
              <a:latin typeface="Tahoma"/>
              <a:ea typeface="Tahoma"/>
              <a:cs typeface="Tahoma"/>
              <a:sym typeface="Tahoma"/>
            </a:endParaRPr>
          </a:p>
          <a:p>
            <a:pPr indent="0" lvl="0" marL="457200" marR="147320" rtl="0" algn="l">
              <a:lnSpc>
                <a:spcPct val="100800"/>
              </a:lnSpc>
              <a:spcBef>
                <a:spcPts val="520"/>
              </a:spcBef>
              <a:spcAft>
                <a:spcPts val="0"/>
              </a:spcAft>
              <a:buNone/>
            </a:pPr>
            <a:r>
              <a:rPr lang="en-US" sz="1100" u="sng">
                <a:solidFill>
                  <a:schemeClr val="hlink"/>
                </a:solidFill>
                <a:hlinkClick r:id="rId4"/>
              </a:rPr>
              <a:t>https://github.com/htanwar/SpaceForce</a:t>
            </a:r>
            <a:endParaRPr sz="2800">
              <a:solidFill>
                <a:schemeClr val="dk1"/>
              </a:solidFill>
              <a:latin typeface="Tahoma"/>
              <a:ea typeface="Tahoma"/>
              <a:cs typeface="Tahoma"/>
              <a:sym typeface="Tahoma"/>
            </a:endParaRPr>
          </a:p>
          <a:p>
            <a:pPr indent="0" lvl="0" marL="0" marR="147320" rtl="0" algn="l">
              <a:lnSpc>
                <a:spcPct val="100800"/>
              </a:lnSpc>
              <a:spcBef>
                <a:spcPts val="520"/>
              </a:spcBef>
              <a:spcAft>
                <a:spcPts val="0"/>
              </a:spcAft>
              <a:buNone/>
            </a:pPr>
            <a:r>
              <a:t/>
            </a:r>
            <a:endParaRPr sz="2800">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3058795" y="892555"/>
            <a:ext cx="3026409" cy="574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PAR review</a:t>
            </a:r>
            <a:endParaRPr/>
          </a:p>
        </p:txBody>
      </p:sp>
      <p:sp>
        <p:nvSpPr>
          <p:cNvPr id="211" name="Google Shape;211;p25"/>
          <p:cNvSpPr txBox="1"/>
          <p:nvPr/>
        </p:nvSpPr>
        <p:spPr>
          <a:xfrm>
            <a:off x="764540" y="1935988"/>
            <a:ext cx="7516495" cy="4326826"/>
          </a:xfrm>
          <a:prstGeom prst="rect">
            <a:avLst/>
          </a:prstGeom>
          <a:noFill/>
          <a:ln>
            <a:noFill/>
          </a:ln>
        </p:spPr>
        <p:txBody>
          <a:bodyPr anchorCtr="0" anchor="t" bIns="0" lIns="0" spcFirstLastPara="1" rIns="0" wrap="square" tIns="91425">
            <a:noAutofit/>
          </a:bodyPr>
          <a:lstStyle/>
          <a:p>
            <a:pPr indent="-342900" lvl="0" marL="355600" marR="0" rtl="0" algn="just">
              <a:lnSpc>
                <a:spcPct val="100000"/>
              </a:lnSpc>
              <a:spcBef>
                <a:spcPts val="0"/>
              </a:spcBef>
              <a:spcAft>
                <a:spcPts val="0"/>
              </a:spcAft>
              <a:buClr>
                <a:schemeClr val="dk1"/>
              </a:buClr>
              <a:buSzPts val="2800"/>
              <a:buFont typeface="Tahoma"/>
              <a:buChar char="•"/>
            </a:pPr>
            <a:r>
              <a:rPr lang="en-US" sz="2800">
                <a:solidFill>
                  <a:schemeClr val="dk1"/>
                </a:solidFill>
                <a:latin typeface="Tahoma"/>
                <a:ea typeface="Tahoma"/>
                <a:cs typeface="Tahoma"/>
                <a:sym typeface="Tahoma"/>
              </a:rPr>
              <a:t>PERCEPTION</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The game has a simple and clean design. It is consistent throughout the application and provides a simple interface into the game. A user is one click away from playing the game.</a:t>
            </a:r>
            <a:endParaRPr/>
          </a:p>
          <a:p>
            <a:pPr indent="-342900" lvl="0" marL="355600" marR="0" rtl="0" algn="just">
              <a:lnSpc>
                <a:spcPct val="100000"/>
              </a:lnSpc>
              <a:spcBef>
                <a:spcPts val="720"/>
              </a:spcBef>
              <a:spcAft>
                <a:spcPts val="0"/>
              </a:spcAft>
              <a:buClr>
                <a:schemeClr val="dk1"/>
              </a:buClr>
              <a:buSzPts val="2800"/>
              <a:buFont typeface="Tahoma"/>
              <a:buChar char="•"/>
            </a:pPr>
            <a:r>
              <a:rPr lang="en-US" sz="2800">
                <a:solidFill>
                  <a:schemeClr val="dk1"/>
                </a:solidFill>
                <a:latin typeface="Tahoma"/>
                <a:ea typeface="Tahoma"/>
                <a:cs typeface="Tahoma"/>
                <a:sym typeface="Tahoma"/>
              </a:rPr>
              <a:t>ATTENTION</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The user attention remains on the game with the use of character animations and sound effects to inform the user of his actions. There is a clear separation between gameplay and screens.</a:t>
            </a:r>
            <a:endParaRPr sz="1800">
              <a:solidFill>
                <a:schemeClr val="dk1"/>
              </a:solidFill>
              <a:latin typeface="Tahoma"/>
              <a:ea typeface="Tahoma"/>
              <a:cs typeface="Tahoma"/>
              <a:sym typeface="Tahoma"/>
            </a:endParaRPr>
          </a:p>
          <a:p>
            <a:pPr indent="-342900" lvl="0" marL="355600" marR="0" rtl="0" algn="just">
              <a:lnSpc>
                <a:spcPct val="100000"/>
              </a:lnSpc>
              <a:spcBef>
                <a:spcPts val="720"/>
              </a:spcBef>
              <a:spcAft>
                <a:spcPts val="0"/>
              </a:spcAft>
              <a:buClr>
                <a:schemeClr val="dk1"/>
              </a:buClr>
              <a:buSzPts val="2800"/>
              <a:buFont typeface="Tahoma"/>
              <a:buChar char="•"/>
            </a:pPr>
            <a:r>
              <a:rPr lang="en-US" sz="2800">
                <a:solidFill>
                  <a:schemeClr val="dk1"/>
                </a:solidFill>
                <a:latin typeface="Tahoma"/>
                <a:ea typeface="Tahoma"/>
                <a:cs typeface="Tahoma"/>
                <a:sym typeface="Tahoma"/>
              </a:rPr>
              <a:t>RETENTION</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The gameplay is intentionally simple. However, there is reinforcement of the gameplay options on the main menu as well each time before the game is started.</a:t>
            </a:r>
            <a:endParaRPr sz="1600">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8"/>
          <p:cNvSpPr txBox="1"/>
          <p:nvPr>
            <p:ph type="title"/>
          </p:nvPr>
        </p:nvSpPr>
        <p:spPr>
          <a:xfrm>
            <a:off x="2395537" y="892555"/>
            <a:ext cx="4354830" cy="566822"/>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What is SpaceForce?</a:t>
            </a:r>
            <a:endParaRPr/>
          </a:p>
        </p:txBody>
      </p:sp>
      <p:sp>
        <p:nvSpPr>
          <p:cNvPr id="60" name="Google Shape;60;p8"/>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1" name="Google Shape;61;p8"/>
          <p:cNvSpPr txBox="1"/>
          <p:nvPr/>
        </p:nvSpPr>
        <p:spPr>
          <a:xfrm>
            <a:off x="764540" y="1935988"/>
            <a:ext cx="7148830" cy="4054956"/>
          </a:xfrm>
          <a:prstGeom prst="rect">
            <a:avLst/>
          </a:prstGeom>
          <a:noFill/>
          <a:ln>
            <a:noFill/>
          </a:ln>
        </p:spPr>
        <p:txBody>
          <a:bodyPr anchorCtr="0" anchor="t" bIns="0" lIns="0" spcFirstLastPara="1" rIns="0" wrap="square" tIns="91425">
            <a:noAutofit/>
          </a:bodyPr>
          <a:lstStyle/>
          <a:p>
            <a:pPr indent="-342900" lvl="0" marL="35560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SpaceForce is a side scrolling computer game where a user controls a spaceship like character.</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character is floating through space, avoiding several obstacles, all while the user is trying to achieve the highest possible score.</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Character is controlled by continuously pressing spacebar, keeping it floating.</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game is intended for all ages, however our main targeted population are undergraduate students looking to fill in their microbreaks.</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2438401" y="892555"/>
            <a:ext cx="3886200" cy="63144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Simplicity review</a:t>
            </a:r>
            <a:endParaRPr/>
          </a:p>
        </p:txBody>
      </p:sp>
      <p:sp>
        <p:nvSpPr>
          <p:cNvPr id="217" name="Google Shape;217;p26"/>
          <p:cNvSpPr txBox="1"/>
          <p:nvPr/>
        </p:nvSpPr>
        <p:spPr>
          <a:xfrm>
            <a:off x="764540" y="1935988"/>
            <a:ext cx="7516495" cy="4172937"/>
          </a:xfrm>
          <a:prstGeom prst="rect">
            <a:avLst/>
          </a:prstGeom>
          <a:noFill/>
          <a:ln>
            <a:noFill/>
          </a:ln>
        </p:spPr>
        <p:txBody>
          <a:bodyPr anchorCtr="0" anchor="t" bIns="0" lIns="0" spcFirstLastPara="1" rIns="0" wrap="square" tIns="91425">
            <a:noAutofit/>
          </a:bodyPr>
          <a:lstStyle/>
          <a:p>
            <a:pPr indent="-342900" lvl="0" marL="355600" marR="0" rtl="0" algn="just">
              <a:lnSpc>
                <a:spcPct val="100000"/>
              </a:lnSpc>
              <a:spcBef>
                <a:spcPts val="0"/>
              </a:spcBef>
              <a:spcAft>
                <a:spcPts val="0"/>
              </a:spcAft>
              <a:buClr>
                <a:schemeClr val="dk1"/>
              </a:buClr>
              <a:buSzPts val="2800"/>
              <a:buFont typeface="Tahoma"/>
              <a:buChar char="•"/>
            </a:pPr>
            <a:r>
              <a:rPr lang="en-US" sz="2800">
                <a:solidFill>
                  <a:schemeClr val="dk1"/>
                </a:solidFill>
                <a:latin typeface="Tahoma"/>
                <a:ea typeface="Tahoma"/>
                <a:cs typeface="Tahoma"/>
                <a:sym typeface="Tahoma"/>
              </a:rPr>
              <a:t>REDUCE</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We decided on reduce as the game is designed to provide a form of entertainment during users micro-breaks.</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The options we provide are minimal so the user does not get confused and spends most of the time on the game screen. The gameplay is extremely simple, with a push of a single button.</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Interaction is focused on the character.</a:t>
            </a:r>
            <a:endParaRPr/>
          </a:p>
          <a:p>
            <a:pPr indent="-457200" lvl="0" marL="469900" marR="0" rtl="0" algn="just">
              <a:lnSpc>
                <a:spcPct val="100000"/>
              </a:lnSpc>
              <a:spcBef>
                <a:spcPts val="720"/>
              </a:spcBef>
              <a:spcAft>
                <a:spcPts val="0"/>
              </a:spcAft>
              <a:buClr>
                <a:schemeClr val="dk1"/>
              </a:buClr>
              <a:buSzPts val="2800"/>
              <a:buFont typeface="Arial"/>
              <a:buChar char="•"/>
            </a:pPr>
            <a:r>
              <a:rPr lang="en-US" sz="2800">
                <a:solidFill>
                  <a:schemeClr val="dk1"/>
                </a:solidFill>
                <a:latin typeface="Tahoma"/>
                <a:ea typeface="Tahoma"/>
                <a:cs typeface="Tahoma"/>
                <a:sym typeface="Tahoma"/>
              </a:rPr>
              <a:t>TIME</a:t>
            </a:r>
            <a:endParaRPr/>
          </a:p>
          <a:p>
            <a:pPr indent="0" lvl="0" marL="12700" marR="0" rtl="0" algn="just">
              <a:lnSpc>
                <a:spcPct val="100000"/>
              </a:lnSpc>
              <a:spcBef>
                <a:spcPts val="720"/>
              </a:spcBef>
              <a:spcAft>
                <a:spcPts val="0"/>
              </a:spcAft>
              <a:buNone/>
            </a:pPr>
            <a:r>
              <a:rPr lang="en-US" sz="1800">
                <a:solidFill>
                  <a:schemeClr val="dk1"/>
                </a:solidFill>
                <a:latin typeface="Tahoma"/>
                <a:ea typeface="Tahoma"/>
                <a:cs typeface="Tahoma"/>
                <a:sym typeface="Tahoma"/>
              </a:rPr>
              <a:t>The game needs to be available to the user as soon as possible. We focused on making the wait times minimal and giving the opportunity to the user to start the game right away by providing an option to the start the game immediately upon entering the application.</a:t>
            </a:r>
            <a:endParaRPr sz="1800">
              <a:solidFill>
                <a:schemeClr val="dk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905000" y="892555"/>
            <a:ext cx="5029199" cy="553998"/>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a:t>Accessibility review</a:t>
            </a:r>
            <a:endParaRPr/>
          </a:p>
        </p:txBody>
      </p:sp>
      <p:sp>
        <p:nvSpPr>
          <p:cNvPr id="223" name="Google Shape;223;p27"/>
          <p:cNvSpPr txBox="1"/>
          <p:nvPr/>
        </p:nvSpPr>
        <p:spPr>
          <a:xfrm>
            <a:off x="764550" y="1936000"/>
            <a:ext cx="7516500" cy="4730100"/>
          </a:xfrm>
          <a:prstGeom prst="rect">
            <a:avLst/>
          </a:prstGeom>
          <a:noFill/>
          <a:ln>
            <a:noFill/>
          </a:ln>
        </p:spPr>
        <p:txBody>
          <a:bodyPr anchorCtr="0" anchor="t" bIns="0" lIns="0" spcFirstLastPara="1" rIns="0" wrap="square" tIns="91425">
            <a:noAutofit/>
          </a:bodyPr>
          <a:lstStyle/>
          <a:p>
            <a:pPr indent="-330200" lvl="0" marL="355600" marR="0" rtl="0" algn="just">
              <a:lnSpc>
                <a:spcPct val="1000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SpaceForce is designed with accessibility in mind. </a:t>
            </a:r>
            <a:endParaRPr sz="2600">
              <a:solidFill>
                <a:schemeClr val="dk1"/>
              </a:solidFill>
              <a:latin typeface="Tahoma"/>
              <a:ea typeface="Tahoma"/>
              <a:cs typeface="Tahoma"/>
              <a:sym typeface="Tahoma"/>
            </a:endParaRPr>
          </a:p>
          <a:p>
            <a:pPr indent="-330200" lvl="0" marL="355600" marR="0" rtl="0" algn="just">
              <a:lnSpc>
                <a:spcPct val="1000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The game provides an option for people with color blindness (</a:t>
            </a:r>
            <a:r>
              <a:rPr lang="en-US" sz="2600">
                <a:solidFill>
                  <a:schemeClr val="dk1"/>
                </a:solidFill>
                <a:latin typeface="Tahoma"/>
                <a:ea typeface="Tahoma"/>
                <a:cs typeface="Tahoma"/>
                <a:sym typeface="Tahoma"/>
              </a:rPr>
              <a:t>Deuteranope</a:t>
            </a:r>
            <a:r>
              <a:rPr lang="en-US" sz="2600">
                <a:solidFill>
                  <a:schemeClr val="dk1"/>
                </a:solidFill>
                <a:latin typeface="Tahoma"/>
                <a:ea typeface="Tahoma"/>
                <a:cs typeface="Tahoma"/>
                <a:sym typeface="Tahoma"/>
              </a:rPr>
              <a:t> and Protanope).</a:t>
            </a:r>
            <a:endParaRPr sz="2600">
              <a:solidFill>
                <a:schemeClr val="dk1"/>
              </a:solidFill>
              <a:latin typeface="Tahoma"/>
              <a:ea typeface="Tahoma"/>
              <a:cs typeface="Tahoma"/>
              <a:sym typeface="Tahoma"/>
            </a:endParaRPr>
          </a:p>
          <a:p>
            <a:pPr indent="-330200" lvl="0" marL="355600" marR="0" rtl="0" algn="just">
              <a:lnSpc>
                <a:spcPct val="1000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For people who have other rare conditions of color blindness, we added a Grayscale mode.</a:t>
            </a:r>
            <a:endParaRPr sz="2600">
              <a:solidFill>
                <a:schemeClr val="dk1"/>
              </a:solidFill>
              <a:latin typeface="Tahoma"/>
              <a:ea typeface="Tahoma"/>
              <a:cs typeface="Tahoma"/>
              <a:sym typeface="Tahoma"/>
            </a:endParaRPr>
          </a:p>
          <a:p>
            <a:pPr indent="-330200" lvl="0" marL="355600" marR="0" rtl="0" algn="just">
              <a:lnSpc>
                <a:spcPct val="1000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The game provides the ability to change the font size </a:t>
            </a:r>
            <a:r>
              <a:rPr lang="en-US" sz="2600">
                <a:solidFill>
                  <a:schemeClr val="dk1"/>
                </a:solidFill>
                <a:latin typeface="Tahoma"/>
                <a:ea typeface="Tahoma"/>
                <a:cs typeface="Tahoma"/>
                <a:sym typeface="Tahoma"/>
              </a:rPr>
              <a:t>as well</a:t>
            </a:r>
            <a:r>
              <a:rPr lang="en-US" sz="2600">
                <a:solidFill>
                  <a:schemeClr val="dk1"/>
                </a:solidFill>
                <a:latin typeface="Tahoma"/>
                <a:ea typeface="Tahoma"/>
                <a:cs typeface="Tahoma"/>
                <a:sym typeface="Tahoma"/>
              </a:rPr>
              <a:t>.</a:t>
            </a:r>
            <a:endParaRPr sz="2600">
              <a:solidFill>
                <a:schemeClr val="dk1"/>
              </a:solidFill>
              <a:latin typeface="Tahoma"/>
              <a:ea typeface="Tahoma"/>
              <a:cs typeface="Tahoma"/>
              <a:sym typeface="Tahoma"/>
            </a:endParaRPr>
          </a:p>
          <a:p>
            <a:pPr indent="-330200" lvl="0" marL="355600" marR="0" rtl="0" algn="just">
              <a:lnSpc>
                <a:spcPct val="1000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We used the following sites to check and convert our images to support color blindness:</a:t>
            </a:r>
            <a:endParaRPr sz="2600">
              <a:solidFill>
                <a:schemeClr val="dk1"/>
              </a:solidFill>
              <a:latin typeface="Tahoma"/>
              <a:ea typeface="Tahoma"/>
              <a:cs typeface="Tahoma"/>
              <a:sym typeface="Tahoma"/>
            </a:endParaRPr>
          </a:p>
          <a:p>
            <a:pPr indent="-317500" lvl="0" marL="457200" marR="0" rtl="0" algn="just">
              <a:lnSpc>
                <a:spcPct val="100000"/>
              </a:lnSpc>
              <a:spcBef>
                <a:spcPts val="0"/>
              </a:spcBef>
              <a:spcAft>
                <a:spcPts val="0"/>
              </a:spcAft>
              <a:buSzPts val="1400"/>
              <a:buChar char="-"/>
            </a:pPr>
            <a:r>
              <a:rPr lang="en-US" sz="1100" u="sng">
                <a:solidFill>
                  <a:schemeClr val="hlink"/>
                </a:solidFill>
                <a:hlinkClick r:id="rId3"/>
              </a:rPr>
              <a:t>http://hclwizard.org/cvdemulator/</a:t>
            </a:r>
            <a:endParaRPr/>
          </a:p>
          <a:p>
            <a:pPr indent="-317500" lvl="0" marL="457200" marR="0" rtl="0" algn="just">
              <a:lnSpc>
                <a:spcPct val="100000"/>
              </a:lnSpc>
              <a:spcBef>
                <a:spcPts val="0"/>
              </a:spcBef>
              <a:spcAft>
                <a:spcPts val="0"/>
              </a:spcAft>
              <a:buSzPts val="1400"/>
              <a:buChar char="-"/>
            </a:pPr>
            <a:r>
              <a:rPr lang="en-US" sz="1100" u="sng">
                <a:solidFill>
                  <a:schemeClr val="hlink"/>
                </a:solidFill>
                <a:hlinkClick r:id="rId4"/>
              </a:rPr>
              <a:t>https://www.color-blindness.com/coblis-color-blindness-simulator/</a:t>
            </a:r>
            <a:endParaRPr/>
          </a:p>
          <a:p>
            <a:pPr indent="0" lvl="0" marL="12700" marR="0" rtl="0" algn="just">
              <a:spcBef>
                <a:spcPts val="720"/>
              </a:spcBef>
              <a:spcAft>
                <a:spcPts val="0"/>
              </a:spcAft>
              <a:buNone/>
            </a:pPr>
            <a:r>
              <a:t/>
            </a:r>
            <a:endParaRPr sz="1600">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372900" y="828100"/>
            <a:ext cx="4742100" cy="11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Heuristic evaluation (1)</a:t>
            </a:r>
            <a:endParaRPr/>
          </a:p>
        </p:txBody>
      </p:sp>
      <p:sp>
        <p:nvSpPr>
          <p:cNvPr id="229" name="Google Shape;229;p28"/>
          <p:cNvSpPr txBox="1"/>
          <p:nvPr/>
        </p:nvSpPr>
        <p:spPr>
          <a:xfrm>
            <a:off x="764550" y="1936101"/>
            <a:ext cx="7516500" cy="4644300"/>
          </a:xfrm>
          <a:prstGeom prst="rect">
            <a:avLst/>
          </a:prstGeom>
          <a:noFill/>
          <a:ln>
            <a:noFill/>
          </a:ln>
        </p:spPr>
        <p:txBody>
          <a:bodyPr anchorCtr="0" anchor="t" bIns="0" lIns="0" spcFirstLastPara="1" rIns="0" wrap="square" tIns="91425">
            <a:noAutofit/>
          </a:bodyPr>
          <a:lstStyle/>
          <a:p>
            <a:pPr indent="0" lvl="0" marL="0" marR="0" rtl="0" algn="just">
              <a:lnSpc>
                <a:spcPct val="100000"/>
              </a:lnSpc>
              <a:spcBef>
                <a:spcPts val="0"/>
              </a:spcBef>
              <a:spcAft>
                <a:spcPts val="0"/>
              </a:spcAft>
              <a:buNone/>
            </a:pPr>
            <a:r>
              <a:t/>
            </a:r>
            <a:endParaRPr sz="1600">
              <a:solidFill>
                <a:schemeClr val="dk1"/>
              </a:solidFill>
              <a:latin typeface="Tahoma"/>
              <a:ea typeface="Tahoma"/>
              <a:cs typeface="Tahoma"/>
              <a:sym typeface="Tahoma"/>
            </a:endParaRPr>
          </a:p>
          <a:p>
            <a:pPr indent="-330200" lvl="0" marL="457200" marR="0" rtl="0" algn="just">
              <a:lnSpc>
                <a:spcPct val="100000"/>
              </a:lnSpc>
              <a:spcBef>
                <a:spcPts val="0"/>
              </a:spcBef>
              <a:spcAft>
                <a:spcPts val="0"/>
              </a:spcAft>
              <a:buClr>
                <a:schemeClr val="dk1"/>
              </a:buClr>
              <a:buSzPts val="1600"/>
              <a:buFont typeface="Tahoma"/>
              <a:buChar char="●"/>
            </a:pPr>
            <a:r>
              <a:rPr lang="en-US" sz="1600">
                <a:solidFill>
                  <a:schemeClr val="dk1"/>
                </a:solidFill>
                <a:latin typeface="Tahoma"/>
                <a:ea typeface="Tahoma"/>
                <a:cs typeface="Tahoma"/>
                <a:sym typeface="Tahoma"/>
              </a:rPr>
              <a:t>We used Nielsen’s Heuristic Evaluation</a:t>
            </a:r>
            <a:endParaRPr sz="1600">
              <a:solidFill>
                <a:schemeClr val="dk1"/>
              </a:solidFill>
              <a:latin typeface="Tahoma"/>
              <a:ea typeface="Tahoma"/>
              <a:cs typeface="Tahoma"/>
              <a:sym typeface="Tahoma"/>
            </a:endParaRPr>
          </a:p>
          <a:p>
            <a:pPr indent="0" lvl="0" marL="457200" marR="0" rtl="0" algn="just">
              <a:lnSpc>
                <a:spcPct val="100000"/>
              </a:lnSpc>
              <a:spcBef>
                <a:spcPts val="0"/>
              </a:spcBef>
              <a:spcAft>
                <a:spcPts val="0"/>
              </a:spcAft>
              <a:buNone/>
            </a:pPr>
            <a:r>
              <a:t/>
            </a:r>
            <a:endParaRPr sz="1600">
              <a:solidFill>
                <a:schemeClr val="dk1"/>
              </a:solidFill>
              <a:latin typeface="Tahoma"/>
              <a:ea typeface="Tahoma"/>
              <a:cs typeface="Tahoma"/>
              <a:sym typeface="Tahoma"/>
            </a:endParaRPr>
          </a:p>
          <a:p>
            <a:pPr indent="-330200" lvl="0" marL="457200" marR="0" rtl="0" algn="just">
              <a:lnSpc>
                <a:spcPct val="100000"/>
              </a:lnSpc>
              <a:spcBef>
                <a:spcPts val="0"/>
              </a:spcBef>
              <a:spcAft>
                <a:spcPts val="0"/>
              </a:spcAft>
              <a:buClr>
                <a:schemeClr val="dk1"/>
              </a:buClr>
              <a:buSzPts val="1600"/>
              <a:buFont typeface="Tahoma"/>
              <a:buChar char="●"/>
            </a:pPr>
            <a:r>
              <a:rPr lang="en-US" sz="1600">
                <a:solidFill>
                  <a:schemeClr val="dk1"/>
                </a:solidFill>
                <a:latin typeface="Tahoma"/>
                <a:ea typeface="Tahoma"/>
                <a:cs typeface="Tahoma"/>
                <a:sym typeface="Tahoma"/>
              </a:rPr>
              <a:t>Nielsen 1 - Our application lets the users know what the current status of the application is based on the titles we have on each Screen. For example General Options, Credits, Accessibility, Game Over screen. We also used naming systems and languages that are used in the real world so the user has a sense of familiarity. On each of our screens the user can exit the game whenever they want. Also on the options page we provide a “Default settings” option so if the user makes a mistake they can return to the Default stage. Each options page has a back button to return back to the main menu. Also on the Game Over screen we provide the user with a Return to Main Menu option or a Restart option. In our application we gave the users an “Emergency Exit” option as well as an undo option. </a:t>
            </a:r>
            <a:endParaRPr sz="1600">
              <a:solidFill>
                <a:schemeClr val="dk1"/>
              </a:solidFill>
              <a:latin typeface="Tahoma"/>
              <a:ea typeface="Tahoma"/>
              <a:cs typeface="Tahoma"/>
              <a:sym typeface="Tahoma"/>
            </a:endParaRPr>
          </a:p>
          <a:p>
            <a:pPr indent="0" lvl="0" marL="457200" marR="0" rtl="0" algn="just">
              <a:lnSpc>
                <a:spcPct val="100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just">
              <a:lnSpc>
                <a:spcPct val="100000"/>
              </a:lnSpc>
              <a:spcBef>
                <a:spcPts val="0"/>
              </a:spcBef>
              <a:spcAft>
                <a:spcPts val="0"/>
              </a:spcAft>
              <a:buNone/>
            </a:pPr>
            <a:r>
              <a:t/>
            </a:r>
            <a:endParaRPr sz="1600">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2362200" y="892550"/>
            <a:ext cx="4891800" cy="1107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Heuristic evaluation (2)</a:t>
            </a:r>
            <a:endParaRPr/>
          </a:p>
        </p:txBody>
      </p:sp>
      <p:sp>
        <p:nvSpPr>
          <p:cNvPr id="235" name="Google Shape;235;p29"/>
          <p:cNvSpPr txBox="1"/>
          <p:nvPr/>
        </p:nvSpPr>
        <p:spPr>
          <a:xfrm>
            <a:off x="753850" y="1657925"/>
            <a:ext cx="7816200" cy="4687200"/>
          </a:xfrm>
          <a:prstGeom prst="rect">
            <a:avLst/>
          </a:prstGeom>
          <a:noFill/>
          <a:ln>
            <a:noFill/>
          </a:ln>
        </p:spPr>
        <p:txBody>
          <a:bodyPr anchorCtr="0" anchor="t" bIns="0" lIns="0" spcFirstLastPara="1" rIns="0" wrap="square" tIns="91425">
            <a:noAutofit/>
          </a:bodyPr>
          <a:lstStyle/>
          <a:p>
            <a:pPr indent="-330200" lvl="0" marL="457200" rtl="0" algn="just">
              <a:spcBef>
                <a:spcPts val="0"/>
              </a:spcBef>
              <a:spcAft>
                <a:spcPts val="0"/>
              </a:spcAft>
              <a:buClr>
                <a:schemeClr val="dk1"/>
              </a:buClr>
              <a:buSzPts val="1600"/>
              <a:buFont typeface="Tahoma"/>
              <a:buChar char="●"/>
            </a:pPr>
            <a:r>
              <a:rPr lang="en-US" sz="1600">
                <a:solidFill>
                  <a:schemeClr val="dk1"/>
                </a:solidFill>
                <a:latin typeface="Tahoma"/>
                <a:ea typeface="Tahoma"/>
                <a:cs typeface="Tahoma"/>
                <a:sym typeface="Tahoma"/>
              </a:rPr>
              <a:t>Nielsen 2 - Throughout our application we provided the user with standards and consistency so the user is not confused what something does in the game. We kept error prevention in mind when building our game, with our simplistic design and control. For example even on our options page we added a Default Settings options to return the settings to default. Our application minimizes the users memory load by presenting everything in plain text and using familiar words that other application use. Also the main menu always displays the how to play message so that it is clear. </a:t>
            </a:r>
            <a:endParaRPr sz="1600">
              <a:solidFill>
                <a:schemeClr val="dk1"/>
              </a:solidFill>
              <a:latin typeface="Tahoma"/>
              <a:ea typeface="Tahoma"/>
              <a:cs typeface="Tahoma"/>
              <a:sym typeface="Tahoma"/>
            </a:endParaRPr>
          </a:p>
          <a:p>
            <a:pPr indent="0" lvl="0" marL="457200" rtl="0" algn="just">
              <a:spcBef>
                <a:spcPts val="0"/>
              </a:spcBef>
              <a:spcAft>
                <a:spcPts val="0"/>
              </a:spcAft>
              <a:buNone/>
            </a:pPr>
            <a:r>
              <a:t/>
            </a:r>
            <a:endParaRPr sz="1600">
              <a:solidFill>
                <a:schemeClr val="dk1"/>
              </a:solidFill>
              <a:latin typeface="Tahoma"/>
              <a:ea typeface="Tahoma"/>
              <a:cs typeface="Tahoma"/>
              <a:sym typeface="Tahoma"/>
            </a:endParaRPr>
          </a:p>
          <a:p>
            <a:pPr indent="-330200" lvl="0" marL="457200" rtl="0" algn="just">
              <a:spcBef>
                <a:spcPts val="0"/>
              </a:spcBef>
              <a:spcAft>
                <a:spcPts val="0"/>
              </a:spcAft>
              <a:buClr>
                <a:schemeClr val="dk1"/>
              </a:buClr>
              <a:buSzPts val="1600"/>
              <a:buFont typeface="Tahoma"/>
              <a:buChar char="●"/>
            </a:pPr>
            <a:r>
              <a:rPr lang="en-US" sz="1600">
                <a:solidFill>
                  <a:schemeClr val="dk1"/>
                </a:solidFill>
                <a:latin typeface="Tahoma"/>
                <a:ea typeface="Tahoma"/>
                <a:cs typeface="Tahoma"/>
                <a:sym typeface="Tahoma"/>
              </a:rPr>
              <a:t>Nielsen 3 - SpaceForce caters to both experienced and inexperienced users because of our simplistic design. We only provide </a:t>
            </a:r>
            <a:r>
              <a:rPr lang="en-US" sz="1600">
                <a:solidFill>
                  <a:schemeClr val="dk1"/>
                </a:solidFill>
                <a:latin typeface="Tahoma"/>
                <a:ea typeface="Tahoma"/>
                <a:cs typeface="Tahoma"/>
                <a:sym typeface="Tahoma"/>
              </a:rPr>
              <a:t>necessary</a:t>
            </a:r>
            <a:r>
              <a:rPr lang="en-US" sz="1600">
                <a:solidFill>
                  <a:schemeClr val="dk1"/>
                </a:solidFill>
                <a:latin typeface="Tahoma"/>
                <a:ea typeface="Tahoma"/>
                <a:cs typeface="Tahoma"/>
                <a:sym typeface="Tahoma"/>
              </a:rPr>
              <a:t> information and never burden the user with anything </a:t>
            </a:r>
            <a:r>
              <a:rPr lang="en-US" sz="1600">
                <a:solidFill>
                  <a:schemeClr val="dk1"/>
                </a:solidFill>
                <a:latin typeface="Tahoma"/>
                <a:ea typeface="Tahoma"/>
                <a:cs typeface="Tahoma"/>
                <a:sym typeface="Tahoma"/>
              </a:rPr>
              <a:t>unnecessary</a:t>
            </a:r>
            <a:r>
              <a:rPr lang="en-US" sz="1600">
                <a:solidFill>
                  <a:schemeClr val="dk1"/>
                </a:solidFill>
                <a:latin typeface="Tahoma"/>
                <a:ea typeface="Tahoma"/>
                <a:cs typeface="Tahoma"/>
                <a:sym typeface="Tahoma"/>
              </a:rPr>
              <a:t>. There are almost no error states the user can be in, but if the user enters a state which they didn’t intent on entering there is an option to return to the previous state (such as return to main menu or restore </a:t>
            </a:r>
            <a:r>
              <a:rPr lang="en-US" sz="1600">
                <a:solidFill>
                  <a:schemeClr val="dk1"/>
                </a:solidFill>
                <a:latin typeface="Tahoma"/>
                <a:ea typeface="Tahoma"/>
                <a:cs typeface="Tahoma"/>
                <a:sym typeface="Tahoma"/>
              </a:rPr>
              <a:t>default</a:t>
            </a:r>
            <a:r>
              <a:rPr lang="en-US" sz="1600">
                <a:solidFill>
                  <a:schemeClr val="dk1"/>
                </a:solidFill>
                <a:latin typeface="Tahoma"/>
                <a:ea typeface="Tahoma"/>
                <a:cs typeface="Tahoma"/>
                <a:sym typeface="Tahoma"/>
              </a:rPr>
              <a:t> settings). Our system can be used without documentation. But we do provide enough information such that the user knows what to do within different screens.</a:t>
            </a:r>
            <a:endParaRPr sz="1600">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524000" y="892555"/>
            <a:ext cx="6019800" cy="1107996"/>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a:t>Improvement of engagement</a:t>
            </a:r>
            <a:endParaRPr/>
          </a:p>
        </p:txBody>
      </p:sp>
      <p:sp>
        <p:nvSpPr>
          <p:cNvPr id="241" name="Google Shape;241;p30"/>
          <p:cNvSpPr txBox="1"/>
          <p:nvPr/>
        </p:nvSpPr>
        <p:spPr>
          <a:xfrm>
            <a:off x="764550" y="1935977"/>
            <a:ext cx="7516500" cy="3432000"/>
          </a:xfrm>
          <a:prstGeom prst="rect">
            <a:avLst/>
          </a:prstGeom>
          <a:noFill/>
          <a:ln>
            <a:noFill/>
          </a:ln>
        </p:spPr>
        <p:txBody>
          <a:bodyPr anchorCtr="0" anchor="t" bIns="0" lIns="0" spcFirstLastPara="1" rIns="0" wrap="square" tIns="91425">
            <a:noAutofit/>
          </a:bodyPr>
          <a:lstStyle/>
          <a:p>
            <a:pPr indent="-342900" lvl="0" marL="355600" marR="0" rtl="0" algn="just">
              <a:lnSpc>
                <a:spcPct val="100000"/>
              </a:lnSpc>
              <a:spcBef>
                <a:spcPts val="0"/>
              </a:spcBef>
              <a:spcAft>
                <a:spcPts val="0"/>
              </a:spcAft>
              <a:buClr>
                <a:schemeClr val="dk1"/>
              </a:buClr>
              <a:buSzPts val="2800"/>
              <a:buFont typeface="Tahoma"/>
              <a:buChar char="•"/>
            </a:pPr>
            <a:r>
              <a:rPr lang="en-US" sz="1800">
                <a:solidFill>
                  <a:schemeClr val="dk1"/>
                </a:solidFill>
                <a:latin typeface="Tahoma"/>
                <a:ea typeface="Tahoma"/>
                <a:cs typeface="Tahoma"/>
                <a:sym typeface="Tahoma"/>
              </a:rPr>
              <a:t>Our first iteration of the game was, predictably, very drab and lacking in colors and micro interactions.</a:t>
            </a:r>
            <a:endParaRPr sz="1800">
              <a:solidFill>
                <a:schemeClr val="dk1"/>
              </a:solidFill>
              <a:latin typeface="Tahoma"/>
              <a:ea typeface="Tahoma"/>
              <a:cs typeface="Tahoma"/>
              <a:sym typeface="Tahoma"/>
            </a:endParaRPr>
          </a:p>
          <a:p>
            <a:pPr indent="-342900" lvl="0" marL="355600" marR="0" rtl="0" algn="just">
              <a:lnSpc>
                <a:spcPct val="100000"/>
              </a:lnSpc>
              <a:spcBef>
                <a:spcPts val="0"/>
              </a:spcBef>
              <a:spcAft>
                <a:spcPts val="0"/>
              </a:spcAft>
              <a:buClr>
                <a:schemeClr val="dk1"/>
              </a:buClr>
              <a:buSzPts val="2800"/>
              <a:buFont typeface="Tahoma"/>
              <a:buChar char="•"/>
            </a:pPr>
            <a:r>
              <a:rPr lang="en-US" sz="1800">
                <a:solidFill>
                  <a:schemeClr val="dk1"/>
                </a:solidFill>
                <a:latin typeface="Tahoma"/>
                <a:ea typeface="Tahoma"/>
                <a:cs typeface="Tahoma"/>
                <a:sym typeface="Tahoma"/>
              </a:rPr>
              <a:t>In the next two iterations, we added functionality, coloring, and images for our game characters, obstacles, etc. to make the scene more visually appealing.</a:t>
            </a:r>
            <a:endParaRPr sz="1800">
              <a:solidFill>
                <a:schemeClr val="dk1"/>
              </a:solidFill>
              <a:latin typeface="Tahoma"/>
              <a:ea typeface="Tahoma"/>
              <a:cs typeface="Tahoma"/>
              <a:sym typeface="Tahoma"/>
            </a:endParaRPr>
          </a:p>
          <a:p>
            <a:pPr indent="-342900" lvl="0" marL="355600" marR="0" rtl="0" algn="just">
              <a:lnSpc>
                <a:spcPct val="100000"/>
              </a:lnSpc>
              <a:spcBef>
                <a:spcPts val="0"/>
              </a:spcBef>
              <a:spcAft>
                <a:spcPts val="0"/>
              </a:spcAft>
              <a:buClr>
                <a:schemeClr val="dk1"/>
              </a:buClr>
              <a:buSzPts val="2800"/>
              <a:buFont typeface="Tahoma"/>
              <a:buChar char="•"/>
            </a:pPr>
            <a:r>
              <a:rPr lang="en-US" sz="1800">
                <a:solidFill>
                  <a:schemeClr val="dk1"/>
                </a:solidFill>
                <a:latin typeface="Tahoma"/>
                <a:ea typeface="Tahoma"/>
                <a:cs typeface="Tahoma"/>
                <a:sym typeface="Tahoma"/>
              </a:rPr>
              <a:t>By our final iteration, we added in most of our microinteractions; animating characters, sound effects, adding an accessibility menu, etc.</a:t>
            </a:r>
            <a:endParaRPr sz="1800">
              <a:solidFill>
                <a:schemeClr val="dk1"/>
              </a:solidFill>
              <a:latin typeface="Tahoma"/>
              <a:ea typeface="Tahoma"/>
              <a:cs typeface="Tahoma"/>
              <a:sym typeface="Tahoma"/>
            </a:endParaRPr>
          </a:p>
          <a:p>
            <a:pPr indent="-342900" lvl="0" marL="355600" marR="0" rtl="0" algn="just">
              <a:lnSpc>
                <a:spcPct val="100000"/>
              </a:lnSpc>
              <a:spcBef>
                <a:spcPts val="0"/>
              </a:spcBef>
              <a:spcAft>
                <a:spcPts val="0"/>
              </a:spcAft>
              <a:buClr>
                <a:schemeClr val="dk1"/>
              </a:buClr>
              <a:buSzPts val="2800"/>
              <a:buFont typeface="Tahoma"/>
              <a:buChar char="•"/>
            </a:pPr>
            <a:r>
              <a:rPr lang="en-US" sz="1800">
                <a:solidFill>
                  <a:schemeClr val="dk1"/>
                </a:solidFill>
                <a:latin typeface="Tahoma"/>
                <a:ea typeface="Tahoma"/>
                <a:cs typeface="Tahoma"/>
                <a:sym typeface="Tahoma"/>
              </a:rPr>
              <a:t>We gradually improved our engagement by making the game visually pleasing to look at, adding recognizable sound effects, and adding accessibility options to ensure anyone and everyone could enjoy playing our game.</a:t>
            </a:r>
            <a:endParaRPr sz="1800">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3307556" y="892555"/>
            <a:ext cx="252920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Future Work</a:t>
            </a:r>
            <a:endParaRPr/>
          </a:p>
        </p:txBody>
      </p:sp>
      <p:sp>
        <p:nvSpPr>
          <p:cNvPr id="247" name="Google Shape;247;p31"/>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8" name="Google Shape;248;p31"/>
          <p:cNvSpPr txBox="1"/>
          <p:nvPr/>
        </p:nvSpPr>
        <p:spPr>
          <a:xfrm>
            <a:off x="725225" y="2015098"/>
            <a:ext cx="7408500" cy="3966300"/>
          </a:xfrm>
          <a:prstGeom prst="rect">
            <a:avLst/>
          </a:prstGeom>
          <a:noFill/>
          <a:ln>
            <a:noFill/>
          </a:ln>
        </p:spPr>
        <p:txBody>
          <a:bodyPr anchorCtr="0" anchor="t" bIns="0" lIns="0" spcFirstLastPara="1" rIns="0" wrap="square" tIns="33650">
            <a:noAutofit/>
          </a:bodyPr>
          <a:lstStyle/>
          <a:p>
            <a:pPr indent="-330200" lvl="0" marL="355600" marR="5080" rtl="0" algn="l">
              <a:lnSpc>
                <a:spcPct val="1175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Based on comments from friends and family regarding the game they suggested things such as adding difficulty levels (Easy, Normal, and Hard), which will change the pace of the game.</a:t>
            </a:r>
            <a:endParaRPr sz="2600">
              <a:solidFill>
                <a:schemeClr val="dk1"/>
              </a:solidFill>
              <a:latin typeface="Tahoma"/>
              <a:ea typeface="Tahoma"/>
              <a:cs typeface="Tahoma"/>
              <a:sym typeface="Tahoma"/>
            </a:endParaRPr>
          </a:p>
          <a:p>
            <a:pPr indent="-330200" lvl="0" marL="355600" marR="5080" rtl="0" algn="l">
              <a:lnSpc>
                <a:spcPct val="117500"/>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Another addition that we would like to add is more customizable characters and making them earnable through in game currency.</a:t>
            </a:r>
            <a:endParaRPr sz="2600">
              <a:solidFill>
                <a:schemeClr val="dk1"/>
              </a:solidFill>
              <a:latin typeface="Tahoma"/>
              <a:ea typeface="Tahoma"/>
              <a:cs typeface="Tahoma"/>
              <a:sym typeface="Tahoma"/>
            </a:endParaRPr>
          </a:p>
          <a:p>
            <a:pPr indent="-330200" lvl="0" marL="355600" marR="5080" rtl="0" algn="l">
              <a:lnSpc>
                <a:spcPct val="117499"/>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The completion of the online leaderboard.</a:t>
            </a:r>
            <a:endParaRPr sz="2600">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9"/>
          <p:cNvSpPr txBox="1"/>
          <p:nvPr/>
        </p:nvSpPr>
        <p:spPr>
          <a:xfrm>
            <a:off x="2209800" y="892550"/>
            <a:ext cx="4657500" cy="566700"/>
          </a:xfrm>
          <a:prstGeom prst="rect">
            <a:avLst/>
          </a:prstGeom>
          <a:noFill/>
          <a:ln>
            <a:noFill/>
          </a:ln>
        </p:spPr>
        <p:txBody>
          <a:bodyPr anchorCtr="0" anchor="t" bIns="0" lIns="0" spcFirstLastPara="1" rIns="0" wrap="square" tIns="12700">
            <a:noAutofit/>
          </a:bodyPr>
          <a:lstStyle/>
          <a:p>
            <a:pPr indent="0" lvl="0" marL="12700" marR="0" rtl="0" algn="l">
              <a:spcBef>
                <a:spcPts val="0"/>
              </a:spcBef>
              <a:spcAft>
                <a:spcPts val="0"/>
              </a:spcAft>
              <a:buNone/>
            </a:pPr>
            <a:r>
              <a:rPr b="0" i="0" lang="en-US" sz="3600" u="none" cap="none" strike="noStrike">
                <a:solidFill>
                  <a:schemeClr val="dk1"/>
                </a:solidFill>
                <a:latin typeface="Tahoma"/>
                <a:ea typeface="Tahoma"/>
                <a:cs typeface="Tahoma"/>
                <a:sym typeface="Tahoma"/>
              </a:rPr>
              <a:t>Targeted E - Engaging</a:t>
            </a:r>
            <a:endParaRPr b="0" i="0" sz="3600" u="none" cap="none" strike="noStrike">
              <a:solidFill>
                <a:schemeClr val="dk1"/>
              </a:solidFill>
              <a:latin typeface="Tahoma"/>
              <a:ea typeface="Tahoma"/>
              <a:cs typeface="Tahoma"/>
              <a:sym typeface="Tahoma"/>
            </a:endParaRPr>
          </a:p>
        </p:txBody>
      </p:sp>
      <p:sp>
        <p:nvSpPr>
          <p:cNvPr id="67" name="Google Shape;67;p9"/>
          <p:cNvSpPr txBox="1"/>
          <p:nvPr/>
        </p:nvSpPr>
        <p:spPr>
          <a:xfrm>
            <a:off x="775240" y="2449538"/>
            <a:ext cx="7148700" cy="3226500"/>
          </a:xfrm>
          <a:prstGeom prst="rect">
            <a:avLst/>
          </a:prstGeom>
          <a:noFill/>
          <a:ln>
            <a:noFill/>
          </a:ln>
        </p:spPr>
        <p:txBody>
          <a:bodyPr anchorCtr="0" anchor="t" bIns="0" lIns="0" spcFirstLastPara="1" rIns="0" wrap="square" tIns="91425">
            <a:noAutofit/>
          </a:bodyPr>
          <a:lstStyle/>
          <a:p>
            <a:pPr indent="-342900" lvl="0" marL="35560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have focused on the Engagement dimension of our application.</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Since SpaceForce is a game, we wanted to ensure users want to play the game and that they enjoy it as much as possible.</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Main idea is for the game to be an enjoyable and be an engaging activity that people partake in to pass time and relieve stress.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0"/>
          <p:cNvSpPr txBox="1"/>
          <p:nvPr/>
        </p:nvSpPr>
        <p:spPr>
          <a:xfrm>
            <a:off x="1905000" y="892555"/>
            <a:ext cx="5181600" cy="566822"/>
          </a:xfrm>
          <a:prstGeom prst="rect">
            <a:avLst/>
          </a:prstGeom>
          <a:noFill/>
          <a:ln>
            <a:noFill/>
          </a:ln>
        </p:spPr>
        <p:txBody>
          <a:bodyPr anchorCtr="0" anchor="t" bIns="0" lIns="0" spcFirstLastPara="1" rIns="0" wrap="square" tIns="12700">
            <a:noAutofit/>
          </a:bodyPr>
          <a:lstStyle/>
          <a:p>
            <a:pPr indent="0" lvl="0" marL="12700" marR="0" rtl="0" algn="l">
              <a:spcBef>
                <a:spcPts val="0"/>
              </a:spcBef>
              <a:spcAft>
                <a:spcPts val="0"/>
              </a:spcAft>
              <a:buNone/>
            </a:pPr>
            <a:r>
              <a:rPr b="0" i="0" lang="en-US" sz="3600" u="none" cap="none" strike="noStrike">
                <a:solidFill>
                  <a:schemeClr val="dk1"/>
                </a:solidFill>
                <a:latin typeface="Tahoma"/>
                <a:ea typeface="Tahoma"/>
                <a:cs typeface="Tahoma"/>
                <a:sym typeface="Tahoma"/>
              </a:rPr>
              <a:t>Measuring improvement</a:t>
            </a:r>
            <a:endParaRPr b="0" i="0" sz="3600" u="none" cap="none" strike="noStrike">
              <a:solidFill>
                <a:schemeClr val="dk1"/>
              </a:solidFill>
              <a:latin typeface="Tahoma"/>
              <a:ea typeface="Tahoma"/>
              <a:cs typeface="Tahoma"/>
              <a:sym typeface="Tahoma"/>
            </a:endParaRPr>
          </a:p>
        </p:txBody>
      </p:sp>
      <p:sp>
        <p:nvSpPr>
          <p:cNvPr id="73" name="Google Shape;73;p10"/>
          <p:cNvSpPr txBox="1"/>
          <p:nvPr/>
        </p:nvSpPr>
        <p:spPr>
          <a:xfrm>
            <a:off x="775251" y="1518752"/>
            <a:ext cx="7634100" cy="4976100"/>
          </a:xfrm>
          <a:prstGeom prst="rect">
            <a:avLst/>
          </a:prstGeom>
          <a:noFill/>
          <a:ln>
            <a:noFill/>
          </a:ln>
        </p:spPr>
        <p:txBody>
          <a:bodyPr anchorCtr="0" anchor="t" bIns="0" lIns="0" spcFirstLastPara="1" rIns="0" wrap="square" tIns="91425">
            <a:noAutofit/>
          </a:bodyPr>
          <a:lstStyle/>
          <a:p>
            <a:pPr indent="-336550" lvl="0" marL="355600" marR="0" rtl="0" algn="just">
              <a:lnSpc>
                <a:spcPct val="100000"/>
              </a:lnSpc>
              <a:spcBef>
                <a:spcPts val="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To measure ‘Engagement’ in our application we measure the satisfaction level of users when they play our game as well as time spent playing the game.</a:t>
            </a:r>
            <a:endParaRPr sz="2300"/>
          </a:p>
          <a:p>
            <a:pPr indent="-336550" lvl="0" marL="355600" marR="0" rtl="0" algn="just">
              <a:lnSpc>
                <a:spcPct val="100000"/>
              </a:lnSpc>
              <a:spcBef>
                <a:spcPts val="72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This data is collected through anonymous form submissions of our users (</a:t>
            </a:r>
            <a:r>
              <a:rPr lang="en-US" sz="2300">
                <a:solidFill>
                  <a:schemeClr val="dk1"/>
                </a:solidFill>
                <a:latin typeface="Tahoma"/>
                <a:ea typeface="Tahoma"/>
                <a:cs typeface="Tahoma"/>
                <a:sym typeface="Tahoma"/>
              </a:rPr>
              <a:t>Using Google forms</a:t>
            </a:r>
            <a:r>
              <a:rPr b="0" i="0" lang="en-US" sz="2300" u="none" cap="none" strike="noStrike">
                <a:solidFill>
                  <a:schemeClr val="dk1"/>
                </a:solidFill>
                <a:latin typeface="Tahoma"/>
                <a:ea typeface="Tahoma"/>
                <a:cs typeface="Tahoma"/>
                <a:sym typeface="Tahoma"/>
              </a:rPr>
              <a:t>)</a:t>
            </a:r>
            <a:r>
              <a:rPr lang="en-US" sz="2300">
                <a:solidFill>
                  <a:schemeClr val="dk1"/>
                </a:solidFill>
                <a:latin typeface="Tahoma"/>
                <a:ea typeface="Tahoma"/>
                <a:cs typeface="Tahoma"/>
                <a:sym typeface="Tahoma"/>
              </a:rPr>
              <a:t>.</a:t>
            </a:r>
            <a:endParaRPr sz="2300">
              <a:solidFill>
                <a:schemeClr val="dk1"/>
              </a:solidFill>
              <a:latin typeface="Tahoma"/>
              <a:ea typeface="Tahoma"/>
              <a:cs typeface="Tahoma"/>
              <a:sym typeface="Tahoma"/>
            </a:endParaRPr>
          </a:p>
          <a:p>
            <a:pPr indent="-336550" lvl="0" marL="355600" marR="0" rtl="0" algn="just">
              <a:lnSpc>
                <a:spcPct val="100000"/>
              </a:lnSpc>
              <a:spcBef>
                <a:spcPts val="720"/>
              </a:spcBef>
              <a:spcAft>
                <a:spcPts val="0"/>
              </a:spcAft>
              <a:buClr>
                <a:schemeClr val="dk1"/>
              </a:buClr>
              <a:buSzPts val="2300"/>
              <a:buFont typeface="Tahoma"/>
              <a:buChar char="•"/>
            </a:pPr>
            <a:r>
              <a:rPr lang="en-US" sz="2300">
                <a:solidFill>
                  <a:schemeClr val="dk1"/>
                </a:solidFill>
                <a:latin typeface="Tahoma"/>
                <a:ea typeface="Tahoma"/>
                <a:cs typeface="Tahoma"/>
                <a:sym typeface="Tahoma"/>
              </a:rPr>
              <a:t>We also collected the total time played, total attempts, and the user’s high score (the application outputs the info after the user exits the game in Results.txt).</a:t>
            </a:r>
            <a:endParaRPr sz="2300">
              <a:solidFill>
                <a:schemeClr val="dk1"/>
              </a:solidFill>
              <a:latin typeface="Tahoma"/>
              <a:ea typeface="Tahoma"/>
              <a:cs typeface="Tahoma"/>
              <a:sym typeface="Tahoma"/>
            </a:endParaRPr>
          </a:p>
          <a:p>
            <a:pPr indent="-336550" lvl="0" marL="355600" marR="0" rtl="0" algn="just">
              <a:lnSpc>
                <a:spcPct val="100000"/>
              </a:lnSpc>
              <a:spcBef>
                <a:spcPts val="720"/>
              </a:spcBef>
              <a:spcAft>
                <a:spcPts val="0"/>
              </a:spcAft>
              <a:buClr>
                <a:schemeClr val="dk1"/>
              </a:buClr>
              <a:buSzPts val="2300"/>
              <a:buFont typeface="Tahoma"/>
              <a:buChar char="•"/>
            </a:pPr>
            <a:r>
              <a:rPr lang="en-US" sz="2300">
                <a:solidFill>
                  <a:schemeClr val="dk1"/>
                </a:solidFill>
                <a:latin typeface="Tahoma"/>
                <a:ea typeface="Tahoma"/>
                <a:cs typeface="Tahoma"/>
                <a:sym typeface="Tahoma"/>
              </a:rPr>
              <a:t>If the feedback received is better and the average time playing plus total attempts have all increased, we can determine the game engagement has also increased.</a:t>
            </a:r>
            <a:endParaRPr sz="2300">
              <a:solidFill>
                <a:schemeClr val="dk1"/>
              </a:solidFill>
            </a:endParaRPr>
          </a:p>
          <a:p>
            <a:pPr indent="0" lvl="0" marL="457200" marR="0" rtl="0" algn="just">
              <a:lnSpc>
                <a:spcPct val="100000"/>
              </a:lnSpc>
              <a:spcBef>
                <a:spcPts val="720"/>
              </a:spcBef>
              <a:spcAft>
                <a:spcPts val="0"/>
              </a:spcAft>
              <a:buNone/>
            </a:pPr>
            <a:r>
              <a:t/>
            </a:r>
            <a:endParaRPr sz="2300">
              <a:solidFill>
                <a:schemeClr val="dk1"/>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1"/>
          <p:cNvSpPr txBox="1"/>
          <p:nvPr>
            <p:ph type="title"/>
          </p:nvPr>
        </p:nvSpPr>
        <p:spPr>
          <a:xfrm>
            <a:off x="764541" y="618235"/>
            <a:ext cx="7617460" cy="1122680"/>
          </a:xfrm>
          <a:prstGeom prst="rect">
            <a:avLst/>
          </a:prstGeom>
          <a:noFill/>
          <a:ln>
            <a:noFill/>
          </a:ln>
        </p:spPr>
        <p:txBody>
          <a:bodyPr anchorCtr="0" anchor="t" bIns="0" lIns="0" spcFirstLastPara="1" rIns="0" wrap="square" tIns="12700">
            <a:noAutofit/>
          </a:bodyPr>
          <a:lstStyle/>
          <a:p>
            <a:pPr indent="-2095500" lvl="0" marL="2108200" marR="5080" rtl="0" algn="l">
              <a:lnSpc>
                <a:spcPct val="100000"/>
              </a:lnSpc>
              <a:spcBef>
                <a:spcPts val="0"/>
              </a:spcBef>
              <a:spcAft>
                <a:spcPts val="0"/>
              </a:spcAft>
              <a:buNone/>
            </a:pPr>
            <a:r>
              <a:rPr lang="en-US"/>
              <a:t>Preliminary User	Survey Results and Industry Data</a:t>
            </a:r>
            <a:endParaRPr/>
          </a:p>
        </p:txBody>
      </p:sp>
      <p:sp>
        <p:nvSpPr>
          <p:cNvPr id="80" name="Google Shape;80;p11"/>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1" name="Google Shape;81;p11"/>
          <p:cNvSpPr txBox="1"/>
          <p:nvPr/>
        </p:nvSpPr>
        <p:spPr>
          <a:xfrm>
            <a:off x="764540" y="1935988"/>
            <a:ext cx="7148830" cy="3595856"/>
          </a:xfrm>
          <a:prstGeom prst="rect">
            <a:avLst/>
          </a:prstGeom>
          <a:noFill/>
          <a:ln>
            <a:noFill/>
          </a:ln>
        </p:spPr>
        <p:txBody>
          <a:bodyPr anchorCtr="0" anchor="t" bIns="0" lIns="0" spcFirstLastPara="1" rIns="0" wrap="square" tIns="91425">
            <a:noAutofit/>
          </a:bodyPr>
          <a:lstStyle/>
          <a:p>
            <a:pPr indent="-342900" lvl="0" marL="35560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Based on WEPC around 64% of the general public in the US are “Gamers” with average age between 15 – 19 (1).</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Furthermore, a study on Statista can tell us 54% of people who play games are male (2), with around 37% of gamers being college graduates (3).</a:t>
            </a:r>
            <a:endParaRPr/>
          </a:p>
          <a:p>
            <a:pPr indent="-342900" lvl="0" marL="355600" marR="0" rtl="0" algn="just">
              <a:lnSpc>
                <a:spcPct val="100000"/>
              </a:lnSpc>
              <a:spcBef>
                <a:spcPts val="72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All this information helped us create our persona of Tyler the college student.</a:t>
            </a:r>
            <a:endParaRPr/>
          </a:p>
        </p:txBody>
      </p:sp>
      <p:sp>
        <p:nvSpPr>
          <p:cNvPr id="82" name="Google Shape;82;p11"/>
          <p:cNvSpPr txBox="1"/>
          <p:nvPr/>
        </p:nvSpPr>
        <p:spPr>
          <a:xfrm>
            <a:off x="1974426" y="5531844"/>
            <a:ext cx="5195653" cy="918200"/>
          </a:xfrm>
          <a:prstGeom prst="rect">
            <a:avLst/>
          </a:prstGeom>
          <a:noFill/>
          <a:ln>
            <a:noFill/>
          </a:ln>
        </p:spPr>
        <p:txBody>
          <a:bodyPr anchorCtr="0" anchor="t" bIns="45700" lIns="91425" spcFirstLastPara="1" rIns="91425" wrap="square" tIns="45700">
            <a:noAutofit/>
          </a:bodyPr>
          <a:lstStyle/>
          <a:p>
            <a:pPr indent="-457200" lvl="0" marL="469900" marR="0" rtl="0" algn="just">
              <a:spcBef>
                <a:spcPts val="0"/>
              </a:spcBef>
              <a:spcAft>
                <a:spcPts val="0"/>
              </a:spcAft>
              <a:buClr>
                <a:schemeClr val="dk1"/>
              </a:buClr>
              <a:buSzPts val="800"/>
              <a:buFont typeface="Calibri"/>
              <a:buAutoNum type="arabicPeriod"/>
            </a:pPr>
            <a:r>
              <a:rPr b="0" i="0" lang="en-US" sz="800" u="sng" cap="none" strike="noStrike">
                <a:solidFill>
                  <a:schemeClr val="hlink"/>
                </a:solidFill>
                <a:latin typeface="Calibri"/>
                <a:ea typeface="Calibri"/>
                <a:cs typeface="Calibri"/>
                <a:sym typeface="Calibri"/>
                <a:hlinkClick r:id="rId3"/>
              </a:rPr>
              <a:t>https://www.wepc.com/news/video-game-statistics/#mobile-gaming</a:t>
            </a:r>
            <a:endParaRPr b="0" i="0" sz="800" u="none" cap="none" strike="noStrike">
              <a:solidFill>
                <a:schemeClr val="dk1"/>
              </a:solidFill>
              <a:latin typeface="Calibri"/>
              <a:ea typeface="Calibri"/>
              <a:cs typeface="Calibri"/>
              <a:sym typeface="Calibri"/>
            </a:endParaRPr>
          </a:p>
          <a:p>
            <a:pPr indent="-457200" lvl="0" marL="469900" marR="0" rtl="0" algn="just">
              <a:spcBef>
                <a:spcPts val="720"/>
              </a:spcBef>
              <a:spcAft>
                <a:spcPts val="0"/>
              </a:spcAft>
              <a:buClr>
                <a:schemeClr val="dk1"/>
              </a:buClr>
              <a:buSzPts val="800"/>
              <a:buFont typeface="Calibri"/>
              <a:buAutoNum type="arabicPeriod"/>
            </a:pPr>
            <a:r>
              <a:rPr b="0" i="0" lang="en-US" sz="800" u="sng" cap="none" strike="noStrike">
                <a:solidFill>
                  <a:schemeClr val="hlink"/>
                </a:solidFill>
                <a:latin typeface="Calibri"/>
                <a:ea typeface="Calibri"/>
                <a:cs typeface="Calibri"/>
                <a:sym typeface="Calibri"/>
                <a:hlinkClick r:id="rId4"/>
              </a:rPr>
              <a:t>https://www.statista.com/statistics/232383/gender-split-of-us-computerand-video-gamers</a:t>
            </a:r>
            <a:endParaRPr b="0" i="0" sz="800" u="none" cap="none" strike="noStrike">
              <a:solidFill>
                <a:schemeClr val="dk1"/>
              </a:solidFill>
              <a:latin typeface="Calibri"/>
              <a:ea typeface="Calibri"/>
              <a:cs typeface="Calibri"/>
              <a:sym typeface="Calibri"/>
            </a:endParaRPr>
          </a:p>
          <a:p>
            <a:pPr indent="-457200" lvl="0" marL="469900" marR="0" rtl="0" algn="just">
              <a:spcBef>
                <a:spcPts val="720"/>
              </a:spcBef>
              <a:spcAft>
                <a:spcPts val="0"/>
              </a:spcAft>
              <a:buClr>
                <a:schemeClr val="dk1"/>
              </a:buClr>
              <a:buSzPts val="800"/>
              <a:buFont typeface="Calibri"/>
              <a:buAutoNum type="arabicPeriod"/>
            </a:pPr>
            <a:r>
              <a:rPr b="0" i="0" lang="en-US" sz="800" u="sng" cap="none" strike="noStrike">
                <a:solidFill>
                  <a:schemeClr val="hlink"/>
                </a:solidFill>
                <a:latin typeface="Calibri"/>
                <a:ea typeface="Calibri"/>
                <a:cs typeface="Calibri"/>
                <a:sym typeface="Calibri"/>
                <a:hlinkClick r:id="rId5"/>
              </a:rPr>
              <a:t>https://www.statista.com/statistics/499707/share-consumers-ever-playvideo-games-by-education-level-usa</a:t>
            </a:r>
            <a:endParaRPr b="0" i="0" sz="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2"/>
          <p:cNvSpPr txBox="1"/>
          <p:nvPr>
            <p:ph type="title"/>
          </p:nvPr>
        </p:nvSpPr>
        <p:spPr>
          <a:xfrm>
            <a:off x="3756025" y="892555"/>
            <a:ext cx="163385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Persona</a:t>
            </a:r>
            <a:endParaRPr/>
          </a:p>
        </p:txBody>
      </p:sp>
      <p:sp>
        <p:nvSpPr>
          <p:cNvPr id="88" name="Google Shape;88;p12"/>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89" name="Google Shape;89;p12"/>
          <p:cNvPicPr preferRelativeResize="0"/>
          <p:nvPr/>
        </p:nvPicPr>
        <p:blipFill rotWithShape="1">
          <a:blip r:embed="rId3">
            <a:alphaModFix/>
          </a:blip>
          <a:srcRect b="0" l="0" r="0" t="0"/>
          <a:stretch/>
        </p:blipFill>
        <p:spPr>
          <a:xfrm>
            <a:off x="842784" y="1600200"/>
            <a:ext cx="2759825" cy="1737360"/>
          </a:xfrm>
          <a:prstGeom prst="rect">
            <a:avLst/>
          </a:prstGeom>
          <a:noFill/>
          <a:ln>
            <a:noFill/>
          </a:ln>
        </p:spPr>
      </p:pic>
      <p:sp>
        <p:nvSpPr>
          <p:cNvPr id="90" name="Google Shape;90;p12"/>
          <p:cNvSpPr txBox="1"/>
          <p:nvPr/>
        </p:nvSpPr>
        <p:spPr>
          <a:xfrm>
            <a:off x="4674172" y="1600200"/>
            <a:ext cx="3733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Basics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Tyler Tylerson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Male / 19 years old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Software Engineer Intern</a:t>
            </a:r>
            <a:endParaRPr sz="1800">
              <a:solidFill>
                <a:schemeClr val="dk1"/>
              </a:solidFill>
              <a:latin typeface="Calibri"/>
              <a:ea typeface="Calibri"/>
              <a:cs typeface="Calibri"/>
              <a:sym typeface="Calibri"/>
            </a:endParaRPr>
          </a:p>
        </p:txBody>
      </p:sp>
      <p:sp>
        <p:nvSpPr>
          <p:cNvPr id="91" name="Google Shape;91;p12"/>
          <p:cNvSpPr txBox="1"/>
          <p:nvPr/>
        </p:nvSpPr>
        <p:spPr>
          <a:xfrm>
            <a:off x="842783" y="3886200"/>
            <a:ext cx="7290931"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Tyler is a 19 year old undergraduate student at a major university. He is majoring in Computer Science and is part of the Lacrosse club. He is currently an intern at one of the local Software shops and wishes to become a full time software developer after graduation.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Tyler is a motivated individual, that likes to spend time with his friends, but also enjoys playing games when time permits. He is a casual gamer, mostly on the weekends or during breaks between school, interning and lacrosse.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2057400" y="892555"/>
            <a:ext cx="5257799" cy="566822"/>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First Design (Low fidelity)</a:t>
            </a:r>
            <a:endParaRPr/>
          </a:p>
        </p:txBody>
      </p:sp>
      <p:sp>
        <p:nvSpPr>
          <p:cNvPr id="98" name="Google Shape;98;p13"/>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99" name="Google Shape;99;p13"/>
          <p:cNvPicPr preferRelativeResize="0"/>
          <p:nvPr/>
        </p:nvPicPr>
        <p:blipFill rotWithShape="1">
          <a:blip r:embed="rId3">
            <a:alphaModFix/>
          </a:blip>
          <a:srcRect b="0" l="0" r="0" t="0"/>
          <a:stretch/>
        </p:blipFill>
        <p:spPr>
          <a:xfrm>
            <a:off x="685800" y="1981599"/>
            <a:ext cx="1678781" cy="1193800"/>
          </a:xfrm>
          <a:prstGeom prst="rect">
            <a:avLst/>
          </a:prstGeom>
          <a:noFill/>
          <a:ln>
            <a:noFill/>
          </a:ln>
        </p:spPr>
      </p:pic>
      <p:pic>
        <p:nvPicPr>
          <p:cNvPr id="100" name="Google Shape;100;p13"/>
          <p:cNvPicPr preferRelativeResize="0"/>
          <p:nvPr/>
        </p:nvPicPr>
        <p:blipFill rotWithShape="1">
          <a:blip r:embed="rId4">
            <a:alphaModFix/>
          </a:blip>
          <a:srcRect b="0" l="0" r="0" t="0"/>
          <a:stretch/>
        </p:blipFill>
        <p:spPr>
          <a:xfrm>
            <a:off x="2743201" y="1981599"/>
            <a:ext cx="1676400" cy="1192107"/>
          </a:xfrm>
          <a:prstGeom prst="rect">
            <a:avLst/>
          </a:prstGeom>
          <a:noFill/>
          <a:ln>
            <a:noFill/>
          </a:ln>
        </p:spPr>
      </p:pic>
      <p:pic>
        <p:nvPicPr>
          <p:cNvPr id="101" name="Google Shape;101;p13"/>
          <p:cNvPicPr preferRelativeResize="0"/>
          <p:nvPr/>
        </p:nvPicPr>
        <p:blipFill rotWithShape="1">
          <a:blip r:embed="rId5">
            <a:alphaModFix/>
          </a:blip>
          <a:srcRect b="0" l="0" r="0" t="0"/>
          <a:stretch/>
        </p:blipFill>
        <p:spPr>
          <a:xfrm>
            <a:off x="4798221" y="1980350"/>
            <a:ext cx="1678779" cy="1193798"/>
          </a:xfrm>
          <a:prstGeom prst="rect">
            <a:avLst/>
          </a:prstGeom>
          <a:noFill/>
          <a:ln>
            <a:noFill/>
          </a:ln>
        </p:spPr>
      </p:pic>
      <p:pic>
        <p:nvPicPr>
          <p:cNvPr id="102" name="Google Shape;102;p13"/>
          <p:cNvPicPr preferRelativeResize="0"/>
          <p:nvPr/>
        </p:nvPicPr>
        <p:blipFill rotWithShape="1">
          <a:blip r:embed="rId6">
            <a:alphaModFix/>
          </a:blip>
          <a:srcRect b="0" l="0" r="0" t="0"/>
          <a:stretch/>
        </p:blipFill>
        <p:spPr>
          <a:xfrm>
            <a:off x="6853241" y="1980350"/>
            <a:ext cx="1681159" cy="1195491"/>
          </a:xfrm>
          <a:prstGeom prst="rect">
            <a:avLst/>
          </a:prstGeom>
          <a:noFill/>
          <a:ln>
            <a:noFill/>
          </a:ln>
        </p:spPr>
      </p:pic>
      <p:sp>
        <p:nvSpPr>
          <p:cNvPr id="103" name="Google Shape;103;p13"/>
          <p:cNvSpPr txBox="1"/>
          <p:nvPr/>
        </p:nvSpPr>
        <p:spPr>
          <a:xfrm>
            <a:off x="685800" y="3685405"/>
            <a:ext cx="7848600" cy="258532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2400" u="sng">
                <a:solidFill>
                  <a:schemeClr val="dk1"/>
                </a:solidFill>
                <a:latin typeface="Calibri"/>
                <a:ea typeface="Calibri"/>
                <a:cs typeface="Calibri"/>
                <a:sym typeface="Calibri"/>
              </a:rPr>
              <a:t>Low </a:t>
            </a:r>
            <a:r>
              <a:rPr lang="en-US" sz="2400" u="sng">
                <a:solidFill>
                  <a:schemeClr val="dk1"/>
                </a:solidFill>
                <a:latin typeface="Calibri"/>
                <a:ea typeface="Calibri"/>
                <a:cs typeface="Calibri"/>
                <a:sym typeface="Calibri"/>
              </a:rPr>
              <a:t>Fidelity Design:</a:t>
            </a:r>
            <a:endParaRPr sz="2400" u="sng">
              <a:solidFill>
                <a:schemeClr val="dk1"/>
              </a:solidFill>
              <a:latin typeface="Calibri"/>
              <a:ea typeface="Calibri"/>
              <a:cs typeface="Calibri"/>
              <a:sym typeface="Calibri"/>
            </a:endParaRPr>
          </a:p>
          <a:p>
            <a:pPr indent="-381000" lvl="0" marL="457200" rtl="0" algn="ctr">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We designed our low fidelity in paint instead of paper (since none of us were artists)</a:t>
            </a:r>
            <a:endParaRPr sz="2400">
              <a:solidFill>
                <a:schemeClr val="dk1"/>
              </a:solidFill>
              <a:latin typeface="Calibri"/>
              <a:ea typeface="Calibri"/>
              <a:cs typeface="Calibri"/>
              <a:sym typeface="Calibri"/>
            </a:endParaRPr>
          </a:p>
          <a:p>
            <a:pPr indent="-381000" lvl="0" marL="457200" rtl="0" algn="ctr">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Four different screens were created based off of what we’ve seen in other games</a:t>
            </a:r>
            <a:endParaRPr sz="2400">
              <a:solidFill>
                <a:schemeClr val="dk1"/>
              </a:solidFill>
              <a:latin typeface="Calibri"/>
              <a:ea typeface="Calibri"/>
              <a:cs typeface="Calibri"/>
              <a:sym typeface="Calibri"/>
            </a:endParaRPr>
          </a:p>
          <a:p>
            <a:pPr indent="-381000" lvl="0" marL="457200" rtl="0" algn="ctr">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Screen for main menu, character, option, and the game over screen are shown</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1371600" y="892555"/>
            <a:ext cx="6095999" cy="566822"/>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User Feedback – First Design</a:t>
            </a:r>
            <a:endParaRPr/>
          </a:p>
        </p:txBody>
      </p:sp>
      <p:sp>
        <p:nvSpPr>
          <p:cNvPr id="109" name="Google Shape;109;p14"/>
          <p:cNvSpPr txBox="1"/>
          <p:nvPr>
            <p:ph idx="12" type="sldNum"/>
          </p:nvPr>
        </p:nvSpPr>
        <p:spPr>
          <a:xfrm>
            <a:off x="8133715" y="6280317"/>
            <a:ext cx="270509" cy="240029"/>
          </a:xfrm>
          <a:prstGeom prst="rect">
            <a:avLst/>
          </a:prstGeom>
          <a:noFill/>
          <a:ln>
            <a:noFill/>
          </a:ln>
        </p:spPr>
        <p:txBody>
          <a:bodyPr anchorCtr="0" anchor="t" bIns="0" lIns="0" spcFirstLastPara="1" rIns="0" wrap="square" tIns="12700">
            <a:no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0" name="Google Shape;110;p14"/>
          <p:cNvSpPr txBox="1"/>
          <p:nvPr/>
        </p:nvSpPr>
        <p:spPr>
          <a:xfrm>
            <a:off x="764550" y="1723801"/>
            <a:ext cx="7719900" cy="4292100"/>
          </a:xfrm>
          <a:prstGeom prst="rect">
            <a:avLst/>
          </a:prstGeom>
          <a:noFill/>
          <a:ln>
            <a:noFill/>
          </a:ln>
        </p:spPr>
        <p:txBody>
          <a:bodyPr anchorCtr="0" anchor="t" bIns="0" lIns="0" spcFirstLastPara="1" rIns="0" wrap="square" tIns="33650">
            <a:noAutofit/>
          </a:bodyPr>
          <a:lstStyle/>
          <a:p>
            <a:pPr indent="-393700" lvl="0" marL="457200" marR="5080" rtl="0" algn="l">
              <a:lnSpc>
                <a:spcPct val="111525"/>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We talked to 3 users for the </a:t>
            </a:r>
            <a:r>
              <a:rPr lang="en-US" sz="2600">
                <a:solidFill>
                  <a:schemeClr val="dk1"/>
                </a:solidFill>
                <a:latin typeface="Tahoma"/>
                <a:ea typeface="Tahoma"/>
                <a:cs typeface="Tahoma"/>
                <a:sym typeface="Tahoma"/>
              </a:rPr>
              <a:t>initial</a:t>
            </a:r>
            <a:r>
              <a:rPr lang="en-US" sz="2600">
                <a:solidFill>
                  <a:schemeClr val="dk1"/>
                </a:solidFill>
                <a:latin typeface="Tahoma"/>
                <a:ea typeface="Tahoma"/>
                <a:cs typeface="Tahoma"/>
                <a:sym typeface="Tahoma"/>
              </a:rPr>
              <a:t> design feedback.</a:t>
            </a:r>
            <a:endParaRPr sz="2600">
              <a:solidFill>
                <a:schemeClr val="dk1"/>
              </a:solidFill>
              <a:latin typeface="Tahoma"/>
              <a:ea typeface="Tahoma"/>
              <a:cs typeface="Tahoma"/>
              <a:sym typeface="Tahoma"/>
            </a:endParaRPr>
          </a:p>
          <a:p>
            <a:pPr indent="-330200" lvl="0" marL="355600" marR="5080" rtl="0" algn="l">
              <a:lnSpc>
                <a:spcPct val="111525"/>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One user suggested that there should be an option to exit the game on the main screen.</a:t>
            </a:r>
            <a:endParaRPr sz="2600">
              <a:solidFill>
                <a:schemeClr val="dk1"/>
              </a:solidFill>
              <a:latin typeface="Tahoma"/>
              <a:ea typeface="Tahoma"/>
              <a:cs typeface="Tahoma"/>
              <a:sym typeface="Tahoma"/>
            </a:endParaRPr>
          </a:p>
          <a:p>
            <a:pPr indent="-330200" lvl="0" marL="355600" marR="5080" rtl="0" algn="l">
              <a:lnSpc>
                <a:spcPct val="111525"/>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Background should be consistent throughout the different screens within the application.</a:t>
            </a:r>
            <a:endParaRPr sz="2600">
              <a:solidFill>
                <a:schemeClr val="dk1"/>
              </a:solidFill>
              <a:latin typeface="Tahoma"/>
              <a:ea typeface="Tahoma"/>
              <a:cs typeface="Tahoma"/>
              <a:sym typeface="Tahoma"/>
            </a:endParaRPr>
          </a:p>
          <a:p>
            <a:pPr indent="-330200" lvl="0" marL="355600" marR="5080" rtl="0" algn="l">
              <a:lnSpc>
                <a:spcPct val="111525"/>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Users liked the option of being able to change characters.</a:t>
            </a:r>
            <a:endParaRPr sz="2600">
              <a:solidFill>
                <a:schemeClr val="dk1"/>
              </a:solidFill>
              <a:latin typeface="Tahoma"/>
              <a:ea typeface="Tahoma"/>
              <a:cs typeface="Tahoma"/>
              <a:sym typeface="Tahoma"/>
            </a:endParaRPr>
          </a:p>
          <a:p>
            <a:pPr indent="-330200" lvl="0" marL="355600" marR="5080" rtl="0" algn="l">
              <a:lnSpc>
                <a:spcPct val="111525"/>
              </a:lnSpc>
              <a:spcBef>
                <a:spcPts val="0"/>
              </a:spcBef>
              <a:spcAft>
                <a:spcPts val="0"/>
              </a:spcAft>
              <a:buClr>
                <a:schemeClr val="dk1"/>
              </a:buClr>
              <a:buSzPts val="2600"/>
              <a:buFont typeface="Tahoma"/>
              <a:buChar char="•"/>
            </a:pPr>
            <a:r>
              <a:rPr lang="en-US" sz="2600">
                <a:solidFill>
                  <a:schemeClr val="dk1"/>
                </a:solidFill>
                <a:latin typeface="Tahoma"/>
                <a:ea typeface="Tahoma"/>
                <a:cs typeface="Tahoma"/>
                <a:sym typeface="Tahoma"/>
              </a:rPr>
              <a:t>They also liked that there were options to turn off audio.</a:t>
            </a:r>
            <a:endParaRPr sz="2600">
              <a:solidFill>
                <a:schemeClr val="dk1"/>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04800" y="892550"/>
            <a:ext cx="7467600" cy="5667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Second Design (Moderate fidelity)</a:t>
            </a:r>
            <a:endParaRPr/>
          </a:p>
        </p:txBody>
      </p:sp>
      <p:sp>
        <p:nvSpPr>
          <p:cNvPr id="116" name="Google Shape;116;p15"/>
          <p:cNvSpPr txBox="1"/>
          <p:nvPr/>
        </p:nvSpPr>
        <p:spPr>
          <a:xfrm>
            <a:off x="671025" y="3974275"/>
            <a:ext cx="7848600" cy="262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100"/>
              <a:buNone/>
            </a:pPr>
            <a:r>
              <a:rPr lang="en-US" sz="2400" u="sng">
                <a:solidFill>
                  <a:schemeClr val="dk1"/>
                </a:solidFill>
                <a:latin typeface="Calibri"/>
                <a:ea typeface="Calibri"/>
                <a:cs typeface="Calibri"/>
                <a:sym typeface="Calibri"/>
              </a:rPr>
              <a:t>Moderate</a:t>
            </a:r>
            <a:r>
              <a:rPr lang="en-US" sz="2400" u="sng">
                <a:solidFill>
                  <a:schemeClr val="dk1"/>
                </a:solidFill>
                <a:latin typeface="Calibri"/>
                <a:ea typeface="Calibri"/>
                <a:cs typeface="Calibri"/>
                <a:sym typeface="Calibri"/>
              </a:rPr>
              <a:t> Fidelity Design:</a:t>
            </a:r>
            <a:endParaRPr sz="2400" u="sng">
              <a:solidFill>
                <a:schemeClr val="dk1"/>
              </a:solidFill>
              <a:latin typeface="Calibri"/>
              <a:ea typeface="Calibri"/>
              <a:cs typeface="Calibri"/>
              <a:sym typeface="Calibri"/>
            </a:endParaRPr>
          </a:p>
          <a:p>
            <a:pPr indent="-381000" lvl="0" marL="457200" rtl="0" algn="ctr">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Based off the feedback from the low fidelity we designed our moderate fidelity prototype in Balsamiq</a:t>
            </a:r>
            <a:endParaRPr sz="2400">
              <a:solidFill>
                <a:schemeClr val="dk1"/>
              </a:solidFill>
              <a:latin typeface="Calibri"/>
              <a:ea typeface="Calibri"/>
              <a:cs typeface="Calibri"/>
              <a:sym typeface="Calibri"/>
            </a:endParaRPr>
          </a:p>
          <a:p>
            <a:pPr indent="-381000" lvl="0" marL="457200" rtl="0" algn="ctr">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We shows users the flow of what will happen when they clicked on a certain option and the screen they would be brought to</a:t>
            </a:r>
            <a:endParaRPr sz="2400">
              <a:solidFill>
                <a:schemeClr val="dk1"/>
              </a:solidFill>
              <a:latin typeface="Calibri"/>
              <a:ea typeface="Calibri"/>
              <a:cs typeface="Calibri"/>
              <a:sym typeface="Calibri"/>
            </a:endParaRPr>
          </a:p>
          <a:p>
            <a:pPr indent="0" lvl="0" marL="457200" rtl="0" algn="ctr">
              <a:spcBef>
                <a:spcPts val="0"/>
              </a:spcBef>
              <a:spcAft>
                <a:spcPts val="0"/>
              </a:spcAft>
              <a:buNone/>
            </a:pPr>
            <a:r>
              <a:t/>
            </a:r>
            <a:endParaRPr sz="2400">
              <a:solidFill>
                <a:schemeClr val="dk1"/>
              </a:solidFill>
              <a:latin typeface="Calibri"/>
              <a:ea typeface="Calibri"/>
              <a:cs typeface="Calibri"/>
              <a:sym typeface="Calibri"/>
            </a:endParaRPr>
          </a:p>
        </p:txBody>
      </p:sp>
      <p:pic>
        <p:nvPicPr>
          <p:cNvPr id="117" name="Google Shape;117;p15"/>
          <p:cNvPicPr preferRelativeResize="0"/>
          <p:nvPr/>
        </p:nvPicPr>
        <p:blipFill>
          <a:blip r:embed="rId3">
            <a:alphaModFix/>
          </a:blip>
          <a:stretch>
            <a:fillRect/>
          </a:stretch>
        </p:blipFill>
        <p:spPr>
          <a:xfrm>
            <a:off x="238000" y="1459249"/>
            <a:ext cx="2854076" cy="2110874"/>
          </a:xfrm>
          <a:prstGeom prst="rect">
            <a:avLst/>
          </a:prstGeom>
          <a:noFill/>
          <a:ln>
            <a:noFill/>
          </a:ln>
        </p:spPr>
      </p:pic>
      <p:pic>
        <p:nvPicPr>
          <p:cNvPr id="118" name="Google Shape;118;p15"/>
          <p:cNvPicPr preferRelativeResize="0"/>
          <p:nvPr/>
        </p:nvPicPr>
        <p:blipFill>
          <a:blip r:embed="rId4">
            <a:alphaModFix/>
          </a:blip>
          <a:stretch>
            <a:fillRect/>
          </a:stretch>
        </p:blipFill>
        <p:spPr>
          <a:xfrm>
            <a:off x="3168275" y="1459250"/>
            <a:ext cx="2854074" cy="2110875"/>
          </a:xfrm>
          <a:prstGeom prst="rect">
            <a:avLst/>
          </a:prstGeom>
          <a:noFill/>
          <a:ln>
            <a:noFill/>
          </a:ln>
        </p:spPr>
      </p:pic>
      <p:pic>
        <p:nvPicPr>
          <p:cNvPr id="119" name="Google Shape;119;p15"/>
          <p:cNvPicPr preferRelativeResize="0"/>
          <p:nvPr/>
        </p:nvPicPr>
        <p:blipFill>
          <a:blip r:embed="rId5">
            <a:alphaModFix/>
          </a:blip>
          <a:stretch>
            <a:fillRect/>
          </a:stretch>
        </p:blipFill>
        <p:spPr>
          <a:xfrm>
            <a:off x="6098550" y="1516888"/>
            <a:ext cx="2980848" cy="211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