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72" r:id="rId4"/>
    <p:sldId id="279" r:id="rId5"/>
    <p:sldId id="280" r:id="rId6"/>
    <p:sldId id="282" r:id="rId7"/>
    <p:sldId id="281" r:id="rId8"/>
    <p:sldId id="284" r:id="rId9"/>
    <p:sldId id="289" r:id="rId10"/>
    <p:sldId id="286" r:id="rId11"/>
    <p:sldId id="287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50A08-9B72-4E43-87AC-3A3F9C4D8541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45E58-FAC7-410E-A81C-DA8C5BA5F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E58-FAC7-410E-A81C-DA8C5BA5F7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E58-FAC7-410E-A81C-DA8C5BA5F7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E58-FAC7-410E-A81C-DA8C5BA5F7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E58-FAC7-410E-A81C-DA8C5BA5F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6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E58-FAC7-410E-A81C-DA8C5BA5F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62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E58-FAC7-410E-A81C-DA8C5BA5F7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6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E58-FAC7-410E-A81C-DA8C5BA5F7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45E58-FAC7-410E-A81C-DA8C5BA5F7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6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Quality Blue White Backgroun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295400" y="3482975"/>
            <a:ext cx="6172200" cy="555625"/>
          </a:xfrm>
        </p:spPr>
        <p:txBody>
          <a:bodyPr>
            <a:noAutofit/>
          </a:bodyPr>
          <a:lstStyle/>
          <a:p>
            <a:r>
              <a:rPr lang="en-US" sz="8000" dirty="0">
                <a:ln w="952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Arabic Typesetting" panose="020B0604020202020204" pitchFamily="66" charset="-78"/>
              </a:rPr>
              <a:t>Artificial Neural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3B5E9D-A3AE-44DE-8449-6071E67DBC67}"/>
              </a:ext>
            </a:extLst>
          </p:cNvPr>
          <p:cNvSpPr/>
          <p:nvPr/>
        </p:nvSpPr>
        <p:spPr>
          <a:xfrm>
            <a:off x="7848600" y="5334000"/>
            <a:ext cx="449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ln w="952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cs typeface="Segoe UI Semibold" panose="020B0702040204020203" pitchFamily="34" charset="0"/>
              </a:rPr>
              <a:t>Moiz Ahmed</a:t>
            </a:r>
          </a:p>
          <a:p>
            <a:r>
              <a:rPr lang="en-US" sz="1500" i="1" dirty="0">
                <a:ln w="952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cs typeface="Segoe UI Semibold" panose="020B0702040204020203" pitchFamily="34" charset="0"/>
              </a:rPr>
              <a:t>Usama Khalid</a:t>
            </a:r>
          </a:p>
          <a:p>
            <a:r>
              <a:rPr lang="en-US" sz="1500" i="1" dirty="0">
                <a:ln w="952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cs typeface="Segoe UI Semibold" panose="020B0702040204020203" pitchFamily="34" charset="0"/>
              </a:rPr>
              <a:t>Daniyal Zakir</a:t>
            </a:r>
          </a:p>
          <a:p>
            <a:r>
              <a:rPr lang="en-US" sz="1500" i="1" dirty="0">
                <a:ln w="952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cs typeface="Segoe UI Semibold" panose="020B0702040204020203" pitchFamily="34" charset="0"/>
              </a:rPr>
              <a:t>Irfan khan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FE526-F316-4C64-982A-2B33B506EA6A}"/>
              </a:ext>
            </a:extLst>
          </p:cNvPr>
          <p:cNvSpPr/>
          <p:nvPr/>
        </p:nvSpPr>
        <p:spPr>
          <a:xfrm>
            <a:off x="7620000" y="5040868"/>
            <a:ext cx="1578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ln w="952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cs typeface="Segoe UI Semibold" panose="020B0702040204020203" pitchFamily="34" charset="0"/>
              </a:rPr>
              <a:t>PRESENTED</a:t>
            </a:r>
            <a:r>
              <a:rPr lang="en-US" b="1" u="sng" dirty="0"/>
              <a:t>  </a:t>
            </a:r>
            <a:r>
              <a:rPr lang="en-US" sz="1600" b="1" i="1" u="sng" dirty="0">
                <a:ln w="952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cs typeface="Segoe UI Semibold" panose="020B0702040204020203" pitchFamily="34" charset="0"/>
              </a:rPr>
              <a:t>B</a:t>
            </a:r>
            <a:r>
              <a:rPr lang="en-US" sz="1600" i="1" u="sng" dirty="0">
                <a:ln w="952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cs typeface="Segoe UI Semibold" panose="020B0702040204020203" pitchFamily="34" charset="0"/>
              </a:rPr>
              <a:t>Y</a:t>
            </a:r>
            <a:r>
              <a:rPr lang="en-US" sz="1600" u="sng" dirty="0">
                <a:ln w="952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cs typeface="Segoe UI Semibold" panose="020B0702040204020203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37207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1" y="1219200"/>
            <a:ext cx="9135978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endParaRPr lang="en-US" sz="24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01071C-A157-45F6-840A-946BADA0C40C}"/>
              </a:ext>
            </a:extLst>
          </p:cNvPr>
          <p:cNvSpPr txBox="1">
            <a:spLocks/>
          </p:cNvSpPr>
          <p:nvPr/>
        </p:nvSpPr>
        <p:spPr>
          <a:xfrm>
            <a:off x="376990" y="2113001"/>
            <a:ext cx="8233610" cy="3071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Learning algorithm is the  power of  </a:t>
            </a:r>
            <a:r>
              <a:rPr lang="en-US" sz="2000">
                <a:solidFill>
                  <a:schemeClr val="tx1"/>
                </a:solidFill>
              </a:rPr>
              <a:t>neural network.  </a:t>
            </a:r>
            <a:endParaRPr lang="en-US" sz="20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ANN learning refers to the  method of modifying the weight of the connection between the nodes of a specified network.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learning ability of a neural network is determined by its architecture and the algorithmic method chosen for training.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70A872-DF20-4330-883A-C075A2F9F207}"/>
              </a:ext>
            </a:extLst>
          </p:cNvPr>
          <p:cNvSpPr txBox="1">
            <a:spLocks/>
          </p:cNvSpPr>
          <p:nvPr/>
        </p:nvSpPr>
        <p:spPr>
          <a:xfrm>
            <a:off x="1066800" y="920750"/>
            <a:ext cx="5482247" cy="735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88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38140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1" y="1219200"/>
            <a:ext cx="9135978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endParaRPr lang="en-US" sz="24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01071C-A157-45F6-840A-946BADA0C40C}"/>
              </a:ext>
            </a:extLst>
          </p:cNvPr>
          <p:cNvSpPr txBox="1">
            <a:spLocks/>
          </p:cNvSpPr>
          <p:nvPr/>
        </p:nvSpPr>
        <p:spPr>
          <a:xfrm>
            <a:off x="376990" y="1371600"/>
            <a:ext cx="5947610" cy="3071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Supervised Learning: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Learning in the class room in the presence of teacher.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Input data is labelled.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Uses training dataset.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Divide into two types i.e. classification &amp; Regression.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Unsupervised Learning: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Learning by itself.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Uses input dataset.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Uses property to classify to it.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Divide into two types i.e. clustering &amp; association.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70A872-DF20-4330-883A-C075A2F9F207}"/>
              </a:ext>
            </a:extLst>
          </p:cNvPr>
          <p:cNvSpPr txBox="1">
            <a:spLocks/>
          </p:cNvSpPr>
          <p:nvPr/>
        </p:nvSpPr>
        <p:spPr>
          <a:xfrm>
            <a:off x="753838" y="838200"/>
            <a:ext cx="6332762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88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Types Of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F1146-CF32-4CF1-959E-6983C65AA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44675"/>
            <a:ext cx="3672518" cy="3641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539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1" y="1219200"/>
            <a:ext cx="9135978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endParaRPr lang="en-US" sz="24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01071C-A157-45F6-840A-946BADA0C40C}"/>
              </a:ext>
            </a:extLst>
          </p:cNvPr>
          <p:cNvSpPr txBox="1">
            <a:spLocks/>
          </p:cNvSpPr>
          <p:nvPr/>
        </p:nvSpPr>
        <p:spPr>
          <a:xfrm>
            <a:off x="378995" y="2262226"/>
            <a:ext cx="8386010" cy="3071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0" lvl="1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</a:pPr>
            <a:r>
              <a:rPr lang="en-US" sz="2000" dirty="0">
                <a:solidFill>
                  <a:schemeClr val="tx1"/>
                </a:solidFill>
              </a:rPr>
              <a:t>We want to make our machines efficient to do work like human brain in a body. Learning the things  ,trained the data and perform. In short, we just want to place human brain in machine.</a:t>
            </a:r>
          </a:p>
          <a:p>
            <a:pPr marL="285750" lvl="1" indent="-285750" algn="l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70A872-DF20-4330-883A-C075A2F9F207}"/>
              </a:ext>
            </a:extLst>
          </p:cNvPr>
          <p:cNvSpPr txBox="1">
            <a:spLocks/>
          </p:cNvSpPr>
          <p:nvPr/>
        </p:nvSpPr>
        <p:spPr>
          <a:xfrm>
            <a:off x="711097" y="1476037"/>
            <a:ext cx="5482247" cy="735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88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FCDD8E-D1E8-4774-AB0E-2942D2EFB5FB}"/>
              </a:ext>
            </a:extLst>
          </p:cNvPr>
          <p:cNvCxnSpPr>
            <a:cxnSpLocks/>
          </p:cNvCxnSpPr>
          <p:nvPr/>
        </p:nvCxnSpPr>
        <p:spPr>
          <a:xfrm>
            <a:off x="1524000" y="5486400"/>
            <a:ext cx="256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EE509B-DFD9-4A8E-B849-65A0B50F0DA8}"/>
              </a:ext>
            </a:extLst>
          </p:cNvPr>
          <p:cNvSpPr/>
          <p:nvPr/>
        </p:nvSpPr>
        <p:spPr>
          <a:xfrm>
            <a:off x="1132991" y="4911804"/>
            <a:ext cx="4672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</a:t>
            </a:r>
            <a:endParaRPr lang="en-PK" sz="6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5DC5F3-B439-4FA0-84A3-441CDBD636B6}"/>
              </a:ext>
            </a:extLst>
          </p:cNvPr>
          <p:cNvSpPr/>
          <p:nvPr/>
        </p:nvSpPr>
        <p:spPr>
          <a:xfrm>
            <a:off x="3962400" y="4953000"/>
            <a:ext cx="4672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</a:t>
            </a:r>
            <a:endParaRPr lang="en-PK" sz="6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5F337-E097-46CF-845D-6269C03EA44A}"/>
              </a:ext>
            </a:extLst>
          </p:cNvPr>
          <p:cNvSpPr/>
          <p:nvPr/>
        </p:nvSpPr>
        <p:spPr>
          <a:xfrm>
            <a:off x="6771791" y="4911804"/>
            <a:ext cx="4672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</a:t>
            </a:r>
            <a:endParaRPr lang="en-PK" sz="6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55B98F-EE72-48E3-8160-99109C2BFBA9}"/>
              </a:ext>
            </a:extLst>
          </p:cNvPr>
          <p:cNvCxnSpPr>
            <a:cxnSpLocks/>
          </p:cNvCxnSpPr>
          <p:nvPr/>
        </p:nvCxnSpPr>
        <p:spPr>
          <a:xfrm>
            <a:off x="4368800" y="5486400"/>
            <a:ext cx="2565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2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2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152400" y="1186502"/>
            <a:ext cx="7162800" cy="794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    </a:t>
            </a:r>
            <a:r>
              <a:rPr lang="en-US" sz="107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CONTENTS </a:t>
            </a:r>
            <a:endParaRPr lang="en-US" sz="9600" dirty="0"/>
          </a:p>
          <a:p>
            <a:endParaRPr lang="en-US" sz="107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2206625"/>
            <a:ext cx="4876800" cy="3051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spcBef>
                <a:spcPts val="100"/>
              </a:spcBef>
              <a:buClr>
                <a:srgbClr val="0070C0"/>
              </a:buClr>
              <a:buFont typeface="+mj-lt"/>
              <a:buAutoNum type="arabicParenR"/>
            </a:pPr>
            <a:r>
              <a:rPr lang="en-US" sz="2100" dirty="0">
                <a:solidFill>
                  <a:schemeClr val="tx1"/>
                </a:solidFill>
              </a:rPr>
              <a:t>INTRODUCTION </a:t>
            </a:r>
          </a:p>
          <a:p>
            <a:pPr marL="342900" lvl="1" indent="-342900" algn="l">
              <a:spcBef>
                <a:spcPts val="100"/>
              </a:spcBef>
              <a:buClr>
                <a:srgbClr val="0070C0"/>
              </a:buClr>
              <a:buFont typeface="+mj-lt"/>
              <a:buAutoNum type="arabicParenR"/>
            </a:pPr>
            <a:r>
              <a:rPr lang="en-US" sz="2100" dirty="0">
                <a:solidFill>
                  <a:schemeClr val="tx1"/>
                </a:solidFill>
              </a:rPr>
              <a:t>WORKING </a:t>
            </a:r>
          </a:p>
          <a:p>
            <a:pPr marL="342900" lvl="1" indent="-342900" algn="l">
              <a:spcBef>
                <a:spcPts val="100"/>
              </a:spcBef>
              <a:buClr>
                <a:srgbClr val="0070C0"/>
              </a:buClr>
              <a:buFont typeface="+mj-lt"/>
              <a:buAutoNum type="arabicParenR"/>
            </a:pPr>
            <a:r>
              <a:rPr lang="en-US" sz="2100" dirty="0">
                <a:solidFill>
                  <a:schemeClr val="tx1"/>
                </a:solidFill>
              </a:rPr>
              <a:t>APPLICATIONS</a:t>
            </a:r>
          </a:p>
          <a:p>
            <a:pPr marL="342900" lvl="1" indent="-342900" algn="l">
              <a:spcBef>
                <a:spcPts val="100"/>
              </a:spcBef>
              <a:buClr>
                <a:srgbClr val="0070C0"/>
              </a:buClr>
              <a:buFont typeface="+mj-lt"/>
              <a:buAutoNum type="arabicParenR"/>
            </a:pPr>
            <a:r>
              <a:rPr lang="en-US" sz="2100" dirty="0">
                <a:solidFill>
                  <a:schemeClr val="tx1"/>
                </a:solidFill>
              </a:rPr>
              <a:t>ADVANTAGES</a:t>
            </a:r>
          </a:p>
          <a:p>
            <a:pPr marL="342900" lvl="1" indent="-342900" algn="l">
              <a:spcBef>
                <a:spcPts val="100"/>
              </a:spcBef>
              <a:buClr>
                <a:srgbClr val="0070C0"/>
              </a:buClr>
              <a:buFont typeface="+mj-lt"/>
              <a:buAutoNum type="arabicParenR"/>
            </a:pPr>
            <a:r>
              <a:rPr lang="en-US" sz="2100" dirty="0">
                <a:solidFill>
                  <a:schemeClr val="tx1"/>
                </a:solidFill>
              </a:rPr>
              <a:t>LEARNING </a:t>
            </a:r>
          </a:p>
          <a:p>
            <a:pPr marL="342900" lvl="1" indent="-342900" algn="l">
              <a:spcBef>
                <a:spcPts val="100"/>
              </a:spcBef>
              <a:buClr>
                <a:srgbClr val="0070C0"/>
              </a:buClr>
              <a:buFont typeface="+mj-lt"/>
              <a:buAutoNum type="arabicParenR"/>
            </a:pPr>
            <a:r>
              <a:rPr lang="en-US" sz="2100" dirty="0">
                <a:solidFill>
                  <a:schemeClr val="tx1"/>
                </a:solidFill>
              </a:rPr>
              <a:t>CONCLUSION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ECC90998-0298-436F-BE73-EAFA2E17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2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2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28600" y="900751"/>
            <a:ext cx="8229600" cy="1080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107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Artificial Neural Network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90" y="1905000"/>
            <a:ext cx="5338010" cy="350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 algn="l">
              <a:lnSpc>
                <a:spcPct val="170000"/>
              </a:lnSpc>
              <a:spcBef>
                <a:spcPct val="0"/>
              </a:spcBef>
              <a:spcAft>
                <a:spcPts val="400"/>
              </a:spcAft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Introduction: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An Artificial Neural Network (ANN) is an information processing model that is inspired by the way biological nervous systems, such as the brain, process information.</a:t>
            </a:r>
          </a:p>
          <a:p>
            <a:pPr marL="285750" lvl="1" indent="-285750" algn="l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 network that mimics human brain ,but don’t work          like human brain.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star filled sky&#10;&#10;Description automatically generated">
            <a:extLst>
              <a:ext uri="{FF2B5EF4-FFF2-40B4-BE49-F238E27FC236}">
                <a16:creationId xmlns:a16="http://schemas.microsoft.com/office/drawing/2014/main" id="{307B9A0F-686B-4503-8B66-B57B1D15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90800"/>
            <a:ext cx="24669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2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2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6916" y="762000"/>
            <a:ext cx="5710847" cy="603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107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WORKING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066800"/>
            <a:ext cx="9135978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Face Recognition:</a:t>
            </a:r>
          </a:p>
          <a:p>
            <a:pPr marL="342900" lvl="1" indent="-342900" algn="l">
              <a:spcBef>
                <a:spcPct val="0"/>
              </a:spcBef>
              <a:buClr>
                <a:srgbClr val="0070C0"/>
              </a:buCl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Pictures comprise pixels (Color images and Channels/RGB).</a:t>
            </a:r>
          </a:p>
          <a:p>
            <a:pPr marL="342900" lvl="1" indent="-342900" algn="l">
              <a:spcBef>
                <a:spcPct val="0"/>
              </a:spcBef>
              <a:buClr>
                <a:srgbClr val="0070C0"/>
              </a:buCl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A neural network corresponds to pixels.</a:t>
            </a:r>
          </a:p>
          <a:p>
            <a:pPr marL="342900" lvl="1" indent="-342900" algn="l">
              <a:spcBef>
                <a:spcPct val="0"/>
              </a:spcBef>
              <a:buClr>
                <a:srgbClr val="0070C0"/>
              </a:buClr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Earlier layers will detect edges, then lobes and then objects. 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3FA06-849A-4D8B-A0E5-54315CCE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90800"/>
            <a:ext cx="4724400" cy="304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FEEAEB-ED50-4691-8938-F516F6D73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581400"/>
            <a:ext cx="912527" cy="6858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A40BB4-033D-4FE8-8E48-804946CE5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4267200"/>
            <a:ext cx="916537" cy="7037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E035E2F-12A8-4134-AAF4-378649E74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524" y="2939538"/>
            <a:ext cx="932804" cy="6173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6F8D6C7-4C55-4F02-ACD0-67DDCB269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3124200"/>
            <a:ext cx="1447800" cy="1600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160793C-6315-410A-9BDC-25E3897963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3733800"/>
            <a:ext cx="1171532" cy="4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2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6916" y="762000"/>
            <a:ext cx="5710847" cy="603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107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WORKING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11" y="1066800"/>
            <a:ext cx="9135978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-274320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  <a:buFont typeface="Wingdings" pitchFamily="2" charset="2"/>
              <a:buChar char="Ø"/>
            </a:pPr>
            <a:r>
              <a:rPr lang="en-US" sz="24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Price (Prediction) on a Houses (Dataset):</a:t>
            </a:r>
          </a:p>
          <a:p>
            <a:pPr marL="0" lvl="1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endParaRPr lang="en-US" sz="24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C121E0-C737-4B8F-9EAD-813294226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2604502"/>
            <a:ext cx="4186989" cy="2928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60967C-ECC5-4876-932E-BCA52F82A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974" y="2869649"/>
            <a:ext cx="4543426" cy="2616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16C4FB-9014-49C7-A271-3313BD363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641" y="5334000"/>
            <a:ext cx="708359" cy="228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2F7374-95DE-472E-AC54-91AD8736F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789" y="5257800"/>
            <a:ext cx="689811" cy="2423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7031CE-B100-466D-B3C3-E4520CD78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5543550"/>
            <a:ext cx="200025" cy="266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3B3D12-0BA3-4D34-BB0A-49888CAD8E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0" y="5557316"/>
            <a:ext cx="171450" cy="2095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1F9394-4FE1-48F2-B27B-4F2F3E98F6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616" y="2010515"/>
            <a:ext cx="1304784" cy="42788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2E6D0C0-9BB9-471D-A8A4-1538AD393598}"/>
              </a:ext>
            </a:extLst>
          </p:cNvPr>
          <p:cNvSpPr/>
          <p:nvPr/>
        </p:nvSpPr>
        <p:spPr>
          <a:xfrm>
            <a:off x="346807" y="1627674"/>
            <a:ext cx="4572000" cy="10630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sz="1600" dirty="0"/>
              <a:t>(A to B Mapping) or (Input to Output Mapping).</a:t>
            </a:r>
          </a:p>
          <a:p>
            <a:pPr marL="0" lvl="1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sz="24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D2EA729-8413-438D-899E-243CB66B8C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2101850"/>
            <a:ext cx="148389" cy="1978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D73821-70A3-4DBF-A71E-63CDFA5B3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6712" y="2119682"/>
            <a:ext cx="147288" cy="1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3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1" y="1219200"/>
            <a:ext cx="9135978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endParaRPr lang="en-US" sz="24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96CF31-2688-47CE-A2C6-20959B35E8B0}"/>
              </a:ext>
            </a:extLst>
          </p:cNvPr>
          <p:cNvSpPr txBox="1">
            <a:spLocks/>
          </p:cNvSpPr>
          <p:nvPr/>
        </p:nvSpPr>
        <p:spPr>
          <a:xfrm>
            <a:off x="842353" y="996950"/>
            <a:ext cx="5710847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88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Applications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3956C3-0E9B-4F1F-B896-5478EF640C8B}"/>
              </a:ext>
            </a:extLst>
          </p:cNvPr>
          <p:cNvSpPr txBox="1">
            <a:spLocks/>
          </p:cNvSpPr>
          <p:nvPr/>
        </p:nvSpPr>
        <p:spPr>
          <a:xfrm>
            <a:off x="529390" y="2057400"/>
            <a:ext cx="556661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Natural Language Processing (NLP)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Speech Processing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Defense Sector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Image Processing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Healthcare and Medicine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Industry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Auto Mobile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2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1" y="1219200"/>
            <a:ext cx="9135978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endParaRPr lang="en-US" sz="24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08482E-3389-4FA8-8FC9-35C0A2815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98" y="2819400"/>
            <a:ext cx="2981202" cy="1504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B60742-3F9E-4F2E-93F5-6383CEA44170}"/>
              </a:ext>
            </a:extLst>
          </p:cNvPr>
          <p:cNvSpPr/>
          <p:nvPr/>
        </p:nvSpPr>
        <p:spPr>
          <a:xfrm>
            <a:off x="76200" y="1808202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Natural Language Processing (NLP):</a:t>
            </a:r>
            <a:endParaRPr lang="en-PK" sz="30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01071C-A157-45F6-840A-946BADA0C40C}"/>
              </a:ext>
            </a:extLst>
          </p:cNvPr>
          <p:cNvSpPr txBox="1">
            <a:spLocks/>
          </p:cNvSpPr>
          <p:nvPr/>
        </p:nvSpPr>
        <p:spPr>
          <a:xfrm>
            <a:off x="386393" y="2587625"/>
            <a:ext cx="5557207" cy="2746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It is a branch of Artificial Intelligence.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Using natural human language instead of computer language.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Deals with analyzing, understanding and generating the languages.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Interface with computer in both written and spoken contexts.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525A656-B0C9-497E-8671-B26DEE6D245B}"/>
              </a:ext>
            </a:extLst>
          </p:cNvPr>
          <p:cNvSpPr txBox="1">
            <a:spLocks/>
          </p:cNvSpPr>
          <p:nvPr/>
        </p:nvSpPr>
        <p:spPr>
          <a:xfrm>
            <a:off x="838200" y="920750"/>
            <a:ext cx="5791200" cy="752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88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15814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1" y="1219200"/>
            <a:ext cx="9135978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endParaRPr lang="en-US" sz="24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60742-3F9E-4F2E-93F5-6383CEA44170}"/>
              </a:ext>
            </a:extLst>
          </p:cNvPr>
          <p:cNvSpPr/>
          <p:nvPr/>
        </p:nvSpPr>
        <p:spPr>
          <a:xfrm>
            <a:off x="76200" y="1905000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Speech Processing:</a:t>
            </a:r>
            <a:endParaRPr lang="en-PK" sz="30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01071C-A157-45F6-840A-946BADA0C40C}"/>
              </a:ext>
            </a:extLst>
          </p:cNvPr>
          <p:cNvSpPr txBox="1">
            <a:spLocks/>
          </p:cNvSpPr>
          <p:nvPr/>
        </p:nvSpPr>
        <p:spPr>
          <a:xfrm>
            <a:off x="376990" y="2362200"/>
            <a:ext cx="6633410" cy="282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Automatic Speech recognition.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Computer Speech recognition.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Understanding and performing any required task.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B45E64-39BC-41E0-B94D-036862B3C9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286" y="2567026"/>
            <a:ext cx="3150724" cy="1752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070A872-DF20-4330-883A-C075A2F9F207}"/>
              </a:ext>
            </a:extLst>
          </p:cNvPr>
          <p:cNvSpPr txBox="1">
            <a:spLocks/>
          </p:cNvSpPr>
          <p:nvPr/>
        </p:nvSpPr>
        <p:spPr>
          <a:xfrm>
            <a:off x="1066800" y="920750"/>
            <a:ext cx="5482247" cy="735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88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0898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 rot="10800000">
            <a:off x="0" y="0"/>
            <a:ext cx="9144000" cy="6019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Quality Blue White Backgrounds"/>
          <p:cNvPicPr>
            <a:picLocks noChangeAspect="1" noChangeArrowheads="1"/>
          </p:cNvPicPr>
          <p:nvPr/>
        </p:nvPicPr>
        <p:blipFill>
          <a:blip r:embed="rId3"/>
          <a:srcRect t="38889"/>
          <a:stretch>
            <a:fillRect/>
          </a:stretch>
        </p:blipFill>
        <p:spPr bwMode="auto">
          <a:xfrm>
            <a:off x="4011" y="762000"/>
            <a:ext cx="9144000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1" y="1219200"/>
            <a:ext cx="9135978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70000"/>
              </a:lnSpc>
              <a:spcBef>
                <a:spcPct val="0"/>
              </a:spcBef>
              <a:buClr>
                <a:srgbClr val="0070C0"/>
              </a:buClr>
            </a:pPr>
            <a:endParaRPr lang="en-US" sz="2400" b="1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001071C-A157-45F6-840A-946BADA0C40C}"/>
              </a:ext>
            </a:extLst>
          </p:cNvPr>
          <p:cNvSpPr txBox="1">
            <a:spLocks/>
          </p:cNvSpPr>
          <p:nvPr/>
        </p:nvSpPr>
        <p:spPr>
          <a:xfrm>
            <a:off x="376990" y="2113001"/>
            <a:ext cx="8309810" cy="3525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It involves human like thinking.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They handle noisy or missing data.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They can work with large number of variables or parameter.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They provide general solutions with good predictive accuracy.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System has got property of continuous learning.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They deal with the non-linearity in the world in which we live</a:t>
            </a:r>
            <a:r>
              <a:rPr lang="en-US" sz="1800" dirty="0"/>
              <a:t>.</a:t>
            </a: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4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  <a:p>
            <a:pPr marL="285750" lvl="1" indent="-285750" algn="l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70A872-DF20-4330-883A-C075A2F9F207}"/>
              </a:ext>
            </a:extLst>
          </p:cNvPr>
          <p:cNvSpPr txBox="1">
            <a:spLocks/>
          </p:cNvSpPr>
          <p:nvPr/>
        </p:nvSpPr>
        <p:spPr>
          <a:xfrm>
            <a:off x="1066800" y="941349"/>
            <a:ext cx="5482247" cy="735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                   </a:t>
            </a:r>
            <a:r>
              <a:rPr lang="en-US" sz="8800" b="1" i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280132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449</Words>
  <Application>Microsoft Office PowerPoint</Application>
  <PresentationFormat>On-screen Show (4:3)</PresentationFormat>
  <Paragraphs>98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Segoe UI Black</vt:lpstr>
      <vt:lpstr>Wingdings</vt:lpstr>
      <vt:lpstr>Office Theme</vt:lpstr>
      <vt:lpstr>Artificial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Daniyal</dc:creator>
  <cp:lastModifiedBy>Muhammad Daniyal</cp:lastModifiedBy>
  <cp:revision>182</cp:revision>
  <dcterms:created xsi:type="dcterms:W3CDTF">2006-08-16T00:00:00Z</dcterms:created>
  <dcterms:modified xsi:type="dcterms:W3CDTF">2019-07-26T06:12:00Z</dcterms:modified>
</cp:coreProperties>
</file>