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84" r:id="rId2"/>
    <p:sldId id="257" r:id="rId3"/>
    <p:sldId id="258" r:id="rId4"/>
    <p:sldId id="259" r:id="rId5"/>
    <p:sldId id="260" r:id="rId6"/>
    <p:sldId id="278" r:id="rId7"/>
    <p:sldId id="261" r:id="rId8"/>
    <p:sldId id="263" r:id="rId9"/>
    <p:sldId id="264" r:id="rId10"/>
    <p:sldId id="265" r:id="rId11"/>
    <p:sldId id="266" r:id="rId12"/>
    <p:sldId id="267" r:id="rId13"/>
    <p:sldId id="273" r:id="rId14"/>
    <p:sldId id="285" r:id="rId15"/>
    <p:sldId id="287" r:id="rId16"/>
    <p:sldId id="288" r:id="rId17"/>
    <p:sldId id="286" r:id="rId18"/>
    <p:sldId id="291" r:id="rId19"/>
    <p:sldId id="289" r:id="rId20"/>
    <p:sldId id="290" r:id="rId21"/>
    <p:sldId id="279" r:id="rId22"/>
    <p:sldId id="280" r:id="rId23"/>
    <p:sldId id="281" r:id="rId24"/>
    <p:sldId id="269" r:id="rId25"/>
    <p:sldId id="283" r:id="rId26"/>
  </p:sldIdLst>
  <p:sldSz cx="6858000" cy="5143500"/>
  <p:notesSz cx="9144000" cy="6858000"/>
  <p:embeddedFontLst>
    <p:embeddedFont>
      <p:font typeface="Arial Black" panose="020B0A04020102020204" pitchFamily="34" charset="0"/>
      <p:bold r:id="rId28"/>
    </p:embeddedFont>
    <p:embeddedFont>
      <p:font typeface="Book Antiqua" panose="02040602050305030304" pitchFamily="18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Century Schoolbook" panose="02040604050505020304" pitchFamily="18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gNF8dH38V5NrAJi8I+UyHuwtwBS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yar Zhakyp" initials="DZ" lastIdx="2" clrIdx="0">
    <p:extLst>
      <p:ext uri="{19B8F6BF-5375-455C-9EA6-DF929625EA0E}">
        <p15:presenceInfo xmlns:p15="http://schemas.microsoft.com/office/powerpoint/2012/main" userId="Daniyar Zhaky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600"/>
    <a:srgbClr val="950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4C6A99-7FAD-4F35-8B7D-1CEBB6BC3438}">
  <a:tblStyle styleId="{EA4C6A99-7FAD-4F35-8B7D-1CEBB6BC343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dk1"/>
          </a:solidFill>
        </a:fill>
      </a:tcStyle>
    </a:wholeTbl>
    <a:band1H>
      <a:tcTxStyle/>
      <a:tcStyle>
        <a:tcBdr/>
        <a:fill>
          <a:solidFill>
            <a:schemeClr val="dk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9" autoAdjust="0"/>
  </p:normalViewPr>
  <p:slideViewPr>
    <p:cSldViewPr snapToGrid="0">
      <p:cViewPr varScale="1">
        <p:scale>
          <a:sx n="88" d="100"/>
          <a:sy n="88" d="100"/>
        </p:scale>
        <p:origin x="1506" y="7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customschemas.google.com/relationships/presentationmetadata" Target="meta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0T15:37:36.660" idx="1">
    <p:pos x="10" y="10"/>
    <p:text>Dear professor,
I can explain the full process during the presentation. Actually, it is a pretty comprehensive figure.</p:text>
    <p:extLst>
      <p:ext uri="{C676402C-5697-4E1C-873F-D02D1690AC5C}">
        <p15:threadingInfo xmlns:p15="http://schemas.microsoft.com/office/powerpoint/2012/main" timeZoneBias="-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0T15:38:39.218" idx="2">
    <p:pos x="10" y="10"/>
    <p:text>Dear professor, 
All these 18 features belong to the single group: they were all extracted in the time domain.</p:text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k-KZ" dirty="0"/>
          </a:p>
        </p:txBody>
      </p:sp>
    </p:spTree>
    <p:extLst>
      <p:ext uri="{BB962C8B-B14F-4D97-AF65-F5344CB8AC3E}">
        <p14:creationId xmlns:p14="http://schemas.microsoft.com/office/powerpoint/2010/main" val="908076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33536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k-KZ" dirty="0"/>
          </a:p>
        </p:txBody>
      </p:sp>
    </p:spTree>
    <p:extLst>
      <p:ext uri="{BB962C8B-B14F-4D97-AF65-F5344CB8AC3E}">
        <p14:creationId xmlns:p14="http://schemas.microsoft.com/office/powerpoint/2010/main" val="27825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k-KZ" dirty="0"/>
          </a:p>
        </p:txBody>
      </p:sp>
    </p:spTree>
    <p:extLst>
      <p:ext uri="{BB962C8B-B14F-4D97-AF65-F5344CB8AC3E}">
        <p14:creationId xmlns:p14="http://schemas.microsoft.com/office/powerpoint/2010/main" val="1262313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951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Layout">
  <p:cSld name="Presentation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/>
          <p:nvPr/>
        </p:nvSpPr>
        <p:spPr>
          <a:xfrm>
            <a:off x="0" y="755700"/>
            <a:ext cx="6858000" cy="43878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0" y="2"/>
            <a:ext cx="6858000" cy="755700"/>
          </a:xfrm>
          <a:prstGeom prst="rect">
            <a:avLst/>
          </a:prstGeom>
          <a:solidFill>
            <a:srgbClr val="002855"/>
          </a:solidFill>
          <a:ln w="9525" cap="flat" cmpd="sng">
            <a:solidFill>
              <a:srgbClr val="0028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  <a:defRPr sz="2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  <a:defRPr sz="2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  <a:defRPr sz="2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  <a:defRPr sz="2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  <a:defRPr sz="2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  <a:defRPr sz="2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  <a:defRPr sz="2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  <a:defRPr sz="2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  <a:defRPr sz="2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5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78010" y="899402"/>
            <a:ext cx="5698319" cy="402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908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Arial"/>
              <a:buAutoNum type="romanLcPeriod"/>
              <a:defRPr sz="14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09562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75"/>
              <a:buFont typeface="Arial"/>
              <a:buAutoNum type="alphaLcPeriod"/>
              <a:defRPr sz="127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12"/>
          <p:cNvCxnSpPr/>
          <p:nvPr/>
        </p:nvCxnSpPr>
        <p:spPr>
          <a:xfrm rot="10800000">
            <a:off x="6183000" y="71852"/>
            <a:ext cx="0" cy="6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page with title">
  <p:cSld name="Empty page with title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/>
          <p:nvPr/>
        </p:nvSpPr>
        <p:spPr>
          <a:xfrm>
            <a:off x="0" y="2"/>
            <a:ext cx="6858000" cy="755700"/>
          </a:xfrm>
          <a:prstGeom prst="rect">
            <a:avLst/>
          </a:prstGeom>
          <a:solidFill>
            <a:srgbClr val="002855"/>
          </a:solidFill>
          <a:ln w="9525" cap="flat" cmpd="sng">
            <a:solidFill>
              <a:srgbClr val="0028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6"/>
          <p:cNvSpPr txBox="1"/>
          <p:nvPr/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fld id="{00000000-1234-1234-1234-123412341234}" type="slidenum">
              <a:rPr lang="en-US" sz="25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50"/>
                <a:buFont typeface="Arial"/>
                <a:buNone/>
              </a:pPr>
              <a:t>‹#›</a:t>
            </a:fld>
            <a:endParaRPr sz="25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5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5" name="Google Shape;45;p16"/>
          <p:cNvCxnSpPr/>
          <p:nvPr/>
        </p:nvCxnSpPr>
        <p:spPr>
          <a:xfrm rot="10800000">
            <a:off x="6183000" y="71852"/>
            <a:ext cx="0" cy="612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/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fld id="{00000000-1234-1234-1234-123412341234}" type="slidenum">
              <a:rPr lang="en-US" sz="2550" b="0" i="0" u="none" strike="noStrike" cap="none">
                <a:solidFill>
                  <a:srgbClr val="002855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50"/>
                <a:buFont typeface="Arial"/>
                <a:buNone/>
              </a:pPr>
              <a:t>‹#›</a:t>
            </a:fld>
            <a:endParaRPr sz="2550" b="0" i="0" u="none" strike="noStrike" cap="none">
              <a:solidFill>
                <a:srgbClr val="0028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Google Shape;48;p17"/>
          <p:cNvCxnSpPr/>
          <p:nvPr/>
        </p:nvCxnSpPr>
        <p:spPr>
          <a:xfrm rot="10800000">
            <a:off x="6183000" y="71852"/>
            <a:ext cx="0" cy="612000"/>
          </a:xfrm>
          <a:prstGeom prst="straightConnector1">
            <a:avLst/>
          </a:prstGeom>
          <a:noFill/>
          <a:ln w="19050" cap="flat" cmpd="sng">
            <a:solidFill>
              <a:srgbClr val="00285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-1"/>
            <a:ext cx="6858000" cy="5143500"/>
          </a:xfrm>
          <a:prstGeom prst="rect">
            <a:avLst/>
          </a:prstGeom>
          <a:solidFill>
            <a:srgbClr val="002855"/>
          </a:solidFill>
          <a:ln w="9525" cap="flat" cmpd="sng">
            <a:solidFill>
              <a:srgbClr val="0028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59175" y="1608983"/>
            <a:ext cx="2885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3068" y="-300700"/>
            <a:ext cx="1297705" cy="91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2919" y="-45399"/>
            <a:ext cx="4501136" cy="428118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/>
        </p:nvSpPr>
        <p:spPr>
          <a:xfrm>
            <a:off x="2763520" y="4881889"/>
            <a:ext cx="1330875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25" b="0" i="0" u="none" strike="noStrike" cap="none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www.nu.edu.kz</a:t>
            </a:r>
            <a:endParaRPr sz="825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58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233775" y="445027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233775" y="1152476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aptrinhx.com/neighbourhood-components-analysis-3892553839/" TargetMode="Externa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C849E8-55A1-413C-94AD-43F57E85ACEA}"/>
              </a:ext>
            </a:extLst>
          </p:cNvPr>
          <p:cNvSpPr txBox="1"/>
          <p:nvPr/>
        </p:nvSpPr>
        <p:spPr>
          <a:xfrm>
            <a:off x="378000" y="838838"/>
            <a:ext cx="6348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ENG 400 – Capstone Project - Fall 2022</a:t>
            </a:r>
          </a:p>
          <a:p>
            <a:pPr marL="0" indent="0"/>
            <a:r>
              <a:rPr lang="en-US" b="1" i="1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A Presentation on Capstone Project I</a:t>
            </a:r>
            <a:endParaRPr lang="en-US" i="1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Google Shape;67;p1">
            <a:extLst>
              <a:ext uri="{FF2B5EF4-FFF2-40B4-BE49-F238E27FC236}">
                <a16:creationId xmlns:a16="http://schemas.microsoft.com/office/drawing/2014/main" id="{A605BBC5-260D-4DE5-AE55-3EEFEEB57761}"/>
              </a:ext>
            </a:extLst>
          </p:cNvPr>
          <p:cNvSpPr txBox="1">
            <a:spLocks/>
          </p:cNvSpPr>
          <p:nvPr/>
        </p:nvSpPr>
        <p:spPr>
          <a:xfrm>
            <a:off x="0" y="1362058"/>
            <a:ext cx="6858000" cy="124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3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Surface Electromyography (</a:t>
            </a:r>
            <a:r>
              <a:rPr lang="en-US" sz="2300" b="1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sEMG</a:t>
            </a:r>
            <a:r>
              <a:rPr lang="en-US" sz="23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 Signal Processing &amp; Classification for a Myoelectric Prosthesis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110D0-522F-47F1-998B-9490664844E5}"/>
              </a:ext>
            </a:extLst>
          </p:cNvPr>
          <p:cNvSpPr txBox="1"/>
          <p:nvPr/>
        </p:nvSpPr>
        <p:spPr>
          <a:xfrm>
            <a:off x="835182" y="2701316"/>
            <a:ext cx="5235166" cy="2054929"/>
          </a:xfrm>
          <a:prstGeom prst="roundRect">
            <a:avLst>
              <a:gd name="adj" fmla="val 332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r>
              <a:rPr lang="en-US" sz="2000" b="1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Daniyar</a:t>
            </a: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b="1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Zhakyp</a:t>
            </a: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/>
              <a:t>[ID 201774605]</a:t>
            </a:r>
          </a:p>
          <a:p>
            <a:r>
              <a:rPr lang="en-US" sz="1500" dirty="0"/>
              <a:t>Supervisor: Muhammad Tahir Akhtar</a:t>
            </a:r>
          </a:p>
          <a:p>
            <a:r>
              <a:rPr lang="en-US" sz="1500" dirty="0"/>
              <a:t>Co-Supervisor: Prashant Kumar </a:t>
            </a:r>
            <a:r>
              <a:rPr lang="en-US" sz="1500" dirty="0" err="1"/>
              <a:t>Jamwal</a:t>
            </a:r>
            <a:endParaRPr lang="en-US" sz="1500" dirty="0"/>
          </a:p>
          <a:p>
            <a:endParaRPr lang="en-US" sz="1500" b="1" dirty="0"/>
          </a:p>
          <a:p>
            <a:r>
              <a:rPr lang="en-US" sz="1200" b="1" dirty="0">
                <a:latin typeface="Arial Black" pitchFamily="34" charset="0"/>
              </a:rPr>
              <a:t>Applications of Signal Processing Lab (ASP-Lab)</a:t>
            </a:r>
          </a:p>
          <a:p>
            <a:r>
              <a:rPr lang="en-US" sz="1200" dirty="0"/>
              <a:t>Department of Electrical and Computer Engineering</a:t>
            </a:r>
          </a:p>
          <a:p>
            <a:r>
              <a:rPr lang="en-US" sz="1200" dirty="0"/>
              <a:t>School of Engineering and Digital Sciences</a:t>
            </a:r>
          </a:p>
          <a:p>
            <a:r>
              <a:rPr lang="en-US" sz="1200" dirty="0"/>
              <a:t>Nazarbayev University, </a:t>
            </a:r>
            <a:r>
              <a:rPr lang="en-US" sz="1200" dirty="0" err="1"/>
              <a:t>Nur</a:t>
            </a:r>
            <a:r>
              <a:rPr lang="en-US" sz="1200" dirty="0"/>
              <a:t>-Sultan, Kazakhstan</a:t>
            </a:r>
          </a:p>
          <a:p>
            <a:r>
              <a:rPr lang="en-US" sz="1200" dirty="0"/>
              <a:t>Email: </a:t>
            </a:r>
            <a:r>
              <a:rPr lang="en-US" sz="1200" dirty="0">
                <a:solidFill>
                  <a:srgbClr val="0070C0"/>
                </a:solidFill>
              </a:rPr>
              <a:t>daniyar.zhakyp@nu.edu.kz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6166C-B5C4-4A28-9BD6-154A648EB3EA}"/>
              </a:ext>
            </a:extLst>
          </p:cNvPr>
          <p:cNvSpPr txBox="1"/>
          <p:nvPr/>
        </p:nvSpPr>
        <p:spPr>
          <a:xfrm>
            <a:off x="2877928" y="4820335"/>
            <a:ext cx="1149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+mn-lt"/>
              </a:rPr>
              <a:t>21.11.2022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B6FD41-3AD2-43BA-BA9C-34439D67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0" y="235878"/>
            <a:ext cx="1697502" cy="4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7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sldNum" idx="12"/>
          </p:nvPr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550"/>
                <a:buNone/>
              </a:pPr>
              <a:t>10</a:t>
            </a:fld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266439" y="767369"/>
            <a:ext cx="6442705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+mj-lt"/>
                <a:ea typeface="Century Schoolbook"/>
                <a:cs typeface="Century Schoolbook"/>
                <a:sym typeface="Century Schoolbook"/>
              </a:rPr>
              <a:t>Power Spectral Density (PSD)</a:t>
            </a:r>
            <a:endParaRPr dirty="0">
              <a:latin typeface="+mj-lt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Provides the information about the power of each frequency component.</a:t>
            </a:r>
            <a:endParaRPr dirty="0">
              <a:latin typeface="+mn-lt"/>
            </a:endParaRPr>
          </a:p>
        </p:txBody>
      </p:sp>
      <p:grpSp>
        <p:nvGrpSpPr>
          <p:cNvPr id="176" name="Google Shape;176;p16"/>
          <p:cNvGrpSpPr/>
          <p:nvPr/>
        </p:nvGrpSpPr>
        <p:grpSpPr>
          <a:xfrm>
            <a:off x="1573418" y="2305469"/>
            <a:ext cx="1306286" cy="532562"/>
            <a:chOff x="542611" y="3104941"/>
            <a:chExt cx="1306286" cy="532562"/>
          </a:xfrm>
        </p:grpSpPr>
        <p:sp>
          <p:nvSpPr>
            <p:cNvPr id="177" name="Google Shape;177;p16"/>
            <p:cNvSpPr/>
            <p:nvPr/>
          </p:nvSpPr>
          <p:spPr>
            <a:xfrm>
              <a:off x="542611" y="3104941"/>
              <a:ext cx="1306286" cy="532562"/>
            </a:xfrm>
            <a:prstGeom prst="rect">
              <a:avLst/>
            </a:prstGeom>
            <a:noFill/>
            <a:ln w="12700" cap="flat" cmpd="sng">
              <a:solidFill>
                <a:srgbClr val="00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678263" y="3155778"/>
              <a:ext cx="10299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Dividing into windows</a:t>
              </a:r>
              <a:endPara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16"/>
          <p:cNvGrpSpPr/>
          <p:nvPr/>
        </p:nvGrpSpPr>
        <p:grpSpPr>
          <a:xfrm>
            <a:off x="1570905" y="2965812"/>
            <a:ext cx="1306286" cy="532562"/>
            <a:chOff x="540098" y="3745844"/>
            <a:chExt cx="1306286" cy="532562"/>
          </a:xfrm>
        </p:grpSpPr>
        <p:sp>
          <p:nvSpPr>
            <p:cNvPr id="180" name="Google Shape;180;p16"/>
            <p:cNvSpPr/>
            <p:nvPr/>
          </p:nvSpPr>
          <p:spPr>
            <a:xfrm>
              <a:off x="540098" y="3745844"/>
              <a:ext cx="1306286" cy="532562"/>
            </a:xfrm>
            <a:prstGeom prst="rect">
              <a:avLst/>
            </a:prstGeom>
            <a:noFill/>
            <a:ln w="12700" cap="flat" cmpd="sng">
              <a:solidFill>
                <a:srgbClr val="00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 txBox="1"/>
            <p:nvPr/>
          </p:nvSpPr>
          <p:spPr>
            <a:xfrm>
              <a:off x="678262" y="3781292"/>
              <a:ext cx="10299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Finding the FFT</a:t>
              </a:r>
              <a:endParaRPr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16"/>
          <p:cNvGrpSpPr/>
          <p:nvPr/>
        </p:nvGrpSpPr>
        <p:grpSpPr>
          <a:xfrm>
            <a:off x="1570905" y="3626155"/>
            <a:ext cx="1306286" cy="532562"/>
            <a:chOff x="540098" y="4394603"/>
            <a:chExt cx="1306286" cy="532562"/>
          </a:xfrm>
        </p:grpSpPr>
        <p:sp>
          <p:nvSpPr>
            <p:cNvPr id="183" name="Google Shape;183;p16"/>
            <p:cNvSpPr/>
            <p:nvPr/>
          </p:nvSpPr>
          <p:spPr>
            <a:xfrm>
              <a:off x="540098" y="4394603"/>
              <a:ext cx="1306286" cy="532562"/>
            </a:xfrm>
            <a:prstGeom prst="rect">
              <a:avLst/>
            </a:prstGeom>
            <a:noFill/>
            <a:ln w="12700" cap="flat" cmpd="sng">
              <a:solidFill>
                <a:srgbClr val="00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 txBox="1"/>
            <p:nvPr/>
          </p:nvSpPr>
          <p:spPr>
            <a:xfrm>
              <a:off x="678262" y="4522384"/>
              <a:ext cx="1029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Averaging</a:t>
              </a:r>
              <a:endPara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5" name="Google Shape;185;p16"/>
          <p:cNvSpPr txBox="1"/>
          <p:nvPr/>
        </p:nvSpPr>
        <p:spPr>
          <a:xfrm>
            <a:off x="1570905" y="4286622"/>
            <a:ext cx="13062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Welch’s PSD</a:t>
            </a:r>
            <a:endParaRPr sz="12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16"/>
          <p:cNvCxnSpPr>
            <a:stCxn id="177" idx="2"/>
            <a:endCxn id="180" idx="0"/>
          </p:cNvCxnSpPr>
          <p:nvPr/>
        </p:nvCxnSpPr>
        <p:spPr>
          <a:xfrm flipH="1">
            <a:off x="2224161" y="2838031"/>
            <a:ext cx="2400" cy="127800"/>
          </a:xfrm>
          <a:prstGeom prst="straightConnector1">
            <a:avLst/>
          </a:prstGeom>
          <a:noFill/>
          <a:ln w="9525" cap="flat" cmpd="sng">
            <a:solidFill>
              <a:srgbClr val="00958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7" name="Google Shape;187;p16"/>
          <p:cNvCxnSpPr>
            <a:stCxn id="180" idx="2"/>
            <a:endCxn id="183" idx="0"/>
          </p:cNvCxnSpPr>
          <p:nvPr/>
        </p:nvCxnSpPr>
        <p:spPr>
          <a:xfrm>
            <a:off x="2224048" y="3498374"/>
            <a:ext cx="0" cy="127800"/>
          </a:xfrm>
          <a:prstGeom prst="straightConnector1">
            <a:avLst/>
          </a:prstGeom>
          <a:noFill/>
          <a:ln w="9525" cap="flat" cmpd="sng">
            <a:solidFill>
              <a:srgbClr val="00958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p16"/>
          <p:cNvCxnSpPr>
            <a:stCxn id="183" idx="2"/>
            <a:endCxn id="185" idx="0"/>
          </p:cNvCxnSpPr>
          <p:nvPr/>
        </p:nvCxnSpPr>
        <p:spPr>
          <a:xfrm>
            <a:off x="2224048" y="4158717"/>
            <a:ext cx="0" cy="127800"/>
          </a:xfrm>
          <a:prstGeom prst="straightConnector1">
            <a:avLst/>
          </a:prstGeom>
          <a:noFill/>
          <a:ln w="9525" cap="flat" cmpd="sng">
            <a:solidFill>
              <a:srgbClr val="00958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387" y="2356306"/>
            <a:ext cx="2490107" cy="20530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1A959C-5166-F69F-46BF-5B5BC19C2210}"/>
              </a:ext>
            </a:extLst>
          </p:cNvPr>
          <p:cNvSpPr txBox="1"/>
          <p:nvPr/>
        </p:nvSpPr>
        <p:spPr>
          <a:xfrm>
            <a:off x="266438" y="1443127"/>
            <a:ext cx="64427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Welch’s method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divides the signal into overlapping or nonoverlapping windows , computes the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Fast Fourier Transform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(FFT) in each small window, and finds the PSD as an average of FFTs over all windows. </a:t>
            </a:r>
            <a:endParaRPr lang="en-US" sz="1400" b="1" i="0" u="none" strike="noStrike" cap="none" dirty="0">
              <a:solidFill>
                <a:srgbClr val="000000"/>
              </a:solidFill>
              <a:latin typeface="+mn-lt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" name="Google Shape;167;p14">
            <a:extLst>
              <a:ext uri="{FF2B5EF4-FFF2-40B4-BE49-F238E27FC236}">
                <a16:creationId xmlns:a16="http://schemas.microsoft.com/office/drawing/2014/main" id="{8DDBD7E4-3A3A-5FE5-4908-B0668F06C583}"/>
              </a:ext>
            </a:extLst>
          </p:cNvPr>
          <p:cNvSpPr txBox="1"/>
          <p:nvPr/>
        </p:nvSpPr>
        <p:spPr>
          <a:xfrm>
            <a:off x="65912" y="4610024"/>
            <a:ext cx="67920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enDAQ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. 2022. </a:t>
            </a:r>
            <a:r>
              <a:rPr lang="en-US" sz="1200" b="0" i="1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Power Spectral Density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. [online] Available at: &lt;https://endaq.com/pages/power-spectral-density&gt;</a:t>
            </a:r>
          </a:p>
        </p:txBody>
      </p:sp>
      <p:sp>
        <p:nvSpPr>
          <p:cNvPr id="7" name="Google Shape;68;p3">
            <a:extLst>
              <a:ext uri="{FF2B5EF4-FFF2-40B4-BE49-F238E27FC236}">
                <a16:creationId xmlns:a16="http://schemas.microsoft.com/office/drawing/2014/main" id="{31C52725-3ABC-6AF3-8587-CD1AE95212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Filtering (1/2)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271967C-AEDA-7B63-3804-09DD0346696B}"/>
              </a:ext>
            </a:extLst>
          </p:cNvPr>
          <p:cNvSpPr/>
          <p:nvPr/>
        </p:nvSpPr>
        <p:spPr>
          <a:xfrm>
            <a:off x="76432" y="3051765"/>
            <a:ext cx="2741196" cy="1626085"/>
          </a:xfrm>
          <a:prstGeom prst="roundRect">
            <a:avLst>
              <a:gd name="adj" fmla="val 685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k-KZ" dirty="0"/>
          </a:p>
        </p:txBody>
      </p:sp>
      <p:sp>
        <p:nvSpPr>
          <p:cNvPr id="196" name="Google Shape;196;p18"/>
          <p:cNvSpPr txBox="1">
            <a:spLocks noGrp="1"/>
          </p:cNvSpPr>
          <p:nvPr>
            <p:ph type="sldNum" idx="12"/>
          </p:nvPr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550"/>
                <a:buNone/>
              </a:pPr>
              <a:t>11</a:t>
            </a:fld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76432" y="3172331"/>
            <a:ext cx="2815624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000000"/>
                </a:solidFill>
                <a:latin typeface="+mn-lt"/>
                <a:sym typeface="Arial"/>
              </a:rPr>
              <a:t>pwelch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()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command parameters:</a:t>
            </a:r>
            <a:endParaRPr dirty="0">
              <a:latin typeface="+mn-l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8 segments multiplied by 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sym typeface="Arial"/>
              </a:rPr>
              <a:t>Hanning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 window</a:t>
            </a:r>
            <a:endParaRPr dirty="0">
              <a:latin typeface="+mn-l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50 % overlap between segments</a:t>
            </a:r>
            <a:endParaRPr dirty="0">
              <a:latin typeface="+mn-l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256 FFT points (N = 256)</a:t>
            </a:r>
            <a:endParaRPr dirty="0">
              <a:latin typeface="+mn-lt"/>
            </a:endParaRPr>
          </a:p>
        </p:txBody>
      </p:sp>
      <p:sp>
        <p:nvSpPr>
          <p:cNvPr id="6" name="Стрелка: изогнутая 5">
            <a:extLst>
              <a:ext uri="{FF2B5EF4-FFF2-40B4-BE49-F238E27FC236}">
                <a16:creationId xmlns:a16="http://schemas.microsoft.com/office/drawing/2014/main" id="{A638096B-09CC-7CD6-D792-4FF83141A4E6}"/>
              </a:ext>
            </a:extLst>
          </p:cNvPr>
          <p:cNvSpPr/>
          <p:nvPr/>
        </p:nvSpPr>
        <p:spPr>
          <a:xfrm rot="5400000">
            <a:off x="4281609" y="1666965"/>
            <a:ext cx="910306" cy="1329157"/>
          </a:xfrm>
          <a:prstGeom prst="bentArrow">
            <a:avLst>
              <a:gd name="adj1" fmla="val 10984"/>
              <a:gd name="adj2" fmla="val 25000"/>
              <a:gd name="adj3" fmla="val 25000"/>
              <a:gd name="adj4" fmla="val 4375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k-KZ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6F05D-F3FC-CC6B-E0DB-8349851381E5}"/>
              </a:ext>
            </a:extLst>
          </p:cNvPr>
          <p:cNvSpPr txBox="1"/>
          <p:nvPr/>
        </p:nvSpPr>
        <p:spPr>
          <a:xfrm>
            <a:off x="4034877" y="1562625"/>
            <a:ext cx="161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PSD estimation</a:t>
            </a:r>
            <a:endParaRPr lang="kk-KZ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Google Shape;68;p3">
            <a:extLst>
              <a:ext uri="{FF2B5EF4-FFF2-40B4-BE49-F238E27FC236}">
                <a16:creationId xmlns:a16="http://schemas.microsoft.com/office/drawing/2014/main" id="{5320672A-BEBF-99A2-2199-0C9EA6EA5D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Filtering (2/2)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82F928-937D-8037-6EDE-FB95B612009D}"/>
              </a:ext>
            </a:extLst>
          </p:cNvPr>
          <p:cNvSpPr txBox="1"/>
          <p:nvPr/>
        </p:nvSpPr>
        <p:spPr>
          <a:xfrm>
            <a:off x="520995" y="879351"/>
            <a:ext cx="40829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raw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sEMG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 signal from one channel</a:t>
            </a:r>
            <a:endParaRPr lang="kk-KZ" sz="1200" b="1" dirty="0">
              <a:latin typeface="+mn-lt"/>
            </a:endParaRPr>
          </a:p>
        </p:txBody>
      </p:sp>
      <p:pic>
        <p:nvPicPr>
          <p:cNvPr id="13" name="Рисунок 12" descr="Изображение выглядит как текст, пила, инструмент&#10;&#10;Автоматически созданное описание">
            <a:extLst>
              <a:ext uri="{FF2B5EF4-FFF2-40B4-BE49-F238E27FC236}">
                <a16:creationId xmlns:a16="http://schemas.microsoft.com/office/drawing/2014/main" id="{625981F2-7561-EF7B-7FD9-08B95BC11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2" r="6977"/>
          <a:stretch/>
        </p:blipFill>
        <p:spPr>
          <a:xfrm>
            <a:off x="2817628" y="2926147"/>
            <a:ext cx="4040372" cy="1877319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антенна, день&#10;&#10;Автоматически созданное описание">
            <a:extLst>
              <a:ext uri="{FF2B5EF4-FFF2-40B4-BE49-F238E27FC236}">
                <a16:creationId xmlns:a16="http://schemas.microsoft.com/office/drawing/2014/main" id="{5B2187D9-0959-D44D-DDFF-CFB2CFF421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97" r="7442"/>
          <a:stretch/>
        </p:blipFill>
        <p:spPr>
          <a:xfrm>
            <a:off x="0" y="1147146"/>
            <a:ext cx="3942497" cy="1694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1">
            <a:extLst>
              <a:ext uri="{FF2B5EF4-FFF2-40B4-BE49-F238E27FC236}">
                <a16:creationId xmlns:a16="http://schemas.microsoft.com/office/drawing/2014/main" id="{44FB9EBE-FE0A-8248-B6C3-074A91E7D0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8" t="3470" b="55244"/>
          <a:stretch/>
        </p:blipFill>
        <p:spPr>
          <a:xfrm>
            <a:off x="3477490" y="1147965"/>
            <a:ext cx="3173055" cy="1633460"/>
          </a:xfrm>
          <a:prstGeom prst="rect">
            <a:avLst/>
          </a:prstGeom>
        </p:spPr>
      </p:pic>
      <p:pic>
        <p:nvPicPr>
          <p:cNvPr id="11" name="Рисунок 1">
            <a:extLst>
              <a:ext uri="{FF2B5EF4-FFF2-40B4-BE49-F238E27FC236}">
                <a16:creationId xmlns:a16="http://schemas.microsoft.com/office/drawing/2014/main" id="{44FB9EBE-FE0A-8248-B6C3-074A91E7D0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6" t="53396" b="5340"/>
          <a:stretch/>
        </p:blipFill>
        <p:spPr>
          <a:xfrm>
            <a:off x="3498273" y="3292645"/>
            <a:ext cx="3159200" cy="1632563"/>
          </a:xfrm>
          <a:prstGeom prst="rect">
            <a:avLst/>
          </a:prstGeom>
        </p:spPr>
      </p:pic>
      <p:sp>
        <p:nvSpPr>
          <p:cNvPr id="205" name="Google Shape;205;p19"/>
          <p:cNvSpPr txBox="1">
            <a:spLocks noGrp="1"/>
          </p:cNvSpPr>
          <p:nvPr>
            <p:ph type="sldNum" idx="12"/>
          </p:nvPr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550"/>
                <a:buNone/>
              </a:pPr>
              <a:t>12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FB9EBE-FE0A-8248-B6C3-074A91E7D0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" r="50679" b="54890"/>
          <a:stretch/>
        </p:blipFill>
        <p:spPr>
          <a:xfrm>
            <a:off x="0" y="1134188"/>
            <a:ext cx="3283527" cy="1661015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FA21A00-CA35-DB36-6DAF-D81B17E4F0F4}"/>
              </a:ext>
            </a:extLst>
          </p:cNvPr>
          <p:cNvSpPr/>
          <p:nvPr/>
        </p:nvSpPr>
        <p:spPr>
          <a:xfrm>
            <a:off x="3477490" y="1075117"/>
            <a:ext cx="3228110" cy="1720086"/>
          </a:xfrm>
          <a:prstGeom prst="roundRect">
            <a:avLst>
              <a:gd name="adj" fmla="val 901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k-KZ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C3CB313-BA6D-59C3-535C-068A57532623}"/>
              </a:ext>
            </a:extLst>
          </p:cNvPr>
          <p:cNvSpPr/>
          <p:nvPr/>
        </p:nvSpPr>
        <p:spPr>
          <a:xfrm>
            <a:off x="3477490" y="3225719"/>
            <a:ext cx="3228110" cy="1740936"/>
          </a:xfrm>
          <a:prstGeom prst="roundRect">
            <a:avLst>
              <a:gd name="adj" fmla="val 901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k-KZ"/>
          </a:p>
        </p:txBody>
      </p:sp>
      <p:sp>
        <p:nvSpPr>
          <p:cNvPr id="12" name="Google Shape;68;p3">
            <a:extLst>
              <a:ext uri="{FF2B5EF4-FFF2-40B4-BE49-F238E27FC236}">
                <a16:creationId xmlns:a16="http://schemas.microsoft.com/office/drawing/2014/main" id="{BDB69E7C-E1AD-864C-AA8D-6E993EB823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Frequency Response of Four Filters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  <p:pic>
        <p:nvPicPr>
          <p:cNvPr id="9" name="Рисунок 1">
            <a:extLst>
              <a:ext uri="{FF2B5EF4-FFF2-40B4-BE49-F238E27FC236}">
                <a16:creationId xmlns:a16="http://schemas.microsoft.com/office/drawing/2014/main" id="{44FB9EBE-FE0A-8248-B6C3-074A91E7D0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0" r="50471" b="5165"/>
          <a:stretch/>
        </p:blipFill>
        <p:spPr>
          <a:xfrm>
            <a:off x="76669" y="3279099"/>
            <a:ext cx="3297382" cy="16461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9173" y="832341"/>
            <a:ext cx="2592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ea typeface="Arial" panose="020B0604020202020204" pitchFamily="34" charset="0"/>
                <a:cs typeface="Times New Roman" panose="02020603050405020304" pitchFamily="18" charset="0"/>
              </a:rPr>
              <a:t>8</a:t>
            </a:r>
            <a:r>
              <a:rPr lang="en-US" sz="1100" baseline="30000" dirty="0">
                <a:ea typeface="Arial" panose="020B0604020202020204" pitchFamily="34" charset="0"/>
                <a:cs typeface="Times New Roman" panose="02020603050405020304" pitchFamily="18" charset="0"/>
              </a:rPr>
              <a:t>th</a:t>
            </a:r>
            <a:r>
              <a:rPr lang="en-US" sz="1100" dirty="0">
                <a:ea typeface="Arial" panose="020B0604020202020204" pitchFamily="34" charset="0"/>
                <a:cs typeface="Times New Roman" panose="02020603050405020304" pitchFamily="18" charset="0"/>
              </a:rPr>
              <a:t> order Butterworth filter (20-500 Hz) </a:t>
            </a:r>
            <a:endParaRPr lang="ru-RU" sz="1100" dirty="0"/>
          </a:p>
        </p:txBody>
      </p:sp>
      <p:sp>
        <p:nvSpPr>
          <p:cNvPr id="13" name="Rectangle 12"/>
          <p:cNvSpPr/>
          <p:nvPr/>
        </p:nvSpPr>
        <p:spPr>
          <a:xfrm>
            <a:off x="3648316" y="813507"/>
            <a:ext cx="30091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ea typeface="Arial" panose="020B0604020202020204" pitchFamily="34" charset="0"/>
                <a:cs typeface="Times New Roman" panose="02020603050405020304" pitchFamily="18" charset="0"/>
              </a:rPr>
              <a:t>8</a:t>
            </a:r>
            <a:r>
              <a:rPr lang="en-US" sz="1100" baseline="30000" dirty="0">
                <a:ea typeface="Arial" panose="020B0604020202020204" pitchFamily="34" charset="0"/>
                <a:cs typeface="Times New Roman" panose="02020603050405020304" pitchFamily="18" charset="0"/>
              </a:rPr>
              <a:t>th</a:t>
            </a:r>
            <a:r>
              <a:rPr lang="en-US" sz="1100" dirty="0">
                <a:ea typeface="Arial" panose="020B0604020202020204" pitchFamily="34" charset="0"/>
                <a:cs typeface="Times New Roman" panose="02020603050405020304" pitchFamily="18" charset="0"/>
              </a:rPr>
              <a:t> order </a:t>
            </a:r>
            <a:r>
              <a:rPr lang="en-US" sz="1100" dirty="0" err="1">
                <a:ea typeface="Arial" panose="020B0604020202020204" pitchFamily="34" charset="0"/>
                <a:cs typeface="Times New Roman" panose="02020603050405020304" pitchFamily="18" charset="0"/>
              </a:rPr>
              <a:t>Chebyshev</a:t>
            </a:r>
            <a:r>
              <a:rPr lang="en-US" sz="1100" dirty="0">
                <a:ea typeface="Arial" panose="020B0604020202020204" pitchFamily="34" charset="0"/>
                <a:cs typeface="Times New Roman" panose="02020603050405020304" pitchFamily="18" charset="0"/>
              </a:rPr>
              <a:t> Type I filter (20-500 Hz) </a:t>
            </a:r>
            <a:endParaRPr lang="ru-RU" sz="1100" dirty="0"/>
          </a:p>
        </p:txBody>
      </p:sp>
      <p:sp>
        <p:nvSpPr>
          <p:cNvPr id="14" name="Rectangle 13"/>
          <p:cNvSpPr/>
          <p:nvPr/>
        </p:nvSpPr>
        <p:spPr>
          <a:xfrm>
            <a:off x="583861" y="2970076"/>
            <a:ext cx="2282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ea typeface="Arial" panose="020B0604020202020204" pitchFamily="34" charset="0"/>
                <a:cs typeface="Times New Roman" panose="02020603050405020304" pitchFamily="18" charset="0"/>
              </a:rPr>
              <a:t>8</a:t>
            </a:r>
            <a:r>
              <a:rPr lang="en-US" sz="1100" baseline="30000" dirty="0">
                <a:ea typeface="Arial" panose="020B0604020202020204" pitchFamily="34" charset="0"/>
                <a:cs typeface="Times New Roman" panose="02020603050405020304" pitchFamily="18" charset="0"/>
              </a:rPr>
              <a:t>th</a:t>
            </a:r>
            <a:r>
              <a:rPr lang="en-US" sz="1100" dirty="0">
                <a:ea typeface="Arial" panose="020B0604020202020204" pitchFamily="34" charset="0"/>
                <a:cs typeface="Times New Roman" panose="02020603050405020304" pitchFamily="18" charset="0"/>
              </a:rPr>
              <a:t> order Elliptic filter (20-500 Hz) </a:t>
            </a:r>
            <a:endParaRPr lang="ru-RU" sz="1100" dirty="0"/>
          </a:p>
        </p:txBody>
      </p:sp>
      <p:sp>
        <p:nvSpPr>
          <p:cNvPr id="16" name="Rectangle 15"/>
          <p:cNvSpPr/>
          <p:nvPr/>
        </p:nvSpPr>
        <p:spPr>
          <a:xfrm>
            <a:off x="4159673" y="2970076"/>
            <a:ext cx="1986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100" baseline="30000" dirty="0">
                <a:ea typeface="Arial" panose="020B0604020202020204" pitchFamily="34" charset="0"/>
                <a:cs typeface="Times New Roman" panose="02020603050405020304" pitchFamily="18" charset="0"/>
              </a:rPr>
              <a:t>nd</a:t>
            </a:r>
            <a:r>
              <a:rPr lang="en-US" sz="1100" dirty="0">
                <a:ea typeface="Arial" panose="020B0604020202020204" pitchFamily="34" charset="0"/>
                <a:cs typeface="Times New Roman" panose="02020603050405020304" pitchFamily="18" charset="0"/>
              </a:rPr>
              <a:t> order Notch filter (50 Hz) </a:t>
            </a:r>
            <a:endParaRPr lang="ru-RU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497169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M. Ortiz-Catalan, R. </a:t>
            </a:r>
            <a:r>
              <a:rPr lang="en-US" sz="1200" dirty="0" err="1">
                <a:latin typeface="+mn-lt"/>
                <a:cs typeface="Times New Roman" panose="02020603050405020304" pitchFamily="18" charset="0"/>
              </a:rPr>
              <a:t>Brånemark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 and B. </a:t>
            </a:r>
            <a:r>
              <a:rPr lang="en-US" sz="1200" dirty="0" err="1">
                <a:latin typeface="+mn-lt"/>
                <a:cs typeface="Times New Roman" panose="02020603050405020304" pitchFamily="18" charset="0"/>
              </a:rPr>
              <a:t>Håkansson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latin typeface="+mn-lt"/>
                <a:cs typeface="Times New Roman" panose="02020603050405020304" pitchFamily="18" charset="0"/>
              </a:rPr>
              <a:t>"</a:t>
            </a:r>
            <a:r>
              <a:rPr lang="en-US" sz="1200" b="1" dirty="0" err="1">
                <a:latin typeface="+mn-lt"/>
                <a:cs typeface="Times New Roman" panose="02020603050405020304" pitchFamily="18" charset="0"/>
              </a:rPr>
              <a:t>BioPatRec</a:t>
            </a:r>
            <a:r>
              <a:rPr lang="en-US" sz="1200" b="1" dirty="0">
                <a:latin typeface="+mn-lt"/>
                <a:cs typeface="Times New Roman" panose="02020603050405020304" pitchFamily="18" charset="0"/>
              </a:rPr>
              <a:t>: A modular research platform for the control of artificial limbs based on pattern recognition algorithms"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, </a:t>
            </a:r>
            <a:r>
              <a:rPr lang="en-US" sz="1200" i="1" dirty="0">
                <a:latin typeface="+mn-lt"/>
                <a:cs typeface="Times New Roman" panose="02020603050405020304" pitchFamily="18" charset="0"/>
              </a:rPr>
              <a:t>Source Code for Biology and Medicine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, vol. 8, no. 1, 2013. Available: 10.1186/1751-0473-8-11.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514B9-E671-2648-1A2C-90665BD9482A}"/>
              </a:ext>
            </a:extLst>
          </p:cNvPr>
          <p:cNvSpPr txBox="1"/>
          <p:nvPr/>
        </p:nvSpPr>
        <p:spPr>
          <a:xfrm>
            <a:off x="155033" y="839013"/>
            <a:ext cx="6547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  <a:sym typeface="Arial"/>
              </a:rPr>
              <a:t>Features </a:t>
            </a:r>
            <a:r>
              <a:rPr lang="en-US" dirty="0">
                <a:latin typeface="+mn-lt"/>
                <a:cs typeface="Arial" panose="020B0604020202020204" pitchFamily="34" charset="0"/>
              </a:rPr>
              <a:t>are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  <a:sym typeface="Arial"/>
              </a:rPr>
              <a:t> extracted in windows such that the window size and increment could be altered (e.g., 128, 256, 400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  <a:sym typeface="Arial"/>
              </a:rPr>
              <a:t>ms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  <a:sym typeface="Arial"/>
              </a:rPr>
              <a:t>).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26" name="Picture 2" descr="Figure 4">
            <a:extLst>
              <a:ext uri="{FF2B5EF4-FFF2-40B4-BE49-F238E27FC236}">
                <a16:creationId xmlns:a16="http://schemas.microsoft.com/office/drawing/2014/main" id="{FCAC5141-450D-7E61-7F92-FD3C26404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1" y="1517395"/>
            <a:ext cx="6634716" cy="297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645047-FB5E-44BE-767B-6948F2AFDD0C}"/>
              </a:ext>
            </a:extLst>
          </p:cNvPr>
          <p:cNvSpPr txBox="1"/>
          <p:nvPr/>
        </p:nvSpPr>
        <p:spPr>
          <a:xfrm>
            <a:off x="2089467" y="1377621"/>
            <a:ext cx="3444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A feature extraction process</a:t>
            </a:r>
            <a:endParaRPr lang="kk-KZ" b="1" dirty="0">
              <a:latin typeface="+mn-lt"/>
            </a:endParaRPr>
          </a:p>
        </p:txBody>
      </p:sp>
      <p:sp>
        <p:nvSpPr>
          <p:cNvPr id="12" name="Google Shape;68;p3">
            <a:extLst>
              <a:ext uri="{FF2B5EF4-FFF2-40B4-BE49-F238E27FC236}">
                <a16:creationId xmlns:a16="http://schemas.microsoft.com/office/drawing/2014/main" id="{81826CA1-20F8-282A-8410-C9ED176044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Feature Engineering (1/7)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757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175;p16">
            <a:extLst>
              <a:ext uri="{FF2B5EF4-FFF2-40B4-BE49-F238E27FC236}">
                <a16:creationId xmlns:a16="http://schemas.microsoft.com/office/drawing/2014/main" id="{13A17B93-8A83-F3DA-4FA1-48475B80E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202422"/>
              </p:ext>
            </p:extLst>
          </p:nvPr>
        </p:nvGraphicFramePr>
        <p:xfrm>
          <a:off x="965277" y="1383033"/>
          <a:ext cx="5105736" cy="25164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0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Roboto" panose="02000000000000000000" pitchFamily="2" charset="0"/>
                          <a:cs typeface="Arial"/>
                          <a:sym typeface="Arial"/>
                        </a:rPr>
                        <a:t>Type of the feature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+mn-lt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Roboto" panose="02000000000000000000" pitchFamily="2" charset="0"/>
                        </a:rPr>
                        <a:t>Number of features</a:t>
                      </a:r>
                      <a:endParaRPr sz="1200" b="1" u="none" strike="noStrike" cap="none" dirty="0">
                        <a:solidFill>
                          <a:schemeClr val="bg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91450" marR="91450" marT="45725" marB="45725"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Roboto" panose="02000000000000000000" pitchFamily="2" charset="0"/>
                        </a:rPr>
                        <a:t>Example of a feature</a:t>
                      </a:r>
                      <a:endParaRPr sz="1200" b="1" u="none" strike="noStrike" cap="none" dirty="0">
                        <a:solidFill>
                          <a:schemeClr val="bg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</a:rPr>
                        <a:t>Time-Domain </a:t>
                      </a:r>
                      <a:endParaRPr sz="1200" u="none" strike="noStrike" cap="none" dirty="0">
                        <a:solidFill>
                          <a:schemeClr val="lt1"/>
                        </a:solidFill>
                        <a:latin typeface="+mn-lt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</a:rPr>
                        <a:t>44</a:t>
                      </a:r>
                      <a:endParaRPr sz="1200" u="none" strike="noStrike" cap="none" dirty="0">
                        <a:solidFill>
                          <a:schemeClr val="lt1"/>
                        </a:solidFill>
                        <a:latin typeface="+mn-lt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  <a:cs typeface="Arial"/>
                          <a:sym typeface="Arial"/>
                        </a:rPr>
                        <a:t> Zero Crossing (ZC)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+mn-lt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</a:rPr>
                        <a:t>Frequency-Domain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+mn-lt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</a:rPr>
                        <a:t>7</a:t>
                      </a:r>
                      <a:endParaRPr sz="1200" u="none" strike="noStrike" cap="none" dirty="0">
                        <a:solidFill>
                          <a:schemeClr val="lt1"/>
                        </a:solidFill>
                        <a:latin typeface="+mn-lt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  <a:cs typeface="Arial"/>
                          <a:sym typeface="Arial"/>
                        </a:rPr>
                        <a:t>Mean Frequency (MF)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+mn-lt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9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</a:rPr>
                        <a:t>Time-Frequency Domain</a:t>
                      </a:r>
                      <a:endParaRPr sz="1200" u="none" strike="noStrike" cap="none" dirty="0">
                        <a:solidFill>
                          <a:schemeClr val="lt1"/>
                        </a:solidFill>
                        <a:latin typeface="+mn-lt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</a:rPr>
                        <a:t>11</a:t>
                      </a:r>
                      <a:endParaRPr sz="1200" u="none" strike="noStrike" cap="none" dirty="0">
                        <a:solidFill>
                          <a:schemeClr val="lt1"/>
                        </a:solidFill>
                        <a:latin typeface="+mn-lt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  <a:cs typeface="Arial"/>
                          <a:sym typeface="Arial"/>
                        </a:rPr>
                        <a:t>Variance of Discrete Wavelet Transform Coefficients (DWTVAR)</a:t>
                      </a:r>
                      <a:endParaRPr sz="1200" u="none" strike="noStrike" cap="none" dirty="0">
                        <a:solidFill>
                          <a:schemeClr val="lt1"/>
                        </a:solidFill>
                        <a:latin typeface="+mn-lt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</a:rPr>
                        <a:t>Entropy-based</a:t>
                      </a:r>
                      <a:endParaRPr sz="1200" u="none" strike="noStrike" cap="none" dirty="0">
                        <a:solidFill>
                          <a:schemeClr val="lt1"/>
                        </a:solidFill>
                        <a:latin typeface="+mn-lt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</a:rPr>
                        <a:t>2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+mn-lt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  <a:cs typeface="Arial"/>
                          <a:sym typeface="Arial"/>
                        </a:rPr>
                        <a:t>Shannon Entropy (</a:t>
                      </a:r>
                      <a:r>
                        <a:rPr lang="en-US" sz="120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  <a:cs typeface="Arial"/>
                          <a:sym typeface="Arial"/>
                        </a:rPr>
                        <a:t>ShEN</a:t>
                      </a:r>
                      <a:r>
                        <a:rPr lang="en-US" sz="12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Roboto" panose="02000000000000000000" pitchFamily="2" charset="0"/>
                          <a:cs typeface="Arial"/>
                          <a:sym typeface="Arial"/>
                        </a:rPr>
                        <a:t>)</a:t>
                      </a:r>
                      <a:endParaRPr sz="1200" u="none" strike="noStrike" cap="none" dirty="0">
                        <a:solidFill>
                          <a:schemeClr val="lt1"/>
                        </a:solidFill>
                        <a:latin typeface="+mn-lt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176;p16">
            <a:extLst>
              <a:ext uri="{FF2B5EF4-FFF2-40B4-BE49-F238E27FC236}">
                <a16:creationId xmlns:a16="http://schemas.microsoft.com/office/drawing/2014/main" id="{5CE9685F-3CEB-9B53-28BA-E024447264D6}"/>
              </a:ext>
            </a:extLst>
          </p:cNvPr>
          <p:cNvSpPr/>
          <p:nvPr/>
        </p:nvSpPr>
        <p:spPr>
          <a:xfrm>
            <a:off x="1375663" y="997252"/>
            <a:ext cx="487610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+mn-lt"/>
                <a:ea typeface="Roboto" panose="02000000000000000000" pitchFamily="2" charset="0"/>
                <a:sym typeface="Arial"/>
              </a:rPr>
              <a:t>Four types of features extracted from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+mn-lt"/>
                <a:ea typeface="Roboto" panose="02000000000000000000" pitchFamily="2" charset="0"/>
                <a:sym typeface="Arial"/>
              </a:rPr>
              <a:t>sEMG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+mn-lt"/>
                <a:ea typeface="Roboto" panose="02000000000000000000" pitchFamily="2" charset="0"/>
                <a:sym typeface="Arial"/>
              </a:rPr>
              <a:t> in MATLAB</a:t>
            </a:r>
            <a:endParaRPr sz="1200" b="1" i="0" u="none" strike="noStrike" cap="none" dirty="0">
              <a:solidFill>
                <a:srgbClr val="000000"/>
              </a:solidFill>
              <a:latin typeface="+mn-lt"/>
              <a:ea typeface="Roboto" panose="02000000000000000000" pitchFamily="2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015D2F-ADAE-9353-D572-CC21EE362399}"/>
                  </a:ext>
                </a:extLst>
              </p:cNvPr>
              <p:cNvSpPr txBox="1"/>
              <p:nvPr/>
            </p:nvSpPr>
            <p:spPr>
              <a:xfrm>
                <a:off x="378010" y="4088182"/>
                <a:ext cx="606532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</a:t>
                </a: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TD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feature vector (dim.: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65121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×708) </m:t>
                    </m:r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 extracted in MATLAB (using </a:t>
                </a:r>
                <a:r>
                  <a:rPr lang="en-US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Parallel Computing Toolbox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 with </a:t>
                </a: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window size 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 200 </a:t>
                </a:r>
                <a:r>
                  <a:rPr lang="en-US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ms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</a:t>
                </a: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window increment 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 50 </a:t>
                </a:r>
                <a:r>
                  <a:rPr lang="en-US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ms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25% 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overlap).</a:t>
                </a:r>
                <a:endParaRPr lang="kk-KZ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2015D2F-ADAE-9353-D572-CC21EE362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10" y="4088182"/>
                <a:ext cx="6065320" cy="738664"/>
              </a:xfrm>
              <a:prstGeom prst="rect">
                <a:avLst/>
              </a:prstGeom>
              <a:blipFill>
                <a:blip r:embed="rId2"/>
                <a:stretch>
                  <a:fillRect l="-101" t="-1653" b="-6612"/>
                </a:stretch>
              </a:blipFill>
            </p:spPr>
            <p:txBody>
              <a:bodyPr/>
              <a:lstStyle/>
              <a:p>
                <a:r>
                  <a:rPr lang="kk-K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68;p3">
            <a:extLst>
              <a:ext uri="{FF2B5EF4-FFF2-40B4-BE49-F238E27FC236}">
                <a16:creationId xmlns:a16="http://schemas.microsoft.com/office/drawing/2014/main" id="{874280F4-B84D-2C16-5E23-2D3D153C8E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Feature Engineering (2/7)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8860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sldNum" idx="12"/>
          </p:nvPr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550"/>
                <a:buNone/>
              </a:pPr>
              <a:t>15</a:t>
            </a:fld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378010" y="830529"/>
            <a:ext cx="6175190" cy="149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sym typeface="Arial"/>
              </a:rPr>
              <a:t>Problems associated with using 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+mj-lt"/>
                <a:ea typeface="Roboto" panose="02000000000000000000" pitchFamily="2" charset="0"/>
                <a:sym typeface="Arial"/>
              </a:rPr>
              <a:t>ALL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sym typeface="Arial"/>
              </a:rPr>
              <a:t> the features:</a:t>
            </a:r>
            <a:endParaRPr b="1" dirty="0">
              <a:latin typeface="+mj-lt"/>
              <a:ea typeface="Roboto" panose="02000000000000000000" pitchFamily="2" charset="0"/>
            </a:endParaRPr>
          </a:p>
          <a:p>
            <a:pPr marL="28575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Roboto" panose="02000000000000000000" pitchFamily="2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dirty="0">
                <a:latin typeface="+mn-lt"/>
                <a:ea typeface="Roboto" panose="02000000000000000000" pitchFamily="2" charset="0"/>
              </a:rPr>
              <a:t>Degradation of the performance: </a:t>
            </a:r>
            <a:r>
              <a:rPr lang="en-US" sz="1200" i="1" dirty="0">
                <a:latin typeface="+mn-lt"/>
                <a:ea typeface="Roboto" panose="02000000000000000000" pitchFamily="2" charset="0"/>
              </a:rPr>
              <a:t>peaking phenomenon </a:t>
            </a:r>
            <a:r>
              <a:rPr lang="en-US" sz="1200" dirty="0">
                <a:latin typeface="+mn-lt"/>
                <a:ea typeface="Roboto" panose="02000000000000000000" pitchFamily="2" charset="0"/>
              </a:rPr>
              <a:t>for a finite no. of features</a:t>
            </a:r>
            <a:endParaRPr i="1" dirty="0">
              <a:latin typeface="+mn-lt"/>
              <a:ea typeface="Roboto" panose="02000000000000000000" pitchFamily="2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dirty="0">
                <a:latin typeface="+mn-lt"/>
                <a:ea typeface="Roboto" panose="02000000000000000000" pitchFamily="2" charset="0"/>
              </a:rPr>
              <a:t>Lack of interpretability: certain features may be </a:t>
            </a:r>
            <a:r>
              <a:rPr lang="en-US" sz="1200" u="sng" dirty="0">
                <a:latin typeface="+mn-lt"/>
                <a:ea typeface="Roboto" panose="02000000000000000000" pitchFamily="2" charset="0"/>
              </a:rPr>
              <a:t>redundant</a:t>
            </a:r>
            <a:endParaRPr u="sng" dirty="0">
              <a:latin typeface="+mn-lt"/>
              <a:ea typeface="Roboto" panose="02000000000000000000" pitchFamily="2" charset="0"/>
            </a:endParaRPr>
          </a:p>
          <a:p>
            <a:pPr marL="285750" marR="0" lvl="8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8575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16"/>
          <p:cNvCxnSpPr>
            <a:cxnSpLocks/>
          </p:cNvCxnSpPr>
          <p:nvPr/>
        </p:nvCxnSpPr>
        <p:spPr>
          <a:xfrm>
            <a:off x="410710" y="1126947"/>
            <a:ext cx="4405839" cy="0"/>
          </a:xfrm>
          <a:prstGeom prst="straightConnector1">
            <a:avLst/>
          </a:prstGeom>
          <a:noFill/>
          <a:ln w="19050" cap="flat" cmpd="sng">
            <a:solidFill>
              <a:srgbClr val="20AF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886C4D-823B-286A-7FE3-FDDD21D57517}"/>
              </a:ext>
            </a:extLst>
          </p:cNvPr>
          <p:cNvSpPr txBox="1"/>
          <p:nvPr/>
        </p:nvSpPr>
        <p:spPr>
          <a:xfrm>
            <a:off x="378010" y="1875183"/>
            <a:ext cx="6178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ea typeface="Roboto" panose="02000000000000000000" pitchFamily="2" charset="0"/>
              </a:rPr>
              <a:t>Neighborhood Component Analysis (NCA) feature selection algorithm </a:t>
            </a:r>
            <a:endParaRPr lang="kk-KZ" b="1" dirty="0">
              <a:latin typeface="+mj-lt"/>
              <a:ea typeface="Roboto" panose="02000000000000000000" pitchFamily="2" charset="0"/>
            </a:endParaRPr>
          </a:p>
        </p:txBody>
      </p:sp>
      <p:cxnSp>
        <p:nvCxnSpPr>
          <p:cNvPr id="3" name="Google Shape;178;p16">
            <a:extLst>
              <a:ext uri="{FF2B5EF4-FFF2-40B4-BE49-F238E27FC236}">
                <a16:creationId xmlns:a16="http://schemas.microsoft.com/office/drawing/2014/main" id="{7B2FABC2-3196-C231-8AAC-FA007FE613A6}"/>
              </a:ext>
            </a:extLst>
          </p:cNvPr>
          <p:cNvCxnSpPr>
            <a:cxnSpLocks/>
          </p:cNvCxnSpPr>
          <p:nvPr/>
        </p:nvCxnSpPr>
        <p:spPr>
          <a:xfrm flipV="1">
            <a:off x="410710" y="2180497"/>
            <a:ext cx="6069280" cy="25022"/>
          </a:xfrm>
          <a:prstGeom prst="straightConnector1">
            <a:avLst/>
          </a:prstGeom>
          <a:noFill/>
          <a:ln w="19050" cap="flat" cmpd="sng">
            <a:solidFill>
              <a:srgbClr val="20AFC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76EF9F-FCC1-8630-8EE6-1BEBF92F1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1" y="2750058"/>
            <a:ext cx="2371061" cy="15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3C2C9D-5E64-2352-7477-87612CE3D33F}"/>
                  </a:ext>
                </a:extLst>
              </p:cNvPr>
              <p:cNvSpPr txBox="1"/>
              <p:nvPr/>
            </p:nvSpPr>
            <p:spPr>
              <a:xfrm>
                <a:off x="2583712" y="2352196"/>
                <a:ext cx="4274288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latin typeface="+mn-lt"/>
                  </a:rPr>
                  <a:t>NCA</a:t>
                </a:r>
                <a:r>
                  <a:rPr lang="en-US" sz="1200" dirty="0">
                    <a:latin typeface="+mn-lt"/>
                  </a:rPr>
                  <a:t> can be thought of as a </a:t>
                </a:r>
                <a:r>
                  <a:rPr lang="en-US" sz="1200" b="1" dirty="0">
                    <a:latin typeface="+mn-lt"/>
                  </a:rPr>
                  <a:t>1-NN</a:t>
                </a:r>
                <a:r>
                  <a:rPr lang="en-US" sz="1200" dirty="0">
                    <a:latin typeface="+mn-lt"/>
                  </a:rPr>
                  <a:t>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+mn-lt"/>
                  </a:rPr>
                  <a:t>Consider a multi-class class. problem with </a:t>
                </a:r>
                <a:r>
                  <a:rPr lang="en-US" sz="1200" i="1" dirty="0">
                    <a:latin typeface="+mn-lt"/>
                  </a:rPr>
                  <a:t>n</a:t>
                </a:r>
                <a:r>
                  <a:rPr lang="en-US" sz="1200" dirty="0">
                    <a:latin typeface="+mn-lt"/>
                  </a:rPr>
                  <a:t> training 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n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>
                  <a:latin typeface="+mn-lt"/>
                </a:endParaRPr>
              </a:p>
              <a:p>
                <a:pPr algn="ctr"/>
                <a:endParaRPr lang="en-US" sz="1200" dirty="0">
                  <a:latin typeface="+mn-lt"/>
                </a:endParaRPr>
              </a:p>
              <a:p>
                <a:r>
                  <a:rPr lang="en-US" sz="1200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200" dirty="0">
                    <a:latin typeface="+mn-lt"/>
                  </a:rPr>
                  <a:t> are the feature 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200" dirty="0">
                    <a:latin typeface="+mn-lt"/>
                  </a:rPr>
                  <a:t> are the class labels,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200" dirty="0">
                    <a:latin typeface="+mn-lt"/>
                  </a:rPr>
                  <a:t> is the no. of classes. </a:t>
                </a:r>
              </a:p>
              <a:p>
                <a:endParaRPr lang="en-US" sz="1200" dirty="0">
                  <a:latin typeface="+mn-lt"/>
                </a:endParaRPr>
              </a:p>
              <a:p>
                <a:r>
                  <a:rPr lang="en-US" sz="1200" b="1" dirty="0">
                    <a:latin typeface="+mn-lt"/>
                  </a:rPr>
                  <a:t>NCA</a:t>
                </a:r>
                <a:r>
                  <a:rPr lang="en-US" sz="1200" dirty="0">
                    <a:latin typeface="+mn-lt"/>
                  </a:rPr>
                  <a:t> is a </a:t>
                </a:r>
                <a:r>
                  <a:rPr lang="en-US" sz="1200" u="sng" dirty="0">
                    <a:latin typeface="+mn-lt"/>
                  </a:rPr>
                  <a:t>randomized</a:t>
                </a:r>
                <a:r>
                  <a:rPr lang="en-US" sz="1200" dirty="0">
                    <a:latin typeface="+mn-lt"/>
                  </a:rPr>
                  <a:t> classifier that: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0" i="0" dirty="0">
                    <a:solidFill>
                      <a:srgbClr val="212121"/>
                    </a:solidFill>
                    <a:effectLst/>
                    <a:latin typeface="+mn-lt"/>
                  </a:rPr>
                  <a:t>Randomly picks a point, Ref(</a:t>
                </a:r>
                <a:r>
                  <a:rPr lang="en-US" sz="1200" b="0" i="1" dirty="0">
                    <a:solidFill>
                      <a:srgbClr val="212121"/>
                    </a:solidFill>
                    <a:effectLst/>
                    <a:latin typeface="+mn-lt"/>
                  </a:rPr>
                  <a:t>x</a:t>
                </a:r>
                <a:r>
                  <a:rPr lang="en-US" sz="1200" b="0" i="0" dirty="0">
                    <a:solidFill>
                      <a:srgbClr val="212121"/>
                    </a:solidFill>
                    <a:effectLst/>
                    <a:latin typeface="+mn-lt"/>
                  </a:rPr>
                  <a:t>), from </a:t>
                </a:r>
                <a:r>
                  <a:rPr lang="en-US" sz="1200" b="0" i="1" dirty="0">
                    <a:solidFill>
                      <a:srgbClr val="212121"/>
                    </a:solidFill>
                    <a:effectLst/>
                    <a:latin typeface="+mn-lt"/>
                  </a:rPr>
                  <a:t>S</a:t>
                </a:r>
                <a:r>
                  <a:rPr lang="en-US" sz="1200" b="0" i="0" dirty="0">
                    <a:solidFill>
                      <a:srgbClr val="212121"/>
                    </a:solidFill>
                    <a:effectLst/>
                    <a:latin typeface="+mn-lt"/>
                  </a:rPr>
                  <a:t> as the ‘reference point’ for </a:t>
                </a:r>
                <a:r>
                  <a:rPr lang="en-US" sz="1200" b="0" i="1" dirty="0">
                    <a:solidFill>
                      <a:srgbClr val="212121"/>
                    </a:solidFill>
                    <a:effectLst/>
                    <a:latin typeface="+mn-lt"/>
                  </a:rPr>
                  <a:t>x.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0" i="0" dirty="0">
                    <a:solidFill>
                      <a:srgbClr val="212121"/>
                    </a:solidFill>
                    <a:effectLst/>
                    <a:latin typeface="+mn-lt"/>
                  </a:rPr>
                  <a:t>Labels </a:t>
                </a:r>
                <a:r>
                  <a:rPr lang="en-US" sz="1200" b="0" i="1" dirty="0">
                    <a:solidFill>
                      <a:srgbClr val="212121"/>
                    </a:solidFill>
                    <a:effectLst/>
                    <a:latin typeface="+mn-lt"/>
                  </a:rPr>
                  <a:t>x</a:t>
                </a:r>
                <a:r>
                  <a:rPr lang="en-US" sz="1200" b="0" i="0" dirty="0">
                    <a:solidFill>
                      <a:srgbClr val="212121"/>
                    </a:solidFill>
                    <a:effectLst/>
                    <a:latin typeface="+mn-lt"/>
                  </a:rPr>
                  <a:t> using the label of the reference point Ref(</a:t>
                </a:r>
                <a:r>
                  <a:rPr lang="en-US" sz="1200" b="0" i="1" dirty="0">
                    <a:solidFill>
                      <a:srgbClr val="212121"/>
                    </a:solidFill>
                    <a:effectLst/>
                    <a:latin typeface="+mn-lt"/>
                  </a:rPr>
                  <a:t>x</a:t>
                </a:r>
                <a:r>
                  <a:rPr lang="en-US" sz="1200" b="0" i="0" dirty="0">
                    <a:solidFill>
                      <a:srgbClr val="212121"/>
                    </a:solidFill>
                    <a:effectLst/>
                    <a:latin typeface="+mn-lt"/>
                  </a:rPr>
                  <a:t>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i="0" dirty="0">
                  <a:solidFill>
                    <a:srgbClr val="212121"/>
                  </a:solidFill>
                  <a:effectLst/>
                  <a:latin typeface="+mn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EA3C2C9D-5E64-2352-7477-87612CE3D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2" y="2352196"/>
                <a:ext cx="4274288" cy="3077766"/>
              </a:xfrm>
              <a:prstGeom prst="rect">
                <a:avLst/>
              </a:prstGeom>
              <a:blipFill>
                <a:blip r:embed="rId4"/>
                <a:stretch>
                  <a:fillRect l="-143" t="-396" r="-428"/>
                </a:stretch>
              </a:blipFill>
            </p:spPr>
            <p:txBody>
              <a:bodyPr/>
              <a:lstStyle/>
              <a:p>
                <a:r>
                  <a:rPr lang="kk-K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17;p19">
            <a:extLst>
              <a:ext uri="{FF2B5EF4-FFF2-40B4-BE49-F238E27FC236}">
                <a16:creationId xmlns:a16="http://schemas.microsoft.com/office/drawing/2014/main" id="{B9DB69F7-9FDA-9296-09DB-CD70B494660F}"/>
              </a:ext>
            </a:extLst>
          </p:cNvPr>
          <p:cNvSpPr txBox="1"/>
          <p:nvPr/>
        </p:nvSpPr>
        <p:spPr>
          <a:xfrm>
            <a:off x="212651" y="4376505"/>
            <a:ext cx="186978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lang="en-US" sz="9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Neighbourhood</a:t>
            </a:r>
            <a:r>
              <a:rPr lang="en-US" sz="9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Components Analysis | </a:t>
            </a:r>
            <a:r>
              <a:rPr lang="en-US" sz="9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LaptrinhX</a:t>
            </a:r>
            <a:endParaRPr sz="9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" name="Google Shape;68;p3">
            <a:extLst>
              <a:ext uri="{FF2B5EF4-FFF2-40B4-BE49-F238E27FC236}">
                <a16:creationId xmlns:a16="http://schemas.microsoft.com/office/drawing/2014/main" id="{7C670ADE-D334-BA4F-2EDD-09FF8C37F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Feature Engineering (3/7)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FBE4-9420-238B-0AA8-683DE9CC605E}"/>
              </a:ext>
            </a:extLst>
          </p:cNvPr>
          <p:cNvSpPr txBox="1"/>
          <p:nvPr/>
        </p:nvSpPr>
        <p:spPr>
          <a:xfrm>
            <a:off x="254407" y="2352196"/>
            <a:ext cx="21371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+mn-lt"/>
                <a:cs typeface="Times New Roman" panose="02020603050405020304" pitchFamily="18" charset="0"/>
              </a:rPr>
              <a:t>A 1-NN algorithm for a binary classification problem </a:t>
            </a:r>
            <a:endParaRPr lang="kk-KZ" sz="1100" b="1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F54B66-0470-9523-BE60-E1058DBDAF88}"/>
                  </a:ext>
                </a:extLst>
              </p:cNvPr>
              <p:cNvSpPr txBox="1"/>
              <p:nvPr/>
            </p:nvSpPr>
            <p:spPr>
              <a:xfrm>
                <a:off x="378010" y="861236"/>
                <a:ext cx="5916464" cy="3920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+mj-lt"/>
                    <a:ea typeface="Roboto" panose="02000000000000000000" pitchFamily="2" charset="0"/>
                  </a:rPr>
                  <a:t>Learning of the NCA algorithm</a:t>
                </a:r>
              </a:p>
              <a:p>
                <a:endParaRPr lang="en-US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+mn-lt"/>
                    <a:ea typeface="Roboto" panose="02000000000000000000" pitchFamily="2" charset="0"/>
                  </a:rPr>
                  <a:t>The probability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𝑅𝑒𝑓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200" dirty="0">
                    <a:latin typeface="+mn-lt"/>
                    <a:ea typeface="Roboto" panose="02000000000000000000" pitchFamily="2" charset="0"/>
                  </a:rPr>
                  <a:t> is higher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>
                    <a:latin typeface="+mn-lt"/>
                    <a:ea typeface="Roboto" panose="02000000000000000000" pitchFamily="2" charset="0"/>
                  </a:rPr>
                  <a:t> is closer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𝑥</m:t>
                    </m:r>
                  </m:oMath>
                </a14:m>
                <a:r>
                  <a:rPr lang="en-US" sz="1200" dirty="0">
                    <a:latin typeface="+mn-lt"/>
                    <a:ea typeface="Roboto" panose="02000000000000000000" pitchFamily="2" charset="0"/>
                  </a:rPr>
                  <a:t> as measured by the distance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200" dirty="0">
                    <a:latin typeface="Century Schoolbook" panose="02040604050505020304" pitchFamily="18" charset="0"/>
                    <a:ea typeface="Roboto" panose="02000000000000000000" pitchFamily="2" charset="0"/>
                  </a:rPr>
                  <a:t>,</a:t>
                </a:r>
                <a:r>
                  <a:rPr lang="en-US" sz="1200" dirty="0">
                    <a:ea typeface="Roboto" panose="02000000000000000000" pitchFamily="2" charset="0"/>
                  </a:rPr>
                  <a:t> whe</a:t>
                </a:r>
                <a:r>
                  <a:rPr lang="en-US" sz="1200" dirty="0">
                    <a:latin typeface="+mn-lt"/>
                    <a:ea typeface="Roboto" panose="02000000000000000000" pitchFamily="2" charset="0"/>
                  </a:rPr>
                  <a:t>re</a:t>
                </a:r>
                <a:r>
                  <a:rPr lang="en-US" sz="1200" dirty="0">
                    <a:latin typeface="Century Schoolbook" panose="02040604050505020304" pitchFamily="18" charset="0"/>
                    <a:ea typeface="Roboto" panose="02000000000000000000" pitchFamily="2" charset="0"/>
                  </a:rPr>
                  <a:t>:</a:t>
                </a:r>
              </a:p>
              <a:p>
                <a:endParaRPr lang="en-US" sz="1200" dirty="0">
                  <a:latin typeface="Century Schoolbook" panose="02040604050505020304" pitchFamily="18" charset="0"/>
                  <a:ea typeface="Roboto" panose="02000000000000000000" pitchFamily="2" charset="0"/>
                </a:endParaRPr>
              </a:p>
              <a:p>
                <a:endParaRPr lang="en-US" sz="1200" dirty="0">
                  <a:latin typeface="Century Schoolbook" panose="02040604050505020304" pitchFamily="18" charset="0"/>
                  <a:ea typeface="Roboto" panose="02000000000000000000" pitchFamily="2" charset="0"/>
                </a:endParaRPr>
              </a:p>
              <a:p>
                <a:pPr algn="ctr"/>
                <a:endParaRPr lang="en-US" sz="1200" dirty="0">
                  <a:latin typeface="Century Schoolbook" panose="02040604050505020304" pitchFamily="18" charset="0"/>
                  <a:ea typeface="Roboto" panose="02000000000000000000" pitchFamily="2" charset="0"/>
                </a:endParaRPr>
              </a:p>
              <a:p>
                <a:pPr algn="just"/>
                <a:r>
                  <a:rPr lang="en-US" sz="1200" dirty="0">
                    <a:latin typeface="+mn-lt"/>
                    <a:ea typeface="Roboto" panose="02000000000000000000" pitchFamily="2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𝑟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+mn-lt"/>
                    <a:ea typeface="Roboto" panose="02000000000000000000" pitchFamily="2" charset="0"/>
                  </a:rPr>
                  <a:t>are the feature weights</a:t>
                </a:r>
                <a:r>
                  <a:rPr lang="en-US" sz="1200" dirty="0">
                    <a:latin typeface="Century Schoolbook" panose="02040604050505020304" pitchFamily="18" charset="0"/>
                    <a:ea typeface="Roboto" panose="02000000000000000000" pitchFamily="2" charset="0"/>
                  </a:rPr>
                  <a:t>.</a:t>
                </a:r>
              </a:p>
              <a:p>
                <a:pPr algn="just"/>
                <a:endParaRPr lang="en-US" sz="1200" dirty="0">
                  <a:latin typeface="+mn-lt"/>
                  <a:ea typeface="Roboto" panose="02000000000000000000" pitchFamily="2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+mn-lt"/>
                    <a:ea typeface="Arial" panose="020B0604020202020204" pitchFamily="34" charset="0"/>
                  </a:rPr>
                  <a:t>The NCA algorithm’s objective function is computed as:</a:t>
                </a:r>
              </a:p>
              <a:p>
                <a:pPr algn="just"/>
                <a:endParaRPr lang="en-US" sz="1200" dirty="0">
                  <a:solidFill>
                    <a:srgbClr val="000000"/>
                  </a:solidFill>
                  <a:effectLst/>
                  <a:latin typeface="+mn-lt"/>
                  <a:ea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kk-KZ" sz="1200" dirty="0">
                  <a:solidFill>
                    <a:srgbClr val="000000"/>
                  </a:solidFill>
                  <a:effectLst/>
                  <a:latin typeface="+mn-lt"/>
                  <a:ea typeface="Arial" panose="020B0604020202020204" pitchFamily="34" charset="0"/>
                </a:endParaRPr>
              </a:p>
              <a:p>
                <a:pPr algn="just"/>
                <a:endParaRPr lang="en-US" sz="1200" dirty="0">
                  <a:latin typeface="+mn-lt"/>
                  <a:ea typeface="Roboto" panose="02000000000000000000" pitchFamily="2" charset="0"/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US" sz="1200" dirty="0">
                  <a:latin typeface="+mn-lt"/>
                  <a:ea typeface="Roboto" panose="02000000000000000000" pitchFamily="2" charset="0"/>
                </a:endParaRPr>
              </a:p>
              <a:p>
                <a:pPr algn="just"/>
                <a:endParaRPr lang="en-US" sz="1200" dirty="0">
                  <a:latin typeface="+mn-lt"/>
                  <a:ea typeface="Roboto" panose="02000000000000000000" pitchFamily="2" charset="0"/>
                </a:endParaRPr>
              </a:p>
              <a:p>
                <a:pPr algn="just"/>
                <a:r>
                  <a:rPr lang="en-US" sz="1200" dirty="0">
                    <a:latin typeface="+mn-lt"/>
                    <a:ea typeface="Roboto" panose="02000000000000000000" pitchFamily="2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k-KZ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+mn-lt"/>
                    <a:ea typeface="Arial" panose="020B0604020202020204" pitchFamily="34" charset="0"/>
                  </a:rPr>
                  <a:t> 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k-KZ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+mn-lt"/>
                    <a:ea typeface="Arial" panose="020B0604020202020204" pitchFamily="34" charset="0"/>
                  </a:rPr>
                  <a:t> is picked as the reference point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k-KZ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+mn-lt"/>
                    <a:ea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1200" i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k-KZ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k-KZ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+mn-lt"/>
                    <a:ea typeface="Arial" panose="020B0604020202020204" pitchFamily="34" charset="0"/>
                  </a:rPr>
                  <a:t>) is the loss function, and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effectLst/>
                    <a:latin typeface="+mn-lt"/>
                    <a:ea typeface="Arial" panose="020B0604020202020204" pitchFamily="34" charset="0"/>
                  </a:rPr>
                  <a:t> is the regularization parameter</a:t>
                </a:r>
                <a:r>
                  <a:rPr lang="en-US" sz="1200" dirty="0">
                    <a:latin typeface="+mn-lt"/>
                    <a:ea typeface="Roboto" panose="02000000000000000000" pitchFamily="2" charset="0"/>
                  </a:rPr>
                  <a:t>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US" sz="1200" dirty="0">
                  <a:latin typeface="+mn-lt"/>
                  <a:ea typeface="Roboto" panose="02000000000000000000" pitchFamily="2" charset="0"/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+mn-lt"/>
                    <a:ea typeface="Roboto" panose="02000000000000000000" pitchFamily="2" charset="0"/>
                  </a:rPr>
                  <a:t>NCA finds a weight vector that minimizes the classification error. The weight coefficients can be adjusted by tuning the </a:t>
                </a:r>
                <a14:m>
                  <m:oMath xmlns:m="http://schemas.openxmlformats.org/officeDocument/2006/math">
                    <m:r>
                      <a:rPr lang="en-US" sz="12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+mn-lt"/>
                    <a:ea typeface="Roboto" panose="02000000000000000000" pitchFamily="2" charset="0"/>
                  </a:rPr>
                  <a:t>hyperparameter. </a:t>
                </a:r>
                <a:endParaRPr lang="kk-KZ" dirty="0">
                  <a:latin typeface="+mn-lt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F54B66-0470-9523-BE60-E1058DBDA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10" y="861236"/>
                <a:ext cx="5916464" cy="3920945"/>
              </a:xfrm>
              <a:prstGeom prst="rect">
                <a:avLst/>
              </a:prstGeom>
              <a:blipFill>
                <a:blip r:embed="rId2"/>
                <a:stretch>
                  <a:fillRect l="-309" t="-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oogle Shape;178;p16">
            <a:extLst>
              <a:ext uri="{FF2B5EF4-FFF2-40B4-BE49-F238E27FC236}">
                <a16:creationId xmlns:a16="http://schemas.microsoft.com/office/drawing/2014/main" id="{57608E98-885F-B617-A739-F28CC4A5B5EB}"/>
              </a:ext>
            </a:extLst>
          </p:cNvPr>
          <p:cNvCxnSpPr>
            <a:cxnSpLocks/>
          </p:cNvCxnSpPr>
          <p:nvPr/>
        </p:nvCxnSpPr>
        <p:spPr>
          <a:xfrm>
            <a:off x="378010" y="1169013"/>
            <a:ext cx="2822390" cy="0"/>
          </a:xfrm>
          <a:prstGeom prst="straightConnector1">
            <a:avLst/>
          </a:prstGeom>
          <a:noFill/>
          <a:ln w="19050" cap="flat" cmpd="sng">
            <a:solidFill>
              <a:srgbClr val="20AFC1"/>
            </a:solidFill>
            <a:prstDash val="solid"/>
            <a:round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B515303C-66B7-FA9A-ADB9-C107681B5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4241"/>
                  </p:ext>
                </p:extLst>
              </p:nvPr>
            </p:nvGraphicFramePr>
            <p:xfrm>
              <a:off x="955739" y="1738085"/>
              <a:ext cx="5120590" cy="589725"/>
            </p:xfrm>
            <a:graphic>
              <a:graphicData uri="http://schemas.openxmlformats.org/drawingml/2006/table">
                <a:tbl>
                  <a:tblPr firstRow="1" bandRow="1">
                    <a:tableStyleId>{EA4C6A99-7FAD-4F35-8B7D-1CEBB6BC3438}</a:tableStyleId>
                  </a:tblPr>
                  <a:tblGrid>
                    <a:gridCol w="4658831">
                      <a:extLst>
                        <a:ext uri="{9D8B030D-6E8A-4147-A177-3AD203B41FA5}">
                          <a16:colId xmlns:a16="http://schemas.microsoft.com/office/drawing/2014/main" val="1192550461"/>
                        </a:ext>
                      </a:extLst>
                    </a:gridCol>
                    <a:gridCol w="461759">
                      <a:extLst>
                        <a:ext uri="{9D8B030D-6E8A-4147-A177-3AD203B41FA5}">
                          <a16:colId xmlns:a16="http://schemas.microsoft.com/office/drawing/2014/main" val="68212548"/>
                        </a:ext>
                      </a:extLst>
                    </a:gridCol>
                  </a:tblGrid>
                  <a:tr h="3355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)=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𝑟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Roboto" panose="02000000000000000000" pitchFamily="2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Roboto" panose="02000000000000000000" pitchFamily="2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Roboto" panose="02000000000000000000" pitchFamily="2" charset="0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Roboto" panose="02000000000000000000" pitchFamily="2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Roboto" panose="020000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Roboto" panose="020000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Roboto" panose="02000000000000000000" pitchFamily="2" charset="0"/>
                                          </a:rPr>
                                          <m:t>𝑖𝑟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Roboto" panose="020000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Roboto" panose="020000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Roboto" panose="02000000000000000000" pitchFamily="2" charset="0"/>
                                          </a:rPr>
                                          <m:t>𝑗𝑟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|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k-KZ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>
                            <a:latin typeface="+mn-lt"/>
                          </a:endParaRPr>
                        </a:p>
                        <a:p>
                          <a:r>
                            <a:rPr lang="en-US" sz="1200" b="0" dirty="0">
                              <a:latin typeface="+mn-lt"/>
                            </a:rPr>
                            <a:t>(1)</a:t>
                          </a:r>
                          <a:endParaRPr lang="kk-KZ" sz="1200" b="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1107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B515303C-66B7-FA9A-ADB9-C107681B5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4241"/>
                  </p:ext>
                </p:extLst>
              </p:nvPr>
            </p:nvGraphicFramePr>
            <p:xfrm>
              <a:off x="955739" y="1738085"/>
              <a:ext cx="5120590" cy="589725"/>
            </p:xfrm>
            <a:graphic>
              <a:graphicData uri="http://schemas.openxmlformats.org/drawingml/2006/table">
                <a:tbl>
                  <a:tblPr firstRow="1" bandRow="1">
                    <a:tableStyleId>{EA4C6A99-7FAD-4F35-8B7D-1CEBB6BC3438}</a:tableStyleId>
                  </a:tblPr>
                  <a:tblGrid>
                    <a:gridCol w="4658831">
                      <a:extLst>
                        <a:ext uri="{9D8B030D-6E8A-4147-A177-3AD203B41FA5}">
                          <a16:colId xmlns:a16="http://schemas.microsoft.com/office/drawing/2014/main" val="1192550461"/>
                        </a:ext>
                      </a:extLst>
                    </a:gridCol>
                    <a:gridCol w="461759">
                      <a:extLst>
                        <a:ext uri="{9D8B030D-6E8A-4147-A177-3AD203B41FA5}">
                          <a16:colId xmlns:a16="http://schemas.microsoft.com/office/drawing/2014/main" val="68212548"/>
                        </a:ext>
                      </a:extLst>
                    </a:gridCol>
                  </a:tblGrid>
                  <a:tr h="5897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" t="-96907" r="-10196" b="-150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 smtClean="0">
                            <a:latin typeface="+mn-lt"/>
                          </a:endParaRPr>
                        </a:p>
                        <a:p>
                          <a:r>
                            <a:rPr lang="en-US" sz="1200" b="0" dirty="0" smtClean="0">
                              <a:latin typeface="+mn-lt"/>
                            </a:rPr>
                            <a:t>(</a:t>
                          </a:r>
                          <a:r>
                            <a:rPr lang="en-US" sz="1200" b="0" dirty="0">
                              <a:latin typeface="+mn-lt"/>
                            </a:rPr>
                            <a:t>1)</a:t>
                          </a:r>
                          <a:endParaRPr lang="kk-KZ" sz="1200" b="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11076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1A88207E-77EE-7DA4-297D-86BEF8E001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138426"/>
                  </p:ext>
                </p:extLst>
              </p:nvPr>
            </p:nvGraphicFramePr>
            <p:xfrm>
              <a:off x="955739" y="2933409"/>
              <a:ext cx="5120590" cy="675323"/>
            </p:xfrm>
            <a:graphic>
              <a:graphicData uri="http://schemas.openxmlformats.org/drawingml/2006/table">
                <a:tbl>
                  <a:tblPr firstRow="1" bandRow="1">
                    <a:tableStyleId>{EA4C6A99-7FAD-4F35-8B7D-1CEBB6BC3438}</a:tableStyleId>
                  </a:tblPr>
                  <a:tblGrid>
                    <a:gridCol w="4658831">
                      <a:extLst>
                        <a:ext uri="{9D8B030D-6E8A-4147-A177-3AD203B41FA5}">
                          <a16:colId xmlns:a16="http://schemas.microsoft.com/office/drawing/2014/main" val="1192550461"/>
                        </a:ext>
                      </a:extLst>
                    </a:gridCol>
                    <a:gridCol w="461759">
                      <a:extLst>
                        <a:ext uri="{9D8B030D-6E8A-4147-A177-3AD203B41FA5}">
                          <a16:colId xmlns:a16="http://schemas.microsoft.com/office/drawing/2014/main" val="68212548"/>
                        </a:ext>
                      </a:extLst>
                    </a:gridCol>
                  </a:tblGrid>
                  <a:tr h="3355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kk-KZ" sz="1200" b="0" i="1" u="none" strike="noStrike" cap="none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u="none" strike="noStrike" cap="none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sz="1200" b="0" i="1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en-US" sz="1200" b="0" i="1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𝑎𝑟𝑔𝑚𝑖𝑛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kk-KZ" sz="1200" b="0" i="1" u="none" strike="noStrike" cap="none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k-KZ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kk-KZ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kk-KZ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=1, </m:t>
                                            </m:r>
                                            <m:r>
                                              <a:rPr lang="en-US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≠</m:t>
                                            </m:r>
                                            <m:r>
                                              <a:rPr lang="en-US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k-KZ" sz="1200" b="0" i="1" u="none" strike="noStrike" cap="none">
                                                    <a:solidFill>
                                                      <a:schemeClr val="lt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/>
                                                    <a:sym typeface="Arial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b="0" i="1" u="none" strike="noStrike" cap="none">
                                                    <a:solidFill>
                                                      <a:schemeClr val="lt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/>
                                                    <a:sym typeface="Arial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b="0" i="1" u="none" strike="noStrike" cap="none">
                                                    <a:solidFill>
                                                      <a:schemeClr val="lt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/>
                                                    <a:sym typeface="Arial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r>
                                          <a:rPr lang="en-US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𝑙</m:t>
                                        </m:r>
                                        <m:r>
                                          <a:rPr lang="en-US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k-KZ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kk-KZ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  <m:r>
                                      <a:rPr lang="en-US" sz="1200" b="0" i="1" u="none" strike="noStrike" cap="none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+</m:t>
                                    </m:r>
                                    <m:r>
                                      <a:rPr lang="en-US" sz="1200" b="0" i="1" u="none" strike="noStrike" cap="none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𝜆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kk-KZ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𝑟</m:t>
                                        </m:r>
                                        <m:r>
                                          <a:rPr lang="en-US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200" b="0" i="1" u="none" strike="noStrike" cap="none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kk-KZ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𝑟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u="none" strike="noStrike" cap="none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kk-KZ" sz="11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>
                            <a:latin typeface="+mn-lt"/>
                          </a:endParaRPr>
                        </a:p>
                        <a:p>
                          <a:r>
                            <a:rPr lang="en-US" sz="1200" b="0" dirty="0">
                              <a:latin typeface="+mn-lt"/>
                            </a:rPr>
                            <a:t>(2)</a:t>
                          </a:r>
                          <a:endParaRPr lang="kk-KZ" sz="1200" b="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1107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xmlns="" id="{1A88207E-77EE-7DA4-297D-86BEF8E001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705138426"/>
                  </p:ext>
                </p:extLst>
              </p:nvPr>
            </p:nvGraphicFramePr>
            <p:xfrm>
              <a:off x="955739" y="2933409"/>
              <a:ext cx="5120590" cy="675323"/>
            </p:xfrm>
            <a:graphic>
              <a:graphicData uri="http://schemas.openxmlformats.org/drawingml/2006/table">
                <a:tbl>
                  <a:tblPr firstRow="1" bandRow="1">
                    <a:tableStyleId>{EA4C6A99-7FAD-4F35-8B7D-1CEBB6BC3438}</a:tableStyleId>
                  </a:tblPr>
                  <a:tblGrid>
                    <a:gridCol w="4658831">
                      <a:extLst>
                        <a:ext uri="{9D8B030D-6E8A-4147-A177-3AD203B41FA5}">
                          <a16:colId xmlns:a16="http://schemas.microsoft.com/office/drawing/2014/main" xmlns="" val="1192550461"/>
                        </a:ext>
                      </a:extLst>
                    </a:gridCol>
                    <a:gridCol w="461759">
                      <a:extLst>
                        <a:ext uri="{9D8B030D-6E8A-4147-A177-3AD203B41FA5}">
                          <a16:colId xmlns:a16="http://schemas.microsoft.com/office/drawing/2014/main" xmlns="" val="68212548"/>
                        </a:ext>
                      </a:extLst>
                    </a:gridCol>
                  </a:tblGrid>
                  <a:tr h="675323">
                    <a:tc>
                      <a:txBody>
                        <a:bodyPr/>
                        <a:lstStyle/>
                        <a:p>
                          <a:endParaRPr lang="kk-KZ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1" t="-901" r="-10196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>
                            <a:latin typeface="+mn-lt"/>
                          </a:endParaRPr>
                        </a:p>
                        <a:p>
                          <a:r>
                            <a:rPr lang="en-US" sz="1200" b="0" dirty="0">
                              <a:latin typeface="+mn-lt"/>
                            </a:rPr>
                            <a:t>(2)</a:t>
                          </a:r>
                          <a:endParaRPr lang="kk-KZ" sz="1200" b="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211076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Google Shape;68;p3">
            <a:extLst>
              <a:ext uri="{FF2B5EF4-FFF2-40B4-BE49-F238E27FC236}">
                <a16:creationId xmlns:a16="http://schemas.microsoft.com/office/drawing/2014/main" id="{1FC002F1-0D7C-E69E-2AB2-2EDE8D5589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Feature Engineering (4/7)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2848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3DDFD-4999-075E-03F7-1E1E8298B887}"/>
              </a:ext>
            </a:extLst>
          </p:cNvPr>
          <p:cNvSpPr txBox="1"/>
          <p:nvPr/>
        </p:nvSpPr>
        <p:spPr>
          <a:xfrm>
            <a:off x="378010" y="870141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ea typeface="Roboto" panose="02000000000000000000" pitchFamily="2" charset="0"/>
              </a:rPr>
              <a:t>NCA feature selection in MATLAB:</a:t>
            </a:r>
            <a:endParaRPr lang="kk-KZ" b="1" dirty="0">
              <a:latin typeface="+mj-lt"/>
              <a:ea typeface="Roboto" panose="02000000000000000000" pitchFamily="2" charset="0"/>
            </a:endParaRPr>
          </a:p>
        </p:txBody>
      </p:sp>
      <p:cxnSp>
        <p:nvCxnSpPr>
          <p:cNvPr id="5" name="Google Shape;178;p16">
            <a:extLst>
              <a:ext uri="{FF2B5EF4-FFF2-40B4-BE49-F238E27FC236}">
                <a16:creationId xmlns:a16="http://schemas.microsoft.com/office/drawing/2014/main" id="{0E107066-20C3-B44D-3683-40B97ADC8D9B}"/>
              </a:ext>
            </a:extLst>
          </p:cNvPr>
          <p:cNvCxnSpPr>
            <a:cxnSpLocks/>
          </p:cNvCxnSpPr>
          <p:nvPr/>
        </p:nvCxnSpPr>
        <p:spPr>
          <a:xfrm>
            <a:off x="378010" y="1176781"/>
            <a:ext cx="3087667" cy="113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E0690A4A-969B-31C9-B97D-5EF112E12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9"/>
          <a:stretch/>
        </p:blipFill>
        <p:spPr>
          <a:xfrm>
            <a:off x="0" y="1739302"/>
            <a:ext cx="3429000" cy="2594220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B3C69392-77D4-E107-2893-6151A4F0E5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 r="4972"/>
          <a:stretch/>
        </p:blipFill>
        <p:spPr>
          <a:xfrm>
            <a:off x="3429000" y="1739300"/>
            <a:ext cx="3429000" cy="2594221"/>
          </a:xfrm>
          <a:prstGeom prst="rect">
            <a:avLst/>
          </a:prstGeom>
        </p:spPr>
      </p:pic>
      <p:sp>
        <p:nvSpPr>
          <p:cNvPr id="7" name="Google Shape;68;p3">
            <a:extLst>
              <a:ext uri="{FF2B5EF4-FFF2-40B4-BE49-F238E27FC236}">
                <a16:creationId xmlns:a16="http://schemas.microsoft.com/office/drawing/2014/main" id="{50069735-D3D6-0B85-1DD5-28371B9F94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Feature engineering (5/7)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393C76-01AA-8391-5AB6-C8DFD1E64C48}"/>
                  </a:ext>
                </a:extLst>
              </p:cNvPr>
              <p:cNvSpPr txBox="1"/>
              <p:nvPr/>
            </p:nvSpPr>
            <p:spPr>
              <a:xfrm>
                <a:off x="114682" y="1331807"/>
                <a:ext cx="34396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Tunning of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200" b="1" i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𝐭𝐡𝐞</m:t>
                    </m:r>
                    <m:r>
                      <a:rPr lang="en-US" sz="1200" b="1" i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200" b="1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 hyperparameter of the NCA model</a:t>
                </a:r>
                <a:endParaRPr lang="kk-KZ" sz="1200" b="1" dirty="0">
                  <a:latin typeface="+mn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B393C76-01AA-8391-5AB6-C8DFD1E6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2" y="1331807"/>
                <a:ext cx="3439632" cy="461665"/>
              </a:xfrm>
              <a:prstGeom prst="rect">
                <a:avLst/>
              </a:prstGeom>
              <a:blipFill>
                <a:blip r:embed="rId4"/>
                <a:stretch>
                  <a:fillRect t="-1316" r="-1064" b="-7895"/>
                </a:stretch>
              </a:blipFill>
            </p:spPr>
            <p:txBody>
              <a:bodyPr/>
              <a:lstStyle/>
              <a:p>
                <a:r>
                  <a:rPr lang="kk-K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CC6F44-F0E4-6F9B-D3E5-825134537016}"/>
              </a:ext>
            </a:extLst>
          </p:cNvPr>
          <p:cNvSpPr txBox="1"/>
          <p:nvPr/>
        </p:nvSpPr>
        <p:spPr>
          <a:xfrm>
            <a:off x="3465677" y="1331806"/>
            <a:ext cx="3439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+mn-lt"/>
                <a:cs typeface="Times New Roman" panose="02020603050405020304" pitchFamily="18" charset="0"/>
              </a:rPr>
              <a:t>The feature weights from the trained NCA model</a:t>
            </a:r>
            <a:endParaRPr lang="kk-KZ" sz="1200" b="1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B5822-6073-A9E8-2049-4CF08EBF991A}"/>
                  </a:ext>
                </a:extLst>
              </p:cNvPr>
              <p:cNvSpPr txBox="1"/>
              <p:nvPr/>
            </p:nvSpPr>
            <p:spPr>
              <a:xfrm>
                <a:off x="378010" y="4404836"/>
                <a:ext cx="616101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M</a:t>
                </a: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inimum error (0.0801) is at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400" dirty="0"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1.4548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kk-K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1400" dirty="0">
                  <a:latin typeface="+mn-lt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37</a:t>
                </a:r>
                <a:r>
                  <a:rPr lang="en-US" baseline="30000" dirty="0">
                    <a:latin typeface="+mn-lt"/>
                    <a:ea typeface="Cambria Math" panose="02040503050406030204" pitchFamily="18" charset="0"/>
                  </a:rPr>
                  <a:t>th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TD feature has the largest feature weight (i.e., descriptive power)</a:t>
                </a:r>
                <a:endParaRPr lang="en-US" sz="1400" dirty="0">
                  <a:latin typeface="+mn-lt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k-KZ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B5822-6073-A9E8-2049-4CF08EBF9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10" y="4404836"/>
                <a:ext cx="6161013" cy="738664"/>
              </a:xfrm>
              <a:prstGeom prst="rect">
                <a:avLst/>
              </a:prstGeom>
              <a:blipFill>
                <a:blip r:embed="rId5"/>
                <a:stretch>
                  <a:fillRect l="-99" t="-1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03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8;p3">
            <a:extLst>
              <a:ext uri="{FF2B5EF4-FFF2-40B4-BE49-F238E27FC236}">
                <a16:creationId xmlns:a16="http://schemas.microsoft.com/office/drawing/2014/main" id="{44BF4EC5-4ADC-E5B3-4197-7894A231FB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Feature engineering (6/7)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B385D3-4B39-ADF6-891A-5FACC66D0852}"/>
                  </a:ext>
                </a:extLst>
              </p:cNvPr>
              <p:cNvSpPr txBox="1"/>
              <p:nvPr/>
            </p:nvSpPr>
            <p:spPr>
              <a:xfrm>
                <a:off x="216317" y="796186"/>
                <a:ext cx="64536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n-lt"/>
                  </a:rPr>
                  <a:t>Setting the feature weight threshold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𝑻𝒉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𝟔𝟓</m:t>
                    </m:r>
                  </m:oMath>
                </a14:m>
                <a:r>
                  <a:rPr lang="en-US" sz="1600" dirty="0">
                    <a:latin typeface="+mn-lt"/>
                  </a:rPr>
                  <a:t>, the following features (18/44) are selected:</a:t>
                </a:r>
              </a:p>
              <a:p>
                <a:endParaRPr lang="kk-KZ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B385D3-4B39-ADF6-891A-5FACC66D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17" y="796186"/>
                <a:ext cx="6453674" cy="830997"/>
              </a:xfrm>
              <a:prstGeom prst="rect">
                <a:avLst/>
              </a:prstGeom>
              <a:blipFill>
                <a:blip r:embed="rId3"/>
                <a:stretch>
                  <a:fillRect l="-472" t="-2206" r="-11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6317" y="1472286"/>
            <a:ext cx="1424764" cy="564630"/>
            <a:chOff x="290363" y="1642539"/>
            <a:chExt cx="1424764" cy="564630"/>
          </a:xfrm>
        </p:grpSpPr>
        <p:sp>
          <p:nvSpPr>
            <p:cNvPr id="2" name="Rounded Rectangle 1"/>
            <p:cNvSpPr/>
            <p:nvPr/>
          </p:nvSpPr>
          <p:spPr>
            <a:xfrm>
              <a:off x="378010" y="1642539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7A0D6A-53E0-9E39-420F-967FF4AECB86}"/>
                </a:ext>
              </a:extLst>
            </p:cNvPr>
            <p:cNvSpPr txBox="1"/>
            <p:nvPr/>
          </p:nvSpPr>
          <p:spPr>
            <a:xfrm>
              <a:off x="290363" y="1642539"/>
              <a:ext cx="1424764" cy="564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Difference Absolute Standard Deviation value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31251" y="1472286"/>
            <a:ext cx="1247590" cy="564630"/>
            <a:chOff x="1931252" y="1468262"/>
            <a:chExt cx="1247590" cy="564630"/>
          </a:xfrm>
        </p:grpSpPr>
        <p:sp>
          <p:nvSpPr>
            <p:cNvPr id="68" name="Rounded Rectangle 67"/>
            <p:cNvSpPr/>
            <p:nvPr/>
          </p:nvSpPr>
          <p:spPr>
            <a:xfrm>
              <a:off x="1931252" y="1468262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ECCFF9-4F48-9B19-A16E-9E8BEF03230B}"/>
                </a:ext>
              </a:extLst>
            </p:cNvPr>
            <p:cNvSpPr txBox="1"/>
            <p:nvPr/>
          </p:nvSpPr>
          <p:spPr>
            <a:xfrm>
              <a:off x="2117434" y="1627466"/>
              <a:ext cx="8899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Cardinality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04904" y="2216974"/>
            <a:ext cx="1247590" cy="575481"/>
            <a:chOff x="264706" y="3125753"/>
            <a:chExt cx="1247590" cy="575481"/>
          </a:xfrm>
        </p:grpSpPr>
        <p:sp>
          <p:nvSpPr>
            <p:cNvPr id="73" name="Rounded Rectangle 72"/>
            <p:cNvSpPr/>
            <p:nvPr/>
          </p:nvSpPr>
          <p:spPr>
            <a:xfrm>
              <a:off x="264706" y="3125753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F90E46-960E-919B-969E-DD23134B5023}"/>
                </a:ext>
              </a:extLst>
            </p:cNvPr>
            <p:cNvSpPr txBox="1"/>
            <p:nvPr/>
          </p:nvSpPr>
          <p:spPr>
            <a:xfrm>
              <a:off x="306461" y="3147236"/>
              <a:ext cx="11853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Enhanced Mean Absolute Value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75973" y="1468262"/>
            <a:ext cx="1247590" cy="572679"/>
            <a:chOff x="3655195" y="1468262"/>
            <a:chExt cx="1247590" cy="572679"/>
          </a:xfrm>
        </p:grpSpPr>
        <p:sp>
          <p:nvSpPr>
            <p:cNvPr id="76" name="Rounded Rectangle 75"/>
            <p:cNvSpPr/>
            <p:nvPr/>
          </p:nvSpPr>
          <p:spPr>
            <a:xfrm>
              <a:off x="3655195" y="1468262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2C44C9-27B0-A445-F22A-FEC44D1946C3}"/>
                </a:ext>
              </a:extLst>
            </p:cNvPr>
            <p:cNvSpPr txBox="1"/>
            <p:nvPr/>
          </p:nvSpPr>
          <p:spPr>
            <a:xfrm>
              <a:off x="3780676" y="1486943"/>
              <a:ext cx="9966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Maximum Fractal Length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353120" y="1472286"/>
            <a:ext cx="1247590" cy="564630"/>
            <a:chOff x="5339229" y="1468262"/>
            <a:chExt cx="1247590" cy="564630"/>
          </a:xfrm>
        </p:grpSpPr>
        <p:sp>
          <p:nvSpPr>
            <p:cNvPr id="75" name="Rounded Rectangle 74"/>
            <p:cNvSpPr/>
            <p:nvPr/>
          </p:nvSpPr>
          <p:spPr>
            <a:xfrm>
              <a:off x="5339229" y="1468262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F5CEB8-A8D3-CEC8-6131-327C83486EE7}"/>
                </a:ext>
              </a:extLst>
            </p:cNvPr>
            <p:cNvSpPr txBox="1"/>
            <p:nvPr/>
          </p:nvSpPr>
          <p:spPr>
            <a:xfrm>
              <a:off x="5410334" y="1550521"/>
              <a:ext cx="115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 Absolute Value Slope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675973" y="2212440"/>
            <a:ext cx="1247590" cy="564630"/>
            <a:chOff x="3178842" y="2882434"/>
            <a:chExt cx="1247590" cy="564630"/>
          </a:xfrm>
        </p:grpSpPr>
        <p:sp>
          <p:nvSpPr>
            <p:cNvPr id="84" name="Rounded Rectangle 83"/>
            <p:cNvSpPr/>
            <p:nvPr/>
          </p:nvSpPr>
          <p:spPr>
            <a:xfrm>
              <a:off x="3178842" y="2882434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1AC190-10D8-D250-AB14-4EF5F584FB2C}"/>
                </a:ext>
              </a:extLst>
            </p:cNvPr>
            <p:cNvSpPr txBox="1"/>
            <p:nvPr/>
          </p:nvSpPr>
          <p:spPr>
            <a:xfrm>
              <a:off x="3420545" y="3025104"/>
              <a:ext cx="8082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Skewness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931251" y="2214166"/>
            <a:ext cx="1247590" cy="574699"/>
            <a:chOff x="1753999" y="2939384"/>
            <a:chExt cx="1247590" cy="574699"/>
          </a:xfrm>
        </p:grpSpPr>
        <p:sp>
          <p:nvSpPr>
            <p:cNvPr id="83" name="Rounded Rectangle 82"/>
            <p:cNvSpPr/>
            <p:nvPr/>
          </p:nvSpPr>
          <p:spPr>
            <a:xfrm>
              <a:off x="1753999" y="2939384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C5A6CC-B304-9E59-5090-C2CE90E80FA9}"/>
                </a:ext>
              </a:extLst>
            </p:cNvPr>
            <p:cNvSpPr txBox="1"/>
            <p:nvPr/>
          </p:nvSpPr>
          <p:spPr>
            <a:xfrm>
              <a:off x="1891181" y="2960085"/>
              <a:ext cx="9732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Enhanced Waveform Length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353120" y="2956346"/>
            <a:ext cx="1247590" cy="564630"/>
            <a:chOff x="5520248" y="3526616"/>
            <a:chExt cx="1247590" cy="564630"/>
          </a:xfrm>
        </p:grpSpPr>
        <p:sp>
          <p:nvSpPr>
            <p:cNvPr id="81" name="Rounded Rectangle 80"/>
            <p:cNvSpPr/>
            <p:nvPr/>
          </p:nvSpPr>
          <p:spPr>
            <a:xfrm>
              <a:off x="5520248" y="3526616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EBBACB-6789-47F1-23B3-9268746A1389}"/>
                </a:ext>
              </a:extLst>
            </p:cNvPr>
            <p:cNvSpPr txBox="1"/>
            <p:nvPr/>
          </p:nvSpPr>
          <p:spPr>
            <a:xfrm>
              <a:off x="5614356" y="3671604"/>
              <a:ext cx="10486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Zero Crossing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674016" y="2948569"/>
            <a:ext cx="1251504" cy="564630"/>
            <a:chOff x="4017463" y="3569826"/>
            <a:chExt cx="1251504" cy="564630"/>
          </a:xfrm>
        </p:grpSpPr>
        <p:sp>
          <p:nvSpPr>
            <p:cNvPr id="82" name="Rounded Rectangle 81"/>
            <p:cNvSpPr/>
            <p:nvPr/>
          </p:nvSpPr>
          <p:spPr>
            <a:xfrm>
              <a:off x="4017463" y="3569826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26856A-A43C-4BD4-2B0C-151BAA59AB6F}"/>
                </a:ext>
              </a:extLst>
            </p:cNvPr>
            <p:cNvSpPr txBox="1"/>
            <p:nvPr/>
          </p:nvSpPr>
          <p:spPr>
            <a:xfrm>
              <a:off x="4017463" y="3647251"/>
              <a:ext cx="125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Modified Mean Absolute Value 1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39229" y="2212440"/>
            <a:ext cx="1275372" cy="564630"/>
            <a:chOff x="4913566" y="2686306"/>
            <a:chExt cx="1275372" cy="564630"/>
          </a:xfrm>
        </p:grpSpPr>
        <p:sp>
          <p:nvSpPr>
            <p:cNvPr id="77" name="Rounded Rectangle 76"/>
            <p:cNvSpPr/>
            <p:nvPr/>
          </p:nvSpPr>
          <p:spPr>
            <a:xfrm>
              <a:off x="4913566" y="2686306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C03914-B7F4-9A80-D50E-787A19872C13}"/>
                </a:ext>
              </a:extLst>
            </p:cNvPr>
            <p:cNvSpPr txBox="1"/>
            <p:nvPr/>
          </p:nvSpPr>
          <p:spPr>
            <a:xfrm>
              <a:off x="4938732" y="2777149"/>
              <a:ext cx="1250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Myopulse</a:t>
              </a:r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Percentage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931251" y="2962519"/>
            <a:ext cx="1247590" cy="564630"/>
            <a:chOff x="2149538" y="3791090"/>
            <a:chExt cx="1247590" cy="564630"/>
          </a:xfrm>
        </p:grpSpPr>
        <p:sp>
          <p:nvSpPr>
            <p:cNvPr id="74" name="Rounded Rectangle 73"/>
            <p:cNvSpPr/>
            <p:nvPr/>
          </p:nvSpPr>
          <p:spPr>
            <a:xfrm>
              <a:off x="2149538" y="3791090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5007BF-2EA6-9483-3F68-73AAE6B1AF32}"/>
                </a:ext>
              </a:extLst>
            </p:cNvPr>
            <p:cNvSpPr txBox="1"/>
            <p:nvPr/>
          </p:nvSpPr>
          <p:spPr>
            <a:xfrm>
              <a:off x="2267590" y="3875905"/>
              <a:ext cx="1026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Interquartile Range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04904" y="2961662"/>
            <a:ext cx="1247590" cy="565487"/>
            <a:chOff x="423698" y="3995220"/>
            <a:chExt cx="1247590" cy="565487"/>
          </a:xfrm>
        </p:grpSpPr>
        <p:sp>
          <p:nvSpPr>
            <p:cNvPr id="72" name="Rounded Rectangle 71"/>
            <p:cNvSpPr/>
            <p:nvPr/>
          </p:nvSpPr>
          <p:spPr>
            <a:xfrm>
              <a:off x="423698" y="3996077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08D1670-012A-85C3-3977-3BC44478F37B}"/>
                </a:ext>
              </a:extLst>
            </p:cNvPr>
            <p:cNvSpPr txBox="1"/>
            <p:nvPr/>
          </p:nvSpPr>
          <p:spPr>
            <a:xfrm>
              <a:off x="527411" y="3995220"/>
              <a:ext cx="10276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Log of Difference Abs. SD value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353120" y="3704148"/>
            <a:ext cx="1247590" cy="564630"/>
            <a:chOff x="5330857" y="4307651"/>
            <a:chExt cx="1247590" cy="564630"/>
          </a:xfrm>
        </p:grpSpPr>
        <p:sp>
          <p:nvSpPr>
            <p:cNvPr id="80" name="Rounded Rectangle 79"/>
            <p:cNvSpPr/>
            <p:nvPr/>
          </p:nvSpPr>
          <p:spPr>
            <a:xfrm>
              <a:off x="5330857" y="4307651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9E742D-3FFA-25CA-6259-CECE0FE55A76}"/>
                </a:ext>
              </a:extLst>
            </p:cNvPr>
            <p:cNvSpPr txBox="1"/>
            <p:nvPr/>
          </p:nvSpPr>
          <p:spPr>
            <a:xfrm>
              <a:off x="5396645" y="4385269"/>
              <a:ext cx="1116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Willison Amplitude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931251" y="4452752"/>
            <a:ext cx="1247590" cy="564630"/>
            <a:chOff x="2809686" y="5063840"/>
            <a:chExt cx="1247590" cy="564630"/>
          </a:xfrm>
        </p:grpSpPr>
        <p:sp>
          <p:nvSpPr>
            <p:cNvPr id="69" name="Rounded Rectangle 68"/>
            <p:cNvSpPr/>
            <p:nvPr/>
          </p:nvSpPr>
          <p:spPr>
            <a:xfrm>
              <a:off x="2809686" y="5063840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F0E36B0-CFD5-1C38-CC93-E589E30849ED}"/>
                </a:ext>
              </a:extLst>
            </p:cNvPr>
            <p:cNvSpPr txBox="1"/>
            <p:nvPr/>
          </p:nvSpPr>
          <p:spPr>
            <a:xfrm>
              <a:off x="3123139" y="5233424"/>
              <a:ext cx="6206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Vorder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666407" y="3688349"/>
            <a:ext cx="1266722" cy="564630"/>
            <a:chOff x="3336906" y="4291065"/>
            <a:chExt cx="1266722" cy="564630"/>
          </a:xfrm>
        </p:grpSpPr>
        <p:sp>
          <p:nvSpPr>
            <p:cNvPr id="78" name="Rounded Rectangle 77"/>
            <p:cNvSpPr/>
            <p:nvPr/>
          </p:nvSpPr>
          <p:spPr>
            <a:xfrm>
              <a:off x="3336906" y="4291065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FC63CF-34DB-7303-D5AB-2A0807D52550}"/>
                </a:ext>
              </a:extLst>
            </p:cNvPr>
            <p:cNvSpPr txBox="1"/>
            <p:nvPr/>
          </p:nvSpPr>
          <p:spPr>
            <a:xfrm>
              <a:off x="3338538" y="4436471"/>
              <a:ext cx="1265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Slop Sign Change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931251" y="3702290"/>
            <a:ext cx="1247590" cy="564630"/>
            <a:chOff x="1670531" y="3655641"/>
            <a:chExt cx="1247590" cy="564630"/>
          </a:xfrm>
        </p:grpSpPr>
        <p:sp>
          <p:nvSpPr>
            <p:cNvPr id="70" name="Rounded Rectangle 69"/>
            <p:cNvSpPr/>
            <p:nvPr/>
          </p:nvSpPr>
          <p:spPr>
            <a:xfrm>
              <a:off x="1670531" y="3655641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6B0718-50C3-136D-05AF-D34D0B373EE6}"/>
                </a:ext>
              </a:extLst>
            </p:cNvPr>
            <p:cNvSpPr txBox="1"/>
            <p:nvPr/>
          </p:nvSpPr>
          <p:spPr>
            <a:xfrm>
              <a:off x="1799805" y="3812061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Log Detector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04904" y="3710880"/>
            <a:ext cx="1247590" cy="564630"/>
            <a:chOff x="266951" y="4872281"/>
            <a:chExt cx="1247590" cy="564630"/>
          </a:xfrm>
        </p:grpSpPr>
        <p:sp>
          <p:nvSpPr>
            <p:cNvPr id="71" name="Rounded Rectangle 70"/>
            <p:cNvSpPr/>
            <p:nvPr/>
          </p:nvSpPr>
          <p:spPr>
            <a:xfrm>
              <a:off x="266951" y="4872281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D938B8-B791-2021-14BF-3B2FDF27D04B}"/>
                </a:ext>
              </a:extLst>
            </p:cNvPr>
            <p:cNvSpPr txBox="1"/>
            <p:nvPr/>
          </p:nvSpPr>
          <p:spPr>
            <a:xfrm>
              <a:off x="519848" y="5031485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Kurtosis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75973" y="4452752"/>
            <a:ext cx="1247590" cy="564630"/>
            <a:chOff x="4422594" y="5035243"/>
            <a:chExt cx="1247590" cy="564630"/>
          </a:xfrm>
        </p:grpSpPr>
        <p:sp>
          <p:nvSpPr>
            <p:cNvPr id="79" name="Rounded Rectangle 78"/>
            <p:cNvSpPr/>
            <p:nvPr/>
          </p:nvSpPr>
          <p:spPr>
            <a:xfrm>
              <a:off x="4422594" y="5035243"/>
              <a:ext cx="1247590" cy="56463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4137E3-E30F-CCB1-9BD1-48E5AEA4DCB3}"/>
                </a:ext>
              </a:extLst>
            </p:cNvPr>
            <p:cNvSpPr txBox="1"/>
            <p:nvPr/>
          </p:nvSpPr>
          <p:spPr>
            <a:xfrm>
              <a:off x="4641452" y="5194908"/>
              <a:ext cx="8547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Histogram</a:t>
              </a:r>
              <a:endParaRPr lang="kk-KZ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767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AA0F94C-927E-024B-2B40-F94374B091DD}"/>
              </a:ext>
            </a:extLst>
          </p:cNvPr>
          <p:cNvSpPr/>
          <p:nvPr/>
        </p:nvSpPr>
        <p:spPr>
          <a:xfrm>
            <a:off x="250421" y="818207"/>
            <a:ext cx="6416193" cy="23396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k-KZ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1921C5-3CE4-14BF-4CDF-108D4A1EC72C}"/>
                  </a:ext>
                </a:extLst>
              </p:cNvPr>
              <p:cNvSpPr txBox="1"/>
              <p:nvPr/>
            </p:nvSpPr>
            <p:spPr>
              <a:xfrm>
                <a:off x="1831415" y="1005369"/>
                <a:ext cx="3711469" cy="577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+mn-lt"/>
                    <a:ea typeface="Roboto" panose="02000000000000000000" pitchFamily="2" charset="0"/>
                  </a:rPr>
                  <a:t>Step1: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𝑦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</m:t>
                    </m:r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𝑠𝑜𝑟𝑡</m:t>
                    </m:r>
                    <m:d>
                      <m:d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, </m:t>
                    </m:r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𝑛</m:t>
                    </m:r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=1:</m:t>
                    </m:r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𝑁</m:t>
                    </m:r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.</m:t>
                    </m:r>
                  </m:oMath>
                </a14:m>
                <a:endParaRPr lang="en-US" sz="1000" b="0" dirty="0">
                  <a:solidFill>
                    <a:schemeClr val="bg1"/>
                  </a:solidFill>
                  <a:latin typeface="+mn-lt"/>
                  <a:ea typeface="Roboto" panose="02000000000000000000" pitchFamily="2" charset="0"/>
                </a:endParaRPr>
              </a:p>
              <a:p>
                <a:endParaRPr lang="en-US" sz="1000" b="0" dirty="0">
                  <a:solidFill>
                    <a:schemeClr val="bg1"/>
                  </a:solidFill>
                  <a:latin typeface="+mn-lt"/>
                  <a:ea typeface="Roboto" panose="02000000000000000000" pitchFamily="2" charset="0"/>
                </a:endParaRPr>
              </a:p>
              <a:p>
                <a:r>
                  <a:rPr lang="en-US" sz="1000" b="1" dirty="0">
                    <a:solidFill>
                      <a:schemeClr val="bg1"/>
                    </a:solidFill>
                    <a:latin typeface="+mn-lt"/>
                    <a:ea typeface="Roboto" panose="02000000000000000000" pitchFamily="2" charset="0"/>
                  </a:rPr>
                  <a:t>Step2: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𝐶𝐴𝑅𝐷</m:t>
                    </m:r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=1</m:t>
                        </m:r>
                      </m:sub>
                      <m:sup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𝑁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Roboto" panose="02000000000000000000" pitchFamily="2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&gt;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ℇ</m:t>
                        </m:r>
                      </m:e>
                    </m:nary>
                  </m:oMath>
                </a14:m>
                <a:endParaRPr lang="kk-KZ" sz="1000" b="0" dirty="0">
                  <a:solidFill>
                    <a:schemeClr val="bg1"/>
                  </a:solidFill>
                  <a:latin typeface="+mn-lt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1921C5-3CE4-14BF-4CDF-108D4A1E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415" y="1005369"/>
                <a:ext cx="3711469" cy="577081"/>
              </a:xfrm>
              <a:prstGeom prst="rect">
                <a:avLst/>
              </a:prstGeom>
              <a:blipFill>
                <a:blip r:embed="rId3"/>
                <a:stretch>
                  <a:fillRect b="-578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43B3F-8062-125D-EF6E-47066C7352EE}"/>
                  </a:ext>
                </a:extLst>
              </p:cNvPr>
              <p:cNvSpPr txBox="1"/>
              <p:nvPr/>
            </p:nvSpPr>
            <p:spPr>
              <a:xfrm>
                <a:off x="1136220" y="1733391"/>
                <a:ext cx="3540642" cy="691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𝑫𝑨𝑺𝑫𝑽</m:t>
                      </m:r>
                      <m:r>
                        <a:rPr lang="en-US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𝑁</m:t>
                              </m:r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𝑁</m:t>
                              </m:r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Roboto" panose="02000000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Roboto" panose="02000000000000000000" pitchFamily="2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Roboto" panose="02000000000000000000" pitchFamily="2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Roboto" panose="02000000000000000000" pitchFamily="2" charset="0"/>
                                        </a:rPr>
                                        <m:t>𝑛</m:t>
                                      </m:r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Roboto" panose="02000000000000000000" pitchFamily="2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Roboto" panose="02000000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Roboto" panose="02000000000000000000" pitchFamily="2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Roboto" panose="02000000000000000000" pitchFamily="2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k-KZ" sz="10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43B3F-8062-125D-EF6E-47066C735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20" y="1733391"/>
                <a:ext cx="3540642" cy="691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E4D85D2C-A191-0CA2-C049-9C8B88A12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72342"/>
              </p:ext>
            </p:extLst>
          </p:nvPr>
        </p:nvGraphicFramePr>
        <p:xfrm>
          <a:off x="1136220" y="1733391"/>
          <a:ext cx="4933329" cy="747774"/>
        </p:xfrm>
        <a:graphic>
          <a:graphicData uri="http://schemas.openxmlformats.org/drawingml/2006/table">
            <a:tbl>
              <a:tblPr firstRow="1" bandRow="1">
                <a:tableStyleId>{EA4C6A99-7FAD-4F35-8B7D-1CEBB6BC3438}</a:tableStyleId>
              </a:tblPr>
              <a:tblGrid>
                <a:gridCol w="4411314">
                  <a:extLst>
                    <a:ext uri="{9D8B030D-6E8A-4147-A177-3AD203B41FA5}">
                      <a16:colId xmlns:a16="http://schemas.microsoft.com/office/drawing/2014/main" val="3780850805"/>
                    </a:ext>
                  </a:extLst>
                </a:gridCol>
                <a:gridCol w="522015">
                  <a:extLst>
                    <a:ext uri="{9D8B030D-6E8A-4147-A177-3AD203B41FA5}">
                      <a16:colId xmlns:a16="http://schemas.microsoft.com/office/drawing/2014/main" val="205342453"/>
                    </a:ext>
                  </a:extLst>
                </a:gridCol>
              </a:tblGrid>
              <a:tr h="747774">
                <a:tc>
                  <a:txBody>
                    <a:bodyPr/>
                    <a:lstStyle/>
                    <a:p>
                      <a:endParaRPr lang="kk-KZ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sz="1000" b="0" dirty="0">
                          <a:latin typeface="+mn-lt"/>
                        </a:rPr>
                        <a:t>(4)</a:t>
                      </a:r>
                      <a:endParaRPr lang="kk-KZ" sz="1000" b="0" dirty="0">
                        <a:latin typeface="+mn-lt"/>
                      </a:endParaRPr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87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9CDEDD-41AB-3F8A-36B2-9BCDAAC6D5E5}"/>
              </a:ext>
            </a:extLst>
          </p:cNvPr>
          <p:cNvSpPr txBox="1"/>
          <p:nvPr/>
        </p:nvSpPr>
        <p:spPr>
          <a:xfrm>
            <a:off x="466930" y="818207"/>
            <a:ext cx="3483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+mn-lt"/>
              </a:rPr>
              <a:t>Cardinality (CARD) </a:t>
            </a:r>
            <a:r>
              <a:rPr lang="en-US" sz="1000" dirty="0">
                <a:latin typeface="+mn-lt"/>
              </a:rPr>
              <a:t>feature can be computed as:</a:t>
            </a:r>
            <a:endParaRPr lang="kk-KZ" sz="10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4328E-F277-4A83-0093-CFE5C730E62F}"/>
              </a:ext>
            </a:extLst>
          </p:cNvPr>
          <p:cNvSpPr txBox="1"/>
          <p:nvPr/>
        </p:nvSpPr>
        <p:spPr>
          <a:xfrm>
            <a:off x="466930" y="1538782"/>
            <a:ext cx="6022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+mn-lt"/>
              </a:rPr>
              <a:t>Difference Absolute Standard Deviation Value (DASDV) </a:t>
            </a:r>
            <a:r>
              <a:rPr lang="en-US" sz="1000" dirty="0">
                <a:latin typeface="+mn-lt"/>
              </a:rPr>
              <a:t>feature can be computed as:</a:t>
            </a:r>
            <a:endParaRPr lang="kk-KZ" sz="1000" dirty="0">
              <a:latin typeface="+mn-lt"/>
            </a:endParaRPr>
          </a:p>
        </p:txBody>
      </p:sp>
      <p:graphicFrame>
        <p:nvGraphicFramePr>
          <p:cNvPr id="14" name="Таблица 11">
            <a:extLst>
              <a:ext uri="{FF2B5EF4-FFF2-40B4-BE49-F238E27FC236}">
                <a16:creationId xmlns:a16="http://schemas.microsoft.com/office/drawing/2014/main" id="{9FA55B21-CCD0-77F1-42E4-C2FD0A6AD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91639"/>
              </p:ext>
            </p:extLst>
          </p:nvPr>
        </p:nvGraphicFramePr>
        <p:xfrm>
          <a:off x="1136221" y="875377"/>
          <a:ext cx="4933329" cy="655286"/>
        </p:xfrm>
        <a:graphic>
          <a:graphicData uri="http://schemas.openxmlformats.org/drawingml/2006/table">
            <a:tbl>
              <a:tblPr firstRow="1" bandRow="1">
                <a:tableStyleId>{EA4C6A99-7FAD-4F35-8B7D-1CEBB6BC3438}</a:tableStyleId>
              </a:tblPr>
              <a:tblGrid>
                <a:gridCol w="4411314">
                  <a:extLst>
                    <a:ext uri="{9D8B030D-6E8A-4147-A177-3AD203B41FA5}">
                      <a16:colId xmlns:a16="http://schemas.microsoft.com/office/drawing/2014/main" val="3780850805"/>
                    </a:ext>
                  </a:extLst>
                </a:gridCol>
                <a:gridCol w="522015">
                  <a:extLst>
                    <a:ext uri="{9D8B030D-6E8A-4147-A177-3AD203B41FA5}">
                      <a16:colId xmlns:a16="http://schemas.microsoft.com/office/drawing/2014/main" val="205342453"/>
                    </a:ext>
                  </a:extLst>
                </a:gridCol>
              </a:tblGrid>
              <a:tr h="655286">
                <a:tc>
                  <a:txBody>
                    <a:bodyPr/>
                    <a:lstStyle/>
                    <a:p>
                      <a:endParaRPr lang="kk-KZ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sz="1000" b="0" dirty="0">
                          <a:latin typeface="+mn-lt"/>
                        </a:rPr>
                        <a:t>(3)</a:t>
                      </a:r>
                      <a:endParaRPr lang="kk-KZ" sz="1000" b="0" dirty="0">
                        <a:latin typeface="+mn-lt"/>
                      </a:endParaRPr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877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9CBF5E5-DA65-6244-60C4-E3E4D791E599}"/>
              </a:ext>
            </a:extLst>
          </p:cNvPr>
          <p:cNvSpPr txBox="1"/>
          <p:nvPr/>
        </p:nvSpPr>
        <p:spPr>
          <a:xfrm>
            <a:off x="466930" y="2369299"/>
            <a:ext cx="6022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+mn-lt"/>
              </a:rPr>
              <a:t>Zero Crossing (ZC) </a:t>
            </a:r>
            <a:r>
              <a:rPr lang="en-US" sz="1000" dirty="0">
                <a:latin typeface="+mn-lt"/>
              </a:rPr>
              <a:t>can be computed as:</a:t>
            </a:r>
            <a:endParaRPr lang="kk-KZ" sz="1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11">
                <a:extLst>
                  <a:ext uri="{FF2B5EF4-FFF2-40B4-BE49-F238E27FC236}">
                    <a16:creationId xmlns:a16="http://schemas.microsoft.com/office/drawing/2014/main" id="{EA044132-670C-374E-93A5-4D90DEAD4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4762507"/>
                  </p:ext>
                </p:extLst>
              </p:nvPr>
            </p:nvGraphicFramePr>
            <p:xfrm>
              <a:off x="986594" y="2575355"/>
              <a:ext cx="5082955" cy="655286"/>
            </p:xfrm>
            <a:graphic>
              <a:graphicData uri="http://schemas.openxmlformats.org/drawingml/2006/table">
                <a:tbl>
                  <a:tblPr firstRow="1" bandRow="1">
                    <a:tableStyleId>{EA4C6A99-7FAD-4F35-8B7D-1CEBB6BC3438}</a:tableStyleId>
                  </a:tblPr>
                  <a:tblGrid>
                    <a:gridCol w="4545108">
                      <a:extLst>
                        <a:ext uri="{9D8B030D-6E8A-4147-A177-3AD203B41FA5}">
                          <a16:colId xmlns:a16="http://schemas.microsoft.com/office/drawing/2014/main" val="3780850805"/>
                        </a:ext>
                      </a:extLst>
                    </a:gridCol>
                    <a:gridCol w="537847">
                      <a:extLst>
                        <a:ext uri="{9D8B030D-6E8A-4147-A177-3AD203B41FA5}">
                          <a16:colId xmlns:a16="http://schemas.microsoft.com/office/drawing/2014/main" val="205342453"/>
                        </a:ext>
                      </a:extLst>
                    </a:gridCol>
                  </a:tblGrid>
                  <a:tr h="6552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𝒁𝑪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d>
                                      <m:dPr>
                                        <m:begChr m:val="["/>
                                        <m:ctrlPr>
                                          <a:rPr lang="en-US" sz="1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1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  <m:r>
                                              <a:rPr lang="en-US" sz="10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1" i="1" smtClean="0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0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</m:d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</m:e>
                                </m:nary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0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0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en-US" sz="10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0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kk-KZ" dirty="0"/>
                        </a:p>
                      </a:txBody>
                      <a:tcPr>
                        <a:lnL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atin typeface="Century Schoolbook" panose="02040604050505020304" pitchFamily="18" charset="0"/>
                            </a:rPr>
                            <a:t>         </a:t>
                          </a:r>
                          <a:r>
                            <a:rPr lang="en-US" sz="1000" b="0" dirty="0">
                              <a:latin typeface="+mn-lt"/>
                            </a:rPr>
                            <a:t>(5)</a:t>
                          </a:r>
                          <a:endParaRPr lang="kk-KZ" sz="1000" b="0" dirty="0">
                            <a:latin typeface="+mn-lt"/>
                          </a:endParaRPr>
                        </a:p>
                      </a:txBody>
                      <a:tcPr>
                        <a:lnL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0187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11">
                <a:extLst>
                  <a:ext uri="{FF2B5EF4-FFF2-40B4-BE49-F238E27FC236}">
                    <a16:creationId xmlns:a16="http://schemas.microsoft.com/office/drawing/2014/main" id="{EA044132-670C-374E-93A5-4D90DEAD4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4762507"/>
                  </p:ext>
                </p:extLst>
              </p:nvPr>
            </p:nvGraphicFramePr>
            <p:xfrm>
              <a:off x="986594" y="2575355"/>
              <a:ext cx="5082955" cy="655286"/>
            </p:xfrm>
            <a:graphic>
              <a:graphicData uri="http://schemas.openxmlformats.org/drawingml/2006/table">
                <a:tbl>
                  <a:tblPr firstRow="1" bandRow="1">
                    <a:tableStyleId>{EA4C6A99-7FAD-4F35-8B7D-1CEBB6BC3438}</a:tableStyleId>
                  </a:tblPr>
                  <a:tblGrid>
                    <a:gridCol w="4545108">
                      <a:extLst>
                        <a:ext uri="{9D8B030D-6E8A-4147-A177-3AD203B41FA5}">
                          <a16:colId xmlns:a16="http://schemas.microsoft.com/office/drawing/2014/main" val="3780850805"/>
                        </a:ext>
                      </a:extLst>
                    </a:gridCol>
                    <a:gridCol w="537847">
                      <a:extLst>
                        <a:ext uri="{9D8B030D-6E8A-4147-A177-3AD203B41FA5}">
                          <a16:colId xmlns:a16="http://schemas.microsoft.com/office/drawing/2014/main" val="205342453"/>
                        </a:ext>
                      </a:extLst>
                    </a:gridCol>
                  </a:tblGrid>
                  <a:tr h="6552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9444" r="-11780" b="-9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atin typeface="Century Schoolbook" panose="02040604050505020304" pitchFamily="18" charset="0"/>
                            </a:rPr>
                            <a:t>         </a:t>
                          </a:r>
                          <a:r>
                            <a:rPr lang="en-US" sz="1000" b="0" dirty="0" smtClean="0">
                              <a:latin typeface="+mn-lt"/>
                            </a:rPr>
                            <a:t>(5)</a:t>
                          </a:r>
                          <a:endParaRPr lang="kk-KZ" sz="1000" b="0" dirty="0">
                            <a:latin typeface="+mn-lt"/>
                          </a:endParaRPr>
                        </a:p>
                      </a:txBody>
                      <a:tcPr>
                        <a:lnL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0187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Google Shape;68;p3">
            <a:extLst>
              <a:ext uri="{FF2B5EF4-FFF2-40B4-BE49-F238E27FC236}">
                <a16:creationId xmlns:a16="http://schemas.microsoft.com/office/drawing/2014/main" id="{DE70A53A-D9C0-4B1F-43D4-54E430BB19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n-lt"/>
                <a:ea typeface="Open Sans"/>
                <a:cs typeface="Open Sans"/>
                <a:sym typeface="Open Sans"/>
              </a:rPr>
              <a:t>Feature engineering (7/7)</a:t>
            </a:r>
            <a:endParaRPr sz="2500" dirty="0"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089BA-F202-3BCD-DDCA-382F3D0A75A5}"/>
              </a:ext>
            </a:extLst>
          </p:cNvPr>
          <p:cNvSpPr txBox="1"/>
          <p:nvPr/>
        </p:nvSpPr>
        <p:spPr>
          <a:xfrm>
            <a:off x="2030810" y="3119972"/>
            <a:ext cx="3437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No. of zero crossings within the </a:t>
            </a:r>
            <a:r>
              <a:rPr lang="en-US" sz="1050" b="1" dirty="0" err="1"/>
              <a:t>sEMG</a:t>
            </a:r>
            <a:r>
              <a:rPr lang="en-US" sz="1050" b="1" dirty="0"/>
              <a:t> signal</a:t>
            </a:r>
            <a:endParaRPr lang="kk-KZ" sz="105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t="3937" r="7160"/>
          <a:stretch/>
        </p:blipFill>
        <p:spPr>
          <a:xfrm>
            <a:off x="1389822" y="3381582"/>
            <a:ext cx="4276497" cy="154415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71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sldNum" idx="12"/>
          </p:nvPr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fld id="{00000000-1234-1234-1234-123412341234}" type="slidenum">
              <a:rPr lang="en-US" sz="2550">
                <a:latin typeface="Calibri"/>
                <a:ea typeface="Calibri"/>
                <a:cs typeface="Calibri"/>
                <a:sym typeface="Calibri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550"/>
                <a:buNone/>
              </a:pPr>
              <a:t>2</a:t>
            </a:fld>
            <a:endParaRPr sz="25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Presentation Layout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2"/>
          </p:nvPr>
        </p:nvSpPr>
        <p:spPr>
          <a:xfrm>
            <a:off x="378010" y="840631"/>
            <a:ext cx="5698319" cy="402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n-lt"/>
              </a:rPr>
              <a:t>Project Background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n-lt"/>
              </a:rPr>
              <a:t>Problem Statement and Motivation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n-lt"/>
              </a:rPr>
              <a:t>Project Aims and Objectives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n-lt"/>
              </a:rPr>
              <a:t>Pattern Recognition (PR) Model</a:t>
            </a:r>
          </a:p>
          <a:p>
            <a:pPr marL="0" indent="0">
              <a:buNone/>
            </a:pPr>
            <a:endParaRPr lang="en-US" sz="1600" dirty="0">
              <a:solidFill>
                <a:srgbClr val="222222"/>
              </a:solidFill>
              <a:latin typeface="+mn-lt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n-lt"/>
              </a:rPr>
              <a:t>Dataset Information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n-lt"/>
              </a:rPr>
              <a:t>Filtering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n-lt"/>
              </a:rPr>
              <a:t>Feature Engineering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n-lt"/>
              </a:rPr>
              <a:t>Classification Results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Open Sans" panose="020B0604020202020204" charset="0"/>
                <a:cs typeface="Open Sans" panose="020B0604020202020204" charset="0"/>
              </a:rPr>
              <a:t>Capstone I: Tasks &amp; Achieved Results</a:t>
            </a:r>
            <a:endParaRPr lang="en-US" sz="1600" dirty="0">
              <a:solidFill>
                <a:srgbClr val="222222"/>
              </a:solidFill>
              <a:latin typeface="+mn-lt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n-lt"/>
              </a:rPr>
              <a:t>Capstone II: Tasks &amp; Expected Results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n-lt"/>
              </a:rPr>
              <a:t>Conclusion &amp; Future steps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n-lt"/>
              </a:rPr>
              <a:t>References 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188961" lvl="0" indent="-6195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188961" lvl="0" indent="-6195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FE1B3CC3-753D-0BA1-8420-7B5C2B695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33641"/>
              </p:ext>
            </p:extLst>
          </p:nvPr>
        </p:nvGraphicFramePr>
        <p:xfrm>
          <a:off x="308719" y="1285662"/>
          <a:ext cx="6235168" cy="2938007"/>
        </p:xfrm>
        <a:graphic>
          <a:graphicData uri="http://schemas.openxmlformats.org/drawingml/2006/table">
            <a:tbl>
              <a:tblPr firstRow="1" bandRow="1">
                <a:tableStyleId>{EA4C6A99-7FAD-4F35-8B7D-1CEBB6BC3438}</a:tableStyleId>
              </a:tblPr>
              <a:tblGrid>
                <a:gridCol w="1358368">
                  <a:extLst>
                    <a:ext uri="{9D8B030D-6E8A-4147-A177-3AD203B41FA5}">
                      <a16:colId xmlns:a16="http://schemas.microsoft.com/office/drawing/2014/main" val="3039247387"/>
                    </a:ext>
                  </a:extLst>
                </a:gridCol>
                <a:gridCol w="1759216">
                  <a:extLst>
                    <a:ext uri="{9D8B030D-6E8A-4147-A177-3AD203B41FA5}">
                      <a16:colId xmlns:a16="http://schemas.microsoft.com/office/drawing/2014/main" val="2033317611"/>
                    </a:ext>
                  </a:extLst>
                </a:gridCol>
                <a:gridCol w="1558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8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614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Decision Tree (DT)</a:t>
                      </a:r>
                      <a:endParaRPr lang="kk-KZ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haroni" panose="02010803020104030203" pitchFamily="2" charset="-79"/>
                          <a:sym typeface="Arial"/>
                        </a:rPr>
                        <a:t>Linear </a:t>
                      </a:r>
                      <a:r>
                        <a:rPr lang="en-US" sz="1100" b="1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haroni" panose="02010803020104030203" pitchFamily="2" charset="-79"/>
                          <a:sym typeface="Arial"/>
                        </a:rPr>
                        <a:t>Discriminant</a:t>
                      </a:r>
                      <a:r>
                        <a:rPr lang="en-US" sz="1100" b="1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haroni" panose="02010803020104030203" pitchFamily="2" charset="-79"/>
                          <a:sym typeface="Arial"/>
                        </a:rPr>
                        <a:t> Analysis (LDA)</a:t>
                      </a:r>
                      <a:endParaRPr lang="kk-KZ" sz="11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haroni" panose="02010803020104030203" pitchFamily="2" charset="-79"/>
                        <a:sym typeface="Arial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haroni" panose="02010803020104030203" pitchFamily="2" charset="-79"/>
                          <a:sym typeface="Arial"/>
                        </a:rPr>
                        <a:t>k-Nearest Neighbors </a:t>
                      </a:r>
                    </a:p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haroni" panose="02010803020104030203" pitchFamily="2" charset="-79"/>
                          <a:sym typeface="Arial"/>
                        </a:rPr>
                        <a:t>(k-NN)</a:t>
                      </a:r>
                      <a:endParaRPr lang="kk-KZ" sz="11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haroni" panose="02010803020104030203" pitchFamily="2" charset="-79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14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Max no. of splits </a:t>
                      </a:r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+mn-lt"/>
                        </a:rPr>
                        <a:t>= 100; 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Split criterion </a:t>
                      </a:r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+mn-lt"/>
                        </a:rPr>
                        <a:t>= Gini index</a:t>
                      </a:r>
                      <a:endParaRPr lang="kk-KZ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Covariance structure: </a:t>
                      </a:r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+mn-lt"/>
                        </a:rPr>
                        <a:t>Full</a:t>
                      </a:r>
                      <a:endParaRPr lang="kk-KZ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No.</a:t>
                      </a:r>
                      <a:r>
                        <a:rPr lang="en-US" sz="1000" b="1" baseline="0" dirty="0">
                          <a:solidFill>
                            <a:schemeClr val="bg1"/>
                          </a:solidFill>
                          <a:latin typeface="+mn-lt"/>
                        </a:rPr>
                        <a:t> of neighbors </a:t>
                      </a:r>
                      <a:r>
                        <a:rPr lang="en-US" sz="1000" b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= 5; </a:t>
                      </a:r>
                      <a:r>
                        <a:rPr lang="en-US" sz="1000" b="1" baseline="0" dirty="0">
                          <a:solidFill>
                            <a:schemeClr val="bg1"/>
                          </a:solidFill>
                          <a:latin typeface="+mn-lt"/>
                        </a:rPr>
                        <a:t>Distance weight: </a:t>
                      </a:r>
                      <a:r>
                        <a:rPr lang="en-US" sz="1000" b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Equal</a:t>
                      </a:r>
                      <a:endParaRPr lang="kk-KZ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70532"/>
                  </a:ext>
                </a:extLst>
              </a:tr>
              <a:tr h="290397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5-fold val. accuracy 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+mn-lt"/>
                        </a:rPr>
                        <a:t>0.676</a:t>
                      </a:r>
                      <a:endParaRPr lang="kk-KZ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+mn-lt"/>
                        </a:rPr>
                        <a:t>0.808</a:t>
                      </a:r>
                      <a:endParaRPr lang="kk-KZ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0.944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79070"/>
                  </a:ext>
                </a:extLst>
              </a:tr>
              <a:tr h="290397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Test  accuracy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+mn-lt"/>
                        </a:rPr>
                        <a:t>0.614</a:t>
                      </a:r>
                      <a:endParaRPr lang="kk-KZ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+mn-lt"/>
                        </a:rPr>
                        <a:t>0.551</a:t>
                      </a:r>
                      <a:endParaRPr lang="kk-KZ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0.743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3268"/>
                  </a:ext>
                </a:extLst>
              </a:tr>
              <a:tr h="290397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Precision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0.398</a:t>
                      </a:r>
                      <a:endParaRPr lang="kk-KZ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0.439</a:t>
                      </a:r>
                      <a:endParaRPr lang="kk-KZ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0.644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369780"/>
                  </a:ext>
                </a:extLst>
              </a:tr>
              <a:tr h="290397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Recall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0.221</a:t>
                      </a:r>
                      <a:endParaRPr lang="kk-KZ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0.287</a:t>
                      </a:r>
                      <a:endParaRPr lang="kk-KZ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0.593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184771"/>
                  </a:ext>
                </a:extLst>
              </a:tr>
              <a:tr h="290397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F1 score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0.284</a:t>
                      </a:r>
                      <a:endParaRPr lang="kk-KZ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0.347</a:t>
                      </a:r>
                      <a:endParaRPr lang="kk-KZ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0.618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60088"/>
                  </a:ext>
                </a:extLst>
              </a:tr>
              <a:tr h="290397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Avg. AUC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0.824</a:t>
                      </a:r>
                      <a:endParaRPr lang="kk-KZ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0.624</a:t>
                      </a:r>
                      <a:endParaRPr lang="kk-KZ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0.887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97600"/>
                  </a:ext>
                </a:extLst>
              </a:tr>
              <a:tr h="290397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Min. AUC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Class 26: 0.64</a:t>
                      </a:r>
                      <a:endParaRPr lang="kk-KZ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Class 10: 0.17</a:t>
                      </a:r>
                      <a:endParaRPr lang="kk-KZ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Class 32: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0.72</a:t>
                      </a:r>
                      <a:endParaRPr lang="kk-KZ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456681"/>
                  </a:ext>
                </a:extLst>
              </a:tr>
            </a:tbl>
          </a:graphicData>
        </a:graphic>
      </p:graphicFrame>
      <p:sp>
        <p:nvSpPr>
          <p:cNvPr id="8" name="Google Shape;68;p3">
            <a:extLst>
              <a:ext uri="{FF2B5EF4-FFF2-40B4-BE49-F238E27FC236}">
                <a16:creationId xmlns:a16="http://schemas.microsoft.com/office/drawing/2014/main" id="{28EB0B74-A319-1BE6-81D4-532BF19C1B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n-lt"/>
                <a:ea typeface="Open Sans"/>
                <a:cs typeface="Open Sans"/>
                <a:sym typeface="Open Sans"/>
              </a:rPr>
              <a:t>Classification Results</a:t>
            </a:r>
            <a:endParaRPr sz="2500" dirty="0"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8670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78010" y="769201"/>
            <a:ext cx="2549706" cy="4195380"/>
            <a:chOff x="933723" y="768506"/>
            <a:chExt cx="2549706" cy="4195380"/>
          </a:xfrm>
        </p:grpSpPr>
        <p:sp>
          <p:nvSpPr>
            <p:cNvPr id="6" name="Rounded Rectangle 5"/>
            <p:cNvSpPr/>
            <p:nvPr/>
          </p:nvSpPr>
          <p:spPr>
            <a:xfrm>
              <a:off x="1353367" y="1224564"/>
              <a:ext cx="1746884" cy="83524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8756" y="1377406"/>
              <a:ext cx="1496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Dataset preprocessing</a:t>
              </a:r>
            </a:p>
          </p:txBody>
        </p:sp>
        <p:sp>
          <p:nvSpPr>
            <p:cNvPr id="9" name="Curved Right Arrow 8"/>
            <p:cNvSpPr/>
            <p:nvPr/>
          </p:nvSpPr>
          <p:spPr>
            <a:xfrm>
              <a:off x="954543" y="1650275"/>
              <a:ext cx="398824" cy="104067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53366" y="2189193"/>
              <a:ext cx="1746885" cy="81962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3437" y="2332267"/>
              <a:ext cx="1661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Feature </a:t>
              </a:r>
              <a:r>
                <a:rPr lang="en-US" b="1" dirty="0">
                  <a:solidFill>
                    <a:srgbClr val="FF0000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extraction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353365" y="3138203"/>
              <a:ext cx="1746886" cy="83290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96023" y="3302741"/>
              <a:ext cx="1661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Feature </a:t>
              </a:r>
              <a:r>
                <a:rPr lang="en-US" b="1" dirty="0">
                  <a:solidFill>
                    <a:srgbClr val="FF0000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selection</a:t>
              </a:r>
            </a:p>
          </p:txBody>
        </p:sp>
        <p:sp>
          <p:nvSpPr>
            <p:cNvPr id="15" name="Curved Left Arrow 14"/>
            <p:cNvSpPr/>
            <p:nvPr/>
          </p:nvSpPr>
          <p:spPr>
            <a:xfrm>
              <a:off x="3100251" y="2599007"/>
              <a:ext cx="383178" cy="108471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53365" y="4130980"/>
              <a:ext cx="1746886" cy="83290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13436" y="4284095"/>
              <a:ext cx="1661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Model </a:t>
              </a:r>
              <a:r>
                <a:rPr lang="en-US" b="1" dirty="0">
                  <a:solidFill>
                    <a:srgbClr val="FF0000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selection</a:t>
              </a:r>
              <a:r>
                <a:rPr lang="en-US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&amp; </a:t>
              </a:r>
              <a:r>
                <a:rPr lang="en-US" b="1" dirty="0">
                  <a:solidFill>
                    <a:srgbClr val="FF0000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evaluation</a:t>
              </a:r>
            </a:p>
          </p:txBody>
        </p:sp>
        <p:sp>
          <p:nvSpPr>
            <p:cNvPr id="18" name="Curved Right Arrow 17"/>
            <p:cNvSpPr/>
            <p:nvPr/>
          </p:nvSpPr>
          <p:spPr>
            <a:xfrm>
              <a:off x="933723" y="3450771"/>
              <a:ext cx="419641" cy="116477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36542" y="768506"/>
              <a:ext cx="17468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  <a:latin typeface="+mj-lt"/>
                </a:rPr>
                <a:t>Tasks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25016" y="769201"/>
            <a:ext cx="3587210" cy="4216368"/>
            <a:chOff x="3212102" y="747200"/>
            <a:chExt cx="3587210" cy="4216368"/>
          </a:xfrm>
        </p:grpSpPr>
        <p:sp>
          <p:nvSpPr>
            <p:cNvPr id="28" name="Rectangle 27"/>
            <p:cNvSpPr/>
            <p:nvPr/>
          </p:nvSpPr>
          <p:spPr>
            <a:xfrm>
              <a:off x="3227170" y="4118382"/>
              <a:ext cx="3500202" cy="8241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27170" y="3128667"/>
              <a:ext cx="3500202" cy="8352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27170" y="2181383"/>
              <a:ext cx="3500202" cy="8187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27169" y="1224564"/>
              <a:ext cx="3500203" cy="8265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19635" y="1422390"/>
              <a:ext cx="35002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Analyzed the </a:t>
              </a:r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frequency content </a:t>
              </a: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of the signal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Designed </a:t>
              </a:r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filters </a:t>
              </a: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preprocess the signal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3014" y="2235536"/>
              <a:ext cx="33745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Wrote MATLAB codes for feature extraction in three domains + entropy-based features.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Extracted 44 </a:t>
              </a:r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TD</a:t>
              </a: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features using Parallel Computing Toolbox.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27169" y="4224904"/>
              <a:ext cx="357214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Apply more robust ML models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Tune hyperparameters to prevent overfitting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Reduce the number of classes to be classified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0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2102" y="3189102"/>
              <a:ext cx="35152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Built and tuned the </a:t>
              </a:r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NCA</a:t>
              </a: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model for feature a selection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Applied the </a:t>
              </a:r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NCA</a:t>
              </a: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feature selection on the TD feature vector and chose the </a:t>
              </a:r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best subset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28192" y="747200"/>
              <a:ext cx="29916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  <a:latin typeface="+mj-lt"/>
                </a:rPr>
                <a:t>Achieved results</a:t>
              </a:r>
            </a:p>
          </p:txBody>
        </p:sp>
      </p:grpSp>
      <p:sp>
        <p:nvSpPr>
          <p:cNvPr id="4" name="Google Shape;68;p3">
            <a:extLst>
              <a:ext uri="{FF2B5EF4-FFF2-40B4-BE49-F238E27FC236}">
                <a16:creationId xmlns:a16="http://schemas.microsoft.com/office/drawing/2014/main" id="{12F54AA1-554D-D615-E824-56F7EBC7E961}"/>
              </a:ext>
            </a:extLst>
          </p:cNvPr>
          <p:cNvSpPr txBox="1">
            <a:spLocks/>
          </p:cNvSpPr>
          <p:nvPr/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07" indent="0"/>
            <a:r>
              <a:rPr lang="en-US" sz="2450" dirty="0">
                <a:latin typeface="+mn-lt"/>
                <a:ea typeface="Open Sans"/>
                <a:cs typeface="Open Sans"/>
                <a:sym typeface="Open Sans"/>
              </a:rPr>
              <a:t>Capstone I: Tasks &amp; Achieved Results </a:t>
            </a:r>
          </a:p>
        </p:txBody>
      </p:sp>
    </p:spTree>
    <p:extLst>
      <p:ext uri="{BB962C8B-B14F-4D97-AF65-F5344CB8AC3E}">
        <p14:creationId xmlns:p14="http://schemas.microsoft.com/office/powerpoint/2010/main" val="1252814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010" y="768108"/>
            <a:ext cx="2549706" cy="4196473"/>
            <a:chOff x="933723" y="767413"/>
            <a:chExt cx="2549706" cy="4196473"/>
          </a:xfrm>
        </p:grpSpPr>
        <p:sp>
          <p:nvSpPr>
            <p:cNvPr id="6" name="Rounded Rectangle 5"/>
            <p:cNvSpPr/>
            <p:nvPr/>
          </p:nvSpPr>
          <p:spPr>
            <a:xfrm>
              <a:off x="1353367" y="1224564"/>
              <a:ext cx="1746884" cy="83524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24768" y="1271750"/>
              <a:ext cx="16040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Study of </a:t>
              </a:r>
              <a:r>
                <a:rPr lang="en-US" b="1" dirty="0">
                  <a:solidFill>
                    <a:srgbClr val="C00000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embedded</a:t>
              </a:r>
              <a:r>
                <a:rPr lang="en-US" b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systems</a:t>
              </a:r>
              <a:endParaRPr lang="en-US" b="1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" name="Curved Right Arrow 7"/>
            <p:cNvSpPr/>
            <p:nvPr/>
          </p:nvSpPr>
          <p:spPr>
            <a:xfrm>
              <a:off x="954543" y="1650275"/>
              <a:ext cx="398824" cy="104067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53366" y="2189193"/>
              <a:ext cx="1746885" cy="81962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3205" y="2350444"/>
              <a:ext cx="1661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Source code </a:t>
              </a:r>
              <a:r>
                <a:rPr lang="en-US" b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development</a:t>
              </a:r>
              <a:endParaRPr lang="en-US" b="1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53365" y="3138203"/>
              <a:ext cx="1746886" cy="83290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3205" y="3308998"/>
              <a:ext cx="1661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Real-time </a:t>
              </a:r>
              <a:r>
                <a:rPr lang="en-US" b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experiments</a:t>
              </a:r>
              <a:endParaRPr lang="en-US" b="1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" name="Curved Left Arrow 12"/>
            <p:cNvSpPr/>
            <p:nvPr/>
          </p:nvSpPr>
          <p:spPr>
            <a:xfrm>
              <a:off x="3100251" y="2599007"/>
              <a:ext cx="383178" cy="108471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353365" y="4130980"/>
              <a:ext cx="1746886" cy="83290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93205" y="4284095"/>
              <a:ext cx="1661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System</a:t>
              </a:r>
              <a:r>
                <a:rPr lang="en-US" b="1" dirty="0">
                  <a:solidFill>
                    <a:srgbClr val="C00000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optimization</a:t>
              </a:r>
            </a:p>
          </p:txBody>
        </p:sp>
        <p:sp>
          <p:nvSpPr>
            <p:cNvPr id="16" name="Curved Right Arrow 15"/>
            <p:cNvSpPr/>
            <p:nvPr/>
          </p:nvSpPr>
          <p:spPr>
            <a:xfrm>
              <a:off x="933723" y="3450771"/>
              <a:ext cx="419641" cy="116477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36542" y="767413"/>
              <a:ext cx="17468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  <a:latin typeface="+mj-lt"/>
                </a:rPr>
                <a:t>Tasks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25016" y="768108"/>
            <a:ext cx="3530337" cy="4196473"/>
            <a:chOff x="3212102" y="746107"/>
            <a:chExt cx="3530337" cy="4196473"/>
          </a:xfrm>
        </p:grpSpPr>
        <p:sp>
          <p:nvSpPr>
            <p:cNvPr id="19" name="Rectangle 18"/>
            <p:cNvSpPr/>
            <p:nvPr/>
          </p:nvSpPr>
          <p:spPr>
            <a:xfrm>
              <a:off x="3227170" y="4118382"/>
              <a:ext cx="3400052" cy="82419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27170" y="3128667"/>
              <a:ext cx="3400052" cy="83524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27170" y="2181383"/>
              <a:ext cx="3400052" cy="81873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27169" y="1224564"/>
              <a:ext cx="3400053" cy="82654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2102" y="1418190"/>
              <a:ext cx="3286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+mn-lt"/>
                </a:rPr>
                <a:t>Study implementation of ML algorithms on a </a:t>
              </a:r>
              <a:r>
                <a:rPr lang="en-US" sz="1100" b="1" dirty="0">
                  <a:latin typeface="+mn-lt"/>
                </a:rPr>
                <a:t>microcontroller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2102" y="2295026"/>
              <a:ext cx="337457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+mn-lt"/>
                </a:rPr>
                <a:t>Implement of the </a:t>
              </a:r>
              <a:r>
                <a:rPr lang="en-US" sz="1100" i="1" dirty="0">
                  <a:latin typeface="+mn-lt"/>
                </a:rPr>
                <a:t>tested</a:t>
              </a:r>
              <a:r>
                <a:rPr lang="en-US" sz="1100" dirty="0">
                  <a:latin typeface="+mn-lt"/>
                </a:rPr>
                <a:t> </a:t>
              </a:r>
              <a:r>
                <a:rPr lang="en-US" sz="1100" b="1" dirty="0">
                  <a:latin typeface="+mn-lt"/>
                </a:rPr>
                <a:t>PR model</a:t>
              </a:r>
              <a:r>
                <a:rPr lang="en-US" sz="1100" dirty="0">
                  <a:latin typeface="+mn-lt"/>
                </a:rPr>
                <a:t> on the embedded system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+mn-lt"/>
                </a:rPr>
                <a:t>Create a buffer for </a:t>
              </a:r>
              <a:r>
                <a:rPr lang="en-US" sz="1100" b="1" dirty="0">
                  <a:latin typeface="+mn-lt"/>
                </a:rPr>
                <a:t>real-time processing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42237" y="4316650"/>
              <a:ext cx="35002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+mn-lt"/>
                </a:rPr>
                <a:t>Optimize</a:t>
              </a:r>
              <a:r>
                <a:rPr lang="en-US" sz="1100" dirty="0">
                  <a:latin typeface="+mn-lt"/>
                </a:rPr>
                <a:t> the model to achieve better real-time classification metrics and </a:t>
              </a:r>
              <a:r>
                <a:rPr lang="en-US" sz="1100" b="1" dirty="0">
                  <a:latin typeface="+mn-lt"/>
                </a:rPr>
                <a:t>faster run-time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27169" y="3317906"/>
              <a:ext cx="35152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+mn-lt"/>
                </a:rPr>
                <a:t>Record the real-time performance of the system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+mn-lt"/>
                </a:rPr>
                <a:t>Summarize and analyze the </a:t>
              </a:r>
              <a:r>
                <a:rPr lang="en-US" sz="1100" b="1" dirty="0">
                  <a:latin typeface="+mn-lt"/>
                </a:rPr>
                <a:t>results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35576" y="746107"/>
              <a:ext cx="29916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  <a:latin typeface="+mj-lt"/>
                </a:rPr>
                <a:t>Expected results</a:t>
              </a:r>
            </a:p>
          </p:txBody>
        </p:sp>
      </p:grpSp>
      <p:sp>
        <p:nvSpPr>
          <p:cNvPr id="31" name="Google Shape;68;p3">
            <a:extLst>
              <a:ext uri="{FF2B5EF4-FFF2-40B4-BE49-F238E27FC236}">
                <a16:creationId xmlns:a16="http://schemas.microsoft.com/office/drawing/2014/main" id="{E0D3B6C3-1D7F-69C7-9B7C-FFB4E5B75282}"/>
              </a:ext>
            </a:extLst>
          </p:cNvPr>
          <p:cNvSpPr txBox="1">
            <a:spLocks/>
          </p:cNvSpPr>
          <p:nvPr/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07" indent="0"/>
            <a:r>
              <a:rPr lang="en-US" sz="2450" dirty="0">
                <a:latin typeface="+mn-lt"/>
                <a:ea typeface="Open Sans"/>
                <a:cs typeface="Open Sans"/>
                <a:sym typeface="Open Sans"/>
              </a:rPr>
              <a:t>Capstone II: Tasks &amp; Expected Results </a:t>
            </a:r>
          </a:p>
        </p:txBody>
      </p:sp>
    </p:spTree>
    <p:extLst>
      <p:ext uri="{BB962C8B-B14F-4D97-AF65-F5344CB8AC3E}">
        <p14:creationId xmlns:p14="http://schemas.microsoft.com/office/powerpoint/2010/main" val="4184847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92762" y="821025"/>
            <a:ext cx="6678153" cy="4055776"/>
          </a:xfrm>
        </p:spPr>
        <p:txBody>
          <a:bodyPr/>
          <a:lstStyle/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The feature vector of 44 </a:t>
            </a:r>
            <a:r>
              <a:rPr lang="en-US" sz="1600" b="1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time-domain</a:t>
            </a:r>
            <a:r>
              <a:rPr lang="en-US" sz="16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features has been extracted.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The NCA algorithm has selected the best feature subset of </a:t>
            </a:r>
            <a:r>
              <a:rPr lang="en-US" sz="1600" b="1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 out of 44 </a:t>
            </a:r>
            <a:r>
              <a:rPr lang="en-US" sz="16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TD features.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The k-NN classifier (no. of neighbors = 5) has shown the best accuracy on the validation (</a:t>
            </a:r>
            <a:r>
              <a:rPr lang="en-US" sz="1600" b="1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94.4%</a:t>
            </a:r>
            <a:r>
              <a:rPr lang="en-US" sz="16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) and test (</a:t>
            </a:r>
            <a:r>
              <a:rPr lang="en-US" sz="1600" b="1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74.3%</a:t>
            </a:r>
            <a:r>
              <a:rPr lang="en-US" sz="16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) sets. </a:t>
            </a:r>
          </a:p>
          <a:p>
            <a:pPr marL="114300" indent="0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Future steps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+mn-lt"/>
                <a:ea typeface="Open Sans" panose="020B0604020202020204" charset="0"/>
                <a:cs typeface="Open Sans" panose="020B0604020202020204" charset="0"/>
              </a:rPr>
              <a:t>Apply other more robust ML models like Support Vector Machine (SVM) or Ensemble Learning Models.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+mn-lt"/>
                <a:ea typeface="Open Sans" panose="020B0604020202020204" charset="0"/>
                <a:cs typeface="Open Sans" panose="020B0604020202020204" charset="0"/>
              </a:rPr>
              <a:t>Transfer feature vectors to Python to make model selection &amp; evaluation part more convenient.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+mn-lt"/>
                <a:ea typeface="Open Sans" panose="020B0604020202020204" charset="0"/>
                <a:cs typeface="Open Sans" panose="020B0604020202020204" charset="0"/>
              </a:rPr>
              <a:t>Perform classification using frequency and time-frequency domain feature vectors.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>
              <a:latin typeface="Century Schoolbook" panose="02040604050505020304" pitchFamily="18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dirty="0">
              <a:latin typeface="Century Schoolbook" panose="02040604050505020304" pitchFamily="18" charset="0"/>
              <a:ea typeface="Open Sans" panose="020B0604020202020204" charset="0"/>
              <a:cs typeface="Open Sans" panose="020B0604020202020204" charset="0"/>
            </a:endParaRPr>
          </a:p>
          <a:p>
            <a:pPr marL="114300" indent="0">
              <a:buNone/>
            </a:pPr>
            <a:endParaRPr lang="en-US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Google Shape;68;p3">
            <a:extLst>
              <a:ext uri="{FF2B5EF4-FFF2-40B4-BE49-F238E27FC236}">
                <a16:creationId xmlns:a16="http://schemas.microsoft.com/office/drawing/2014/main" id="{752C103C-6A47-58BF-32DD-81F3D7C5D0EC}"/>
              </a:ext>
            </a:extLst>
          </p:cNvPr>
          <p:cNvSpPr txBox="1">
            <a:spLocks/>
          </p:cNvSpPr>
          <p:nvPr/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07" indent="0"/>
            <a:r>
              <a:rPr lang="en-US" sz="2500" dirty="0">
                <a:latin typeface="+mn-lt"/>
                <a:ea typeface="Open Sans"/>
                <a:cs typeface="Open Sans"/>
                <a:sym typeface="Open Sans"/>
              </a:rPr>
              <a:t>Conclusion &amp; Future Steps</a:t>
            </a:r>
          </a:p>
        </p:txBody>
      </p:sp>
    </p:spTree>
    <p:extLst>
      <p:ext uri="{BB962C8B-B14F-4D97-AF65-F5344CB8AC3E}">
        <p14:creationId xmlns:p14="http://schemas.microsoft.com/office/powerpoint/2010/main" val="4029572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>
            <a:spLocks noGrp="1"/>
          </p:cNvSpPr>
          <p:nvPr>
            <p:ph type="sldNum" idx="12"/>
          </p:nvPr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550"/>
                <a:buNone/>
              </a:pPr>
              <a:t>24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5530" y="889796"/>
            <a:ext cx="6500192" cy="398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M. Atzori and H. Muller, "The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Ninapro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 database: a Resource for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sEMG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 Naturally Controlled Robotic Hand Prosthetics", in 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37th Annual International Conference of the IEEE Engineering in Medicine and Biology Society (EMBC)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, Milan, 2016.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enDAQ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. 2022. 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Power Spectral Density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. [online] Available at: &lt;https://endaq.com/pages/power-spectral-density&gt;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  <a:cs typeface="Times New Roman"/>
              <a:sym typeface="Times New Roman"/>
            </a:endParaRPr>
          </a:p>
          <a:p>
            <a:r>
              <a:rPr lang="en-US" sz="1400" dirty="0">
                <a:latin typeface="+mn-lt"/>
                <a:cs typeface="Times New Roman" panose="02020603050405020304" pitchFamily="18" charset="0"/>
              </a:rPr>
              <a:t>M. Ortiz-Catalan, R. 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Brånemark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and B. 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Håkansson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, "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BioPatRec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: A modular research platform for the control of artificial limbs based on pattern recognition algorithms", </a:t>
            </a:r>
            <a:r>
              <a:rPr lang="en-US" sz="1400" i="1" dirty="0">
                <a:latin typeface="+mn-lt"/>
                <a:cs typeface="Times New Roman" panose="02020603050405020304" pitchFamily="18" charset="0"/>
              </a:rPr>
              <a:t>Source Code for Biology and Medicine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, vol. 8, no. 1, 2013. Available: 10.1186/1751-0473-8-11.</a:t>
            </a:r>
          </a:p>
          <a:p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+mn-lt"/>
                <a:cs typeface="Times New Roman" panose="02020603050405020304" pitchFamily="18" charset="0"/>
              </a:rPr>
              <a:t>A. </a:t>
            </a:r>
            <a:r>
              <a:rPr lang="en-US" sz="1400" dirty="0" err="1">
                <a:effectLst/>
                <a:latin typeface="+mn-lt"/>
                <a:cs typeface="Times New Roman" panose="02020603050405020304" pitchFamily="18" charset="0"/>
              </a:rPr>
              <a:t>Phinyomark</a:t>
            </a:r>
            <a:r>
              <a:rPr lang="en-US" sz="1400" dirty="0">
                <a:effectLst/>
                <a:latin typeface="+mn-lt"/>
                <a:cs typeface="Times New Roman" panose="02020603050405020304" pitchFamily="18" charset="0"/>
              </a:rPr>
              <a:t>, P. </a:t>
            </a:r>
            <a:r>
              <a:rPr lang="en-US" sz="1400" dirty="0" err="1">
                <a:effectLst/>
                <a:latin typeface="+mn-lt"/>
                <a:cs typeface="Times New Roman" panose="02020603050405020304" pitchFamily="18" charset="0"/>
              </a:rPr>
              <a:t>Phukpattaranont</a:t>
            </a:r>
            <a:r>
              <a:rPr lang="en-US" sz="1400" dirty="0">
                <a:effectLst/>
                <a:latin typeface="+mn-lt"/>
                <a:cs typeface="Times New Roman" panose="02020603050405020304" pitchFamily="18" charset="0"/>
              </a:rPr>
              <a:t>, and C. </a:t>
            </a:r>
            <a:r>
              <a:rPr lang="en-US" sz="1400" dirty="0" err="1">
                <a:effectLst/>
                <a:latin typeface="+mn-lt"/>
                <a:cs typeface="Times New Roman" panose="02020603050405020304" pitchFamily="18" charset="0"/>
              </a:rPr>
              <a:t>Limsakul</a:t>
            </a:r>
            <a:r>
              <a:rPr lang="en-US" sz="1400" dirty="0">
                <a:effectLst/>
                <a:latin typeface="+mn-lt"/>
                <a:cs typeface="Times New Roman" panose="02020603050405020304" pitchFamily="18" charset="0"/>
              </a:rPr>
              <a:t>, “Feature reduction and selection for EMG Signal Classification,” </a:t>
            </a:r>
            <a:r>
              <a:rPr lang="en-US" sz="1400" i="1" dirty="0">
                <a:effectLst/>
                <a:latin typeface="+mn-lt"/>
                <a:cs typeface="Times New Roman" panose="02020603050405020304" pitchFamily="18" charset="0"/>
              </a:rPr>
              <a:t>Expert Systems with Applications</a:t>
            </a:r>
            <a:r>
              <a:rPr lang="en-US" sz="1400" dirty="0">
                <a:effectLst/>
                <a:latin typeface="+mn-lt"/>
                <a:cs typeface="Times New Roman" panose="02020603050405020304" pitchFamily="18" charset="0"/>
              </a:rPr>
              <a:t>, vol. 39, no. 8, pp. 7420–7431, 2012.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</a:pP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Google Shape;68;p3">
            <a:extLst>
              <a:ext uri="{FF2B5EF4-FFF2-40B4-BE49-F238E27FC236}">
                <a16:creationId xmlns:a16="http://schemas.microsoft.com/office/drawing/2014/main" id="{A8D081CC-2DD1-C2BD-C44C-F281C73D6C7D}"/>
              </a:ext>
            </a:extLst>
          </p:cNvPr>
          <p:cNvSpPr txBox="1">
            <a:spLocks/>
          </p:cNvSpPr>
          <p:nvPr/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07" indent="0"/>
            <a:r>
              <a:rPr lang="en-US" sz="2500" dirty="0">
                <a:latin typeface="+mn-lt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981" y="0"/>
            <a:ext cx="2662800" cy="72648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233775" y="1494683"/>
            <a:ext cx="2885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3000" b="1" dirty="0">
                <a:latin typeface="+mn-lt"/>
                <a:ea typeface="Helvetica Neue"/>
                <a:cs typeface="Helvetica Neue"/>
                <a:sym typeface="Helvetica Neue"/>
              </a:rPr>
              <a:t>Thank you!</a:t>
            </a:r>
            <a:endParaRPr sz="3000" b="1" dirty="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1" name="Google Shape;28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775" y="174779"/>
            <a:ext cx="1985363" cy="53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6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fld id="{00000000-1234-1234-1234-123412341234}" type="slidenum">
              <a:rPr lang="en-US" sz="2550">
                <a:latin typeface="Calibri"/>
                <a:ea typeface="Calibri"/>
                <a:cs typeface="Calibri"/>
                <a:sym typeface="Calibri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550"/>
                <a:buNone/>
              </a:pPr>
              <a:t>3</a:t>
            </a:fld>
            <a:endParaRPr sz="25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Project Background (1/2)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99653" y="1117791"/>
            <a:ext cx="2718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3143252" y="1168984"/>
            <a:ext cx="2718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2"/>
          </p:nvPr>
        </p:nvSpPr>
        <p:spPr>
          <a:xfrm>
            <a:off x="0" y="746799"/>
            <a:ext cx="6727534" cy="201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What is a myoelectric prosthesis?</a:t>
            </a:r>
          </a:p>
          <a:p>
            <a:pPr marL="742950" lvl="1" indent="-285750" algn="just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i="1" dirty="0"/>
              <a:t>artificial limb </a:t>
            </a:r>
            <a:r>
              <a:rPr lang="en-US" dirty="0"/>
              <a:t>actuated through </a:t>
            </a:r>
            <a:r>
              <a:rPr lang="en-US" dirty="0">
                <a:solidFill>
                  <a:srgbClr val="FF0000"/>
                </a:solidFill>
              </a:rPr>
              <a:t>surface electromyography signals </a:t>
            </a:r>
            <a:r>
              <a:rPr lang="en-US" dirty="0"/>
              <a:t>(sEMG) and aimed to restore the necessary functions of an intact hand</a:t>
            </a:r>
          </a:p>
          <a:p>
            <a:pPr marL="457200" lvl="1" indent="0" algn="just">
              <a:buSzPts val="1800"/>
              <a:buNone/>
            </a:pPr>
            <a:endParaRPr dirty="0"/>
          </a:p>
          <a:p>
            <a:pPr marL="285750" lvl="0" indent="-28575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What is an sEMG signal?</a:t>
            </a:r>
            <a:endParaRPr lang="ru-RU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742950" lvl="1" indent="-285750" algn="just">
              <a:buSzPts val="1800"/>
              <a:buFont typeface="Arial"/>
              <a:buChar char="•"/>
            </a:pPr>
            <a:r>
              <a:rPr lang="en-US" dirty="0"/>
              <a:t>A sum of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electrical pulses </a:t>
            </a:r>
            <a:r>
              <a:rPr lang="en-US" dirty="0"/>
              <a:t>in a muscle recorded by electrodes during muscle contraction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70" y="2829338"/>
            <a:ext cx="3388417" cy="2060715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0852" y="2829338"/>
            <a:ext cx="3053323" cy="2060715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226343" y="903019"/>
            <a:ext cx="6423457" cy="1434425"/>
          </a:xfrm>
          <a:prstGeom prst="rect">
            <a:avLst/>
          </a:prstGeom>
          <a:solidFill>
            <a:srgbClr val="FBFED9"/>
          </a:solidFill>
          <a:ln w="2540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550"/>
                <a:buNone/>
              </a:pPr>
              <a:t>4</a:t>
            </a:fld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body" idx="2"/>
          </p:nvPr>
        </p:nvSpPr>
        <p:spPr>
          <a:xfrm>
            <a:off x="226343" y="903019"/>
            <a:ext cx="6091131" cy="143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 err="1">
                <a:latin typeface="+mn-lt"/>
                <a:ea typeface="Century Schoolbook"/>
                <a:cs typeface="Century Schoolbook"/>
                <a:sym typeface="Century Schoolbook"/>
              </a:rPr>
              <a:t>sEMG</a:t>
            </a:r>
            <a:r>
              <a:rPr lang="en-US" dirty="0">
                <a:latin typeface="+mn-lt"/>
                <a:ea typeface="Century Schoolbook"/>
                <a:cs typeface="Century Schoolbook"/>
                <a:sym typeface="Century Schoolbook"/>
              </a:rPr>
              <a:t> is a </a:t>
            </a:r>
            <a:r>
              <a:rPr lang="en-US" dirty="0">
                <a:solidFill>
                  <a:srgbClr val="FF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non-stationary</a:t>
            </a:r>
            <a:r>
              <a:rPr lang="en-US" dirty="0">
                <a:latin typeface="+mn-lt"/>
                <a:ea typeface="Century Schoolbook"/>
                <a:cs typeface="Century Schoolbook"/>
                <a:sym typeface="Century Schoolbook"/>
              </a:rPr>
              <a:t> bio-signal</a:t>
            </a:r>
            <a:endParaRPr dirty="0">
              <a:latin typeface="+mn-lt"/>
            </a:endParaRPr>
          </a:p>
          <a:p>
            <a:pPr marL="914400" lvl="1" indent="-319087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25"/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sEMG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 amplitude: 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0.5 - 2 mV</a:t>
            </a:r>
            <a:endParaRPr sz="1800" dirty="0">
              <a:latin typeface="+mn-lt"/>
              <a:ea typeface="Century Schoolbook"/>
              <a:cs typeface="Century Schoolbook"/>
              <a:sym typeface="Century Schoolbook"/>
            </a:endParaRPr>
          </a:p>
          <a:p>
            <a:pPr marL="914400" lvl="1" indent="-319087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25"/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sEMG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 useful frequency band: 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20 – 300 Hz</a:t>
            </a:r>
            <a:endParaRPr sz="1800" dirty="0">
              <a:latin typeface="+mn-lt"/>
              <a:ea typeface="Century Schoolbook"/>
              <a:cs typeface="Century Schoolbook"/>
              <a:sym typeface="Century Schoolbook"/>
            </a:endParaRPr>
          </a:p>
          <a:p>
            <a:pPr marL="914400" lvl="1" indent="-319087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25"/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Total gain of the circuit: ~=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1000</a:t>
            </a:r>
            <a:endParaRPr sz="1800" dirty="0">
              <a:latin typeface="+mn-lt"/>
            </a:endParaRPr>
          </a:p>
          <a:p>
            <a:pPr marL="914400" lvl="1" indent="-228598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25"/>
              <a:buFont typeface="Arial"/>
              <a:buNone/>
            </a:pPr>
            <a:endParaRPr dirty="0"/>
          </a:p>
        </p:txBody>
      </p:sp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 l="8932" r="7975"/>
          <a:stretch/>
        </p:blipFill>
        <p:spPr>
          <a:xfrm>
            <a:off x="226343" y="2571750"/>
            <a:ext cx="6423457" cy="23805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3">
            <a:extLst>
              <a:ext uri="{FF2B5EF4-FFF2-40B4-BE49-F238E27FC236}">
                <a16:creationId xmlns:a16="http://schemas.microsoft.com/office/drawing/2014/main" id="{5B7F03FF-7530-0C0F-F79F-50E4A31D66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Project Background (2/2)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78BAE-FF87-F44E-3FF0-889D00458177}"/>
              </a:ext>
            </a:extLst>
          </p:cNvPr>
          <p:cNvSpPr txBox="1"/>
          <p:nvPr/>
        </p:nvSpPr>
        <p:spPr>
          <a:xfrm>
            <a:off x="2538523" y="2402722"/>
            <a:ext cx="3439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raw EMG signal</a:t>
            </a:r>
            <a:endParaRPr lang="kk-KZ" b="1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sldNum" idx="12"/>
          </p:nvPr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550"/>
                <a:buNone/>
              </a:pPr>
              <a:t>5</a:t>
            </a:fld>
            <a:endParaRPr/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989" y="3643203"/>
            <a:ext cx="3099228" cy="1303932"/>
          </a:xfrm>
          <a:prstGeom prst="rect">
            <a:avLst/>
          </a:prstGeom>
          <a:noFill/>
          <a:ln w="127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grpSp>
        <p:nvGrpSpPr>
          <p:cNvPr id="74" name="Google Shape;74;p1"/>
          <p:cNvGrpSpPr/>
          <p:nvPr/>
        </p:nvGrpSpPr>
        <p:grpSpPr>
          <a:xfrm>
            <a:off x="213989" y="972167"/>
            <a:ext cx="3099228" cy="2734568"/>
            <a:chOff x="188829" y="816294"/>
            <a:chExt cx="3170598" cy="1759556"/>
          </a:xfrm>
        </p:grpSpPr>
        <p:sp>
          <p:nvSpPr>
            <p:cNvPr id="75" name="Google Shape;75;p1"/>
            <p:cNvSpPr/>
            <p:nvPr/>
          </p:nvSpPr>
          <p:spPr>
            <a:xfrm>
              <a:off x="188829" y="816294"/>
              <a:ext cx="3170598" cy="1653430"/>
            </a:xfrm>
            <a:prstGeom prst="rect">
              <a:avLst/>
            </a:prstGeom>
            <a:solidFill>
              <a:srgbClr val="D9F5F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 txBox="1"/>
            <p:nvPr/>
          </p:nvSpPr>
          <p:spPr>
            <a:xfrm>
              <a:off x="288993" y="842671"/>
              <a:ext cx="2948873" cy="198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>
                  <a:solidFill>
                    <a:srgbClr val="17171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The direct control</a:t>
              </a:r>
              <a:endParaRPr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Google Shape;77;p1"/>
            <p:cNvSpPr txBox="1"/>
            <p:nvPr/>
          </p:nvSpPr>
          <p:spPr>
            <a:xfrm>
              <a:off x="299689" y="1090586"/>
              <a:ext cx="2927478" cy="1485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Used in commercial prostheses</a:t>
              </a:r>
              <a:endParaRPr sz="1200" dirty="0">
                <a:latin typeface="+mn-lt"/>
              </a:endParaRPr>
            </a:p>
            <a:p>
              <a:pPr marL="285750" marR="0" lvl="0" indent="-2095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Advantages:</a:t>
              </a:r>
              <a:endParaRPr sz="1200" dirty="0">
                <a:latin typeface="+mn-lt"/>
              </a:endParaRPr>
            </a:p>
            <a:p>
              <a:pPr marL="171450" marR="0" lvl="2" indent="-1714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No training process</a:t>
              </a:r>
              <a:endParaRPr sz="1200" dirty="0">
                <a:latin typeface="+mn-lt"/>
              </a:endParaRPr>
            </a:p>
            <a:p>
              <a:pPr marL="171450" marR="0" lvl="2" indent="-1714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Reliability</a:t>
              </a:r>
              <a:endParaRPr sz="1200" dirty="0">
                <a:latin typeface="+mn-lt"/>
              </a:endParaRPr>
            </a:p>
            <a:p>
              <a:pPr marL="171450" marR="0" lvl="2" indent="-952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endParaRPr>
            </a:p>
            <a:p>
              <a:pPr marL="0" marR="0" lvl="2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Disadvantages:</a:t>
              </a:r>
              <a:endParaRPr sz="1200" dirty="0">
                <a:latin typeface="+mn-lt"/>
              </a:endParaRPr>
            </a:p>
            <a:p>
              <a:pPr marL="171450" marR="0" lvl="0" indent="-1714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Few hand motions span (no classification)</a:t>
              </a:r>
              <a:endParaRPr sz="1200" dirty="0">
                <a:latin typeface="+mn-lt"/>
              </a:endParaRPr>
            </a:p>
            <a:p>
              <a:pPr marL="171450" marR="0" lvl="0" indent="-1714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High dependance on electrodes (number and position)</a:t>
              </a:r>
              <a:endParaRPr sz="1200" dirty="0">
                <a:latin typeface="+mn-lt"/>
              </a:endParaRPr>
            </a:p>
            <a:p>
              <a:pPr marL="171450" marR="0" lvl="0" indent="-952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cxnSp>
          <p:nvCxnSpPr>
            <p:cNvPr id="78" name="Google Shape;78;p1"/>
            <p:cNvCxnSpPr/>
            <p:nvPr/>
          </p:nvCxnSpPr>
          <p:spPr>
            <a:xfrm>
              <a:off x="188829" y="1058055"/>
              <a:ext cx="3170598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0" name="Google Shape;8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37625" y="3634465"/>
            <a:ext cx="3099228" cy="1312670"/>
          </a:xfrm>
          <a:prstGeom prst="rect">
            <a:avLst/>
          </a:prstGeom>
          <a:noFill/>
          <a:ln w="127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grpSp>
        <p:nvGrpSpPr>
          <p:cNvPr id="81" name="Google Shape;81;p1"/>
          <p:cNvGrpSpPr/>
          <p:nvPr/>
        </p:nvGrpSpPr>
        <p:grpSpPr>
          <a:xfrm>
            <a:off x="3509205" y="959615"/>
            <a:ext cx="3127648" cy="2704306"/>
            <a:chOff x="188829" y="816294"/>
            <a:chExt cx="3170598" cy="1740084"/>
          </a:xfrm>
        </p:grpSpPr>
        <p:sp>
          <p:nvSpPr>
            <p:cNvPr id="82" name="Google Shape;82;p1"/>
            <p:cNvSpPr/>
            <p:nvPr/>
          </p:nvSpPr>
          <p:spPr>
            <a:xfrm>
              <a:off x="188829" y="816294"/>
              <a:ext cx="3170598" cy="1653430"/>
            </a:xfrm>
            <a:prstGeom prst="rect">
              <a:avLst/>
            </a:prstGeom>
            <a:solidFill>
              <a:srgbClr val="FFDDB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 txBox="1"/>
            <p:nvPr/>
          </p:nvSpPr>
          <p:spPr>
            <a:xfrm>
              <a:off x="238910" y="833152"/>
              <a:ext cx="3070434" cy="336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>
                  <a:solidFill>
                    <a:srgbClr val="171717"/>
                  </a:solidFill>
                  <a:latin typeface="Open Sans"/>
                  <a:ea typeface="Open Sans"/>
                  <a:cs typeface="Open Sans"/>
                  <a:sym typeface="Open Sans"/>
                </a:rPr>
                <a:t>The pattern recognition-based (PR) control</a:t>
              </a:r>
              <a:endParaRPr dirty="0"/>
            </a:p>
          </p:txBody>
        </p:sp>
        <p:sp>
          <p:nvSpPr>
            <p:cNvPr id="84" name="Google Shape;84;p1"/>
            <p:cNvSpPr txBox="1"/>
            <p:nvPr/>
          </p:nvSpPr>
          <p:spPr>
            <a:xfrm>
              <a:off x="348697" y="1071114"/>
              <a:ext cx="2844403" cy="1485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095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  <a:p>
              <a:pPr marL="171450" marR="0" lvl="0" indent="-1714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Used in my Capstone project</a:t>
              </a:r>
              <a:endParaRPr sz="1200" dirty="0">
                <a:latin typeface="+mn-lt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Advantages:</a:t>
              </a:r>
              <a:endParaRPr sz="1200" dirty="0">
                <a:latin typeface="+mn-lt"/>
              </a:endParaRPr>
            </a:p>
            <a:p>
              <a:pPr marL="171450" marR="0" lvl="2" indent="-1714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Increase in dexterity and functionality</a:t>
              </a:r>
              <a:endParaRPr sz="1200" dirty="0">
                <a:latin typeface="+mn-lt"/>
              </a:endParaRPr>
            </a:p>
            <a:p>
              <a:pPr marL="171450" marR="0" lvl="2" indent="-1714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No strict arrangement of electrodes</a:t>
              </a:r>
              <a:endParaRPr sz="1200" dirty="0">
                <a:latin typeface="+mn-lt"/>
              </a:endParaRPr>
            </a:p>
            <a:p>
              <a:pPr marL="171450" marR="0" lvl="2" indent="-952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+mn-lt"/>
                <a:ea typeface="Century Schoolbook"/>
                <a:cs typeface="Century Schoolbook"/>
                <a:sym typeface="Century Schoolbook"/>
              </a:endParaRPr>
            </a:p>
            <a:p>
              <a:pPr marL="0" marR="0" lvl="2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Disadvantages:</a:t>
              </a:r>
              <a:endParaRPr sz="1200" dirty="0">
                <a:latin typeface="+mn-lt"/>
              </a:endParaRPr>
            </a:p>
            <a:p>
              <a:pPr marL="171450" marR="0" lvl="2" indent="-1714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Training process required</a:t>
              </a:r>
              <a:endParaRPr sz="1200" dirty="0">
                <a:latin typeface="+mn-lt"/>
              </a:endParaRPr>
            </a:p>
            <a:p>
              <a:pPr marL="171450" marR="0" lvl="2" indent="-1714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+mn-lt"/>
                  <a:ea typeface="Century Schoolbook"/>
                  <a:cs typeface="Century Schoolbook"/>
                  <a:sym typeface="Century Schoolbook"/>
                </a:rPr>
                <a:t>Less reliability</a:t>
              </a:r>
              <a:endParaRPr sz="1200" dirty="0">
                <a:latin typeface="+mn-lt"/>
              </a:endParaRPr>
            </a:p>
            <a:p>
              <a:pPr marL="171450" marR="0" lvl="0" indent="-952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cxnSp>
          <p:nvCxnSpPr>
            <p:cNvPr id="85" name="Google Shape;85;p1"/>
            <p:cNvCxnSpPr/>
            <p:nvPr/>
          </p:nvCxnSpPr>
          <p:spPr>
            <a:xfrm>
              <a:off x="188829" y="1169818"/>
              <a:ext cx="3170598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" name="Google Shape;68;p3">
            <a:extLst>
              <a:ext uri="{FF2B5EF4-FFF2-40B4-BE49-F238E27FC236}">
                <a16:creationId xmlns:a16="http://schemas.microsoft.com/office/drawing/2014/main" id="{F3F6D162-C0C4-B3A6-0877-625FA495BC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Project Statement and Motivation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1F48E05-FC82-C1FC-1EF3-3E617BC11EB5}"/>
              </a:ext>
            </a:extLst>
          </p:cNvPr>
          <p:cNvSpPr/>
          <p:nvPr/>
        </p:nvSpPr>
        <p:spPr>
          <a:xfrm>
            <a:off x="315074" y="3068827"/>
            <a:ext cx="6290783" cy="1626085"/>
          </a:xfrm>
          <a:prstGeom prst="roundRect">
            <a:avLst>
              <a:gd name="adj" fmla="val 685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k-KZ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B668770-372C-C467-03C4-528100CBE87D}"/>
              </a:ext>
            </a:extLst>
          </p:cNvPr>
          <p:cNvSpPr txBox="1">
            <a:spLocks/>
          </p:cNvSpPr>
          <p:nvPr/>
        </p:nvSpPr>
        <p:spPr>
          <a:xfrm>
            <a:off x="252141" y="3048201"/>
            <a:ext cx="6353717" cy="166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908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Arial"/>
              <a:buAutoNum type="romanLcPeriod"/>
              <a:defRPr sz="142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56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75"/>
              <a:buFont typeface="Arial"/>
              <a:buAutoNum type="alphaLcPeriod"/>
              <a:defRPr sz="12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Objectives</a:t>
            </a:r>
          </a:p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4020202020204" charset="0"/>
                <a:cs typeface="Open Sans" panose="020B0604020202020204" charset="0"/>
              </a:rPr>
              <a:t>Make a </a:t>
            </a:r>
            <a:r>
              <a:rPr lang="en-US" sz="1600" dirty="0">
                <a:solidFill>
                  <a:srgbClr val="FF0000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detailed</a:t>
            </a:r>
            <a:r>
              <a:rPr lang="en-US" sz="1600" dirty="0">
                <a:latin typeface="+mj-lt"/>
                <a:ea typeface="Open Sans" panose="020B0604020202020204" charset="0"/>
                <a:cs typeface="Open Sans" panose="020B0604020202020204" charset="0"/>
              </a:rPr>
              <a:t> study of the most relevant </a:t>
            </a:r>
            <a:r>
              <a:rPr lang="en-US" sz="1600" dirty="0" err="1">
                <a:latin typeface="+mj-lt"/>
                <a:ea typeface="Open Sans" panose="020B0604020202020204" charset="0"/>
                <a:cs typeface="Open Sans" panose="020B0604020202020204" charset="0"/>
              </a:rPr>
              <a:t>sEMG</a:t>
            </a:r>
            <a:r>
              <a:rPr lang="en-US" sz="1600" dirty="0">
                <a:latin typeface="+mj-lt"/>
                <a:ea typeface="Open Sans" panose="020B0604020202020204" charset="0"/>
                <a:cs typeface="Open Sans" panose="020B0604020202020204" charset="0"/>
              </a:rPr>
              <a:t> PR models</a:t>
            </a:r>
          </a:p>
          <a:p>
            <a:pPr marL="4000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Apply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Machine Learning (ML) </a:t>
            </a:r>
            <a:r>
              <a:rPr lang="en-US" sz="1600" dirty="0">
                <a:latin typeface="+mj-lt"/>
              </a:rPr>
              <a:t>algorithms resulting into </a:t>
            </a:r>
            <a:r>
              <a:rPr lang="en-US" sz="1600" u="sng" dirty="0">
                <a:latin typeface="+mj-lt"/>
              </a:rPr>
              <a:t>highest classification metrics</a:t>
            </a:r>
            <a:r>
              <a:rPr lang="en-US" sz="1600" dirty="0">
                <a:latin typeface="+mj-lt"/>
              </a:rPr>
              <a:t> and </a:t>
            </a:r>
            <a:r>
              <a:rPr lang="en-US" sz="1600" u="sng" dirty="0">
                <a:latin typeface="+mj-lt"/>
              </a:rPr>
              <a:t>real-time performance </a:t>
            </a:r>
          </a:p>
          <a:p>
            <a:pPr marL="4000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Implement the model on 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microcontroller</a:t>
            </a: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en-US" dirty="0">
              <a:latin typeface="Century Schoolbook" panose="02040604050505020304" pitchFamily="18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E92AEB9-EB42-397D-1BA0-5C1F4FE0E32B}"/>
              </a:ext>
            </a:extLst>
          </p:cNvPr>
          <p:cNvSpPr/>
          <p:nvPr/>
        </p:nvSpPr>
        <p:spPr>
          <a:xfrm>
            <a:off x="315074" y="1190328"/>
            <a:ext cx="6290783" cy="1626085"/>
          </a:xfrm>
          <a:prstGeom prst="roundRect">
            <a:avLst>
              <a:gd name="adj" fmla="val 685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k-K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52141" y="1190328"/>
            <a:ext cx="6353717" cy="1487748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Aims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Open Sans" panose="020B0604020202020204" charset="0"/>
                <a:cs typeface="Open Sans" panose="020B0604020202020204" charset="0"/>
              </a:rPr>
              <a:t>Develop a </a:t>
            </a:r>
            <a:r>
              <a:rPr lang="en-US" sz="1600" i="1" dirty="0">
                <a:latin typeface="+mn-lt"/>
                <a:ea typeface="Open Sans" panose="020B0604020202020204" charset="0"/>
                <a:cs typeface="Open Sans" panose="020B0604020202020204" charset="0"/>
              </a:rPr>
              <a:t>real-time</a:t>
            </a:r>
            <a:r>
              <a:rPr lang="en-US" sz="1600" dirty="0">
                <a:latin typeface="+mn-lt"/>
                <a:ea typeface="Open Sans" panose="020B0604020202020204" charset="0"/>
                <a:cs typeface="Open Sans" panose="020B0604020202020204" charset="0"/>
              </a:rPr>
              <a:t> sEMG signal </a:t>
            </a:r>
            <a:r>
              <a:rPr lang="en-US" sz="1600" dirty="0">
                <a:solidFill>
                  <a:srgbClr val="0070C0"/>
                </a:solidFill>
                <a:latin typeface="+mn-lt"/>
                <a:ea typeface="Open Sans" panose="020B0604020202020204" charset="0"/>
                <a:cs typeface="Open Sans" panose="020B0604020202020204" charset="0"/>
              </a:rPr>
              <a:t>processing &amp; classification </a:t>
            </a:r>
            <a:r>
              <a:rPr lang="en-US" sz="1600" dirty="0">
                <a:latin typeface="+mn-lt"/>
                <a:ea typeface="Open Sans" panose="020B0604020202020204" charset="0"/>
                <a:cs typeface="Open Sans" panose="020B0604020202020204" charset="0"/>
              </a:rPr>
              <a:t>model for 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Open Sans" panose="020B0604020202020204" charset="0"/>
                <a:cs typeface="Open Sans" panose="020B0604020202020204" charset="0"/>
              </a:rPr>
              <a:t>myoelectric prosthesis </a:t>
            </a:r>
            <a:r>
              <a:rPr lang="en-US" sz="1600" dirty="0">
                <a:latin typeface="+mn-lt"/>
                <a:ea typeface="Open Sans" panose="020B0604020202020204" charset="0"/>
                <a:cs typeface="Open Sans" panose="020B0604020202020204" charset="0"/>
              </a:rPr>
              <a:t>design</a:t>
            </a:r>
          </a:p>
          <a:p>
            <a:pPr marL="4000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Produce an </a:t>
            </a:r>
            <a:r>
              <a:rPr lang="en-US" sz="1600" u="sng" dirty="0">
                <a:latin typeface="+mn-lt"/>
              </a:rPr>
              <a:t>efficient</a:t>
            </a:r>
            <a:r>
              <a:rPr lang="en-US" sz="1600" dirty="0">
                <a:latin typeface="+mn-lt"/>
              </a:rPr>
              <a:t> and </a:t>
            </a:r>
            <a:r>
              <a:rPr lang="en-US" sz="1600" u="sng" dirty="0">
                <a:latin typeface="+mn-lt"/>
              </a:rPr>
              <a:t>cost-effective</a:t>
            </a:r>
            <a:r>
              <a:rPr lang="en-US" sz="1600" dirty="0">
                <a:latin typeface="+mn-lt"/>
              </a:rPr>
              <a:t> myoelectric hand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prototype </a:t>
            </a:r>
          </a:p>
          <a:p>
            <a:pPr marL="400050" lvl="0" indent="-285750" algn="just">
              <a:buFont typeface="Arial" panose="020B0604020202020204" pitchFamily="34" charset="0"/>
              <a:buChar char="•"/>
            </a:pPr>
            <a:endParaRPr lang="en-US" dirty="0">
              <a:latin typeface="Century Schoolbook" panose="02040604050505020304" pitchFamily="18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Google Shape;68;p3">
            <a:extLst>
              <a:ext uri="{FF2B5EF4-FFF2-40B4-BE49-F238E27FC236}">
                <a16:creationId xmlns:a16="http://schemas.microsoft.com/office/drawing/2014/main" id="{E4183FD3-D7E5-95A1-E38F-1B36D0E68A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Project Aims and Objectives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4479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550"/>
                <a:buNone/>
              </a:pPr>
              <a:t>7</a:t>
            </a:fld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>
            <a:off x="-184992" y="936250"/>
            <a:ext cx="7227983" cy="3941994"/>
            <a:chOff x="-226621" y="1097024"/>
            <a:chExt cx="7227983" cy="3941994"/>
          </a:xfrm>
        </p:grpSpPr>
        <p:grpSp>
          <p:nvGrpSpPr>
            <p:cNvPr id="94" name="Google Shape;94;p8"/>
            <p:cNvGrpSpPr/>
            <p:nvPr/>
          </p:nvGrpSpPr>
          <p:grpSpPr>
            <a:xfrm>
              <a:off x="303584" y="1105153"/>
              <a:ext cx="1780399" cy="754911"/>
              <a:chOff x="335480" y="1115790"/>
              <a:chExt cx="1780399" cy="754911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378010" y="1115790"/>
                <a:ext cx="1695338" cy="754911"/>
              </a:xfrm>
              <a:prstGeom prst="roundRect">
                <a:avLst>
                  <a:gd name="adj" fmla="val 16667"/>
                </a:avLst>
              </a:prstGeom>
              <a:solidFill>
                <a:srgbClr val="E9E9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8"/>
              <p:cNvSpPr txBox="1"/>
              <p:nvPr/>
            </p:nvSpPr>
            <p:spPr>
              <a:xfrm>
                <a:off x="335480" y="1221979"/>
                <a:ext cx="178039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DATA ACQUISTION</a:t>
                </a:r>
                <a:endParaRPr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8"/>
            <p:cNvGrpSpPr/>
            <p:nvPr/>
          </p:nvGrpSpPr>
          <p:grpSpPr>
            <a:xfrm>
              <a:off x="2538800" y="1105151"/>
              <a:ext cx="1780399" cy="754911"/>
              <a:chOff x="335479" y="1115790"/>
              <a:chExt cx="1780399" cy="754911"/>
            </a:xfrm>
          </p:grpSpPr>
          <p:sp>
            <p:nvSpPr>
              <p:cNvPr id="98" name="Google Shape;98;p8"/>
              <p:cNvSpPr/>
              <p:nvPr/>
            </p:nvSpPr>
            <p:spPr>
              <a:xfrm>
                <a:off x="378010" y="1115790"/>
                <a:ext cx="1695338" cy="754911"/>
              </a:xfrm>
              <a:prstGeom prst="roundRect">
                <a:avLst>
                  <a:gd name="adj" fmla="val 16667"/>
                </a:avLst>
              </a:prstGeom>
              <a:solidFill>
                <a:srgbClr val="E9E9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8"/>
              <p:cNvSpPr txBox="1"/>
              <p:nvPr/>
            </p:nvSpPr>
            <p:spPr>
              <a:xfrm>
                <a:off x="335479" y="1123913"/>
                <a:ext cx="1780399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DATABASE CREATION &amp; LABELING </a:t>
                </a:r>
                <a:endParaRPr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8"/>
            <p:cNvGrpSpPr/>
            <p:nvPr/>
          </p:nvGrpSpPr>
          <p:grpSpPr>
            <a:xfrm>
              <a:off x="4771635" y="1097024"/>
              <a:ext cx="1780399" cy="754911"/>
              <a:chOff x="335480" y="1115790"/>
              <a:chExt cx="1780399" cy="754911"/>
            </a:xfrm>
          </p:grpSpPr>
          <p:sp>
            <p:nvSpPr>
              <p:cNvPr id="101" name="Google Shape;101;p8"/>
              <p:cNvSpPr/>
              <p:nvPr/>
            </p:nvSpPr>
            <p:spPr>
              <a:xfrm>
                <a:off x="378010" y="1115790"/>
                <a:ext cx="1695338" cy="754911"/>
              </a:xfrm>
              <a:prstGeom prst="roundRect">
                <a:avLst>
                  <a:gd name="adj" fmla="val 16667"/>
                </a:avLst>
              </a:prstGeom>
              <a:solidFill>
                <a:srgbClr val="E9E9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8"/>
              <p:cNvSpPr txBox="1"/>
              <p:nvPr/>
            </p:nvSpPr>
            <p:spPr>
              <a:xfrm>
                <a:off x="335480" y="1339356"/>
                <a:ext cx="178039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endPara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8"/>
            <p:cNvGrpSpPr/>
            <p:nvPr/>
          </p:nvGrpSpPr>
          <p:grpSpPr>
            <a:xfrm>
              <a:off x="1236314" y="2752092"/>
              <a:ext cx="1780399" cy="754911"/>
              <a:chOff x="335479" y="1115790"/>
              <a:chExt cx="1780399" cy="754911"/>
            </a:xfrm>
          </p:grpSpPr>
          <p:sp>
            <p:nvSpPr>
              <p:cNvPr id="104" name="Google Shape;104;p8"/>
              <p:cNvSpPr/>
              <p:nvPr/>
            </p:nvSpPr>
            <p:spPr>
              <a:xfrm>
                <a:off x="378010" y="1115790"/>
                <a:ext cx="1695338" cy="754911"/>
              </a:xfrm>
              <a:prstGeom prst="roundRect">
                <a:avLst>
                  <a:gd name="adj" fmla="val 16667"/>
                </a:avLst>
              </a:prstGeom>
              <a:solidFill>
                <a:srgbClr val="E9E9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8"/>
              <p:cNvSpPr txBox="1"/>
              <p:nvPr/>
            </p:nvSpPr>
            <p:spPr>
              <a:xfrm>
                <a:off x="335479" y="1172580"/>
                <a:ext cx="178039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 ENGINEERING</a:t>
                </a:r>
                <a:endPara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8"/>
            <p:cNvGrpSpPr/>
            <p:nvPr/>
          </p:nvGrpSpPr>
          <p:grpSpPr>
            <a:xfrm>
              <a:off x="3841287" y="2752093"/>
              <a:ext cx="1780399" cy="754911"/>
              <a:chOff x="335479" y="1115790"/>
              <a:chExt cx="1780399" cy="754911"/>
            </a:xfrm>
          </p:grpSpPr>
          <p:sp>
            <p:nvSpPr>
              <p:cNvPr id="107" name="Google Shape;107;p8"/>
              <p:cNvSpPr/>
              <p:nvPr/>
            </p:nvSpPr>
            <p:spPr>
              <a:xfrm>
                <a:off x="378010" y="1115790"/>
                <a:ext cx="1695338" cy="754911"/>
              </a:xfrm>
              <a:prstGeom prst="roundRect">
                <a:avLst>
                  <a:gd name="adj" fmla="val 16667"/>
                </a:avLst>
              </a:prstGeom>
              <a:solidFill>
                <a:srgbClr val="E9E9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8"/>
              <p:cNvSpPr txBox="1"/>
              <p:nvPr/>
            </p:nvSpPr>
            <p:spPr>
              <a:xfrm>
                <a:off x="335479" y="1336504"/>
                <a:ext cx="178039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MODEL TRAINING    </a:t>
                </a:r>
                <a:endPara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" name="Google Shape;109;p8"/>
            <p:cNvSpPr/>
            <p:nvPr/>
          </p:nvSpPr>
          <p:spPr>
            <a:xfrm>
              <a:off x="2062717" y="1346837"/>
              <a:ext cx="497348" cy="2552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5748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4295552" y="1306514"/>
              <a:ext cx="497348" cy="2552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5748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" name="Google Shape;111;p8"/>
            <p:cNvCxnSpPr>
              <a:stCxn id="101" idx="2"/>
              <a:endCxn id="104" idx="0"/>
            </p:cNvCxnSpPr>
            <p:nvPr/>
          </p:nvCxnSpPr>
          <p:spPr>
            <a:xfrm rot="5400000">
              <a:off x="3444084" y="534485"/>
              <a:ext cx="900300" cy="3535200"/>
            </a:xfrm>
            <a:prstGeom prst="bentConnector3">
              <a:avLst>
                <a:gd name="adj1" fmla="val 38336"/>
              </a:avLst>
            </a:prstGeom>
            <a:noFill/>
            <a:ln w="101600" cap="flat" cmpd="sng">
              <a:solidFill>
                <a:srgbClr val="15748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cxnSp>
        <p:sp>
          <p:nvSpPr>
            <p:cNvPr id="112" name="Google Shape;112;p8"/>
            <p:cNvSpPr txBox="1"/>
            <p:nvPr/>
          </p:nvSpPr>
          <p:spPr>
            <a:xfrm>
              <a:off x="-226621" y="3794450"/>
              <a:ext cx="1499190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Extraction</a:t>
              </a: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 txBox="1"/>
            <p:nvPr/>
          </p:nvSpPr>
          <p:spPr>
            <a:xfrm>
              <a:off x="1268508" y="3778021"/>
              <a:ext cx="1499190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Selection</a:t>
              </a: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"/>
            <p:cNvSpPr txBox="1"/>
            <p:nvPr/>
          </p:nvSpPr>
          <p:spPr>
            <a:xfrm>
              <a:off x="2560065" y="3777094"/>
              <a:ext cx="1499190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Reduction</a:t>
              </a: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 txBox="1"/>
            <p:nvPr/>
          </p:nvSpPr>
          <p:spPr>
            <a:xfrm>
              <a:off x="0" y="4055892"/>
              <a:ext cx="1166212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Extract Time-Domain (TD) features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3016713" y="3042225"/>
              <a:ext cx="824574" cy="26161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15748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8"/>
            <p:cNvSpPr txBox="1"/>
            <p:nvPr/>
          </p:nvSpPr>
          <p:spPr>
            <a:xfrm>
              <a:off x="1221383" y="4055892"/>
              <a:ext cx="1043116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Select features with high feature ranking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"/>
            <p:cNvSpPr txBox="1"/>
            <p:nvPr/>
          </p:nvSpPr>
          <p:spPr>
            <a:xfrm>
              <a:off x="2497954" y="4052934"/>
              <a:ext cx="1258014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Reduce the dimensions of a feature vector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5621686" y="2999051"/>
              <a:ext cx="1161886" cy="2552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5748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1380022" y="3304821"/>
              <a:ext cx="144095" cy="160391"/>
            </a:xfrm>
            <a:prstGeom prst="flowChartConnector">
              <a:avLst/>
            </a:prstGeom>
            <a:solidFill>
              <a:srgbClr val="EF8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2041452" y="3303444"/>
              <a:ext cx="144095" cy="160391"/>
            </a:xfrm>
            <a:prstGeom prst="flowChartConnector">
              <a:avLst/>
            </a:prstGeom>
            <a:solidFill>
              <a:srgbClr val="EF8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723847" y="3303443"/>
              <a:ext cx="144095" cy="160391"/>
            </a:xfrm>
            <a:prstGeom prst="flowChartConnector">
              <a:avLst/>
            </a:prstGeom>
            <a:solidFill>
              <a:srgbClr val="EF8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8"/>
            <p:cNvCxnSpPr>
              <a:stCxn id="120" idx="6"/>
              <a:endCxn id="112" idx="0"/>
            </p:cNvCxnSpPr>
            <p:nvPr/>
          </p:nvCxnSpPr>
          <p:spPr>
            <a:xfrm flipH="1">
              <a:off x="523017" y="3385017"/>
              <a:ext cx="1001100" cy="409500"/>
            </a:xfrm>
            <a:prstGeom prst="straightConnector1">
              <a:avLst/>
            </a:prstGeom>
            <a:noFill/>
            <a:ln w="28575" cap="flat" cmpd="sng">
              <a:solidFill>
                <a:srgbClr val="EF86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" name="Google Shape;124;p8"/>
            <p:cNvCxnSpPr>
              <a:stCxn id="121" idx="3"/>
            </p:cNvCxnSpPr>
            <p:nvPr/>
          </p:nvCxnSpPr>
          <p:spPr>
            <a:xfrm flipH="1">
              <a:off x="1789554" y="3440346"/>
              <a:ext cx="273000" cy="344700"/>
            </a:xfrm>
            <a:prstGeom prst="straightConnector1">
              <a:avLst/>
            </a:prstGeom>
            <a:noFill/>
            <a:ln w="28575" cap="flat" cmpd="sng">
              <a:solidFill>
                <a:srgbClr val="EF86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" name="Google Shape;125;p8"/>
            <p:cNvCxnSpPr>
              <a:stCxn id="122" idx="1"/>
            </p:cNvCxnSpPr>
            <p:nvPr/>
          </p:nvCxnSpPr>
          <p:spPr>
            <a:xfrm>
              <a:off x="2744949" y="3326932"/>
              <a:ext cx="250500" cy="451500"/>
            </a:xfrm>
            <a:prstGeom prst="straightConnector1">
              <a:avLst/>
            </a:prstGeom>
            <a:noFill/>
            <a:ln w="28575" cap="flat" cmpd="sng">
              <a:solidFill>
                <a:srgbClr val="EF86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" name="Google Shape;126;p8"/>
            <p:cNvCxnSpPr/>
            <p:nvPr/>
          </p:nvCxnSpPr>
          <p:spPr>
            <a:xfrm>
              <a:off x="124253" y="4038704"/>
              <a:ext cx="797442" cy="0"/>
            </a:xfrm>
            <a:prstGeom prst="straightConnector1">
              <a:avLst/>
            </a:prstGeom>
            <a:noFill/>
            <a:ln w="12700" cap="flat" cmpd="sng">
              <a:solidFill>
                <a:srgbClr val="EF86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" name="Google Shape;127;p8"/>
            <p:cNvCxnSpPr/>
            <p:nvPr/>
          </p:nvCxnSpPr>
          <p:spPr>
            <a:xfrm>
              <a:off x="1329071" y="4032067"/>
              <a:ext cx="797442" cy="0"/>
            </a:xfrm>
            <a:prstGeom prst="straightConnector1">
              <a:avLst/>
            </a:prstGeom>
            <a:noFill/>
            <a:ln w="12700" cap="flat" cmpd="sng">
              <a:solidFill>
                <a:srgbClr val="EF86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" name="Google Shape;128;p8"/>
            <p:cNvCxnSpPr/>
            <p:nvPr/>
          </p:nvCxnSpPr>
          <p:spPr>
            <a:xfrm>
              <a:off x="2596727" y="4027306"/>
              <a:ext cx="797442" cy="0"/>
            </a:xfrm>
            <a:prstGeom prst="straightConnector1">
              <a:avLst/>
            </a:prstGeom>
            <a:noFill/>
            <a:ln w="12700" cap="flat" cmpd="sng">
              <a:solidFill>
                <a:srgbClr val="EF86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9" name="Google Shape;129;p8"/>
            <p:cNvGrpSpPr/>
            <p:nvPr/>
          </p:nvGrpSpPr>
          <p:grpSpPr>
            <a:xfrm>
              <a:off x="3994553" y="3822688"/>
              <a:ext cx="1499190" cy="432383"/>
              <a:chOff x="3994553" y="3630496"/>
              <a:chExt cx="1499190" cy="432383"/>
            </a:xfrm>
          </p:grpSpPr>
          <p:sp>
            <p:nvSpPr>
              <p:cNvPr id="130" name="Google Shape;130;p8"/>
              <p:cNvSpPr txBox="1"/>
              <p:nvPr/>
            </p:nvSpPr>
            <p:spPr>
              <a:xfrm>
                <a:off x="3994553" y="3630496"/>
                <a:ext cx="1499190" cy="430887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Hyperparameter Optimization </a:t>
                </a:r>
                <a:endParaRPr sz="11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4008474" y="3631997"/>
                <a:ext cx="1446024" cy="430882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006D63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p8"/>
            <p:cNvGrpSpPr/>
            <p:nvPr/>
          </p:nvGrpSpPr>
          <p:grpSpPr>
            <a:xfrm>
              <a:off x="3955308" y="4608131"/>
              <a:ext cx="1499190" cy="430887"/>
              <a:chOff x="3955308" y="4183798"/>
              <a:chExt cx="1499190" cy="430887"/>
            </a:xfrm>
          </p:grpSpPr>
          <p:sp>
            <p:nvSpPr>
              <p:cNvPr id="133" name="Google Shape;133;p8"/>
              <p:cNvSpPr txBox="1"/>
              <p:nvPr/>
            </p:nvSpPr>
            <p:spPr>
              <a:xfrm>
                <a:off x="3955308" y="4183798"/>
                <a:ext cx="149919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Performance Assessment </a:t>
                </a:r>
                <a:endParaRPr sz="11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4008474" y="4183801"/>
                <a:ext cx="1446024" cy="430882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006D63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" name="Google Shape;135;p8"/>
            <p:cNvSpPr/>
            <p:nvPr/>
          </p:nvSpPr>
          <p:spPr>
            <a:xfrm>
              <a:off x="4627540" y="3307838"/>
              <a:ext cx="144095" cy="160391"/>
            </a:xfrm>
            <a:prstGeom prst="flowChartConnector">
              <a:avLst/>
            </a:prstGeom>
            <a:solidFill>
              <a:srgbClr val="EF8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8"/>
            <p:cNvCxnSpPr/>
            <p:nvPr/>
          </p:nvCxnSpPr>
          <p:spPr>
            <a:xfrm flipH="1">
              <a:off x="4685930" y="3471126"/>
              <a:ext cx="1" cy="431305"/>
            </a:xfrm>
            <a:prstGeom prst="straightConnector1">
              <a:avLst/>
            </a:prstGeom>
            <a:noFill/>
            <a:ln w="28575" cap="flat" cmpd="sng">
              <a:solidFill>
                <a:srgbClr val="EF86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7" name="Google Shape;137;p8"/>
            <p:cNvCxnSpPr/>
            <p:nvPr/>
          </p:nvCxnSpPr>
          <p:spPr>
            <a:xfrm flipH="1">
              <a:off x="4685931" y="4253575"/>
              <a:ext cx="1" cy="431305"/>
            </a:xfrm>
            <a:prstGeom prst="straightConnector1">
              <a:avLst/>
            </a:prstGeom>
            <a:noFill/>
            <a:ln w="28575" cap="flat" cmpd="sng">
              <a:solidFill>
                <a:srgbClr val="EF86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38" name="Google Shape;138;p8"/>
            <p:cNvSpPr txBox="1"/>
            <p:nvPr/>
          </p:nvSpPr>
          <p:spPr>
            <a:xfrm>
              <a:off x="5730768" y="2519005"/>
              <a:ext cx="12705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 &amp; Integrate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0149" y="2045929"/>
              <a:ext cx="1196165" cy="598314"/>
            </a:xfrm>
            <a:prstGeom prst="ellipse">
              <a:avLst/>
            </a:prstGeom>
            <a:noFill/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 txBox="1"/>
            <p:nvPr/>
          </p:nvSpPr>
          <p:spPr>
            <a:xfrm>
              <a:off x="34782" y="2200971"/>
              <a:ext cx="12377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EMG sensor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" name="Google Shape;141;p8"/>
            <p:cNvCxnSpPr>
              <a:stCxn id="139" idx="0"/>
              <a:endCxn id="95" idx="2"/>
            </p:cNvCxnSpPr>
            <p:nvPr/>
          </p:nvCxnSpPr>
          <p:spPr>
            <a:xfrm rot="-5400000">
              <a:off x="823031" y="1675129"/>
              <a:ext cx="186000" cy="55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5" name="Google Shape;68;p3">
            <a:extLst>
              <a:ext uri="{FF2B5EF4-FFF2-40B4-BE49-F238E27FC236}">
                <a16:creationId xmlns:a16="http://schemas.microsoft.com/office/drawing/2014/main" id="{E33E4583-128E-EE72-1752-9CD415178F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Pattern Recognition (PR) Model 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sldNum" idx="12"/>
          </p:nvPr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550"/>
                <a:buNone/>
              </a:pPr>
              <a:t>8</a:t>
            </a:fld>
            <a:endParaRPr/>
          </a:p>
        </p:txBody>
      </p:sp>
      <p:graphicFrame>
        <p:nvGraphicFramePr>
          <p:cNvPr id="157" name="Google Shape;157;p11"/>
          <p:cNvGraphicFramePr/>
          <p:nvPr>
            <p:extLst>
              <p:ext uri="{D42A27DB-BD31-4B8C-83A1-F6EECF244321}">
                <p14:modId xmlns:p14="http://schemas.microsoft.com/office/powerpoint/2010/main" val="1161699272"/>
              </p:ext>
            </p:extLst>
          </p:nvPr>
        </p:nvGraphicFramePr>
        <p:xfrm>
          <a:off x="703226" y="1179445"/>
          <a:ext cx="5479775" cy="2464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F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NinaPro Database 2 (DB2)</a:t>
                      </a:r>
                      <a:endParaRPr sz="1400" b="0" u="none" strike="noStrike" cap="none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DAF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NinaPro Database 3 (DB3)</a:t>
                      </a:r>
                      <a:endParaRPr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F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No. of subjects 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40 healthy subjects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11 amputees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No. of motions performed 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40 distinct hand motions + rest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40 distinct hand motions + rest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No. of repetitions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6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6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No. of sEMG channels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12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Calibri"/>
                        </a:rPr>
                        <a:t>12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8" name="Google Shape;158;p11"/>
          <p:cNvSpPr txBox="1"/>
          <p:nvPr/>
        </p:nvSpPr>
        <p:spPr>
          <a:xfrm>
            <a:off x="1408204" y="829909"/>
            <a:ext cx="398227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cap="none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sym typeface="Arial"/>
              </a:rPr>
              <a:t>Two large </a:t>
            </a:r>
            <a:r>
              <a:rPr lang="en-US" b="1" u="none" strike="noStrike" cap="none" dirty="0" err="1">
                <a:solidFill>
                  <a:srgbClr val="000000"/>
                </a:solidFill>
                <a:latin typeface="+mj-lt"/>
                <a:ea typeface="Roboto" panose="02000000000000000000" pitchFamily="2" charset="0"/>
                <a:sym typeface="Arial"/>
              </a:rPr>
              <a:t>NinaPro</a:t>
            </a:r>
            <a:r>
              <a:rPr lang="en-US" b="1" u="none" strike="noStrike" cap="none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sym typeface="Arial"/>
              </a:rPr>
              <a:t> databases </a:t>
            </a:r>
            <a:endParaRPr sz="1600" b="1" dirty="0">
              <a:latin typeface="+mj-lt"/>
              <a:ea typeface="Roboto" panose="02000000000000000000" pitchFamily="2" charset="0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378010" y="3790377"/>
            <a:ext cx="6042668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Experiment details: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Subjects repeated motions appeared on the laptop’s screen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Each motion lasted 5 seconds followed by the 3 second rest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data was sampled at a 2 kHz sampling rate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8;p3">
            <a:extLst>
              <a:ext uri="{FF2B5EF4-FFF2-40B4-BE49-F238E27FC236}">
                <a16:creationId xmlns:a16="http://schemas.microsoft.com/office/drawing/2014/main" id="{3E1E5DB4-E7E6-ABEF-0913-7AB859ACA8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Dataset Information (1/2)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ldNum" idx="12"/>
          </p:nvPr>
        </p:nvSpPr>
        <p:spPr>
          <a:xfrm>
            <a:off x="6183000" y="71852"/>
            <a:ext cx="675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550"/>
                <a:buNone/>
              </a:pPr>
              <a:t>9</a:t>
            </a:fld>
            <a:endParaRPr/>
          </a:p>
        </p:txBody>
      </p:sp>
      <p:sp>
        <p:nvSpPr>
          <p:cNvPr id="167" name="Google Shape;167;p14"/>
          <p:cNvSpPr txBox="1"/>
          <p:nvPr/>
        </p:nvSpPr>
        <p:spPr>
          <a:xfrm>
            <a:off x="58985" y="4439171"/>
            <a:ext cx="67920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M. Atzori and H. Muller, "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Ninapro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 database: a Resource for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sEMG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 Naturally Controlled Robotic Hand Prosthetics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", in </a:t>
            </a:r>
            <a:r>
              <a:rPr lang="en-US" sz="1200" b="0" i="1" u="none" strike="noStrike" cap="none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Proc.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200" b="0" i="1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37th Annual International Conference of the IEEE Engineering in Medicine and Biology Society (EMBC)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, Milan, 2016.</a:t>
            </a:r>
            <a:endParaRPr sz="12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78594"/>
          <a:stretch/>
        </p:blipFill>
        <p:spPr>
          <a:xfrm>
            <a:off x="270925" y="1168400"/>
            <a:ext cx="6254565" cy="7078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776820-C0F1-D987-C0AE-0E531F13B3CB}"/>
              </a:ext>
            </a:extLst>
          </p:cNvPr>
          <p:cNvSpPr txBox="1"/>
          <p:nvPr/>
        </p:nvSpPr>
        <p:spPr>
          <a:xfrm>
            <a:off x="457200" y="759141"/>
            <a:ext cx="5875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Forty distinct hand motions divided into three exercises </a:t>
            </a:r>
          </a:p>
        </p:txBody>
      </p:sp>
      <p:sp>
        <p:nvSpPr>
          <p:cNvPr id="7" name="Google Shape;68;p3">
            <a:extLst>
              <a:ext uri="{FF2B5EF4-FFF2-40B4-BE49-F238E27FC236}">
                <a16:creationId xmlns:a16="http://schemas.microsoft.com/office/drawing/2014/main" id="{D5838CCC-0BE9-061A-3A9B-8690AE0377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010" y="71852"/>
            <a:ext cx="569831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0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dirty="0">
                <a:latin typeface="+mj-lt"/>
                <a:ea typeface="Open Sans"/>
                <a:cs typeface="Open Sans"/>
                <a:sym typeface="Open Sans"/>
              </a:rPr>
              <a:t>Dataset Information (2/2)</a:t>
            </a:r>
            <a:endParaRPr sz="25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2856" y="1843617"/>
            <a:ext cx="184731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Google Shape;168;p14"/>
          <p:cNvPicPr preferRelativeResize="0"/>
          <p:nvPr/>
        </p:nvPicPr>
        <p:blipFill rotWithShape="1">
          <a:blip r:embed="rId3">
            <a:alphaModFix/>
          </a:blip>
          <a:srcRect t="28452" b="54751"/>
          <a:stretch/>
        </p:blipFill>
        <p:spPr>
          <a:xfrm>
            <a:off x="270925" y="2083055"/>
            <a:ext cx="6254565" cy="55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8;p14"/>
          <p:cNvPicPr preferRelativeResize="0"/>
          <p:nvPr/>
        </p:nvPicPr>
        <p:blipFill rotWithShape="1">
          <a:blip r:embed="rId3">
            <a:alphaModFix/>
          </a:blip>
          <a:srcRect t="51927" b="8538"/>
          <a:stretch/>
        </p:blipFill>
        <p:spPr>
          <a:xfrm>
            <a:off x="270925" y="2859208"/>
            <a:ext cx="6254565" cy="13072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997953" y="1862316"/>
            <a:ext cx="279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Isometric, isotonic hand configurations</a:t>
            </a:r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7325" y="2634180"/>
            <a:ext cx="1755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Basic wrist movements</a:t>
            </a:r>
            <a:endParaRPr lang="ru-RU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98114" y="4164317"/>
            <a:ext cx="2513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Grasps and functional movements</a:t>
            </a:r>
            <a:endParaRPr lang="ru-RU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1955</Words>
  <Application>Microsoft Office PowerPoint</Application>
  <PresentationFormat>Произвольный</PresentationFormat>
  <Paragraphs>343</Paragraphs>
  <Slides>25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6" baseType="lpstr">
      <vt:lpstr>Arial Black</vt:lpstr>
      <vt:lpstr>Book Antiqua</vt:lpstr>
      <vt:lpstr>Calibri</vt:lpstr>
      <vt:lpstr>Century Schoolbook</vt:lpstr>
      <vt:lpstr>Open Sans</vt:lpstr>
      <vt:lpstr>Times New Roman</vt:lpstr>
      <vt:lpstr>Cambria Math</vt:lpstr>
      <vt:lpstr>Arial</vt:lpstr>
      <vt:lpstr>Roboto</vt:lpstr>
      <vt:lpstr>Wingdings</vt:lpstr>
      <vt:lpstr>Template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dair ungarbayev</dc:creator>
  <cp:lastModifiedBy>Данияр Жакып</cp:lastModifiedBy>
  <cp:revision>59</cp:revision>
  <dcterms:created xsi:type="dcterms:W3CDTF">2020-04-23T17:12:44Z</dcterms:created>
  <dcterms:modified xsi:type="dcterms:W3CDTF">2022-11-21T12:59:08Z</dcterms:modified>
</cp:coreProperties>
</file>