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57" r:id="rId7"/>
    <p:sldId id="275" r:id="rId8"/>
    <p:sldId id="266" r:id="rId9"/>
    <p:sldId id="262" r:id="rId10"/>
    <p:sldId id="258" r:id="rId11"/>
    <p:sldId id="282" r:id="rId12"/>
    <p:sldId id="259" r:id="rId13"/>
    <p:sldId id="276" r:id="rId14"/>
    <p:sldId id="27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7584" autoAdjust="0"/>
  </p:normalViewPr>
  <p:slideViewPr>
    <p:cSldViewPr snapToGrid="0" showGuides="1">
      <p:cViewPr varScale="1">
        <p:scale>
          <a:sx n="55" d="100"/>
          <a:sy n="55" d="100"/>
        </p:scale>
        <p:origin x="11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a replicable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Autofit/>
          </a:bodyPr>
          <a:lstStyle/>
          <a:p>
            <a:r>
              <a:rPr lang="en-US" sz="3600" dirty="0"/>
              <a:t>Changes in Gut microbiota abundance With dietary intervention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Broderick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r="8789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Pre-intervention groups do not cluster together</a:t>
            </a:r>
          </a:p>
          <a:p>
            <a:r>
              <a:rPr lang="en-US" dirty="0"/>
              <a:t>General decrease in diversity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dirty="0"/>
              <a:t>Diet can alter the microbiome</a:t>
            </a:r>
          </a:p>
          <a:p>
            <a:r>
              <a:rPr lang="en-US" dirty="0"/>
              <a:t>Criticisms</a:t>
            </a:r>
          </a:p>
          <a:p>
            <a:pPr lvl="1"/>
            <a:r>
              <a:rPr lang="en-US" dirty="0"/>
              <a:t>Did not distinguish the individuals in study A from those in study B</a:t>
            </a:r>
          </a:p>
          <a:p>
            <a:pPr lvl="1"/>
            <a:r>
              <a:rPr lang="en-US" dirty="0"/>
              <a:t>Inconsistent data recording; pre/post measurements were not clearly indicated for study D</a:t>
            </a:r>
          </a:p>
          <a:p>
            <a:pPr lvl="1"/>
            <a:r>
              <a:rPr lang="en-US" dirty="0"/>
              <a:t>Did not distinguish male vs female subjects</a:t>
            </a:r>
          </a:p>
          <a:p>
            <a:pPr lvl="1"/>
            <a:r>
              <a:rPr lang="en-US" dirty="0"/>
              <a:t>No supplementary materials, only explanation for the dataset was a short description on data dryad</a:t>
            </a:r>
          </a:p>
          <a:p>
            <a:pPr lvl="1"/>
            <a:r>
              <a:rPr lang="en-US" dirty="0"/>
              <a:t>Non-obese and obese controls were used in their analysis but not included in the dataset</a:t>
            </a:r>
          </a:p>
          <a:p>
            <a:pPr lvl="1"/>
            <a:r>
              <a:rPr lang="en-US" dirty="0"/>
              <a:t>Study D only had 1 pre and 1 post measurement</a:t>
            </a:r>
          </a:p>
          <a:p>
            <a:pPr lvl="1"/>
            <a:r>
              <a:rPr lang="en-US" dirty="0"/>
              <a:t>Cholesterol, insulin resistance, and inflammation markers were measured but not included</a:t>
            </a:r>
          </a:p>
          <a:p>
            <a:pPr lvl="1"/>
            <a:r>
              <a:rPr lang="en-US" dirty="0"/>
              <a:t>Samples were processed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437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Morgan, X. C. et al. Dysfunction of the intestinal microbiome in inflammatory bowel disease and treatment. Genome Biology 13, R79 (2012).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Hill, P., Muir, J. G. &amp; Gibson, P. R. Controversies and Recent Developments of the Low-FODMAP Diet. Gastroenterol Hepatol (N Y) 13, 36–45 (2017).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Drago, S. et al. Gliadin, </a:t>
            </a:r>
            <a:r>
              <a:rPr lang="en-US" dirty="0" err="1"/>
              <a:t>zonulin</a:t>
            </a:r>
            <a:r>
              <a:rPr lang="en-US" dirty="0"/>
              <a:t> and gut permeability: Effects on celiac and non-celiac intestinal mucosa and intestinal cell lines. Scandinavian Journal of Gastroenterology 41, 408–419 (2006).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Jandhyala</a:t>
            </a:r>
            <a:r>
              <a:rPr lang="en-US" dirty="0"/>
              <a:t>, S. M. et al. Role of the normal gut microbiota. World J Gastroenterol 21, 8787–8803 (2015).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Rajilić-Stojanović</a:t>
            </a:r>
            <a:r>
              <a:rPr lang="en-US" dirty="0"/>
              <a:t>, M. et al. Development and application of the human intestinal tract chip, a phylogenetic microarray: analysis of universally conserved phylotypes in the abundant microbiota of young and elderly adults. Environ Microbiol 11, 1736–1751 (2009).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Eubacterium - an overview | ScienceDirect Topics. https://www.sciencedirect.com/topics/medicine-and-dentistry/eubacterium.</a:t>
            </a:r>
          </a:p>
          <a:p>
            <a:pPr marL="0" indent="0">
              <a:buNone/>
            </a:pPr>
            <a:r>
              <a:rPr lang="en-US" dirty="0"/>
              <a:t>Image 2: Microarrays - an overview | ScienceDirect Topics. </a:t>
            </a:r>
          </a:p>
          <a:p>
            <a:pPr marL="0" indent="0">
              <a:buNone/>
            </a:pPr>
            <a:r>
              <a:rPr lang="en-US" dirty="0"/>
              <a:t>Study: </a:t>
            </a:r>
            <a:r>
              <a:rPr lang="en-US" dirty="0" err="1"/>
              <a:t>Korpela</a:t>
            </a:r>
            <a:r>
              <a:rPr lang="en-US" dirty="0"/>
              <a:t>, K. et al. Gut Microbiota Signatures Predict Host and Microbiota Responses to Dietary Interventions in Obese Individuals. PLOS ONE 9, e90702 (2014).</a:t>
            </a:r>
          </a:p>
          <a:p>
            <a:pPr marL="0" indent="0">
              <a:buNone/>
            </a:pPr>
            <a:r>
              <a:rPr lang="en-US" dirty="0"/>
              <a:t>Dataset: https://datadryad.org/stash/dataset/doi:10.5061/dryad.bv4k7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Questions?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6900C-AA42-45F1-8F16-81482654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09" y="1376127"/>
            <a:ext cx="9662552" cy="54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microbiome and why is it important?</a:t>
            </a:r>
          </a:p>
          <a:p>
            <a:r>
              <a:rPr lang="en-US" dirty="0"/>
              <a:t>The study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microbiome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microbiome project started in 2008</a:t>
            </a:r>
          </a:p>
          <a:p>
            <a:r>
              <a:rPr lang="en-US" dirty="0"/>
              <a:t>Our guts have ~20,000 orthologous groups of bacteria, less than 5,000 of which are known, even fewer have their functions characterized in the literature [1]</a:t>
            </a:r>
          </a:p>
          <a:p>
            <a:r>
              <a:rPr lang="en-US" dirty="0"/>
              <a:t>Responsible for digesting fiber and indigestible short-chain carbohydrates [2]</a:t>
            </a:r>
          </a:p>
          <a:p>
            <a:pPr lvl="1"/>
            <a:r>
              <a:rPr lang="en-US" dirty="0"/>
              <a:t>FODMAPs - low–fermentable oligo-, di-, and monosaccharide and polyol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Implicated in in food intolerance and IBS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Breakdown by gut bacteria can produce gas, bloating, etc.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Gluten produces an inflammatory response in the gut [3]</a:t>
            </a:r>
          </a:p>
          <a:p>
            <a:r>
              <a:rPr lang="en-US" dirty="0"/>
              <a:t>Microbiome composition is shaped by diet, but also by mode of delivery (vaginal or caesarean), lifestyle factors, and antibiotic use (especially during infancy) [4]</a:t>
            </a:r>
          </a:p>
          <a:p>
            <a:r>
              <a:rPr lang="en-US" dirty="0"/>
              <a:t>May also be implicated in autoimmunity, mental illness, Alzheimer’s, Crohn’s,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SzPts val="1700"/>
            </a:pPr>
            <a:r>
              <a:rPr lang="en-US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n = 78</a:t>
            </a:r>
            <a:endParaRPr lang="en-US" sz="1800" dirty="0">
              <a:effectLst/>
            </a:endParaRPr>
          </a:p>
          <a:p>
            <a:pPr marL="740664" indent="-283464" algn="l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Obese individuals</a:t>
            </a:r>
            <a:endParaRPr lang="en-US" dirty="0">
              <a:effectLst/>
            </a:endParaRPr>
          </a:p>
          <a:p>
            <a:pPr marL="740664" indent="-283464" algn="l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Lasts 12 weeks</a:t>
            </a:r>
            <a:endParaRPr lang="en-US" dirty="0">
              <a:effectLst/>
            </a:endParaRPr>
          </a:p>
          <a:p>
            <a:pPr marL="283464" indent="-283464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3 dietary interventions</a:t>
            </a:r>
            <a:endParaRPr lang="en-US" dirty="0">
              <a:effectLst/>
            </a:endParaRPr>
          </a:p>
          <a:p>
            <a:pPr marL="740664" indent="-283464" algn="l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148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 (n = 28) and B (n=24) eats gluten-containing foods; whole grains or low-fiber, refined wheat bread; from Finland</a:t>
            </a:r>
            <a:endParaRPr lang="en-US" dirty="0">
              <a:effectLst/>
            </a:endParaRPr>
          </a:p>
          <a:p>
            <a:pPr marL="740664" indent="-283464" algn="l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148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C (n = 13) consumes 8g inulin and 8g oligofructose daily; from Belgian</a:t>
            </a:r>
            <a:endParaRPr lang="en-US" dirty="0">
              <a:effectLst/>
            </a:endParaRPr>
          </a:p>
          <a:p>
            <a:pPr marL="740664" indent="-283464" algn="l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148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D (n=13) has a one-week run-in diet followed by three weeks each of a resistant-starch-enriched, non-starch-polysaccharide-enriched, and low carb/fat, high pro; from Britain</a:t>
            </a:r>
            <a:endParaRPr lang="en-US" dirty="0">
              <a:effectLst/>
            </a:endParaRPr>
          </a:p>
          <a:p>
            <a:r>
              <a:rPr lang="en-US" dirty="0"/>
              <a:t>Collect fecal samples pre- and post-intervention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392517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data representing microarray signal intensities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Log-transformed and min/max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16S rRNA gene to categorize microbiota 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1037 species or phylotypes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130 genus-like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5996E-F24B-4B98-BEF9-B3CC0CC9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56" y="1930706"/>
            <a:ext cx="6216025" cy="39633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46E142-68B0-4E33-AE71-10E5C9A7692C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3549771" cy="4571999"/>
          </a:xfrm>
          <a:prstGeom prst="rect">
            <a:avLst/>
          </a:prstGeom>
        </p:spPr>
        <p:txBody>
          <a:bodyPr vert="horz" lIns="0" tIns="1188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H1: Increased gluten intake will affect the relative number of </a:t>
            </a:r>
            <a:r>
              <a:rPr lang="en-US" sz="7200" dirty="0" err="1"/>
              <a:t>glutenase</a:t>
            </a:r>
            <a:r>
              <a:rPr lang="en-US" sz="7200" dirty="0"/>
              <a:t>-producing microbiota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Microbes may mediate gluten sensitivity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Lactobacilli</a:t>
            </a:r>
          </a:p>
          <a:p>
            <a:pPr lvl="1"/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Aspergillus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niger</a:t>
            </a:r>
            <a:endParaRPr lang="en-US" sz="14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Flavobacterium </a:t>
            </a:r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meningosepticum</a:t>
            </a:r>
            <a:endParaRPr lang="en-US" sz="1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Myxococcus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xanthus</a:t>
            </a:r>
            <a:endParaRPr lang="en-US" sz="1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Sphingomonas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capsulata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n-US" sz="4500" dirty="0"/>
          </a:p>
          <a:p>
            <a:r>
              <a:rPr lang="en-US" sz="7200" dirty="0"/>
              <a:t>H2: Oligofructose consumption will affect gut microbiota composition differently than wheat or rye bread consumption.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Oligofructose and inulin are both </a:t>
            </a:r>
            <a:r>
              <a:rPr lang="en-US" dirty="0" err="1"/>
              <a:t>fructans</a:t>
            </a:r>
            <a:r>
              <a:rPr lang="en-US" dirty="0"/>
              <a:t>, a group of specific carbohydrates found in wheat and rye. </a:t>
            </a:r>
          </a:p>
          <a:p>
            <a:pPr lvl="1"/>
            <a:r>
              <a:rPr lang="en-US" dirty="0"/>
              <a:t>can cause digestive issues for some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Non-metric Multi-dimensional Scaling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6900C-AA42-45F1-8F16-81482654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02" y="1641272"/>
            <a:ext cx="7840798" cy="44483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6A210-44B2-4AF7-BF51-3ECEC56C0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3323881" cy="45719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Iterative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="0" i="0" dirty="0">
                <a:effectLst/>
              </a:rPr>
              <a:t>ank-based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Non-parametric</a:t>
            </a:r>
            <a:endParaRPr lang="en-US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uses a distance matrix (Bray-Curtis) as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BC considers species presence/absence, as well as abundance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closer two points are, the more similar their microbiota composition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ANOSIM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there is no difference between the microbial communities of the groups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Used 9999 permutations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And Bray–Curtis dissimilarity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used to quantify the compositional dissimilarity between two different 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R(0-1): </a:t>
            </a:r>
            <a:r>
              <a:rPr lang="en-US" b="0" i="0" dirty="0">
                <a:effectLst/>
              </a:rPr>
              <a:t>compares mean ranked dissimilarity between groups to mean ranked dissimilarity within groups.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1.0 = most dissimilar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0 = even distribution of high and low ranks within and between groups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6414306"/>
              </p:ext>
            </p:extLst>
          </p:nvPr>
        </p:nvGraphicFramePr>
        <p:xfrm>
          <a:off x="6172200" y="1600200"/>
          <a:ext cx="49149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ANOSIM statistic 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Pre/post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0.0023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0.3027 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Pre - AB/C/D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0.6714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&lt;.0001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Post – AB/C/D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0.6351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&lt;.0001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Pre – AB/C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0.7996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42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Post – AB/C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0.7566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57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9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Species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Identifies microbial species that are found more often in one group compared to another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Eubacterium’s are</a:t>
            </a:r>
            <a:r>
              <a:rPr lang="en-US" i="1" dirty="0"/>
              <a:t> </a:t>
            </a:r>
            <a:r>
              <a:rPr lang="en-US" dirty="0"/>
              <a:t>associated with opportunistic infections [6]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minor clinical importance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1001251"/>
              </p:ext>
            </p:extLst>
          </p:nvPr>
        </p:nvGraphicFramePr>
        <p:xfrm>
          <a:off x="6489836" y="76200"/>
          <a:ext cx="49149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Genera Pre- intervention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 value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 err="1"/>
                        <a:t>Roseburia</a:t>
                      </a:r>
                      <a:r>
                        <a:rPr lang="en-US" i="1" dirty="0"/>
                        <a:t> intestinalis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0.0068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/>
                        <a:t>Aeromonas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0.217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0.0057</a:t>
                      </a:r>
                    </a:p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 err="1"/>
                        <a:t>Micrococcaceae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0.198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0.0149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 err="1"/>
                        <a:t>Novosphingobium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0.177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0.0314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800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 err="1"/>
                        <a:t>Mitsuokella</a:t>
                      </a:r>
                      <a:r>
                        <a:rPr lang="en-US" i="1" dirty="0"/>
                        <a:t> </a:t>
                      </a:r>
                      <a:r>
                        <a:rPr lang="en-US" i="1" dirty="0" err="1"/>
                        <a:t>multiacida</a:t>
                      </a:r>
                      <a:r>
                        <a:rPr lang="en-US" i="1" dirty="0"/>
                        <a:t> 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0.177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0.0275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3926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/>
                        <a:t>Clostridium </a:t>
                      </a:r>
                      <a:r>
                        <a:rPr lang="en-US" i="1" dirty="0" err="1"/>
                        <a:t>leptum</a:t>
                      </a:r>
                      <a:r>
                        <a:rPr lang="en-US" i="1" dirty="0"/>
                        <a:t> 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0.163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0.0422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027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 err="1"/>
                        <a:t>Akkermansia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0.0474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42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1" dirty="0" err="1"/>
                        <a:t>Haemophilus</a:t>
                      </a:r>
                      <a:endParaRPr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0.157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0.0491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2954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D0848F-2E99-4028-AC38-93ED7CFB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8305"/>
              </p:ext>
            </p:extLst>
          </p:nvPr>
        </p:nvGraphicFramePr>
        <p:xfrm>
          <a:off x="6489836" y="4892039"/>
          <a:ext cx="49149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025">
                  <a:extLst>
                    <a:ext uri="{9D8B030D-6E8A-4147-A177-3AD203B41FA5}">
                      <a16:colId xmlns:a16="http://schemas.microsoft.com/office/drawing/2014/main" val="250944338"/>
                    </a:ext>
                  </a:extLst>
                </a:gridCol>
                <a:gridCol w="1511166">
                  <a:extLst>
                    <a:ext uri="{9D8B030D-6E8A-4147-A177-3AD203B41FA5}">
                      <a16:colId xmlns:a16="http://schemas.microsoft.com/office/drawing/2014/main" val="174731470"/>
                    </a:ext>
                  </a:extLst>
                </a:gridCol>
                <a:gridCol w="1259709">
                  <a:extLst>
                    <a:ext uri="{9D8B030D-6E8A-4147-A177-3AD203B41FA5}">
                      <a16:colId xmlns:a16="http://schemas.microsoft.com/office/drawing/2014/main" val="13103886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Genera Post-intervention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835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Eubacterium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cylindroides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0.0436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13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24917</TotalTime>
  <Words>973</Words>
  <Application>Microsoft Office PowerPoint</Application>
  <PresentationFormat>Widescreen</PresentationFormat>
  <Paragraphs>152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Euphemia</vt:lpstr>
      <vt:lpstr>Plantagenet Cherokee</vt:lpstr>
      <vt:lpstr>Roboto</vt:lpstr>
      <vt:lpstr>Times New Roman</vt:lpstr>
      <vt:lpstr>Wingdings</vt:lpstr>
      <vt:lpstr>Academic Literature 16x9</vt:lpstr>
      <vt:lpstr>Changes in Gut microbiota abundance With dietary intervention</vt:lpstr>
      <vt:lpstr>Content</vt:lpstr>
      <vt:lpstr>The microbiome</vt:lpstr>
      <vt:lpstr>The study</vt:lpstr>
      <vt:lpstr>The data</vt:lpstr>
      <vt:lpstr>Hypotheses</vt:lpstr>
      <vt:lpstr>Non-metric Multi-dimensional Scaling</vt:lpstr>
      <vt:lpstr>ANOSIM Test </vt:lpstr>
      <vt:lpstr>Indicator Species Analysis</vt:lpstr>
      <vt:lpstr>Discussion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Daniel Broderick</dc:creator>
  <cp:lastModifiedBy>Daniel Broderick</cp:lastModifiedBy>
  <cp:revision>48</cp:revision>
  <dcterms:created xsi:type="dcterms:W3CDTF">2020-11-14T19:08:26Z</dcterms:created>
  <dcterms:modified xsi:type="dcterms:W3CDTF">2020-12-03T05:01:57Z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