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hqscW0+jFCY42WPmPenyKzPSFT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92eeaba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92eeaba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2eeabab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092eeabab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92eeaba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1092eeabab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2eeabab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2eeabab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92eeaba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092eeabab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92eeaba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1092eeabab4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92eeaba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92eeaba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
          <p:cNvGrpSpPr/>
          <p:nvPr/>
        </p:nvGrpSpPr>
        <p:grpSpPr>
          <a:xfrm>
            <a:off x="830392" y="1191256"/>
            <a:ext cx="745763" cy="45826"/>
            <a:chOff x="4580561" y="2589004"/>
            <a:chExt cx="1064464" cy="25200"/>
          </a:xfrm>
        </p:grpSpPr>
        <p:sp>
          <p:nvSpPr>
            <p:cNvPr id="12" name="Google Shape;12;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3"/>
          <p:cNvGrpSpPr/>
          <p:nvPr/>
        </p:nvGrpSpPr>
        <p:grpSpPr>
          <a:xfrm>
            <a:off x="830392" y="4169130"/>
            <a:ext cx="745763" cy="45826"/>
            <a:chOff x="4580561" y="2589004"/>
            <a:chExt cx="1064464" cy="25200"/>
          </a:xfrm>
        </p:grpSpPr>
        <p:sp>
          <p:nvSpPr>
            <p:cNvPr id="75" name="Google Shape;75;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5"/>
          <p:cNvGrpSpPr/>
          <p:nvPr/>
        </p:nvGrpSpPr>
        <p:grpSpPr>
          <a:xfrm>
            <a:off x="830392" y="1191256"/>
            <a:ext cx="745763" cy="45826"/>
            <a:chOff x="4580561" y="2589004"/>
            <a:chExt cx="1064464" cy="25200"/>
          </a:xfrm>
        </p:grpSpPr>
        <p:sp>
          <p:nvSpPr>
            <p:cNvPr id="19" name="Google Shape;19;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6"/>
          <p:cNvGrpSpPr/>
          <p:nvPr/>
        </p:nvGrpSpPr>
        <p:grpSpPr>
          <a:xfrm>
            <a:off x="830392" y="1191256"/>
            <a:ext cx="745763" cy="45826"/>
            <a:chOff x="4580561" y="2589004"/>
            <a:chExt cx="1064464" cy="25200"/>
          </a:xfrm>
        </p:grpSpPr>
        <p:sp>
          <p:nvSpPr>
            <p:cNvPr id="26" name="Google Shape;26;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9" name="Google Shape;29;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7"/>
          <p:cNvGrpSpPr/>
          <p:nvPr/>
        </p:nvGrpSpPr>
        <p:grpSpPr>
          <a:xfrm>
            <a:off x="830392" y="1191256"/>
            <a:ext cx="745763" cy="45826"/>
            <a:chOff x="4580561" y="2589004"/>
            <a:chExt cx="1064464" cy="25200"/>
          </a:xfrm>
        </p:grpSpPr>
        <p:sp>
          <p:nvSpPr>
            <p:cNvPr id="34" name="Google Shape;3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8"/>
          <p:cNvGrpSpPr/>
          <p:nvPr/>
        </p:nvGrpSpPr>
        <p:grpSpPr>
          <a:xfrm>
            <a:off x="830392" y="1191256"/>
            <a:ext cx="745763" cy="45826"/>
            <a:chOff x="4580561" y="2589004"/>
            <a:chExt cx="1064464" cy="25200"/>
          </a:xfrm>
        </p:grpSpPr>
        <p:sp>
          <p:nvSpPr>
            <p:cNvPr id="43" name="Google Shape;43;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9"/>
          <p:cNvGrpSpPr/>
          <p:nvPr/>
        </p:nvGrpSpPr>
        <p:grpSpPr>
          <a:xfrm>
            <a:off x="830392" y="1191256"/>
            <a:ext cx="745763" cy="45826"/>
            <a:chOff x="4580561" y="2589004"/>
            <a:chExt cx="1064464" cy="25200"/>
          </a:xfrm>
        </p:grpSpPr>
        <p:sp>
          <p:nvSpPr>
            <p:cNvPr id="50" name="Google Shape;5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0"/>
          <p:cNvGrpSpPr/>
          <p:nvPr/>
        </p:nvGrpSpPr>
        <p:grpSpPr>
          <a:xfrm>
            <a:off x="830392" y="4169130"/>
            <a:ext cx="745763" cy="45826"/>
            <a:chOff x="4580561" y="2589004"/>
            <a:chExt cx="1064464" cy="25200"/>
          </a:xfrm>
        </p:grpSpPr>
        <p:sp>
          <p:nvSpPr>
            <p:cNvPr id="57" name="Google Shape;57;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1"/>
          <p:cNvGrpSpPr/>
          <p:nvPr/>
        </p:nvGrpSpPr>
        <p:grpSpPr>
          <a:xfrm>
            <a:off x="830392" y="1191256"/>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idx="1" type="subTitle"/>
          </p:nvPr>
        </p:nvSpPr>
        <p:spPr>
          <a:xfrm>
            <a:off x="4692825" y="1516575"/>
            <a:ext cx="3724800" cy="21975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SzPct val="100000"/>
              <a:buNone/>
            </a:pPr>
            <a:r>
              <a:rPr lang="en"/>
              <a:t>John Banks is an investor looking </a:t>
            </a:r>
            <a:r>
              <a:rPr lang="en"/>
              <a:t>to</a:t>
            </a:r>
            <a:r>
              <a:rPr lang="en"/>
              <a:t> invest in </a:t>
            </a:r>
            <a:r>
              <a:rPr lang="en"/>
              <a:t>ecommerce</a:t>
            </a:r>
            <a:r>
              <a:rPr lang="en"/>
              <a:t> markets outside the USA. His aim is </a:t>
            </a:r>
            <a:r>
              <a:rPr lang="en"/>
              <a:t>to </a:t>
            </a:r>
            <a:r>
              <a:rPr lang="en"/>
              <a:t>determine which sellers are the best ones </a:t>
            </a:r>
            <a:r>
              <a:rPr lang="en"/>
              <a:t>too</a:t>
            </a:r>
            <a:r>
              <a:rPr lang="en"/>
              <a:t> invest with. He is 37 years old, Married, with two kids. He is </a:t>
            </a:r>
            <a:r>
              <a:rPr lang="en"/>
              <a:t>extremely</a:t>
            </a:r>
            <a:r>
              <a:rPr lang="en"/>
              <a:t> picky as his </a:t>
            </a:r>
            <a:r>
              <a:rPr lang="en"/>
              <a:t>livelihood</a:t>
            </a:r>
            <a:r>
              <a:rPr lang="en"/>
              <a:t> is dependant on </a:t>
            </a:r>
            <a:r>
              <a:rPr lang="en"/>
              <a:t>making</a:t>
            </a:r>
            <a:r>
              <a:rPr lang="en"/>
              <a:t> the best investments.</a:t>
            </a:r>
            <a:endParaRPr/>
          </a:p>
        </p:txBody>
      </p:sp>
      <p:sp>
        <p:nvSpPr>
          <p:cNvPr id="87" name="Google Shape;87;p1"/>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Persona Investor</a:t>
            </a:r>
            <a:endParaRPr b="0" i="0" sz="1400" u="sng" cap="none" strike="noStrike">
              <a:solidFill>
                <a:srgbClr val="000000"/>
              </a:solidFill>
              <a:latin typeface="Lato"/>
              <a:ea typeface="Lato"/>
              <a:cs typeface="Lato"/>
              <a:sym typeface="Lato"/>
            </a:endParaRPr>
          </a:p>
        </p:txBody>
      </p:sp>
      <p:pic>
        <p:nvPicPr>
          <p:cNvPr id="88" name="Google Shape;88;p1"/>
          <p:cNvPicPr preferRelativeResize="0"/>
          <p:nvPr/>
        </p:nvPicPr>
        <p:blipFill>
          <a:blip r:embed="rId3">
            <a:alphaModFix/>
          </a:blip>
          <a:stretch>
            <a:fillRect/>
          </a:stretch>
        </p:blipFill>
        <p:spPr>
          <a:xfrm>
            <a:off x="946450" y="1589875"/>
            <a:ext cx="2752000" cy="275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b="72788" l="0" r="0" t="5124"/>
          <a:stretch/>
        </p:blipFill>
        <p:spPr>
          <a:xfrm>
            <a:off x="152400" y="2302850"/>
            <a:ext cx="8839199" cy="980050"/>
          </a:xfrm>
          <a:prstGeom prst="rect">
            <a:avLst/>
          </a:prstGeom>
          <a:noFill/>
          <a:ln>
            <a:noFill/>
          </a:ln>
        </p:spPr>
      </p:pic>
      <p:pic>
        <p:nvPicPr>
          <p:cNvPr id="94" name="Google Shape;94;p2"/>
          <p:cNvPicPr preferRelativeResize="0"/>
          <p:nvPr/>
        </p:nvPicPr>
        <p:blipFill rotWithShape="1">
          <a:blip r:embed="rId4">
            <a:alphaModFix/>
          </a:blip>
          <a:srcRect b="85223" l="5562" r="82136" t="9617"/>
          <a:stretch/>
        </p:blipFill>
        <p:spPr>
          <a:xfrm>
            <a:off x="643825" y="2730850"/>
            <a:ext cx="1087374" cy="228925"/>
          </a:xfrm>
          <a:prstGeom prst="rect">
            <a:avLst/>
          </a:prstGeom>
          <a:noFill/>
          <a:ln>
            <a:noFill/>
          </a:ln>
        </p:spPr>
      </p:pic>
      <p:pic>
        <p:nvPicPr>
          <p:cNvPr id="95" name="Google Shape;95;p2"/>
          <p:cNvPicPr preferRelativeResize="0"/>
          <p:nvPr/>
        </p:nvPicPr>
        <p:blipFill rotWithShape="1">
          <a:blip r:embed="rId5">
            <a:alphaModFix/>
          </a:blip>
          <a:srcRect b="86821" l="23907" r="62658" t="9617"/>
          <a:stretch/>
        </p:blipFill>
        <p:spPr>
          <a:xfrm>
            <a:off x="2341750" y="2730850"/>
            <a:ext cx="1187500" cy="158024"/>
          </a:xfrm>
          <a:prstGeom prst="rect">
            <a:avLst/>
          </a:prstGeom>
          <a:noFill/>
          <a:ln>
            <a:noFill/>
          </a:ln>
        </p:spPr>
      </p:pic>
      <p:pic>
        <p:nvPicPr>
          <p:cNvPr id="96" name="Google Shape;96;p2"/>
          <p:cNvPicPr preferRelativeResize="0"/>
          <p:nvPr/>
        </p:nvPicPr>
        <p:blipFill rotWithShape="1">
          <a:blip r:embed="rId6">
            <a:alphaModFix/>
          </a:blip>
          <a:srcRect b="89933" l="44437" r="43179" t="14580"/>
          <a:stretch/>
        </p:blipFill>
        <p:spPr>
          <a:xfrm flipH="1" rot="10800000">
            <a:off x="4156600" y="2674576"/>
            <a:ext cx="1094526" cy="200300"/>
          </a:xfrm>
          <a:prstGeom prst="rect">
            <a:avLst/>
          </a:prstGeom>
          <a:noFill/>
          <a:ln>
            <a:noFill/>
          </a:ln>
        </p:spPr>
      </p:pic>
      <p:pic>
        <p:nvPicPr>
          <p:cNvPr id="97" name="Google Shape;97;p2"/>
          <p:cNvPicPr preferRelativeResize="0"/>
          <p:nvPr/>
        </p:nvPicPr>
        <p:blipFill rotWithShape="1">
          <a:blip r:embed="rId7">
            <a:alphaModFix/>
          </a:blip>
          <a:srcRect b="85223" l="62461" r="25155" t="10262"/>
          <a:stretch/>
        </p:blipFill>
        <p:spPr>
          <a:xfrm>
            <a:off x="5902100" y="2683275"/>
            <a:ext cx="1094526" cy="200300"/>
          </a:xfrm>
          <a:prstGeom prst="rect">
            <a:avLst/>
          </a:prstGeom>
          <a:noFill/>
          <a:ln>
            <a:noFill/>
          </a:ln>
        </p:spPr>
      </p:pic>
      <p:pic>
        <p:nvPicPr>
          <p:cNvPr id="98" name="Google Shape;98;p2"/>
          <p:cNvPicPr preferRelativeResize="0"/>
          <p:nvPr/>
        </p:nvPicPr>
        <p:blipFill rotWithShape="1">
          <a:blip r:embed="rId7">
            <a:alphaModFix/>
          </a:blip>
          <a:srcRect b="85223" l="82525" r="5172" t="8839"/>
          <a:stretch/>
        </p:blipFill>
        <p:spPr>
          <a:xfrm>
            <a:off x="7599425" y="2696350"/>
            <a:ext cx="1087374" cy="263425"/>
          </a:xfrm>
          <a:prstGeom prst="rect">
            <a:avLst/>
          </a:prstGeom>
          <a:noFill/>
          <a:ln>
            <a:noFill/>
          </a:ln>
        </p:spPr>
      </p:pic>
      <p:sp>
        <p:nvSpPr>
          <p:cNvPr id="99" name="Google Shape;99;p2"/>
          <p:cNvSpPr txBox="1"/>
          <p:nvPr/>
        </p:nvSpPr>
        <p:spPr>
          <a:xfrm>
            <a:off x="643825" y="2496000"/>
            <a:ext cx="11874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Needs to </a:t>
            </a:r>
            <a:r>
              <a:rPr lang="en" sz="1000">
                <a:solidFill>
                  <a:schemeClr val="lt1"/>
                </a:solidFill>
                <a:latin typeface="Lato"/>
                <a:ea typeface="Lato"/>
                <a:cs typeface="Lato"/>
                <a:sym typeface="Lato"/>
              </a:rPr>
              <a:t>select</a:t>
            </a:r>
            <a:r>
              <a:rPr lang="en" sz="1000">
                <a:solidFill>
                  <a:schemeClr val="lt1"/>
                </a:solidFill>
                <a:latin typeface="Lato"/>
                <a:ea typeface="Lato"/>
                <a:cs typeface="Lato"/>
                <a:sym typeface="Lato"/>
              </a:rPr>
              <a:t> the best sellers </a:t>
            </a:r>
            <a:r>
              <a:rPr lang="en" sz="1000">
                <a:solidFill>
                  <a:schemeClr val="lt1"/>
                </a:solidFill>
                <a:latin typeface="Lato"/>
                <a:ea typeface="Lato"/>
                <a:cs typeface="Lato"/>
                <a:sym typeface="Lato"/>
              </a:rPr>
              <a:t>too</a:t>
            </a:r>
            <a:r>
              <a:rPr lang="en" sz="1000">
                <a:solidFill>
                  <a:schemeClr val="lt1"/>
                </a:solidFill>
                <a:latin typeface="Lato"/>
                <a:ea typeface="Lato"/>
                <a:cs typeface="Lato"/>
                <a:sym typeface="Lato"/>
              </a:rPr>
              <a:t> invest with</a:t>
            </a:r>
            <a:endParaRPr b="0" i="0" sz="1000" u="none" cap="none" strike="noStrike">
              <a:solidFill>
                <a:schemeClr val="lt1"/>
              </a:solidFill>
              <a:latin typeface="Lato"/>
              <a:ea typeface="Lato"/>
              <a:cs typeface="Lato"/>
              <a:sym typeface="Lato"/>
            </a:endParaRPr>
          </a:p>
        </p:txBody>
      </p:sp>
      <p:sp>
        <p:nvSpPr>
          <p:cNvPr id="100" name="Google Shape;100;p2"/>
          <p:cNvSpPr txBox="1"/>
          <p:nvPr/>
        </p:nvSpPr>
        <p:spPr>
          <a:xfrm>
            <a:off x="2319925" y="2419800"/>
            <a:ext cx="12639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Considers </a:t>
            </a:r>
            <a:r>
              <a:rPr lang="en" sz="1000">
                <a:solidFill>
                  <a:schemeClr val="lt1"/>
                </a:solidFill>
                <a:latin typeface="Lato"/>
                <a:ea typeface="Lato"/>
                <a:cs typeface="Lato"/>
                <a:sym typeface="Lato"/>
              </a:rPr>
              <a:t>reviews, orders, customers, payments and other variables</a:t>
            </a:r>
            <a:endParaRPr b="0" i="0" sz="1000" u="none" cap="none" strike="noStrike">
              <a:solidFill>
                <a:schemeClr val="lt1"/>
              </a:solidFill>
              <a:latin typeface="Lato"/>
              <a:ea typeface="Lato"/>
              <a:cs typeface="Lato"/>
              <a:sym typeface="Lato"/>
            </a:endParaRPr>
          </a:p>
        </p:txBody>
      </p:sp>
      <p:sp>
        <p:nvSpPr>
          <p:cNvPr id="101" name="Google Shape;101;p2"/>
          <p:cNvSpPr txBox="1"/>
          <p:nvPr/>
        </p:nvSpPr>
        <p:spPr>
          <a:xfrm>
            <a:off x="5653800" y="2496000"/>
            <a:ext cx="1359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Try </a:t>
            </a:r>
            <a:r>
              <a:rPr lang="en" sz="1000">
                <a:solidFill>
                  <a:schemeClr val="lt1"/>
                </a:solidFill>
                <a:latin typeface="Lato"/>
                <a:ea typeface="Lato"/>
                <a:cs typeface="Lato"/>
                <a:sym typeface="Lato"/>
              </a:rPr>
              <a:t>to</a:t>
            </a:r>
            <a:r>
              <a:rPr lang="en" sz="1000">
                <a:solidFill>
                  <a:schemeClr val="lt1"/>
                </a:solidFill>
                <a:latin typeface="Lato"/>
                <a:ea typeface="Lato"/>
                <a:cs typeface="Lato"/>
                <a:sym typeface="Lato"/>
              </a:rPr>
              <a:t> predict which seller will do best in the next few years</a:t>
            </a:r>
            <a:endParaRPr b="0" i="0" sz="1000" u="none" cap="none" strike="noStrike">
              <a:solidFill>
                <a:schemeClr val="lt1"/>
              </a:solidFill>
              <a:latin typeface="Lato"/>
              <a:ea typeface="Lato"/>
              <a:cs typeface="Lato"/>
              <a:sym typeface="Lato"/>
            </a:endParaRPr>
          </a:p>
        </p:txBody>
      </p:sp>
      <p:sp>
        <p:nvSpPr>
          <p:cNvPr id="102" name="Google Shape;102;p2"/>
          <p:cNvSpPr txBox="1"/>
          <p:nvPr/>
        </p:nvSpPr>
        <p:spPr>
          <a:xfrm>
            <a:off x="4007038" y="2496000"/>
            <a:ext cx="1244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Determine</a:t>
            </a:r>
            <a:r>
              <a:rPr lang="en" sz="1000">
                <a:solidFill>
                  <a:schemeClr val="lt1"/>
                </a:solidFill>
                <a:latin typeface="Lato"/>
                <a:ea typeface="Lato"/>
                <a:cs typeface="Lato"/>
                <a:sym typeface="Lato"/>
              </a:rPr>
              <a:t> what  factors contributes </a:t>
            </a:r>
            <a:r>
              <a:rPr lang="en" sz="1000">
                <a:solidFill>
                  <a:schemeClr val="lt1"/>
                </a:solidFill>
                <a:latin typeface="Lato"/>
                <a:ea typeface="Lato"/>
                <a:cs typeface="Lato"/>
                <a:sym typeface="Lato"/>
              </a:rPr>
              <a:t>to</a:t>
            </a:r>
            <a:r>
              <a:rPr lang="en" sz="1000">
                <a:solidFill>
                  <a:schemeClr val="lt1"/>
                </a:solidFill>
                <a:latin typeface="Lato"/>
                <a:ea typeface="Lato"/>
                <a:cs typeface="Lato"/>
                <a:sym typeface="Lato"/>
              </a:rPr>
              <a:t> seller </a:t>
            </a:r>
            <a:r>
              <a:rPr lang="en" sz="1000">
                <a:solidFill>
                  <a:schemeClr val="lt1"/>
                </a:solidFill>
                <a:latin typeface="Lato"/>
                <a:ea typeface="Lato"/>
                <a:cs typeface="Lato"/>
                <a:sym typeface="Lato"/>
              </a:rPr>
              <a:t>success</a:t>
            </a:r>
            <a:endParaRPr b="0" i="0" sz="1000" u="none" cap="none" strike="noStrike">
              <a:solidFill>
                <a:schemeClr val="lt1"/>
              </a:solidFill>
              <a:latin typeface="Lato"/>
              <a:ea typeface="Lato"/>
              <a:cs typeface="Lato"/>
              <a:sym typeface="Lato"/>
            </a:endParaRPr>
          </a:p>
        </p:txBody>
      </p:sp>
      <p:sp>
        <p:nvSpPr>
          <p:cNvPr id="103" name="Google Shape;103;p2"/>
          <p:cNvSpPr txBox="1"/>
          <p:nvPr/>
        </p:nvSpPr>
        <p:spPr>
          <a:xfrm>
            <a:off x="7508325" y="2639700"/>
            <a:ext cx="1094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Invest</a:t>
            </a:r>
            <a:endParaRPr b="0" i="0" sz="1000" u="none" cap="none" strike="noStrike">
              <a:solidFill>
                <a:schemeClr val="lt1"/>
              </a:solidFill>
              <a:latin typeface="Lato"/>
              <a:ea typeface="Lato"/>
              <a:cs typeface="Lato"/>
              <a:sym typeface="Lato"/>
            </a:endParaRPr>
          </a:p>
        </p:txBody>
      </p:sp>
      <p:sp>
        <p:nvSpPr>
          <p:cNvPr id="104" name="Google Shape;104;p2"/>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Journey Map Investor</a:t>
            </a:r>
            <a:endParaRPr b="0" i="0" sz="1400" u="sng"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1092eeabab4_0_57"/>
          <p:cNvPicPr preferRelativeResize="0"/>
          <p:nvPr/>
        </p:nvPicPr>
        <p:blipFill>
          <a:blip r:embed="rId3">
            <a:alphaModFix/>
          </a:blip>
          <a:stretch>
            <a:fillRect/>
          </a:stretch>
        </p:blipFill>
        <p:spPr>
          <a:xfrm>
            <a:off x="188175" y="2048125"/>
            <a:ext cx="8839200" cy="22076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092eeabab4_0_3"/>
          <p:cNvSpPr txBox="1"/>
          <p:nvPr>
            <p:ph idx="1" type="subTitle"/>
          </p:nvPr>
        </p:nvSpPr>
        <p:spPr>
          <a:xfrm>
            <a:off x="4692825" y="1516575"/>
            <a:ext cx="3724800" cy="21975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200000"/>
              </a:lnSpc>
              <a:spcBef>
                <a:spcPts val="0"/>
              </a:spcBef>
              <a:spcAft>
                <a:spcPts val="0"/>
              </a:spcAft>
              <a:buSzPct val="100000"/>
              <a:buNone/>
            </a:pPr>
            <a:r>
              <a:rPr lang="en"/>
              <a:t>Eli Rogers</a:t>
            </a:r>
            <a:r>
              <a:rPr lang="en"/>
              <a:t> is a trying </a:t>
            </a:r>
            <a:r>
              <a:rPr lang="en"/>
              <a:t>to</a:t>
            </a:r>
            <a:r>
              <a:rPr lang="en"/>
              <a:t> become a profitable seller. She is looking </a:t>
            </a:r>
            <a:r>
              <a:rPr lang="en"/>
              <a:t>too</a:t>
            </a:r>
            <a:r>
              <a:rPr lang="en"/>
              <a:t> determine which products sell the best for each of her future competitors. She is trying </a:t>
            </a:r>
            <a:r>
              <a:rPr lang="en"/>
              <a:t>to determine what are the most profitable items sold. So that she knows what items too begin selling. Allowing her to invest her time competing only for the most profitable items. She is a 23 </a:t>
            </a:r>
            <a:r>
              <a:rPr lang="en"/>
              <a:t>years old Single women. She is hard working but lacks experience.</a:t>
            </a:r>
            <a:endParaRPr/>
          </a:p>
        </p:txBody>
      </p:sp>
      <p:sp>
        <p:nvSpPr>
          <p:cNvPr id="115" name="Google Shape;115;g1092eeabab4_0_3"/>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Persona Seller</a:t>
            </a:r>
            <a:endParaRPr b="0" i="0" sz="1400" u="sng" cap="none" strike="noStrike">
              <a:solidFill>
                <a:srgbClr val="000000"/>
              </a:solidFill>
              <a:latin typeface="Lato"/>
              <a:ea typeface="Lato"/>
              <a:cs typeface="Lato"/>
              <a:sym typeface="Lato"/>
            </a:endParaRPr>
          </a:p>
        </p:txBody>
      </p:sp>
      <p:pic>
        <p:nvPicPr>
          <p:cNvPr id="116" name="Google Shape;116;g1092eeabab4_0_3"/>
          <p:cNvPicPr preferRelativeResize="0"/>
          <p:nvPr/>
        </p:nvPicPr>
        <p:blipFill rotWithShape="1">
          <a:blip r:embed="rId3">
            <a:alphaModFix/>
          </a:blip>
          <a:srcRect b="8800" l="0" r="0" t="0"/>
          <a:stretch/>
        </p:blipFill>
        <p:spPr>
          <a:xfrm>
            <a:off x="849600" y="1554100"/>
            <a:ext cx="2863150" cy="281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1092eeabab4_0_9"/>
          <p:cNvPicPr preferRelativeResize="0"/>
          <p:nvPr/>
        </p:nvPicPr>
        <p:blipFill rotWithShape="1">
          <a:blip r:embed="rId3">
            <a:alphaModFix/>
          </a:blip>
          <a:srcRect b="72787" l="0" r="0" t="5124"/>
          <a:stretch/>
        </p:blipFill>
        <p:spPr>
          <a:xfrm>
            <a:off x="152400" y="2302850"/>
            <a:ext cx="8839199" cy="980050"/>
          </a:xfrm>
          <a:prstGeom prst="rect">
            <a:avLst/>
          </a:prstGeom>
          <a:noFill/>
          <a:ln>
            <a:noFill/>
          </a:ln>
        </p:spPr>
      </p:pic>
      <p:pic>
        <p:nvPicPr>
          <p:cNvPr id="122" name="Google Shape;122;g1092eeabab4_0_9"/>
          <p:cNvPicPr preferRelativeResize="0"/>
          <p:nvPr/>
        </p:nvPicPr>
        <p:blipFill rotWithShape="1">
          <a:blip r:embed="rId4">
            <a:alphaModFix/>
          </a:blip>
          <a:srcRect b="85222" l="5561" r="82136" t="9617"/>
          <a:stretch/>
        </p:blipFill>
        <p:spPr>
          <a:xfrm>
            <a:off x="643825" y="2730850"/>
            <a:ext cx="1087374" cy="228925"/>
          </a:xfrm>
          <a:prstGeom prst="rect">
            <a:avLst/>
          </a:prstGeom>
          <a:noFill/>
          <a:ln>
            <a:noFill/>
          </a:ln>
        </p:spPr>
      </p:pic>
      <p:pic>
        <p:nvPicPr>
          <p:cNvPr id="123" name="Google Shape;123;g1092eeabab4_0_9"/>
          <p:cNvPicPr preferRelativeResize="0"/>
          <p:nvPr/>
        </p:nvPicPr>
        <p:blipFill rotWithShape="1">
          <a:blip r:embed="rId5">
            <a:alphaModFix/>
          </a:blip>
          <a:srcRect b="86820" l="23907" r="62657" t="9617"/>
          <a:stretch/>
        </p:blipFill>
        <p:spPr>
          <a:xfrm>
            <a:off x="2341750" y="2730850"/>
            <a:ext cx="1187500" cy="158024"/>
          </a:xfrm>
          <a:prstGeom prst="rect">
            <a:avLst/>
          </a:prstGeom>
          <a:noFill/>
          <a:ln>
            <a:noFill/>
          </a:ln>
        </p:spPr>
      </p:pic>
      <p:pic>
        <p:nvPicPr>
          <p:cNvPr id="124" name="Google Shape;124;g1092eeabab4_0_9"/>
          <p:cNvPicPr preferRelativeResize="0"/>
          <p:nvPr/>
        </p:nvPicPr>
        <p:blipFill rotWithShape="1">
          <a:blip r:embed="rId6">
            <a:alphaModFix/>
          </a:blip>
          <a:srcRect b="89932" l="44437" r="43178" t="14580"/>
          <a:stretch/>
        </p:blipFill>
        <p:spPr>
          <a:xfrm flipH="1" rot="10800000">
            <a:off x="4156600" y="2674576"/>
            <a:ext cx="1094526" cy="200300"/>
          </a:xfrm>
          <a:prstGeom prst="rect">
            <a:avLst/>
          </a:prstGeom>
          <a:noFill/>
          <a:ln>
            <a:noFill/>
          </a:ln>
        </p:spPr>
      </p:pic>
      <p:pic>
        <p:nvPicPr>
          <p:cNvPr id="125" name="Google Shape;125;g1092eeabab4_0_9"/>
          <p:cNvPicPr preferRelativeResize="0"/>
          <p:nvPr/>
        </p:nvPicPr>
        <p:blipFill rotWithShape="1">
          <a:blip r:embed="rId7">
            <a:alphaModFix/>
          </a:blip>
          <a:srcRect b="85222" l="62461" r="25154" t="10262"/>
          <a:stretch/>
        </p:blipFill>
        <p:spPr>
          <a:xfrm>
            <a:off x="5902100" y="2683275"/>
            <a:ext cx="1094526" cy="200300"/>
          </a:xfrm>
          <a:prstGeom prst="rect">
            <a:avLst/>
          </a:prstGeom>
          <a:noFill/>
          <a:ln>
            <a:noFill/>
          </a:ln>
        </p:spPr>
      </p:pic>
      <p:pic>
        <p:nvPicPr>
          <p:cNvPr id="126" name="Google Shape;126;g1092eeabab4_0_9"/>
          <p:cNvPicPr preferRelativeResize="0"/>
          <p:nvPr/>
        </p:nvPicPr>
        <p:blipFill rotWithShape="1">
          <a:blip r:embed="rId7">
            <a:alphaModFix/>
          </a:blip>
          <a:srcRect b="85223" l="82524" r="5172" t="8838"/>
          <a:stretch/>
        </p:blipFill>
        <p:spPr>
          <a:xfrm>
            <a:off x="7599425" y="2696350"/>
            <a:ext cx="1087374" cy="263425"/>
          </a:xfrm>
          <a:prstGeom prst="rect">
            <a:avLst/>
          </a:prstGeom>
          <a:noFill/>
          <a:ln>
            <a:noFill/>
          </a:ln>
        </p:spPr>
      </p:pic>
      <p:sp>
        <p:nvSpPr>
          <p:cNvPr id="127" name="Google Shape;127;g1092eeabab4_0_9"/>
          <p:cNvSpPr txBox="1"/>
          <p:nvPr/>
        </p:nvSpPr>
        <p:spPr>
          <a:xfrm>
            <a:off x="567325" y="2496000"/>
            <a:ext cx="12639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Needs to </a:t>
            </a:r>
            <a:r>
              <a:rPr lang="en" sz="1000">
                <a:solidFill>
                  <a:schemeClr val="lt1"/>
                </a:solidFill>
                <a:latin typeface="Lato"/>
                <a:ea typeface="Lato"/>
                <a:cs typeface="Lato"/>
                <a:sym typeface="Lato"/>
              </a:rPr>
              <a:t>select the most profitable items </a:t>
            </a:r>
            <a:r>
              <a:rPr lang="en" sz="1000">
                <a:solidFill>
                  <a:schemeClr val="lt1"/>
                </a:solidFill>
                <a:latin typeface="Lato"/>
                <a:ea typeface="Lato"/>
                <a:cs typeface="Lato"/>
                <a:sym typeface="Lato"/>
              </a:rPr>
              <a:t>to</a:t>
            </a:r>
            <a:r>
              <a:rPr lang="en" sz="1000">
                <a:solidFill>
                  <a:schemeClr val="lt1"/>
                </a:solidFill>
                <a:latin typeface="Lato"/>
                <a:ea typeface="Lato"/>
                <a:cs typeface="Lato"/>
                <a:sym typeface="Lato"/>
              </a:rPr>
              <a:t> sell</a:t>
            </a:r>
            <a:endParaRPr b="0" i="0" sz="1000" u="none" cap="none" strike="noStrike">
              <a:solidFill>
                <a:schemeClr val="lt1"/>
              </a:solidFill>
              <a:latin typeface="Lato"/>
              <a:ea typeface="Lato"/>
              <a:cs typeface="Lato"/>
              <a:sym typeface="Lato"/>
            </a:endParaRPr>
          </a:p>
        </p:txBody>
      </p:sp>
      <p:sp>
        <p:nvSpPr>
          <p:cNvPr id="128" name="Google Shape;128;g1092eeabab4_0_9"/>
          <p:cNvSpPr txBox="1"/>
          <p:nvPr/>
        </p:nvSpPr>
        <p:spPr>
          <a:xfrm>
            <a:off x="2319925" y="2419800"/>
            <a:ext cx="12639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Considers </a:t>
            </a:r>
            <a:r>
              <a:rPr lang="en" sz="1000">
                <a:solidFill>
                  <a:schemeClr val="lt1"/>
                </a:solidFill>
                <a:latin typeface="Lato"/>
                <a:ea typeface="Lato"/>
                <a:cs typeface="Lato"/>
                <a:sym typeface="Lato"/>
              </a:rPr>
              <a:t>reviews, orders, customers, payments and other variables</a:t>
            </a:r>
            <a:endParaRPr b="0" i="0" sz="1000" u="none" cap="none" strike="noStrike">
              <a:solidFill>
                <a:schemeClr val="lt1"/>
              </a:solidFill>
              <a:latin typeface="Lato"/>
              <a:ea typeface="Lato"/>
              <a:cs typeface="Lato"/>
              <a:sym typeface="Lato"/>
            </a:endParaRPr>
          </a:p>
        </p:txBody>
      </p:sp>
      <p:sp>
        <p:nvSpPr>
          <p:cNvPr id="129" name="Google Shape;129;g1092eeabab4_0_9"/>
          <p:cNvSpPr txBox="1"/>
          <p:nvPr/>
        </p:nvSpPr>
        <p:spPr>
          <a:xfrm>
            <a:off x="5653800" y="2496000"/>
            <a:ext cx="1359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Determine </a:t>
            </a:r>
            <a:r>
              <a:rPr lang="en" sz="1000">
                <a:solidFill>
                  <a:schemeClr val="lt1"/>
                </a:solidFill>
                <a:latin typeface="Lato"/>
                <a:ea typeface="Lato"/>
                <a:cs typeface="Lato"/>
                <a:sym typeface="Lato"/>
              </a:rPr>
              <a:t>which items are most profitable </a:t>
            </a:r>
            <a:endParaRPr b="0" i="0" sz="1000" u="none" cap="none" strike="noStrike">
              <a:solidFill>
                <a:schemeClr val="lt1"/>
              </a:solidFill>
              <a:latin typeface="Lato"/>
              <a:ea typeface="Lato"/>
              <a:cs typeface="Lato"/>
              <a:sym typeface="Lato"/>
            </a:endParaRPr>
          </a:p>
        </p:txBody>
      </p:sp>
      <p:sp>
        <p:nvSpPr>
          <p:cNvPr id="130" name="Google Shape;130;g1092eeabab4_0_9"/>
          <p:cNvSpPr txBox="1"/>
          <p:nvPr/>
        </p:nvSpPr>
        <p:spPr>
          <a:xfrm>
            <a:off x="4007050" y="2419800"/>
            <a:ext cx="12441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Determine</a:t>
            </a:r>
            <a:r>
              <a:rPr lang="en" sz="1000">
                <a:solidFill>
                  <a:schemeClr val="lt1"/>
                </a:solidFill>
                <a:latin typeface="Lato"/>
                <a:ea typeface="Lato"/>
                <a:cs typeface="Lato"/>
                <a:sym typeface="Lato"/>
              </a:rPr>
              <a:t> what  factors contributes to making an item profitable</a:t>
            </a:r>
            <a:endParaRPr b="0" i="0" sz="1000" u="none" cap="none" strike="noStrike">
              <a:solidFill>
                <a:schemeClr val="lt1"/>
              </a:solidFill>
              <a:latin typeface="Lato"/>
              <a:ea typeface="Lato"/>
              <a:cs typeface="Lato"/>
              <a:sym typeface="Lato"/>
            </a:endParaRPr>
          </a:p>
        </p:txBody>
      </p:sp>
      <p:sp>
        <p:nvSpPr>
          <p:cNvPr id="131" name="Google Shape;131;g1092eeabab4_0_9"/>
          <p:cNvSpPr txBox="1"/>
          <p:nvPr/>
        </p:nvSpPr>
        <p:spPr>
          <a:xfrm>
            <a:off x="7508325" y="2639700"/>
            <a:ext cx="1094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Start </a:t>
            </a:r>
            <a:r>
              <a:rPr lang="en" sz="1000">
                <a:solidFill>
                  <a:schemeClr val="lt1"/>
                </a:solidFill>
                <a:latin typeface="Lato"/>
                <a:ea typeface="Lato"/>
                <a:cs typeface="Lato"/>
                <a:sym typeface="Lato"/>
              </a:rPr>
              <a:t>Selling</a:t>
            </a:r>
            <a:endParaRPr b="0" i="0" sz="1000" u="none" cap="none" strike="noStrike">
              <a:solidFill>
                <a:schemeClr val="lt1"/>
              </a:solidFill>
              <a:latin typeface="Lato"/>
              <a:ea typeface="Lato"/>
              <a:cs typeface="Lato"/>
              <a:sym typeface="Lato"/>
            </a:endParaRPr>
          </a:p>
        </p:txBody>
      </p:sp>
      <p:sp>
        <p:nvSpPr>
          <p:cNvPr id="132" name="Google Shape;132;g1092eeabab4_0_9"/>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Journey Map Seller</a:t>
            </a:r>
            <a:endParaRPr b="0" i="0" sz="1400" u="sng"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1092eeabab4_0_47"/>
          <p:cNvPicPr preferRelativeResize="0"/>
          <p:nvPr/>
        </p:nvPicPr>
        <p:blipFill>
          <a:blip r:embed="rId3">
            <a:alphaModFix/>
          </a:blip>
          <a:stretch>
            <a:fillRect/>
          </a:stretch>
        </p:blipFill>
        <p:spPr>
          <a:xfrm>
            <a:off x="874925" y="1883600"/>
            <a:ext cx="7534275" cy="2343150"/>
          </a:xfrm>
          <a:prstGeom prst="rect">
            <a:avLst/>
          </a:prstGeom>
          <a:noFill/>
          <a:ln>
            <a:noFill/>
          </a:ln>
        </p:spPr>
      </p:pic>
      <p:sp>
        <p:nvSpPr>
          <p:cNvPr id="138" name="Google Shape;138;g1092eeabab4_0_47"/>
          <p:cNvSpPr txBox="1"/>
          <p:nvPr/>
        </p:nvSpPr>
        <p:spPr>
          <a:xfrm>
            <a:off x="5773025" y="3169075"/>
            <a:ext cx="423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No</a:t>
            </a:r>
            <a:endParaRPr sz="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092eeabab4_0_24"/>
          <p:cNvSpPr txBox="1"/>
          <p:nvPr>
            <p:ph idx="1" type="subTitle"/>
          </p:nvPr>
        </p:nvSpPr>
        <p:spPr>
          <a:xfrm>
            <a:off x="4692825" y="1516575"/>
            <a:ext cx="3724800" cy="21975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SzPct val="100000"/>
              <a:buNone/>
            </a:pPr>
            <a:r>
              <a:rPr lang="en"/>
              <a:t>James Cutter </a:t>
            </a:r>
            <a:r>
              <a:rPr lang="en"/>
              <a:t>is trying to look for a birthday present for his teenage daughter. He is looking for an inexpensive item that has good reviews, and reliable sellers </a:t>
            </a:r>
            <a:r>
              <a:rPr lang="en"/>
              <a:t>associated</a:t>
            </a:r>
            <a:r>
              <a:rPr lang="en"/>
              <a:t> with it. He is 49 years old.</a:t>
            </a:r>
            <a:endParaRPr/>
          </a:p>
        </p:txBody>
      </p:sp>
      <p:sp>
        <p:nvSpPr>
          <p:cNvPr id="144" name="Google Shape;144;g1092eeabab4_0_24"/>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Persona </a:t>
            </a:r>
            <a:r>
              <a:rPr lang="en" u="sng">
                <a:latin typeface="Lato"/>
                <a:ea typeface="Lato"/>
                <a:cs typeface="Lato"/>
                <a:sym typeface="Lato"/>
              </a:rPr>
              <a:t>Customer</a:t>
            </a:r>
            <a:endParaRPr b="0" i="0" sz="1400" u="sng" cap="none" strike="noStrike">
              <a:solidFill>
                <a:srgbClr val="000000"/>
              </a:solidFill>
              <a:latin typeface="Lato"/>
              <a:ea typeface="Lato"/>
              <a:cs typeface="Lato"/>
              <a:sym typeface="Lato"/>
            </a:endParaRPr>
          </a:p>
        </p:txBody>
      </p:sp>
      <p:pic>
        <p:nvPicPr>
          <p:cNvPr id="145" name="Google Shape;145;g1092eeabab4_0_24"/>
          <p:cNvPicPr preferRelativeResize="0"/>
          <p:nvPr/>
        </p:nvPicPr>
        <p:blipFill>
          <a:blip r:embed="rId3">
            <a:alphaModFix/>
          </a:blip>
          <a:stretch>
            <a:fillRect/>
          </a:stretch>
        </p:blipFill>
        <p:spPr>
          <a:xfrm>
            <a:off x="662475" y="1592775"/>
            <a:ext cx="3403000" cy="274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1092eeabab4_0_30"/>
          <p:cNvPicPr preferRelativeResize="0"/>
          <p:nvPr/>
        </p:nvPicPr>
        <p:blipFill rotWithShape="1">
          <a:blip r:embed="rId3">
            <a:alphaModFix/>
          </a:blip>
          <a:srcRect b="72787" l="0" r="0" t="5124"/>
          <a:stretch/>
        </p:blipFill>
        <p:spPr>
          <a:xfrm>
            <a:off x="152400" y="2302850"/>
            <a:ext cx="8839199" cy="980050"/>
          </a:xfrm>
          <a:prstGeom prst="rect">
            <a:avLst/>
          </a:prstGeom>
          <a:noFill/>
          <a:ln>
            <a:noFill/>
          </a:ln>
        </p:spPr>
      </p:pic>
      <p:pic>
        <p:nvPicPr>
          <p:cNvPr id="151" name="Google Shape;151;g1092eeabab4_0_30"/>
          <p:cNvPicPr preferRelativeResize="0"/>
          <p:nvPr/>
        </p:nvPicPr>
        <p:blipFill rotWithShape="1">
          <a:blip r:embed="rId4">
            <a:alphaModFix/>
          </a:blip>
          <a:srcRect b="85222" l="5561" r="82136" t="9617"/>
          <a:stretch/>
        </p:blipFill>
        <p:spPr>
          <a:xfrm>
            <a:off x="643825" y="2730850"/>
            <a:ext cx="1087374" cy="228925"/>
          </a:xfrm>
          <a:prstGeom prst="rect">
            <a:avLst/>
          </a:prstGeom>
          <a:noFill/>
          <a:ln>
            <a:noFill/>
          </a:ln>
        </p:spPr>
      </p:pic>
      <p:pic>
        <p:nvPicPr>
          <p:cNvPr id="152" name="Google Shape;152;g1092eeabab4_0_30"/>
          <p:cNvPicPr preferRelativeResize="0"/>
          <p:nvPr/>
        </p:nvPicPr>
        <p:blipFill rotWithShape="1">
          <a:blip r:embed="rId5">
            <a:alphaModFix/>
          </a:blip>
          <a:srcRect b="86820" l="23907" r="62657" t="9617"/>
          <a:stretch/>
        </p:blipFill>
        <p:spPr>
          <a:xfrm>
            <a:off x="2341750" y="2730850"/>
            <a:ext cx="1187500" cy="158024"/>
          </a:xfrm>
          <a:prstGeom prst="rect">
            <a:avLst/>
          </a:prstGeom>
          <a:noFill/>
          <a:ln>
            <a:noFill/>
          </a:ln>
        </p:spPr>
      </p:pic>
      <p:pic>
        <p:nvPicPr>
          <p:cNvPr id="153" name="Google Shape;153;g1092eeabab4_0_30"/>
          <p:cNvPicPr preferRelativeResize="0"/>
          <p:nvPr/>
        </p:nvPicPr>
        <p:blipFill rotWithShape="1">
          <a:blip r:embed="rId6">
            <a:alphaModFix/>
          </a:blip>
          <a:srcRect b="89932" l="44437" r="43178" t="14580"/>
          <a:stretch/>
        </p:blipFill>
        <p:spPr>
          <a:xfrm flipH="1" rot="10800000">
            <a:off x="4156600" y="2674576"/>
            <a:ext cx="1094526" cy="200300"/>
          </a:xfrm>
          <a:prstGeom prst="rect">
            <a:avLst/>
          </a:prstGeom>
          <a:noFill/>
          <a:ln>
            <a:noFill/>
          </a:ln>
        </p:spPr>
      </p:pic>
      <p:pic>
        <p:nvPicPr>
          <p:cNvPr id="154" name="Google Shape;154;g1092eeabab4_0_30"/>
          <p:cNvPicPr preferRelativeResize="0"/>
          <p:nvPr/>
        </p:nvPicPr>
        <p:blipFill rotWithShape="1">
          <a:blip r:embed="rId7">
            <a:alphaModFix/>
          </a:blip>
          <a:srcRect b="85222" l="62461" r="25154" t="10262"/>
          <a:stretch/>
        </p:blipFill>
        <p:spPr>
          <a:xfrm>
            <a:off x="5902100" y="2683275"/>
            <a:ext cx="1094526" cy="200300"/>
          </a:xfrm>
          <a:prstGeom prst="rect">
            <a:avLst/>
          </a:prstGeom>
          <a:noFill/>
          <a:ln>
            <a:noFill/>
          </a:ln>
        </p:spPr>
      </p:pic>
      <p:pic>
        <p:nvPicPr>
          <p:cNvPr id="155" name="Google Shape;155;g1092eeabab4_0_30"/>
          <p:cNvPicPr preferRelativeResize="0"/>
          <p:nvPr/>
        </p:nvPicPr>
        <p:blipFill rotWithShape="1">
          <a:blip r:embed="rId7">
            <a:alphaModFix/>
          </a:blip>
          <a:srcRect b="85223" l="82524" r="5172" t="8838"/>
          <a:stretch/>
        </p:blipFill>
        <p:spPr>
          <a:xfrm>
            <a:off x="7599425" y="2696350"/>
            <a:ext cx="1087374" cy="263425"/>
          </a:xfrm>
          <a:prstGeom prst="rect">
            <a:avLst/>
          </a:prstGeom>
          <a:noFill/>
          <a:ln>
            <a:noFill/>
          </a:ln>
        </p:spPr>
      </p:pic>
      <p:sp>
        <p:nvSpPr>
          <p:cNvPr id="156" name="Google Shape;156;g1092eeabab4_0_30"/>
          <p:cNvSpPr txBox="1"/>
          <p:nvPr/>
        </p:nvSpPr>
        <p:spPr>
          <a:xfrm>
            <a:off x="567325" y="2571750"/>
            <a:ext cx="1263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Look for inexpensive Items</a:t>
            </a:r>
            <a:endParaRPr b="0" i="0" sz="1000" u="none" cap="none" strike="noStrike">
              <a:solidFill>
                <a:schemeClr val="lt1"/>
              </a:solidFill>
              <a:latin typeface="Lato"/>
              <a:ea typeface="Lato"/>
              <a:cs typeface="Lato"/>
              <a:sym typeface="Lato"/>
            </a:endParaRPr>
          </a:p>
        </p:txBody>
      </p:sp>
      <p:sp>
        <p:nvSpPr>
          <p:cNvPr id="157" name="Google Shape;157;g1092eeabab4_0_30"/>
          <p:cNvSpPr txBox="1"/>
          <p:nvPr/>
        </p:nvSpPr>
        <p:spPr>
          <a:xfrm>
            <a:off x="2319925" y="2419800"/>
            <a:ext cx="12639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Consider which inexpensive items have the best reviews</a:t>
            </a:r>
            <a:endParaRPr b="0" i="0" sz="1000" u="none" cap="none" strike="noStrike">
              <a:solidFill>
                <a:schemeClr val="lt1"/>
              </a:solidFill>
              <a:latin typeface="Lato"/>
              <a:ea typeface="Lato"/>
              <a:cs typeface="Lato"/>
              <a:sym typeface="Lato"/>
            </a:endParaRPr>
          </a:p>
        </p:txBody>
      </p:sp>
      <p:sp>
        <p:nvSpPr>
          <p:cNvPr id="158" name="Google Shape;158;g1092eeabab4_0_30"/>
          <p:cNvSpPr txBox="1"/>
          <p:nvPr/>
        </p:nvSpPr>
        <p:spPr>
          <a:xfrm>
            <a:off x="5768725" y="2571750"/>
            <a:ext cx="124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Find the order_item_ID</a:t>
            </a:r>
            <a:endParaRPr b="0" i="0" sz="1000" u="none" cap="none" strike="noStrike">
              <a:solidFill>
                <a:schemeClr val="lt1"/>
              </a:solidFill>
              <a:latin typeface="Lato"/>
              <a:ea typeface="Lato"/>
              <a:cs typeface="Lato"/>
              <a:sym typeface="Lato"/>
            </a:endParaRPr>
          </a:p>
        </p:txBody>
      </p:sp>
      <p:sp>
        <p:nvSpPr>
          <p:cNvPr id="159" name="Google Shape;159;g1092eeabab4_0_30"/>
          <p:cNvSpPr txBox="1"/>
          <p:nvPr/>
        </p:nvSpPr>
        <p:spPr>
          <a:xfrm>
            <a:off x="4007050" y="2532400"/>
            <a:ext cx="124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Confirm that the </a:t>
            </a:r>
            <a:r>
              <a:rPr lang="en" sz="1000">
                <a:solidFill>
                  <a:schemeClr val="lt1"/>
                </a:solidFill>
                <a:latin typeface="Lato"/>
                <a:ea typeface="Lato"/>
                <a:cs typeface="Lato"/>
                <a:sym typeface="Lato"/>
              </a:rPr>
              <a:t>sellers</a:t>
            </a:r>
            <a:r>
              <a:rPr lang="en" sz="1000">
                <a:solidFill>
                  <a:schemeClr val="lt1"/>
                </a:solidFill>
                <a:latin typeface="Lato"/>
                <a:ea typeface="Lato"/>
                <a:cs typeface="Lato"/>
                <a:sym typeface="Lato"/>
              </a:rPr>
              <a:t> are reliable</a:t>
            </a:r>
            <a:endParaRPr b="0" i="0" sz="1000" u="none" cap="none" strike="noStrike">
              <a:solidFill>
                <a:schemeClr val="lt1"/>
              </a:solidFill>
              <a:latin typeface="Lato"/>
              <a:ea typeface="Lato"/>
              <a:cs typeface="Lato"/>
              <a:sym typeface="Lato"/>
            </a:endParaRPr>
          </a:p>
        </p:txBody>
      </p:sp>
      <p:sp>
        <p:nvSpPr>
          <p:cNvPr id="160" name="Google Shape;160;g1092eeabab4_0_30"/>
          <p:cNvSpPr txBox="1"/>
          <p:nvPr/>
        </p:nvSpPr>
        <p:spPr>
          <a:xfrm>
            <a:off x="7508325" y="2571750"/>
            <a:ext cx="1094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Purchase the item</a:t>
            </a:r>
            <a:endParaRPr b="0" i="0" sz="1000" u="none" cap="none" strike="noStrike">
              <a:solidFill>
                <a:schemeClr val="lt1"/>
              </a:solidFill>
              <a:latin typeface="Lato"/>
              <a:ea typeface="Lato"/>
              <a:cs typeface="Lato"/>
              <a:sym typeface="Lato"/>
            </a:endParaRPr>
          </a:p>
        </p:txBody>
      </p:sp>
      <p:sp>
        <p:nvSpPr>
          <p:cNvPr id="161" name="Google Shape;161;g1092eeabab4_0_30"/>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Journey Map </a:t>
            </a:r>
            <a:r>
              <a:rPr lang="en" u="sng">
                <a:latin typeface="Lato"/>
                <a:ea typeface="Lato"/>
                <a:cs typeface="Lato"/>
                <a:sym typeface="Lato"/>
              </a:rPr>
              <a:t>Customer</a:t>
            </a:r>
            <a:endParaRPr b="0" i="0" sz="1400" u="sng"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1092eeabab4_0_62"/>
          <p:cNvPicPr preferRelativeResize="0"/>
          <p:nvPr/>
        </p:nvPicPr>
        <p:blipFill>
          <a:blip r:embed="rId3">
            <a:alphaModFix/>
          </a:blip>
          <a:stretch>
            <a:fillRect/>
          </a:stretch>
        </p:blipFill>
        <p:spPr>
          <a:xfrm>
            <a:off x="109475" y="1511600"/>
            <a:ext cx="8839201" cy="24567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