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 Bold" panose="00000800000000000000" pitchFamily="2" charset="0"/>
      <p:bold r:id="rId12"/>
    </p:embeddedFont>
    <p:embeddedFont>
      <p:font typeface="Source Sans Pro" panose="020B0503030403020204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0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491" y="3013115"/>
            <a:ext cx="4869299" cy="220337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3798" y="2664177"/>
            <a:ext cx="7416403" cy="1222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Ham and Spam Classifier</a:t>
            </a:r>
            <a:endParaRPr lang="en-US" sz="5400" dirty="0"/>
          </a:p>
        </p:txBody>
      </p:sp>
      <p:sp>
        <p:nvSpPr>
          <p:cNvPr id="5" name="Text 1"/>
          <p:cNvSpPr/>
          <p:nvPr/>
        </p:nvSpPr>
        <p:spPr>
          <a:xfrm>
            <a:off x="863798" y="4256723"/>
            <a:ext cx="741640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Sparsh Barse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Ananya Agrawal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1" y="2288738"/>
            <a:ext cx="4869299" cy="365200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198" y="85784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Introduction to Email Classification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6350198" y="290822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6" name="Text 2"/>
          <p:cNvSpPr/>
          <p:nvPr/>
        </p:nvSpPr>
        <p:spPr>
          <a:xfrm>
            <a:off x="6563558" y="3017520"/>
            <a:ext cx="12858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152323" y="2908221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Importance of Email Filtering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152323" y="3757493"/>
            <a:ext cx="2782729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 has become an essential communication tool, but the rise of spam emails poses a significant challenge.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10181868" y="290822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0" name="Text 6"/>
          <p:cNvSpPr/>
          <p:nvPr/>
        </p:nvSpPr>
        <p:spPr>
          <a:xfrm>
            <a:off x="10361890" y="3017520"/>
            <a:ext cx="1952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83992" y="2908221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Defining Ham and Spam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83992" y="3757493"/>
            <a:ext cx="2782729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Ham refers to legitimate emails, while spam encompasses unsolicited, unwanted, or potentially malicious messages.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6350198" y="613279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4" name="Text 10"/>
          <p:cNvSpPr/>
          <p:nvPr/>
        </p:nvSpPr>
        <p:spPr>
          <a:xfrm>
            <a:off x="6529864" y="6242090"/>
            <a:ext cx="19585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152323" y="6132790"/>
            <a:ext cx="363200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Automated Classification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152323" y="6631424"/>
            <a:ext cx="661427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algorithms can be used to build intelligent email filters that distinguish ham from spam.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05526"/>
            <a:ext cx="1162133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Understanding Multinomial Naive Bayes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23786"/>
            <a:ext cx="328731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Probabilistic Approach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21242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Multinomial Naive Bayes is a popular algorithm for text classification tasks like email filtering.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623786"/>
            <a:ext cx="287345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 Importance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4221242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algorithm considers the frequency of words in emails to determine the probability of a message being ham or spam.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623786"/>
            <a:ext cx="35993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Efficiency and Scalability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1354" y="4221242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Multinomial Naive Bayes is computationally efficient, making it well-suited for real-world email classification scenarios.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60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97" y="248603"/>
            <a:ext cx="2712006" cy="19888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6039" y="3182183"/>
            <a:ext cx="5990034" cy="564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50" b="1" kern="0" spc="-36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Preprocessing Email Data</a:t>
            </a:r>
            <a:endParaRPr lang="en-US" sz="3550" dirty="0"/>
          </a:p>
        </p:txBody>
      </p:sp>
      <p:sp>
        <p:nvSpPr>
          <p:cNvPr id="5" name="Shape 1"/>
          <p:cNvSpPr/>
          <p:nvPr/>
        </p:nvSpPr>
        <p:spPr>
          <a:xfrm>
            <a:off x="696039" y="5938480"/>
            <a:ext cx="13238321" cy="22860"/>
          </a:xfrm>
          <a:prstGeom prst="roundRect">
            <a:avLst>
              <a:gd name="adj" fmla="val 130500"/>
            </a:avLst>
          </a:prstGeom>
          <a:solidFill>
            <a:srgbClr val="494A4B"/>
          </a:solidFill>
          <a:ln/>
        </p:spPr>
      </p:sp>
      <p:sp>
        <p:nvSpPr>
          <p:cNvPr id="6" name="Shape 2"/>
          <p:cNvSpPr/>
          <p:nvPr/>
        </p:nvSpPr>
        <p:spPr>
          <a:xfrm>
            <a:off x="3944422" y="5242441"/>
            <a:ext cx="22860" cy="696039"/>
          </a:xfrm>
          <a:prstGeom prst="roundRect">
            <a:avLst>
              <a:gd name="adj" fmla="val 130500"/>
            </a:avLst>
          </a:prstGeom>
          <a:solidFill>
            <a:srgbClr val="494A4B"/>
          </a:solidFill>
          <a:ln/>
        </p:spPr>
      </p:sp>
      <p:sp>
        <p:nvSpPr>
          <p:cNvPr id="7" name="Shape 3"/>
          <p:cNvSpPr/>
          <p:nvPr/>
        </p:nvSpPr>
        <p:spPr>
          <a:xfrm>
            <a:off x="3732133" y="5714762"/>
            <a:ext cx="447437" cy="4474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4"/>
          <p:cNvSpPr/>
          <p:nvPr/>
        </p:nvSpPr>
        <p:spPr>
          <a:xfrm>
            <a:off x="3904059" y="5802868"/>
            <a:ext cx="103584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2825948" y="4045387"/>
            <a:ext cx="2259925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Cleaning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894874" y="4447103"/>
            <a:ext cx="6122075" cy="596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Remove HTML tags, URLs, and other irrelevant information from email text.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7303651" y="5938480"/>
            <a:ext cx="22860" cy="696039"/>
          </a:xfrm>
          <a:prstGeom prst="roundRect">
            <a:avLst>
              <a:gd name="adj" fmla="val 130500"/>
            </a:avLst>
          </a:prstGeom>
          <a:solidFill>
            <a:srgbClr val="494A4B"/>
          </a:solidFill>
          <a:ln/>
        </p:spPr>
      </p:sp>
      <p:sp>
        <p:nvSpPr>
          <p:cNvPr id="12" name="Shape 8"/>
          <p:cNvSpPr/>
          <p:nvPr/>
        </p:nvSpPr>
        <p:spPr>
          <a:xfrm>
            <a:off x="7091363" y="5714762"/>
            <a:ext cx="447437" cy="4474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9"/>
          <p:cNvSpPr/>
          <p:nvPr/>
        </p:nvSpPr>
        <p:spPr>
          <a:xfrm>
            <a:off x="7236381" y="5802868"/>
            <a:ext cx="157282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0"/>
          <p:cNvSpPr/>
          <p:nvPr/>
        </p:nvSpPr>
        <p:spPr>
          <a:xfrm>
            <a:off x="6185178" y="6833354"/>
            <a:ext cx="2259925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Text Normalization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4254103" y="7235071"/>
            <a:ext cx="6122075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 all text to lowercase and perform stemming or lemmatization.</a:t>
            </a:r>
            <a:endParaRPr lang="en-US" sz="1550" dirty="0"/>
          </a:p>
        </p:txBody>
      </p:sp>
      <p:sp>
        <p:nvSpPr>
          <p:cNvPr id="16" name="Shape 12"/>
          <p:cNvSpPr/>
          <p:nvPr/>
        </p:nvSpPr>
        <p:spPr>
          <a:xfrm>
            <a:off x="10662999" y="5242441"/>
            <a:ext cx="22860" cy="696039"/>
          </a:xfrm>
          <a:prstGeom prst="roundRect">
            <a:avLst>
              <a:gd name="adj" fmla="val 130500"/>
            </a:avLst>
          </a:prstGeom>
          <a:solidFill>
            <a:srgbClr val="494A4B"/>
          </a:solidFill>
          <a:ln/>
        </p:spPr>
      </p:sp>
      <p:sp>
        <p:nvSpPr>
          <p:cNvPr id="17" name="Shape 13"/>
          <p:cNvSpPr/>
          <p:nvPr/>
        </p:nvSpPr>
        <p:spPr>
          <a:xfrm>
            <a:off x="10450711" y="5714762"/>
            <a:ext cx="447437" cy="4474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8" name="Text 14"/>
          <p:cNvSpPr/>
          <p:nvPr/>
        </p:nvSpPr>
        <p:spPr>
          <a:xfrm>
            <a:off x="10595491" y="5802868"/>
            <a:ext cx="157877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5"/>
          <p:cNvSpPr/>
          <p:nvPr/>
        </p:nvSpPr>
        <p:spPr>
          <a:xfrm>
            <a:off x="9544526" y="4045387"/>
            <a:ext cx="2259925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 Extraction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7613452" y="4447103"/>
            <a:ext cx="6122075" cy="596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 email text into a numerical format that can be used for machine learning.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070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97" y="275034"/>
            <a:ext cx="2950488" cy="22006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0215" y="3357920"/>
            <a:ext cx="8262580" cy="625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39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Extracting Features from Emails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770215" y="4313158"/>
            <a:ext cx="6434971" cy="1544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6" name="Text 2"/>
          <p:cNvSpPr/>
          <p:nvPr/>
        </p:nvSpPr>
        <p:spPr>
          <a:xfrm>
            <a:off x="990243" y="4533186"/>
            <a:ext cx="25006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Bag-of-Words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990243" y="4977646"/>
            <a:ext cx="5994916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vocabulary of unique words in the email corpus and use word counts as features.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425214" y="4313158"/>
            <a:ext cx="6434971" cy="1544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9" name="Text 5"/>
          <p:cNvSpPr/>
          <p:nvPr/>
        </p:nvSpPr>
        <p:spPr>
          <a:xfrm>
            <a:off x="7645241" y="4533186"/>
            <a:ext cx="25006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TF-IDF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645241" y="4977646"/>
            <a:ext cx="5994916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Term Frequency-Inverse Document Frequency to capture the importance of words in emails.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770215" y="6077783"/>
            <a:ext cx="6434971" cy="1544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2" name="Text 8"/>
          <p:cNvSpPr/>
          <p:nvPr/>
        </p:nvSpPr>
        <p:spPr>
          <a:xfrm>
            <a:off x="990243" y="6297811"/>
            <a:ext cx="25006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Word Embeddings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990243" y="6742271"/>
            <a:ext cx="5994916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pre-trained word embeddings to capture semantic relationships between words in emails.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7425214" y="6077783"/>
            <a:ext cx="6434971" cy="1544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5" name="Text 11"/>
          <p:cNvSpPr/>
          <p:nvPr/>
        </p:nvSpPr>
        <p:spPr>
          <a:xfrm>
            <a:off x="7645241" y="6297811"/>
            <a:ext cx="25006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Metadata</a:t>
            </a:r>
            <a:endParaRPr lang="en-US" sz="1950" dirty="0"/>
          </a:p>
        </p:txBody>
      </p:sp>
      <p:sp>
        <p:nvSpPr>
          <p:cNvPr id="16" name="Text 12"/>
          <p:cNvSpPr/>
          <p:nvPr/>
        </p:nvSpPr>
        <p:spPr>
          <a:xfrm>
            <a:off x="7645241" y="6742271"/>
            <a:ext cx="5994916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Incorporate email metadata such as sender, subject, and timestamp as additional features.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774" y="2537103"/>
            <a:ext cx="4910852" cy="31552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5696" y="634603"/>
            <a:ext cx="7532608" cy="13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b="1" kern="0" spc="-4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Training the Multinomial Naive Bayes Model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1135737" y="2287667"/>
            <a:ext cx="30480" cy="5307330"/>
          </a:xfrm>
          <a:prstGeom prst="roundRect">
            <a:avLst>
              <a:gd name="adj" fmla="val 113290"/>
            </a:avLst>
          </a:prstGeom>
          <a:solidFill>
            <a:srgbClr val="494A4B"/>
          </a:solidFill>
          <a:ln/>
        </p:spPr>
      </p:sp>
      <p:sp>
        <p:nvSpPr>
          <p:cNvPr id="6" name="Shape 2"/>
          <p:cNvSpPr/>
          <p:nvPr/>
        </p:nvSpPr>
        <p:spPr>
          <a:xfrm>
            <a:off x="1379458" y="2790349"/>
            <a:ext cx="805696" cy="30480"/>
          </a:xfrm>
          <a:prstGeom prst="roundRect">
            <a:avLst>
              <a:gd name="adj" fmla="val 113290"/>
            </a:avLst>
          </a:prstGeom>
          <a:solidFill>
            <a:srgbClr val="494A4B"/>
          </a:solidFill>
          <a:ln/>
        </p:spPr>
      </p:sp>
      <p:sp>
        <p:nvSpPr>
          <p:cNvPr id="7" name="Shape 3"/>
          <p:cNvSpPr/>
          <p:nvPr/>
        </p:nvSpPr>
        <p:spPr>
          <a:xfrm>
            <a:off x="892016" y="2546628"/>
            <a:ext cx="517922" cy="51792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4"/>
          <p:cNvSpPr/>
          <p:nvPr/>
        </p:nvSpPr>
        <p:spPr>
          <a:xfrm>
            <a:off x="1090970" y="2648545"/>
            <a:ext cx="119896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25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2417088" y="2517815"/>
            <a:ext cx="2615922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Split Data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2417088" y="2982873"/>
            <a:ext cx="5921216" cy="69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 the email dataset into training and testing subsets to evaluate model performance.</a:t>
            </a:r>
            <a:endParaRPr lang="en-US" sz="1800" dirty="0"/>
          </a:p>
        </p:txBody>
      </p:sp>
      <p:sp>
        <p:nvSpPr>
          <p:cNvPr id="11" name="Shape 7"/>
          <p:cNvSpPr/>
          <p:nvPr/>
        </p:nvSpPr>
        <p:spPr>
          <a:xfrm>
            <a:off x="1379458" y="4636175"/>
            <a:ext cx="805696" cy="30480"/>
          </a:xfrm>
          <a:prstGeom prst="roundRect">
            <a:avLst>
              <a:gd name="adj" fmla="val 113290"/>
            </a:avLst>
          </a:prstGeom>
          <a:solidFill>
            <a:srgbClr val="494A4B"/>
          </a:solidFill>
          <a:ln/>
        </p:spPr>
      </p:sp>
      <p:sp>
        <p:nvSpPr>
          <p:cNvPr id="12" name="Shape 8"/>
          <p:cNvSpPr/>
          <p:nvPr/>
        </p:nvSpPr>
        <p:spPr>
          <a:xfrm>
            <a:off x="892016" y="4392454"/>
            <a:ext cx="517922" cy="51792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9"/>
          <p:cNvSpPr/>
          <p:nvPr/>
        </p:nvSpPr>
        <p:spPr>
          <a:xfrm>
            <a:off x="1059894" y="4494371"/>
            <a:ext cx="182047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25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2417088" y="4363641"/>
            <a:ext cx="2615922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Fit the Model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2417088" y="4828699"/>
            <a:ext cx="5921216" cy="69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training data to estimate the parameters of the Multinomial Naive Bayes classifier.</a:t>
            </a:r>
            <a:endParaRPr lang="en-US" sz="1800" dirty="0"/>
          </a:p>
        </p:txBody>
      </p:sp>
      <p:sp>
        <p:nvSpPr>
          <p:cNvPr id="16" name="Shape 12"/>
          <p:cNvSpPr/>
          <p:nvPr/>
        </p:nvSpPr>
        <p:spPr>
          <a:xfrm>
            <a:off x="1379458" y="6482001"/>
            <a:ext cx="805696" cy="30480"/>
          </a:xfrm>
          <a:prstGeom prst="roundRect">
            <a:avLst>
              <a:gd name="adj" fmla="val 113290"/>
            </a:avLst>
          </a:prstGeom>
          <a:solidFill>
            <a:srgbClr val="494A4B"/>
          </a:solidFill>
          <a:ln/>
        </p:spPr>
      </p:sp>
      <p:sp>
        <p:nvSpPr>
          <p:cNvPr id="17" name="Shape 13"/>
          <p:cNvSpPr/>
          <p:nvPr/>
        </p:nvSpPr>
        <p:spPr>
          <a:xfrm>
            <a:off x="892016" y="6238280"/>
            <a:ext cx="517922" cy="51792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8" name="Text 14"/>
          <p:cNvSpPr/>
          <p:nvPr/>
        </p:nvSpPr>
        <p:spPr>
          <a:xfrm>
            <a:off x="1059537" y="6340197"/>
            <a:ext cx="182761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25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2417088" y="6209467"/>
            <a:ext cx="2615922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Make Predictions</a:t>
            </a:r>
            <a:endParaRPr lang="en-US" sz="2050" dirty="0"/>
          </a:p>
        </p:txBody>
      </p:sp>
      <p:sp>
        <p:nvSpPr>
          <p:cNvPr id="20" name="Text 16"/>
          <p:cNvSpPr/>
          <p:nvPr/>
        </p:nvSpPr>
        <p:spPr>
          <a:xfrm>
            <a:off x="2417088" y="6674525"/>
            <a:ext cx="5921216" cy="69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the trained model to the testing data to classify emails as ham or spam.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17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752" y="3048000"/>
            <a:ext cx="4884896" cy="21371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42010" y="661630"/>
            <a:ext cx="7459980" cy="1367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kern="0" spc="-43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Evaluating Model Performance</a:t>
            </a:r>
            <a:endParaRPr lang="en-US" sz="4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" y="2389584"/>
            <a:ext cx="601385" cy="6013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42010" y="3231475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Accuracy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842010" y="3717488"/>
            <a:ext cx="3549491" cy="721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 the overall proportion of correctly classified emails.</a:t>
            </a:r>
            <a:endParaRPr lang="en-US" sz="18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380" y="2389584"/>
            <a:ext cx="601385" cy="60138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52380" y="3231475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Precision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4752380" y="3717488"/>
            <a:ext cx="3549610" cy="721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 the model's ability to correctly identify spam emails.</a:t>
            </a:r>
            <a:endParaRPr lang="en-US" sz="18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10" y="5161002"/>
            <a:ext cx="601385" cy="60138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42010" y="6002893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Recall</a:t>
            </a:r>
            <a:endParaRPr lang="en-US" sz="2150" dirty="0"/>
          </a:p>
        </p:txBody>
      </p:sp>
      <p:sp>
        <p:nvSpPr>
          <p:cNvPr id="13" name="Text 6"/>
          <p:cNvSpPr/>
          <p:nvPr/>
        </p:nvSpPr>
        <p:spPr>
          <a:xfrm>
            <a:off x="842010" y="6488906"/>
            <a:ext cx="3549491" cy="721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Evaluate the model's capability to detect all spam emails.</a:t>
            </a:r>
            <a:endParaRPr lang="en-US" sz="18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380" y="5161002"/>
            <a:ext cx="601385" cy="60138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752380" y="6002893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F1-Score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4752380" y="6488906"/>
            <a:ext cx="3549610" cy="1082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precision and recall into a single metric for overall performance.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45" y="1090851"/>
            <a:ext cx="4913590" cy="60478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8405" y="641985"/>
            <a:ext cx="7539990" cy="1301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b="1" kern="0" spc="-4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Real-World Application and Deployment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6288405" y="2287429"/>
            <a:ext cx="7539990" cy="5300186"/>
          </a:xfrm>
          <a:prstGeom prst="roundRect">
            <a:avLst>
              <a:gd name="adj" fmla="val 64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296025" y="2295049"/>
            <a:ext cx="7524750" cy="13212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6525101" y="2440067"/>
            <a:ext cx="330041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Scalability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0291286" y="2440067"/>
            <a:ext cx="3300413" cy="103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the model can handle large volumes of incoming emails in a timely manner.</a:t>
            </a:r>
            <a:endParaRPr lang="en-US" sz="1800" dirty="0"/>
          </a:p>
        </p:txBody>
      </p:sp>
      <p:sp>
        <p:nvSpPr>
          <p:cNvPr id="9" name="Shape 5"/>
          <p:cNvSpPr/>
          <p:nvPr/>
        </p:nvSpPr>
        <p:spPr>
          <a:xfrm>
            <a:off x="6296025" y="3616285"/>
            <a:ext cx="7524750" cy="13212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6525101" y="3761303"/>
            <a:ext cx="330041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Integration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10291286" y="3761303"/>
            <a:ext cx="3300413" cy="103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Seamlessly integrate the classifier into existing email infrastructure or workflows.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6296025" y="4937522"/>
            <a:ext cx="7524750" cy="13212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6525101" y="5082540"/>
            <a:ext cx="330041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Monitoring</a:t>
            </a:r>
            <a:endParaRPr lang="en-US" sz="1800" dirty="0"/>
          </a:p>
        </p:txBody>
      </p:sp>
      <p:sp>
        <p:nvSpPr>
          <p:cNvPr id="14" name="Text 10"/>
          <p:cNvSpPr/>
          <p:nvPr/>
        </p:nvSpPr>
        <p:spPr>
          <a:xfrm>
            <a:off x="10291286" y="5082540"/>
            <a:ext cx="3300413" cy="103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Continuously monitor model performance and update the classifier as needed.</a:t>
            </a:r>
            <a:endParaRPr lang="en-US" sz="1800" dirty="0"/>
          </a:p>
        </p:txBody>
      </p:sp>
      <p:sp>
        <p:nvSpPr>
          <p:cNvPr id="15" name="Shape 11"/>
          <p:cNvSpPr/>
          <p:nvPr/>
        </p:nvSpPr>
        <p:spPr>
          <a:xfrm>
            <a:off x="6296025" y="6258758"/>
            <a:ext cx="7524750" cy="13212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6525101" y="6403777"/>
            <a:ext cx="330041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Experience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10291286" y="6403777"/>
            <a:ext cx="3300413" cy="103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 clear and intuitive way for users to understand and trust the email classification.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20503"/>
            <a:ext cx="1093315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 and Future Improvements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43876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Summary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036219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presentation, we've explored the development of a robust ham and spam classifier using Python and Multinomial Naive Bayes.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438763"/>
            <a:ext cx="32248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4036219"/>
            <a:ext cx="389894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advanced techniques like deep learning, ensemble methods, and incorporating user feedback to further improve classification accuracy.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438763"/>
            <a:ext cx="32284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Ongoing Maintenance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1354" y="4036219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update the model to adapt to evolving spam tactics and maintain high-performance standards.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508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 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Sparsh Barse</cp:lastModifiedBy>
  <cp:revision>2</cp:revision>
  <dcterms:created xsi:type="dcterms:W3CDTF">2024-11-08T04:05:42Z</dcterms:created>
  <dcterms:modified xsi:type="dcterms:W3CDTF">2024-11-08T04:12:56Z</dcterms:modified>
</cp:coreProperties>
</file>