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62" r:id="rId2"/>
    <p:sldId id="256" r:id="rId3"/>
    <p:sldId id="257" r:id="rId4"/>
    <p:sldId id="263"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66884DAA-5E2E-4FB0-B4AF-D4297D46BF9C}" type="datetimeFigureOut">
              <a:rPr lang="es-MX" smtClean="0"/>
              <a:t>24/10/2023</a:t>
            </a:fld>
            <a:endParaRPr lang="es-MX"/>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s-MX"/>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4699A296-2309-4B39-A14B-2775F0568306}" type="slidenum">
              <a:rPr lang="es-MX" smtClean="0"/>
              <a:t>‹Nº›</a:t>
            </a:fld>
            <a:endParaRPr lang="es-MX"/>
          </a:p>
        </p:txBody>
      </p:sp>
    </p:spTree>
    <p:extLst>
      <p:ext uri="{BB962C8B-B14F-4D97-AF65-F5344CB8AC3E}">
        <p14:creationId xmlns:p14="http://schemas.microsoft.com/office/powerpoint/2010/main" val="365729779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884DAA-5E2E-4FB0-B4AF-D4297D46BF9C}" type="datetimeFigureOut">
              <a:rPr lang="es-MX" smtClean="0"/>
              <a:t>24/10/2023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699A296-2309-4B39-A14B-2775F0568306}" type="slidenum">
              <a:rPr lang="es-MX" smtClean="0"/>
              <a:t>‹Nº›</a:t>
            </a:fld>
            <a:endParaRPr lang="es-MX"/>
          </a:p>
        </p:txBody>
      </p:sp>
    </p:spTree>
    <p:extLst>
      <p:ext uri="{BB962C8B-B14F-4D97-AF65-F5344CB8AC3E}">
        <p14:creationId xmlns:p14="http://schemas.microsoft.com/office/powerpoint/2010/main" val="211041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884DAA-5E2E-4FB0-B4AF-D4297D46BF9C}" type="datetimeFigureOut">
              <a:rPr lang="es-MX" smtClean="0"/>
              <a:t>24/10/2023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699A296-2309-4B39-A14B-2775F0568306}" type="slidenum">
              <a:rPr lang="es-MX" smtClean="0"/>
              <a:t>‹Nº›</a:t>
            </a:fld>
            <a:endParaRPr lang="es-MX"/>
          </a:p>
        </p:txBody>
      </p:sp>
    </p:spTree>
    <p:extLst>
      <p:ext uri="{BB962C8B-B14F-4D97-AF65-F5344CB8AC3E}">
        <p14:creationId xmlns:p14="http://schemas.microsoft.com/office/powerpoint/2010/main" val="2892908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9D45D-0153-457F-9390-D5B5AC5DD8A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FB6D6A6-4614-4712-9546-1BA0B80C4434}"/>
              </a:ext>
            </a:extLst>
          </p:cNvPr>
          <p:cNvSpPr>
            <a:spLocks noGrp="1"/>
          </p:cNvSpPr>
          <p:nvPr>
            <p:ph type="body"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20E8C43-114B-4D7D-AB9E-5C22D474E35D}"/>
              </a:ext>
            </a:extLst>
          </p:cNvPr>
          <p:cNvSpPr>
            <a:spLocks noGrp="1"/>
          </p:cNvSpPr>
          <p:nvPr>
            <p:ph type="dt" sz="half" idx="10"/>
          </p:nvPr>
        </p:nvSpPr>
        <p:spPr/>
        <p:txBody>
          <a:bodyPr/>
          <a:lstStyle/>
          <a:p>
            <a:fld id="{66884DAA-5E2E-4FB0-B4AF-D4297D46BF9C}" type="datetimeFigureOut">
              <a:rPr lang="es-MX" smtClean="0"/>
              <a:t>24/10/2023</a:t>
            </a:fld>
            <a:endParaRPr lang="es-MX"/>
          </a:p>
        </p:txBody>
      </p:sp>
      <p:sp>
        <p:nvSpPr>
          <p:cNvPr id="5" name="Marcador de pie de página 4">
            <a:extLst>
              <a:ext uri="{FF2B5EF4-FFF2-40B4-BE49-F238E27FC236}">
                <a16:creationId xmlns:a16="http://schemas.microsoft.com/office/drawing/2014/main" id="{C492885B-D586-48D0-A4C0-378D5240132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7F9148E-8512-4C5E-9192-F262669D27AA}"/>
              </a:ext>
            </a:extLst>
          </p:cNvPr>
          <p:cNvSpPr>
            <a:spLocks noGrp="1"/>
          </p:cNvSpPr>
          <p:nvPr>
            <p:ph type="sldNum" sz="quarter" idx="12"/>
          </p:nvPr>
        </p:nvSpPr>
        <p:spPr/>
        <p:txBody>
          <a:bodyPr/>
          <a:lstStyle/>
          <a:p>
            <a:fld id="{4699A296-2309-4B39-A14B-2775F0568306}" type="slidenum">
              <a:rPr lang="es-MX" smtClean="0"/>
              <a:t>‹Nº›</a:t>
            </a:fld>
            <a:endParaRPr lang="es-MX"/>
          </a:p>
        </p:txBody>
      </p:sp>
    </p:spTree>
    <p:extLst>
      <p:ext uri="{BB962C8B-B14F-4D97-AF65-F5344CB8AC3E}">
        <p14:creationId xmlns:p14="http://schemas.microsoft.com/office/powerpoint/2010/main" val="582959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884DAA-5E2E-4FB0-B4AF-D4297D46BF9C}" type="datetimeFigureOut">
              <a:rPr lang="es-MX" smtClean="0"/>
              <a:t>24/10/2023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699A296-2309-4B39-A14B-2775F0568306}" type="slidenum">
              <a:rPr lang="es-MX" smtClean="0"/>
              <a:t>‹Nº›</a:t>
            </a:fld>
            <a:endParaRPr lang="es-MX"/>
          </a:p>
        </p:txBody>
      </p:sp>
    </p:spTree>
    <p:extLst>
      <p:ext uri="{BB962C8B-B14F-4D97-AF65-F5344CB8AC3E}">
        <p14:creationId xmlns:p14="http://schemas.microsoft.com/office/powerpoint/2010/main" val="118347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66884DAA-5E2E-4FB0-B4AF-D4297D46BF9C}" type="datetimeFigureOut">
              <a:rPr lang="es-MX" smtClean="0"/>
              <a:t>24/10/2023</a:t>
            </a:fld>
            <a:endParaRPr lang="es-MX"/>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s-MX"/>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4699A296-2309-4B39-A14B-2775F0568306}" type="slidenum">
              <a:rPr lang="es-MX" smtClean="0"/>
              <a:t>‹Nº›</a:t>
            </a:fld>
            <a:endParaRPr lang="es-MX"/>
          </a:p>
        </p:txBody>
      </p:sp>
    </p:spTree>
    <p:extLst>
      <p:ext uri="{BB962C8B-B14F-4D97-AF65-F5344CB8AC3E}">
        <p14:creationId xmlns:p14="http://schemas.microsoft.com/office/powerpoint/2010/main" val="383298922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6884DAA-5E2E-4FB0-B4AF-D4297D46BF9C}" type="datetimeFigureOut">
              <a:rPr lang="es-MX" smtClean="0"/>
              <a:t>24/10/2023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699A296-2309-4B39-A14B-2775F0568306}" type="slidenum">
              <a:rPr lang="es-MX" smtClean="0"/>
              <a:t>‹Nº›</a:t>
            </a:fld>
            <a:endParaRPr lang="es-MX"/>
          </a:p>
        </p:txBody>
      </p:sp>
    </p:spTree>
    <p:extLst>
      <p:ext uri="{BB962C8B-B14F-4D97-AF65-F5344CB8AC3E}">
        <p14:creationId xmlns:p14="http://schemas.microsoft.com/office/powerpoint/2010/main" val="404154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6884DAA-5E2E-4FB0-B4AF-D4297D46BF9C}" type="datetimeFigureOut">
              <a:rPr lang="es-MX" smtClean="0"/>
              <a:t>24/10/2023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699A296-2309-4B39-A14B-2775F0568306}" type="slidenum">
              <a:rPr lang="es-MX" smtClean="0"/>
              <a:t>‹Nº›</a:t>
            </a:fld>
            <a:endParaRPr lang="es-MX"/>
          </a:p>
        </p:txBody>
      </p:sp>
    </p:spTree>
    <p:extLst>
      <p:ext uri="{BB962C8B-B14F-4D97-AF65-F5344CB8AC3E}">
        <p14:creationId xmlns:p14="http://schemas.microsoft.com/office/powerpoint/2010/main" val="2955052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6884DAA-5E2E-4FB0-B4AF-D4297D46BF9C}" type="datetimeFigureOut">
              <a:rPr lang="es-MX" smtClean="0"/>
              <a:t>24/10/2023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699A296-2309-4B39-A14B-2775F0568306}" type="slidenum">
              <a:rPr lang="es-MX" smtClean="0"/>
              <a:t>‹Nº›</a:t>
            </a:fld>
            <a:endParaRPr lang="es-MX"/>
          </a:p>
        </p:txBody>
      </p:sp>
    </p:spTree>
    <p:extLst>
      <p:ext uri="{BB962C8B-B14F-4D97-AF65-F5344CB8AC3E}">
        <p14:creationId xmlns:p14="http://schemas.microsoft.com/office/powerpoint/2010/main" val="3446541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884DAA-5E2E-4FB0-B4AF-D4297D46BF9C}" type="datetimeFigureOut">
              <a:rPr lang="es-MX" smtClean="0"/>
              <a:t>24/10/2023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699A296-2309-4B39-A14B-2775F0568306}" type="slidenum">
              <a:rPr lang="es-MX" smtClean="0"/>
              <a:t>‹Nº›</a:t>
            </a:fld>
            <a:endParaRPr lang="es-MX"/>
          </a:p>
        </p:txBody>
      </p:sp>
    </p:spTree>
    <p:extLst>
      <p:ext uri="{BB962C8B-B14F-4D97-AF65-F5344CB8AC3E}">
        <p14:creationId xmlns:p14="http://schemas.microsoft.com/office/powerpoint/2010/main" val="76516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66884DAA-5E2E-4FB0-B4AF-D4297D46BF9C}" type="datetimeFigureOut">
              <a:rPr lang="es-MX" smtClean="0"/>
              <a:t>24/10/2023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699A296-2309-4B39-A14B-2775F0568306}" type="slidenum">
              <a:rPr lang="es-MX" smtClean="0"/>
              <a:t>‹Nº›</a:t>
            </a:fld>
            <a:endParaRPr lang="es-MX"/>
          </a:p>
        </p:txBody>
      </p:sp>
    </p:spTree>
    <p:extLst>
      <p:ext uri="{BB962C8B-B14F-4D97-AF65-F5344CB8AC3E}">
        <p14:creationId xmlns:p14="http://schemas.microsoft.com/office/powerpoint/2010/main" val="1381376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66884DAA-5E2E-4FB0-B4AF-D4297D46BF9C}" type="datetimeFigureOut">
              <a:rPr lang="es-MX" smtClean="0"/>
              <a:t>24/10/2023</a:t>
            </a:fld>
            <a:endParaRPr lang="es-MX"/>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s-MX"/>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4699A296-2309-4B39-A14B-2775F0568306}" type="slidenum">
              <a:rPr lang="es-MX" smtClean="0"/>
              <a:t>‹Nº›</a:t>
            </a:fld>
            <a:endParaRPr lang="es-MX"/>
          </a:p>
        </p:txBody>
      </p:sp>
    </p:spTree>
    <p:extLst>
      <p:ext uri="{BB962C8B-B14F-4D97-AF65-F5344CB8AC3E}">
        <p14:creationId xmlns:p14="http://schemas.microsoft.com/office/powerpoint/2010/main" val="790241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6884DAA-5E2E-4FB0-B4AF-D4297D46BF9C}" type="datetimeFigureOut">
              <a:rPr lang="es-MX" smtClean="0"/>
              <a:t>24/10/2023</a:t>
            </a:fld>
            <a:endParaRPr lang="es-MX"/>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s-MX"/>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699A296-2309-4B39-A14B-2775F0568306}" type="slidenum">
              <a:rPr lang="es-MX" smtClean="0"/>
              <a:t>‹Nº›</a:t>
            </a:fld>
            <a:endParaRPr lang="es-MX"/>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07802369"/>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5080E-A487-4AEC-8504-4512A80657D6}"/>
              </a:ext>
            </a:extLst>
          </p:cNvPr>
          <p:cNvSpPr>
            <a:spLocks noGrp="1"/>
          </p:cNvSpPr>
          <p:nvPr>
            <p:ph type="title"/>
          </p:nvPr>
        </p:nvSpPr>
        <p:spPr/>
        <p:txBody>
          <a:bodyPr/>
          <a:lstStyle/>
          <a:p>
            <a:r>
              <a:rPr lang="es-ES" dirty="0"/>
              <a:t>EQUIPO HORCHATA FINA</a:t>
            </a:r>
            <a:endParaRPr lang="es-MX" dirty="0"/>
          </a:p>
        </p:txBody>
      </p:sp>
      <p:sp>
        <p:nvSpPr>
          <p:cNvPr id="3" name="Marcador de texto 2">
            <a:extLst>
              <a:ext uri="{FF2B5EF4-FFF2-40B4-BE49-F238E27FC236}">
                <a16:creationId xmlns:a16="http://schemas.microsoft.com/office/drawing/2014/main" id="{8D675B34-A7FA-471A-99DE-CBFAE9134F26}"/>
              </a:ext>
            </a:extLst>
          </p:cNvPr>
          <p:cNvSpPr>
            <a:spLocks noGrp="1"/>
          </p:cNvSpPr>
          <p:nvPr>
            <p:ph type="body" idx="1"/>
          </p:nvPr>
        </p:nvSpPr>
        <p:spPr/>
        <p:txBody>
          <a:bodyPr>
            <a:normAutofit fontScale="92500" lnSpcReduction="10000"/>
          </a:bodyPr>
          <a:lstStyle/>
          <a:p>
            <a:r>
              <a:rPr lang="es-ES" dirty="0"/>
              <a:t>MIEMBROS:</a:t>
            </a:r>
          </a:p>
          <a:p>
            <a:r>
              <a:rPr lang="es-ES"/>
              <a:t>JULIO CESAR OSORIO SANCHEZ</a:t>
            </a:r>
            <a:endParaRPr lang="es-ES" dirty="0"/>
          </a:p>
          <a:p>
            <a:r>
              <a:rPr lang="es-ES" dirty="0"/>
              <a:t>JAVIER ALEJANDRO TORRES MARTINEZ</a:t>
            </a:r>
          </a:p>
          <a:p>
            <a:r>
              <a:rPr lang="es-ES" dirty="0"/>
              <a:t>MAXIMUS CALDERON TOVIAS</a:t>
            </a:r>
          </a:p>
          <a:p>
            <a:r>
              <a:rPr lang="es-ES" dirty="0"/>
              <a:t>ADAM CALDERON TOBIAS</a:t>
            </a:r>
          </a:p>
          <a:p>
            <a:r>
              <a:rPr lang="es-ES" dirty="0"/>
              <a:t>FABIAN YAHVE PEÑA PEREZ</a:t>
            </a:r>
          </a:p>
          <a:p>
            <a:r>
              <a:rPr lang="es-ES" dirty="0"/>
              <a:t>MIGUEL ANGEL CASTILLO BLANCO</a:t>
            </a:r>
          </a:p>
          <a:p>
            <a:r>
              <a:rPr lang="es-ES" dirty="0"/>
              <a:t>LUIS ANTONIO GUTIERREZ VARGAS</a:t>
            </a:r>
          </a:p>
          <a:p>
            <a:r>
              <a:rPr lang="es-ES" dirty="0"/>
              <a:t>LUIS ARMANDO SALAZAR LOPEZ</a:t>
            </a:r>
          </a:p>
          <a:p>
            <a:r>
              <a:rPr lang="es-ES" dirty="0"/>
              <a:t>BRANDON ELI RAMIREZ VICENTE</a:t>
            </a:r>
          </a:p>
          <a:p>
            <a:r>
              <a:rPr lang="es-ES" dirty="0"/>
              <a:t>Daniel </a:t>
            </a:r>
            <a:r>
              <a:rPr lang="es-ES" dirty="0" err="1"/>
              <a:t>Andaverde</a:t>
            </a:r>
            <a:r>
              <a:rPr lang="es-ES" dirty="0"/>
              <a:t> del Àngel</a:t>
            </a:r>
          </a:p>
          <a:p>
            <a:endParaRPr lang="es-ES" dirty="0"/>
          </a:p>
          <a:p>
            <a:endParaRPr lang="es-ES" dirty="0"/>
          </a:p>
        </p:txBody>
      </p:sp>
    </p:spTree>
    <p:extLst>
      <p:ext uri="{BB962C8B-B14F-4D97-AF65-F5344CB8AC3E}">
        <p14:creationId xmlns:p14="http://schemas.microsoft.com/office/powerpoint/2010/main" val="135323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C573D3-2BD8-408D-A732-2727AEA7E41C}"/>
              </a:ext>
            </a:extLst>
          </p:cNvPr>
          <p:cNvSpPr>
            <a:spLocks noGrp="1"/>
          </p:cNvSpPr>
          <p:nvPr>
            <p:ph type="title"/>
          </p:nvPr>
        </p:nvSpPr>
        <p:spPr/>
        <p:txBody>
          <a:bodyPr>
            <a:normAutofit fontScale="90000"/>
          </a:bodyPr>
          <a:lstStyle/>
          <a:p>
            <a:r>
              <a:rPr lang="es-ES"/>
              <a:t>Inteligencia Artificial: Un Vistazo General</a:t>
            </a:r>
            <a:endParaRPr lang="es-MX"/>
          </a:p>
        </p:txBody>
      </p:sp>
      <p:sp>
        <p:nvSpPr>
          <p:cNvPr id="3" name="Marcador de texto 2">
            <a:extLst>
              <a:ext uri="{FF2B5EF4-FFF2-40B4-BE49-F238E27FC236}">
                <a16:creationId xmlns:a16="http://schemas.microsoft.com/office/drawing/2014/main" id="{D234ADF5-77F7-4A4A-9D78-7A581B967BB7}"/>
              </a:ext>
            </a:extLst>
          </p:cNvPr>
          <p:cNvSpPr>
            <a:spLocks noGrp="1"/>
          </p:cNvSpPr>
          <p:nvPr>
            <p:ph type="body" idx="1"/>
          </p:nvPr>
        </p:nvSpPr>
        <p:spPr/>
        <p:txBody>
          <a:bodyPr/>
          <a:lstStyle/>
          <a:p>
            <a:r>
              <a:rPr lang="es-ES"/>
              <a:t>La inteligencia artificial (IA) es una rama de la informática que busca crear sistemas que puedan realizar tareas que normalmente requerirían inteligencia humana. A medida que la IA continúa avanzando, su impacto en nuestras vidas es cada vez más evidente.</a:t>
            </a:r>
            <a:endParaRPr lang="es-MX"/>
          </a:p>
        </p:txBody>
      </p:sp>
      <p:pic>
        <p:nvPicPr>
          <p:cNvPr id="4" name="Imagen 3">
            <a:extLst>
              <a:ext uri="{FF2B5EF4-FFF2-40B4-BE49-F238E27FC236}">
                <a16:creationId xmlns:a16="http://schemas.microsoft.com/office/drawing/2014/main" id="{82CF05B4-40F4-4C8D-9F42-EF41DF969F9C}"/>
              </a:ext>
            </a:extLst>
          </p:cNvPr>
          <p:cNvPicPr>
            <a:picLocks noChangeAspect="1"/>
          </p:cNvPicPr>
          <p:nvPr/>
        </p:nvPicPr>
        <p:blipFill>
          <a:blip r:embed="rId2"/>
          <a:stretch>
            <a:fillRect/>
          </a:stretch>
        </p:blipFill>
        <p:spPr>
          <a:xfrm>
            <a:off x="2249424" y="3674168"/>
            <a:ext cx="6723888" cy="1976823"/>
          </a:xfrm>
          <a:prstGeom prst="rect">
            <a:avLst/>
          </a:prstGeom>
        </p:spPr>
      </p:pic>
    </p:spTree>
    <p:extLst>
      <p:ext uri="{BB962C8B-B14F-4D97-AF65-F5344CB8AC3E}">
        <p14:creationId xmlns:p14="http://schemas.microsoft.com/office/powerpoint/2010/main" val="2856360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47F9F7-AB60-443B-A315-3294886F0FE2}"/>
              </a:ext>
            </a:extLst>
          </p:cNvPr>
          <p:cNvSpPr>
            <a:spLocks noGrp="1"/>
          </p:cNvSpPr>
          <p:nvPr>
            <p:ph type="title"/>
          </p:nvPr>
        </p:nvSpPr>
        <p:spPr/>
        <p:txBody>
          <a:bodyPr/>
          <a:lstStyle/>
          <a:p>
            <a:r>
              <a:rPr lang="es-ES" dirty="0"/>
              <a:t>Usos de la Inteligencia Artificial</a:t>
            </a:r>
            <a:endParaRPr lang="es-MX" dirty="0"/>
          </a:p>
        </p:txBody>
      </p:sp>
      <p:sp>
        <p:nvSpPr>
          <p:cNvPr id="5" name="CuadroTexto 4">
            <a:extLst>
              <a:ext uri="{FF2B5EF4-FFF2-40B4-BE49-F238E27FC236}">
                <a16:creationId xmlns:a16="http://schemas.microsoft.com/office/drawing/2014/main" id="{ED90E7F8-CB81-4CFD-A8BA-055E66724400}"/>
              </a:ext>
            </a:extLst>
          </p:cNvPr>
          <p:cNvSpPr txBox="1"/>
          <p:nvPr/>
        </p:nvSpPr>
        <p:spPr>
          <a:xfrm>
            <a:off x="700274" y="2014194"/>
            <a:ext cx="9534525" cy="4154984"/>
          </a:xfrm>
          <a:prstGeom prst="rect">
            <a:avLst/>
          </a:prstGeom>
          <a:noFill/>
        </p:spPr>
        <p:txBody>
          <a:bodyPr wrap="square">
            <a:spAutoFit/>
          </a:bodyPr>
          <a:lstStyle/>
          <a:p>
            <a:r>
              <a:rPr lang="es-ES" sz="1200" dirty="0"/>
              <a:t>La ética está estrechamente relacionada con las inteligencias artificiales (IA) en varios aspectos importantes:</a:t>
            </a:r>
          </a:p>
          <a:p>
            <a:endParaRPr lang="es-ES" sz="1200" dirty="0"/>
          </a:p>
          <a:p>
            <a:r>
              <a:rPr lang="es-ES" sz="1200" dirty="0"/>
              <a:t>1. Toma de decisiones éticas: Las IA pueden verse involucradas en la toma de decisiones que tienen implicaciones éticas, como en la atención médica, el transporte autónomo o la selección de candidatos para empleos. Es fundamental que las decisiones tomadas por las IA sean éticas y justas, lo que requiere una consideración cuidadosa de los principios éticos.</a:t>
            </a:r>
          </a:p>
          <a:p>
            <a:endParaRPr lang="es-ES" sz="1200" dirty="0"/>
          </a:p>
          <a:p>
            <a:r>
              <a:rPr lang="es-ES" sz="1200" dirty="0"/>
              <a:t>2. Sesgos y discriminación: Las IA pueden heredar sesgos de los datos con los que fueron entrenadas. Si esos datos contienen prejuicios, las IA pueden tomar decisiones discriminatorias. La ética entra en juego al abordar estos sesgos y garantizar que las IA no perpetúen la discriminación.</a:t>
            </a:r>
          </a:p>
          <a:p>
            <a:endParaRPr lang="es-ES" sz="1200" dirty="0"/>
          </a:p>
          <a:p>
            <a:r>
              <a:rPr lang="es-ES" sz="1200" dirty="0"/>
              <a:t>3. Privacidad y seguridad: El uso de IA en la recopilación y procesamiento de datos personales plantea desafíos éticos en términos de privacidad y seguridad. Es esencial garantizar que la información de las personas esté protegida y se utilice de manera ética.</a:t>
            </a:r>
          </a:p>
          <a:p>
            <a:endParaRPr lang="es-ES" sz="1200" dirty="0"/>
          </a:p>
          <a:p>
            <a:r>
              <a:rPr lang="es-ES" sz="1200" dirty="0"/>
              <a:t>4. Responsabilidad: La cuestión de quién es responsable en caso de que una IA tome una decisión incorrecta o cause daño es un aspecto ético crucial. Determinar la responsabilidad y la rendición de cuentas en el contexto de las IA plantea desafíos éticos.</a:t>
            </a:r>
          </a:p>
          <a:p>
            <a:endParaRPr lang="es-ES" sz="1200" dirty="0"/>
          </a:p>
          <a:p>
            <a:r>
              <a:rPr lang="es-ES" sz="1200" dirty="0"/>
              <a:t>5. Transparencia y </a:t>
            </a:r>
            <a:r>
              <a:rPr lang="es-ES" sz="1200" dirty="0" err="1"/>
              <a:t>explicabilidad</a:t>
            </a:r>
            <a:r>
              <a:rPr lang="es-ES" sz="1200" dirty="0"/>
              <a:t>: Las decisiones tomadas por las IA suelen ser difíciles de entender debido a su complejidad. La ética exige que las decisiones de las IA sean transparentes y explicables para que las personas puedan comprender por qué se tomaron ciertas decisiones.</a:t>
            </a:r>
          </a:p>
          <a:p>
            <a:endParaRPr lang="es-ES" sz="1200" dirty="0"/>
          </a:p>
        </p:txBody>
      </p:sp>
    </p:spTree>
    <p:extLst>
      <p:ext uri="{BB962C8B-B14F-4D97-AF65-F5344CB8AC3E}">
        <p14:creationId xmlns:p14="http://schemas.microsoft.com/office/powerpoint/2010/main" val="166175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47F9F7-AB60-443B-A315-3294886F0FE2}"/>
              </a:ext>
            </a:extLst>
          </p:cNvPr>
          <p:cNvSpPr>
            <a:spLocks noGrp="1"/>
          </p:cNvSpPr>
          <p:nvPr>
            <p:ph type="title"/>
          </p:nvPr>
        </p:nvSpPr>
        <p:spPr/>
        <p:txBody>
          <a:bodyPr/>
          <a:lstStyle/>
          <a:p>
            <a:r>
              <a:rPr lang="es-ES" dirty="0"/>
              <a:t>Usos de la Inteligencia Artificial</a:t>
            </a:r>
            <a:endParaRPr lang="es-MX" dirty="0"/>
          </a:p>
        </p:txBody>
      </p:sp>
      <p:sp>
        <p:nvSpPr>
          <p:cNvPr id="5" name="CuadroTexto 4">
            <a:extLst>
              <a:ext uri="{FF2B5EF4-FFF2-40B4-BE49-F238E27FC236}">
                <a16:creationId xmlns:a16="http://schemas.microsoft.com/office/drawing/2014/main" id="{ED90E7F8-CB81-4CFD-A8BA-055E66724400}"/>
              </a:ext>
            </a:extLst>
          </p:cNvPr>
          <p:cNvSpPr txBox="1"/>
          <p:nvPr/>
        </p:nvSpPr>
        <p:spPr>
          <a:xfrm>
            <a:off x="1066800" y="1825230"/>
            <a:ext cx="9534525" cy="2123658"/>
          </a:xfrm>
          <a:prstGeom prst="rect">
            <a:avLst/>
          </a:prstGeom>
          <a:noFill/>
        </p:spPr>
        <p:txBody>
          <a:bodyPr wrap="square">
            <a:spAutoFit/>
          </a:bodyPr>
          <a:lstStyle/>
          <a:p>
            <a:endParaRPr lang="es-ES" sz="1200" dirty="0"/>
          </a:p>
          <a:p>
            <a:r>
              <a:rPr lang="es-ES" sz="1200" dirty="0"/>
              <a:t>6. Derechos y dignidad: La ética también se relaciona con la consideración de los derechos y la dignidad de las personas en el contexto de las IA. Esto incluye la toma de decisiones que respeten la autonomía y el bienestar de las personas.</a:t>
            </a:r>
          </a:p>
          <a:p>
            <a:endParaRPr lang="es-ES" sz="1200" dirty="0"/>
          </a:p>
          <a:p>
            <a:r>
              <a:rPr lang="es-ES" sz="1200" dirty="0"/>
              <a:t>7. Desarrollo ético: El diseño y desarrollo de IA ética se ha convertido en un enfoque importante en la investigación y la industria de IA. Los principios éticos deben incorporarse desde las primeras etapas de desarrollo de la IA para garantizar su impacto positivo en la sociedad.</a:t>
            </a:r>
          </a:p>
          <a:p>
            <a:endParaRPr lang="es-ES" sz="1200" dirty="0"/>
          </a:p>
          <a:p>
            <a:r>
              <a:rPr lang="es-ES" sz="1200" dirty="0"/>
              <a:t>En resumen, la ética desempeña un papel crucial en la forma en que se desarrollan, implementan y utilizan las inteligencias artificiales. Se busca garantizar que las IA se utilicen de manera ética y beneficiosa para la sociedad, considerando los valores y derechos fundamentales de las personas.</a:t>
            </a:r>
          </a:p>
        </p:txBody>
      </p:sp>
    </p:spTree>
    <p:extLst>
      <p:ext uri="{BB962C8B-B14F-4D97-AF65-F5344CB8AC3E}">
        <p14:creationId xmlns:p14="http://schemas.microsoft.com/office/powerpoint/2010/main" val="130825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620DDCF8-2CC5-433E-9D5D-FA6AA20022B2}"/>
              </a:ext>
            </a:extLst>
          </p:cNvPr>
          <p:cNvSpPr txBox="1"/>
          <p:nvPr/>
        </p:nvSpPr>
        <p:spPr>
          <a:xfrm>
            <a:off x="688086" y="638062"/>
            <a:ext cx="8794242" cy="1569660"/>
          </a:xfrm>
          <a:prstGeom prst="rect">
            <a:avLst/>
          </a:prstGeom>
          <a:noFill/>
        </p:spPr>
        <p:txBody>
          <a:bodyPr wrap="square">
            <a:spAutoFit/>
          </a:bodyPr>
          <a:lstStyle/>
          <a:p>
            <a:r>
              <a:rPr kumimoji="0" lang="es-ES" sz="4800" b="0" i="0" u="none" strike="noStrike" kern="1200" cap="none" spc="0" normalizeH="0" baseline="0" noProof="0" dirty="0">
                <a:ln>
                  <a:noFill/>
                </a:ln>
                <a:solidFill>
                  <a:prstClr val="white">
                    <a:lumMod val="85000"/>
                    <a:lumOff val="15000"/>
                  </a:prstClr>
                </a:solidFill>
                <a:effectLst/>
                <a:uLnTx/>
                <a:uFillTx/>
                <a:latin typeface="Century Gothic" panose="020B0502020202020204"/>
                <a:ea typeface="+mn-ea"/>
                <a:cs typeface="+mn-cs"/>
              </a:rPr>
              <a:t>Usos de la Inteligencia Artificial en la vida cotidiana</a:t>
            </a:r>
            <a:endParaRPr lang="es-MX" dirty="0"/>
          </a:p>
        </p:txBody>
      </p:sp>
      <p:sp>
        <p:nvSpPr>
          <p:cNvPr id="13" name="CuadroTexto 12">
            <a:extLst>
              <a:ext uri="{FF2B5EF4-FFF2-40B4-BE49-F238E27FC236}">
                <a16:creationId xmlns:a16="http://schemas.microsoft.com/office/drawing/2014/main" id="{80805273-9533-435A-BAE6-2961D21947BA}"/>
              </a:ext>
            </a:extLst>
          </p:cNvPr>
          <p:cNvSpPr txBox="1"/>
          <p:nvPr/>
        </p:nvSpPr>
        <p:spPr>
          <a:xfrm>
            <a:off x="761238" y="2306699"/>
            <a:ext cx="9443466" cy="3785652"/>
          </a:xfrm>
          <a:prstGeom prst="rect">
            <a:avLst/>
          </a:prstGeom>
          <a:noFill/>
        </p:spPr>
        <p:txBody>
          <a:bodyPr wrap="square">
            <a:spAutoFit/>
          </a:bodyPr>
          <a:lstStyle/>
          <a:p>
            <a:r>
              <a:rPr lang="es-ES" sz="1200" dirty="0"/>
              <a:t>Búsqueda en Internet: Los motores de búsqueda, como Google, utilizan algoritmos de IA para proporcionar resultados más relevantes y precisos en función de las consultas de los usuarios.</a:t>
            </a:r>
          </a:p>
          <a:p>
            <a:endParaRPr lang="es-ES" sz="1200" dirty="0"/>
          </a:p>
          <a:p>
            <a:r>
              <a:rPr lang="es-ES" sz="1200" dirty="0"/>
              <a:t>Redes sociales: Las redes sociales utilizan la IA para personalizar las noticias, anuncios y recomendaciones de amigos y contenido, lo que mejora la experiencia del usuario.</a:t>
            </a:r>
          </a:p>
          <a:p>
            <a:endParaRPr lang="es-ES" sz="1200" dirty="0"/>
          </a:p>
          <a:p>
            <a:r>
              <a:rPr lang="es-ES" sz="1200" dirty="0"/>
              <a:t>Asistentes de voz: Los asistentes virtuales como Siri, Google </a:t>
            </a:r>
            <a:r>
              <a:rPr lang="es-ES" sz="1200" dirty="0" err="1"/>
              <a:t>Assistant</a:t>
            </a:r>
            <a:r>
              <a:rPr lang="es-ES" sz="1200" dirty="0"/>
              <a:t> y Alexa emplean IA para responder preguntas, realizar tareas, configurar recordatorios y proporcionar información en tiempo real.</a:t>
            </a:r>
          </a:p>
          <a:p>
            <a:endParaRPr lang="es-ES" sz="1200" dirty="0"/>
          </a:p>
          <a:p>
            <a:r>
              <a:rPr lang="es-ES" sz="1200" dirty="0"/>
              <a:t>Traducción automática: Aplicaciones como Google </a:t>
            </a:r>
            <a:r>
              <a:rPr lang="es-ES" sz="1200" dirty="0" err="1"/>
              <a:t>Translate</a:t>
            </a:r>
            <a:r>
              <a:rPr lang="es-ES" sz="1200" dirty="0"/>
              <a:t> utilizan la IA para traducir texto y voz en tiempo real entre diferentes idiomas.</a:t>
            </a:r>
          </a:p>
          <a:p>
            <a:endParaRPr lang="es-ES" sz="1200" dirty="0"/>
          </a:p>
          <a:p>
            <a:r>
              <a:rPr lang="es-ES" sz="1200" dirty="0"/>
              <a:t>Filtros de correo no deseado: Los filtros de correo no deseado en el correo electrónico se basan en IA para identificar y filtrar mensajes no deseados.</a:t>
            </a:r>
          </a:p>
          <a:p>
            <a:endParaRPr lang="es-ES" sz="1200" dirty="0"/>
          </a:p>
          <a:p>
            <a:r>
              <a:rPr lang="es-ES" sz="1200" dirty="0"/>
              <a:t>Aplicaciones de recomendación: Plataformas de </a:t>
            </a:r>
            <a:r>
              <a:rPr lang="es-ES" sz="1200" dirty="0" err="1"/>
              <a:t>streaming</a:t>
            </a:r>
            <a:r>
              <a:rPr lang="es-ES" sz="1200" dirty="0"/>
              <a:t>, como Netflix y Spotify, utilizan IA para recomendar películas, programas de televisión y música basándose en el historial de visualización y escucha del usuario.</a:t>
            </a:r>
          </a:p>
          <a:p>
            <a:endParaRPr lang="es-ES" sz="1200" dirty="0"/>
          </a:p>
          <a:p>
            <a:r>
              <a:rPr lang="es-ES" sz="1200" dirty="0"/>
              <a:t>Navegación GPS: Las aplicaciones de navegación, como Google </a:t>
            </a:r>
            <a:r>
              <a:rPr lang="es-ES" sz="1200" dirty="0" err="1"/>
              <a:t>Maps</a:t>
            </a:r>
            <a:r>
              <a:rPr lang="es-ES" sz="1200" dirty="0"/>
              <a:t> y </a:t>
            </a:r>
            <a:r>
              <a:rPr lang="es-ES" sz="1200" dirty="0" err="1"/>
              <a:t>Waze</a:t>
            </a:r>
            <a:r>
              <a:rPr lang="es-ES" sz="1200" dirty="0"/>
              <a:t>, utilizan IA para calcular rutas más eficientes y ofrecer</a:t>
            </a:r>
            <a:endParaRPr lang="es-MX" sz="1200" dirty="0"/>
          </a:p>
        </p:txBody>
      </p:sp>
    </p:spTree>
    <p:extLst>
      <p:ext uri="{BB962C8B-B14F-4D97-AF65-F5344CB8AC3E}">
        <p14:creationId xmlns:p14="http://schemas.microsoft.com/office/powerpoint/2010/main" val="1372907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7503D7A7-CC11-414A-96F9-AFC661D0A247}"/>
              </a:ext>
            </a:extLst>
          </p:cNvPr>
          <p:cNvSpPr txBox="1"/>
          <p:nvPr/>
        </p:nvSpPr>
        <p:spPr>
          <a:xfrm>
            <a:off x="1708023" y="2296216"/>
            <a:ext cx="8775954" cy="3416320"/>
          </a:xfrm>
          <a:prstGeom prst="rect">
            <a:avLst/>
          </a:prstGeom>
          <a:noFill/>
        </p:spPr>
        <p:txBody>
          <a:bodyPr wrap="square">
            <a:spAutoFit/>
          </a:bodyPr>
          <a:lstStyle/>
          <a:p>
            <a:pPr algn="ctr"/>
            <a:r>
              <a:rPr lang="es-ES" sz="1200" dirty="0"/>
              <a:t>Inteligencia Artificial Estrecha (IA estrecha o IA débil): También conocida como IA débil, se centra en tareas específicas y limitadas. Está diseñada para realizar una tarea particular de manera eficiente, pero no tiene capacidad para comprender o abordar tareas más allá de su alcance. Ejemplos de IA estrecha incluyen sistemas de recomendación y </a:t>
            </a:r>
            <a:r>
              <a:rPr lang="es-ES" sz="1200" dirty="0" err="1"/>
              <a:t>chatbots</a:t>
            </a:r>
            <a:r>
              <a:rPr lang="es-ES" sz="1200" dirty="0"/>
              <a:t>.</a:t>
            </a:r>
          </a:p>
          <a:p>
            <a:pPr algn="ctr"/>
            <a:endParaRPr lang="es-ES" sz="1200" dirty="0"/>
          </a:p>
          <a:p>
            <a:pPr algn="ctr"/>
            <a:r>
              <a:rPr lang="es-ES" sz="1200" dirty="0"/>
              <a:t>Aprendizaje Automático (Machine </a:t>
            </a:r>
            <a:r>
              <a:rPr lang="es-ES" sz="1200" dirty="0" err="1"/>
              <a:t>Learning</a:t>
            </a:r>
            <a:r>
              <a:rPr lang="es-ES" sz="1200" dirty="0"/>
              <a:t> - ML): El aprendizaje automático es un subconjunto de la inteligencia artificial que se centra en el desarrollo de algoritmos que permiten a las máquinas aprender de los datos y mejorar su rendimiento con la experiencia. Los principales enfoques de ML incluyen el aprendizaje supervisado, no supervisado y por refuerzo.</a:t>
            </a:r>
          </a:p>
          <a:p>
            <a:pPr algn="ctr"/>
            <a:endParaRPr lang="es-ES" sz="1200" dirty="0"/>
          </a:p>
          <a:p>
            <a:pPr algn="ctr"/>
            <a:r>
              <a:rPr lang="es-ES" sz="1200" dirty="0"/>
              <a:t>Inteligencia Artificial General (IA general o IA fuerte): La IA general, también conocida como IA fuerte, se refiere a sistemas que tienen la capacidad de razonar, comprender, aprender y adaptarse a una amplia gama de tareas de manera similar a un ser humano. Actualmente, la IA general está en una etapa muy experimental y no está ampliamente disponible.</a:t>
            </a:r>
          </a:p>
          <a:p>
            <a:pPr algn="ctr"/>
            <a:endParaRPr lang="es-ES" sz="1200" dirty="0"/>
          </a:p>
          <a:p>
            <a:pPr algn="ctr"/>
            <a:r>
              <a:rPr lang="es-ES" sz="1200" dirty="0"/>
              <a:t>Aprendizaje Profundo (Deep </a:t>
            </a:r>
            <a:r>
              <a:rPr lang="es-ES" sz="1200" dirty="0" err="1"/>
              <a:t>Learning</a:t>
            </a:r>
            <a:r>
              <a:rPr lang="es-ES" sz="1200" dirty="0"/>
              <a:t>): Es una subárea del aprendizaje automático que utiliza redes neuronales profundas para analizar y procesar datos. Se utiliza en aplicaciones de visión por computadora, procesamiento de lenguaje natural y reconocimiento de patrones.</a:t>
            </a:r>
            <a:endParaRPr lang="es-MX" sz="1200" dirty="0"/>
          </a:p>
        </p:txBody>
      </p:sp>
      <p:sp>
        <p:nvSpPr>
          <p:cNvPr id="10" name="Título 1">
            <a:extLst>
              <a:ext uri="{FF2B5EF4-FFF2-40B4-BE49-F238E27FC236}">
                <a16:creationId xmlns:a16="http://schemas.microsoft.com/office/drawing/2014/main" id="{26B4EAC6-3701-48C1-B4E9-D572B0460184}"/>
              </a:ext>
            </a:extLst>
          </p:cNvPr>
          <p:cNvSpPr>
            <a:spLocks noGrp="1"/>
          </p:cNvSpPr>
          <p:nvPr>
            <p:ph type="title"/>
          </p:nvPr>
        </p:nvSpPr>
        <p:spPr>
          <a:xfrm>
            <a:off x="1066800" y="642594"/>
            <a:ext cx="10058400" cy="1371600"/>
          </a:xfrm>
        </p:spPr>
        <p:txBody>
          <a:bodyPr/>
          <a:lstStyle/>
          <a:p>
            <a:pPr algn="ctr"/>
            <a:r>
              <a:rPr lang="es-MX" dirty="0"/>
              <a:t>TIPOS DE IA</a:t>
            </a:r>
          </a:p>
        </p:txBody>
      </p:sp>
    </p:spTree>
    <p:extLst>
      <p:ext uri="{BB962C8B-B14F-4D97-AF65-F5344CB8AC3E}">
        <p14:creationId xmlns:p14="http://schemas.microsoft.com/office/powerpoint/2010/main" val="1671391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50B35E-872D-4B49-840F-4349375AF935}"/>
              </a:ext>
            </a:extLst>
          </p:cNvPr>
          <p:cNvSpPr>
            <a:spLocks noGrp="1"/>
          </p:cNvSpPr>
          <p:nvPr>
            <p:ph type="title"/>
          </p:nvPr>
        </p:nvSpPr>
        <p:spPr/>
        <p:txBody>
          <a:bodyPr/>
          <a:lstStyle/>
          <a:p>
            <a:r>
              <a:rPr lang="es-MX" dirty="0"/>
              <a:t>Conclusión</a:t>
            </a:r>
          </a:p>
        </p:txBody>
      </p:sp>
      <p:sp>
        <p:nvSpPr>
          <p:cNvPr id="6" name="CuadroTexto 5">
            <a:extLst>
              <a:ext uri="{FF2B5EF4-FFF2-40B4-BE49-F238E27FC236}">
                <a16:creationId xmlns:a16="http://schemas.microsoft.com/office/drawing/2014/main" id="{73C0FCEB-5302-4615-B7CE-E8A55067A6FF}"/>
              </a:ext>
            </a:extLst>
          </p:cNvPr>
          <p:cNvSpPr txBox="1"/>
          <p:nvPr/>
        </p:nvSpPr>
        <p:spPr>
          <a:xfrm>
            <a:off x="2141738" y="1879236"/>
            <a:ext cx="8689020" cy="4524315"/>
          </a:xfrm>
          <a:prstGeom prst="rect">
            <a:avLst/>
          </a:prstGeom>
          <a:noFill/>
        </p:spPr>
        <p:txBody>
          <a:bodyPr wrap="square">
            <a:spAutoFit/>
          </a:bodyPr>
          <a:lstStyle/>
          <a:p>
            <a:pPr algn="l"/>
            <a:r>
              <a:rPr lang="es-ES" b="0" i="0" dirty="0">
                <a:solidFill>
                  <a:srgbClr val="D1D5DB"/>
                </a:solidFill>
                <a:effectLst/>
                <a:latin typeface="Söhne"/>
              </a:rPr>
              <a:t>En conclusión, la relación entre la ética y las inteligencias artificiales es fundamental para garantizar un desarrollo y uso responsable de esta tecnología. Algunas de las principales conclusiones sobre este tema incluyen:</a:t>
            </a:r>
          </a:p>
          <a:p>
            <a:pPr algn="l">
              <a:buFont typeface="+mj-lt"/>
              <a:buAutoNum type="arabicPeriod"/>
            </a:pPr>
            <a:r>
              <a:rPr lang="es-ES" b="0" i="0" dirty="0">
                <a:solidFill>
                  <a:srgbClr val="D1D5DB"/>
                </a:solidFill>
                <a:effectLst/>
                <a:latin typeface="Söhne"/>
              </a:rPr>
              <a:t>Responsabilidad ética: La ética en la inteligencia artificial implica la responsabilidad de desarrolladores, empresas y gobiernos para asegurarse de que las IA tomen decisiones que respeten los valores y derechos fundamentales de las personas.</a:t>
            </a:r>
          </a:p>
          <a:p>
            <a:pPr algn="l">
              <a:buFont typeface="+mj-lt"/>
              <a:buAutoNum type="arabicPeriod"/>
            </a:pPr>
            <a:r>
              <a:rPr lang="es-ES" b="0" i="0" dirty="0">
                <a:solidFill>
                  <a:srgbClr val="D1D5DB"/>
                </a:solidFill>
                <a:effectLst/>
                <a:latin typeface="Söhne"/>
              </a:rPr>
              <a:t>Sesgos y discriminación: La detección y mitigación de sesgos en los datos y algoritmos de IA es esencial para evitar decisiones discriminatorias. La ética exige un enfoque en la equidad y la justicia en todas las aplicaciones de IA.</a:t>
            </a:r>
          </a:p>
          <a:p>
            <a:pPr algn="l">
              <a:buFont typeface="+mj-lt"/>
              <a:buAutoNum type="arabicPeriod"/>
            </a:pPr>
            <a:r>
              <a:rPr lang="es-ES" b="0" i="0" dirty="0">
                <a:solidFill>
                  <a:srgbClr val="D1D5DB"/>
                </a:solidFill>
                <a:effectLst/>
                <a:latin typeface="Söhne"/>
              </a:rPr>
              <a:t>Transparencia y </a:t>
            </a:r>
            <a:r>
              <a:rPr lang="es-ES" b="0" i="0" dirty="0" err="1">
                <a:solidFill>
                  <a:srgbClr val="D1D5DB"/>
                </a:solidFill>
                <a:effectLst/>
                <a:latin typeface="Söhne"/>
              </a:rPr>
              <a:t>explicabilidad</a:t>
            </a:r>
            <a:r>
              <a:rPr lang="es-ES" b="0" i="0" dirty="0">
                <a:solidFill>
                  <a:srgbClr val="D1D5DB"/>
                </a:solidFill>
                <a:effectLst/>
                <a:latin typeface="Söhne"/>
              </a:rPr>
              <a:t>: La ética requiere que las IA sean transparentes y capaces de explicar sus decisiones, lo que promueve la confianza y la rendición de cuentas.</a:t>
            </a:r>
          </a:p>
          <a:p>
            <a:pPr algn="l">
              <a:buFont typeface="+mj-lt"/>
              <a:buAutoNum type="arabicPeriod"/>
            </a:pPr>
            <a:r>
              <a:rPr lang="es-ES" b="0" i="0" dirty="0">
                <a:solidFill>
                  <a:srgbClr val="D1D5DB"/>
                </a:solidFill>
                <a:effectLst/>
                <a:latin typeface="Söhne"/>
              </a:rPr>
              <a:t>Privacidad y seguridad: La ética dicta que la privacidad de las personas debe ser protegida en el uso de IA, y las medidas de seguridad deben ser robustas para evitar vulnerabilidades.</a:t>
            </a:r>
          </a:p>
          <a:p>
            <a:pPr algn="l">
              <a:buFont typeface="+mj-lt"/>
              <a:buAutoNum type="arabicPeriod"/>
            </a:pPr>
            <a:r>
              <a:rPr lang="es-ES" b="0" i="0" dirty="0">
                <a:solidFill>
                  <a:srgbClr val="D1D5DB"/>
                </a:solidFill>
                <a:effectLst/>
                <a:latin typeface="Söhne"/>
              </a:rPr>
              <a:t>Consideración de los derechos y la dignidad: La ética exige que las IA respeten los derechos humanos y la dignidad de las personas, evitando decisiones que infrinjan estos principios.</a:t>
            </a:r>
          </a:p>
        </p:txBody>
      </p:sp>
    </p:spTree>
    <p:extLst>
      <p:ext uri="{BB962C8B-B14F-4D97-AF65-F5344CB8AC3E}">
        <p14:creationId xmlns:p14="http://schemas.microsoft.com/office/powerpoint/2010/main" val="4215684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6A90A6-8D1B-4EA1-94B8-795686E08C9C}"/>
              </a:ext>
            </a:extLst>
          </p:cNvPr>
          <p:cNvSpPr>
            <a:spLocks noGrp="1"/>
          </p:cNvSpPr>
          <p:nvPr>
            <p:ph type="title"/>
          </p:nvPr>
        </p:nvSpPr>
        <p:spPr/>
        <p:txBody>
          <a:bodyPr/>
          <a:lstStyle/>
          <a:p>
            <a:r>
              <a:rPr lang="es-MX"/>
              <a:t>¡Gracias por su atención!</a:t>
            </a:r>
          </a:p>
        </p:txBody>
      </p:sp>
      <p:sp>
        <p:nvSpPr>
          <p:cNvPr id="3" name="Marcador de texto 2">
            <a:extLst>
              <a:ext uri="{FF2B5EF4-FFF2-40B4-BE49-F238E27FC236}">
                <a16:creationId xmlns:a16="http://schemas.microsoft.com/office/drawing/2014/main" id="{9F12D01E-1CE4-4B03-BBD7-E7F3A266BF8F}"/>
              </a:ext>
            </a:extLst>
          </p:cNvPr>
          <p:cNvSpPr>
            <a:spLocks noGrp="1"/>
          </p:cNvSpPr>
          <p:nvPr>
            <p:ph type="body" idx="1"/>
          </p:nvPr>
        </p:nvSpPr>
        <p:spPr/>
        <p:txBody>
          <a:bodyPr/>
          <a:lstStyle/>
          <a:p>
            <a:r>
              <a:rPr lang="es-MX" dirty="0"/>
              <a:t>¿Preguntas o comentarios? Estamos aquí para responder.</a:t>
            </a:r>
          </a:p>
        </p:txBody>
      </p:sp>
      <p:pic>
        <p:nvPicPr>
          <p:cNvPr id="5" name="Imagen 4">
            <a:extLst>
              <a:ext uri="{FF2B5EF4-FFF2-40B4-BE49-F238E27FC236}">
                <a16:creationId xmlns:a16="http://schemas.microsoft.com/office/drawing/2014/main" id="{BD1384B4-D0A6-4B78-926D-01EFF90794C8}"/>
              </a:ext>
            </a:extLst>
          </p:cNvPr>
          <p:cNvPicPr>
            <a:picLocks noChangeAspect="1"/>
          </p:cNvPicPr>
          <p:nvPr/>
        </p:nvPicPr>
        <p:blipFill rotWithShape="1">
          <a:blip r:embed="rId2"/>
          <a:srcRect l="32532" t="22389" r="12353" b="2917"/>
          <a:stretch/>
        </p:blipFill>
        <p:spPr>
          <a:xfrm>
            <a:off x="1234440" y="3024150"/>
            <a:ext cx="3149612" cy="3099816"/>
          </a:xfrm>
          <a:prstGeom prst="rect">
            <a:avLst/>
          </a:prstGeom>
        </p:spPr>
      </p:pic>
      <p:sp>
        <p:nvSpPr>
          <p:cNvPr id="6" name="Marcador de texto 2">
            <a:extLst>
              <a:ext uri="{FF2B5EF4-FFF2-40B4-BE49-F238E27FC236}">
                <a16:creationId xmlns:a16="http://schemas.microsoft.com/office/drawing/2014/main" id="{0B66986F-0B6C-4724-89FD-26B1832250CD}"/>
              </a:ext>
            </a:extLst>
          </p:cNvPr>
          <p:cNvSpPr txBox="1">
            <a:spLocks/>
          </p:cNvSpPr>
          <p:nvPr/>
        </p:nvSpPr>
        <p:spPr>
          <a:xfrm>
            <a:off x="4551692" y="3060726"/>
            <a:ext cx="10058400" cy="393192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a:lstStyle>
          <a:p>
            <a:r>
              <a:rPr lang="es-MX" dirty="0"/>
              <a:t>Imagen creada sobre las tics con una </a:t>
            </a:r>
            <a:r>
              <a:rPr lang="es-MX" dirty="0" err="1"/>
              <a:t>ia</a:t>
            </a:r>
            <a:endParaRPr lang="es-MX" dirty="0"/>
          </a:p>
        </p:txBody>
      </p:sp>
    </p:spTree>
    <p:extLst>
      <p:ext uri="{BB962C8B-B14F-4D97-AF65-F5344CB8AC3E}">
        <p14:creationId xmlns:p14="http://schemas.microsoft.com/office/powerpoint/2010/main" val="800084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TM03457510[[fn=Savon]]</Template>
  <TotalTime>45</TotalTime>
  <Words>1204</Words>
  <Application>Microsoft Office PowerPoint</Application>
  <PresentationFormat>Panorámica</PresentationFormat>
  <Paragraphs>65</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Century Gothic</vt:lpstr>
      <vt:lpstr>Söhne</vt:lpstr>
      <vt:lpstr>Savon</vt:lpstr>
      <vt:lpstr>EQUIPO HORCHATA FINA</vt:lpstr>
      <vt:lpstr>Inteligencia Artificial: Un Vistazo General</vt:lpstr>
      <vt:lpstr>Usos de la Inteligencia Artificial</vt:lpstr>
      <vt:lpstr>Usos de la Inteligencia Artificial</vt:lpstr>
      <vt:lpstr>Presentación de PowerPoint</vt:lpstr>
      <vt:lpstr>TIPOS DE IA</vt:lpstr>
      <vt:lpstr>Conclusión</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Inteligencia Artificial: Un Vistazo General</dc:title>
  <dc:creator>javier alejandro torres martinez</dc:creator>
  <cp:lastModifiedBy>javier alejandro torres martinez</cp:lastModifiedBy>
  <cp:revision>6</cp:revision>
  <dcterms:created xsi:type="dcterms:W3CDTF">2023-10-16T03:47:49Z</dcterms:created>
  <dcterms:modified xsi:type="dcterms:W3CDTF">2023-10-25T02:34:24Z</dcterms:modified>
</cp:coreProperties>
</file>