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70" r:id="rId3"/>
    <p:sldId id="258" r:id="rId4"/>
    <p:sldId id="259" r:id="rId5"/>
    <p:sldId id="271" r:id="rId6"/>
    <p:sldId id="264" r:id="rId7"/>
    <p:sldId id="261" r:id="rId8"/>
    <p:sldId id="262" r:id="rId9"/>
    <p:sldId id="266" r:id="rId10"/>
    <p:sldId id="263" r:id="rId11"/>
    <p:sldId id="267" r:id="rId12"/>
    <p:sldId id="268" r:id="rId13"/>
    <p:sldId id="260" r:id="rId14"/>
    <p:sldId id="269" r:id="rId15"/>
    <p:sldId id="272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5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78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5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9917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310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54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9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9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7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12/10/2015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9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6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pr-tc11.org/mediawiki/index.php/ICDAR_2011_Signature_Verification_Competition_(SigComp2011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36" y="1013616"/>
            <a:ext cx="7766936" cy="164630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Offline Signature Verification Using Artificial Neural Network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879" y="3342495"/>
            <a:ext cx="7766936" cy="1096899"/>
          </a:xfrm>
        </p:spPr>
        <p:txBody>
          <a:bodyPr>
            <a:noAutofit/>
          </a:bodyPr>
          <a:lstStyle/>
          <a:p>
            <a:pPr algn="l"/>
            <a:endParaRPr lang="en-US" sz="20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Purohit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Pallavi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Agarkar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SzPct val="9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Priyanka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Cheke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Sandhya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Sankaran</a:t>
            </a:r>
          </a:p>
          <a:p>
            <a:pPr marL="285750" indent="-285750" algn="l">
              <a:buClrTx/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Saranya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Gopinath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Suhasini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Hulikal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3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9" y="1223494"/>
            <a:ext cx="8596668" cy="4366112"/>
          </a:xfrm>
        </p:spPr>
        <p:txBody>
          <a:bodyPr/>
          <a:lstStyle/>
          <a:p>
            <a:r>
              <a:rPr lang="en-US" dirty="0" smtClean="0"/>
              <a:t>Confusion Matrix for 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6085" y="1622739"/>
            <a:ext cx="5989889" cy="51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Confusion Matrix of Decision Tree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63" y="1720942"/>
            <a:ext cx="4816698" cy="46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4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87" y="1426493"/>
            <a:ext cx="8596668" cy="3880773"/>
          </a:xfrm>
        </p:spPr>
        <p:txBody>
          <a:bodyPr/>
          <a:lstStyle/>
          <a:p>
            <a:r>
              <a:rPr lang="en-US" dirty="0" smtClean="0"/>
              <a:t>Confusion Matrix of Random Forest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68" y="1777285"/>
            <a:ext cx="4984123" cy="4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2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models used for offline signature verification: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830274"/>
              </p:ext>
            </p:extLst>
          </p:nvPr>
        </p:nvGraphicFramePr>
        <p:xfrm>
          <a:off x="953035" y="2382592"/>
          <a:ext cx="5177308" cy="2756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8654"/>
                <a:gridCol w="2588654"/>
              </a:tblGrid>
              <a:tr h="698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Tool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8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Neural Network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Matlab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8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6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997571"/>
              </p:ext>
            </p:extLst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40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5"/>
            <a:ext cx="8596668" cy="388077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Neural network was able to classify between genuine and forged signatures.</a:t>
            </a:r>
          </a:p>
          <a:p>
            <a:r>
              <a:rPr lang="en-US" dirty="0" smtClean="0"/>
              <a:t>Performance of NN, Decision Tree and Random Forest are analyzed and captured.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7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a more robots system 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Handling invalid images</a:t>
            </a:r>
            <a:r>
              <a:rPr lang="en-US" dirty="0"/>
              <a:t> </a:t>
            </a:r>
            <a:r>
              <a:rPr lang="en-US" dirty="0" smtClean="0"/>
              <a:t>– Classifying non-signature inputs like a random image, for e.g., image of an apple, etc.</a:t>
            </a:r>
          </a:p>
        </p:txBody>
      </p:sp>
    </p:spTree>
    <p:extLst>
      <p:ext uri="{BB962C8B-B14F-4D97-AF65-F5344CB8AC3E}">
        <p14:creationId xmlns:p14="http://schemas.microsoft.com/office/powerpoint/2010/main" val="27884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272287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number of applications - financial </a:t>
            </a:r>
            <a:r>
              <a:rPr lang="en-US" dirty="0"/>
              <a:t>areas like banks, checks and legal documents are verified on the basis of account number and signature of the account holder.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Offline Signature Verification is still an open research problem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Introduction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09828"/>
            <a:ext cx="10668953" cy="4304606"/>
          </a:xfrm>
        </p:spPr>
        <p:txBody>
          <a:bodyPr>
            <a:normAutofit/>
          </a:bodyPr>
          <a:lstStyle/>
          <a:p>
            <a:r>
              <a:rPr lang="en-US" sz="1600" dirty="0"/>
              <a:t>Signatures are a widely used form of biometric that are related to human characteristics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fact that a person’s signature is extensively used as a means of personal identification and verification emphasizes the need for an automatic signature verification</a:t>
            </a:r>
            <a:endParaRPr lang="en-US" sz="1600" dirty="0" smtClean="0"/>
          </a:p>
          <a:p>
            <a:pPr marL="0" indent="0">
              <a:buNone/>
            </a:pPr>
            <a:endParaRPr lang="en-US" sz="1600" b="1" u="sng" dirty="0" smtClean="0"/>
          </a:p>
          <a:p>
            <a:r>
              <a:rPr lang="en-US" sz="1600" b="1" u="sng" dirty="0" smtClean="0"/>
              <a:t>Types </a:t>
            </a:r>
            <a:r>
              <a:rPr lang="en-US" sz="1600" b="1" u="sng" dirty="0"/>
              <a:t>of signature </a:t>
            </a:r>
            <a:r>
              <a:rPr lang="en-US" sz="1600" b="1" u="sng" dirty="0" smtClean="0"/>
              <a:t>verification:</a:t>
            </a:r>
            <a:endParaRPr lang="en-US" sz="1600" b="1" u="sng" dirty="0"/>
          </a:p>
          <a:p>
            <a:r>
              <a:rPr lang="en-US" sz="1600" b="1" dirty="0"/>
              <a:t>Online Verification Approach</a:t>
            </a:r>
            <a:r>
              <a:rPr lang="en-US" sz="1600" dirty="0"/>
              <a:t>: Also known as dynamic approach where signature is captured during the writing process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b="1" dirty="0"/>
              <a:t>Offline Verification Approach</a:t>
            </a:r>
            <a:r>
              <a:rPr lang="en-US" sz="1600" dirty="0"/>
              <a:t>: Known as static approach where signature is taken once the writing process is over and only static image is available</a:t>
            </a:r>
          </a:p>
        </p:txBody>
      </p:sp>
    </p:spTree>
    <p:extLst>
      <p:ext uri="{BB962C8B-B14F-4D97-AF65-F5344CB8AC3E}">
        <p14:creationId xmlns:p14="http://schemas.microsoft.com/office/powerpoint/2010/main" val="8281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Offline Signature Verification?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30" y="1799980"/>
            <a:ext cx="9806069" cy="388077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Offline signature verification is more challenging compared to online signature verification.</a:t>
            </a:r>
          </a:p>
          <a:p>
            <a:endParaRPr lang="en-US" sz="1600" dirty="0" smtClean="0"/>
          </a:p>
          <a:p>
            <a:r>
              <a:rPr lang="en-US" sz="1600" dirty="0"/>
              <a:t>On-line </a:t>
            </a:r>
            <a:r>
              <a:rPr lang="en-US" sz="1600" dirty="0" smtClean="0"/>
              <a:t>– It uses </a:t>
            </a:r>
            <a:r>
              <a:rPr lang="en-US" sz="1600" dirty="0"/>
              <a:t>an electronic pressure </a:t>
            </a:r>
            <a:r>
              <a:rPr lang="en-US" sz="1600" dirty="0" smtClean="0"/>
              <a:t>sensitive </a:t>
            </a:r>
            <a:r>
              <a:rPr lang="en-US" sz="1600" dirty="0"/>
              <a:t>tablet to extract </a:t>
            </a:r>
            <a:r>
              <a:rPr lang="en-US" sz="1600" dirty="0" smtClean="0"/>
              <a:t>a </a:t>
            </a:r>
            <a:r>
              <a:rPr lang="en-US" sz="1600" dirty="0"/>
              <a:t>signature and takes dynamic information </a:t>
            </a:r>
            <a:r>
              <a:rPr lang="en-US" sz="1600" dirty="0" smtClean="0"/>
              <a:t>like pen pressure , </a:t>
            </a:r>
            <a:r>
              <a:rPr lang="en-US" sz="1600" dirty="0"/>
              <a:t>pen position data (</a:t>
            </a:r>
            <a:r>
              <a:rPr lang="en-US" sz="1600" i="1" dirty="0"/>
              <a:t>x</a:t>
            </a:r>
            <a:r>
              <a:rPr lang="en-US" sz="1600" dirty="0"/>
              <a:t> and </a:t>
            </a:r>
            <a:r>
              <a:rPr lang="en-US" sz="1600" i="1" dirty="0"/>
              <a:t>y</a:t>
            </a:r>
            <a:r>
              <a:rPr lang="en-US" sz="1600" dirty="0"/>
              <a:t> positions) of points </a:t>
            </a:r>
            <a:r>
              <a:rPr lang="en-US" sz="1600" dirty="0" smtClean="0"/>
              <a:t>while writing a signature. </a:t>
            </a:r>
          </a:p>
          <a:p>
            <a:endParaRPr lang="en-US" sz="1600" dirty="0"/>
          </a:p>
          <a:p>
            <a:r>
              <a:rPr lang="en-US" sz="1600" dirty="0" smtClean="0"/>
              <a:t>Off-line – It is a static approach that uses less </a:t>
            </a:r>
            <a:r>
              <a:rPr lang="en-US" sz="1600" dirty="0"/>
              <a:t>electronic control and </a:t>
            </a:r>
            <a:r>
              <a:rPr lang="en-US" sz="1600" dirty="0" smtClean="0"/>
              <a:t>the signature </a:t>
            </a:r>
            <a:r>
              <a:rPr lang="en-US" sz="1600" dirty="0"/>
              <a:t>images </a:t>
            </a:r>
            <a:r>
              <a:rPr lang="en-US" sz="1600" dirty="0" smtClean="0"/>
              <a:t>are captured by a </a:t>
            </a:r>
            <a:r>
              <a:rPr lang="en-US" sz="1600" dirty="0"/>
              <a:t>scanner or </a:t>
            </a:r>
            <a:r>
              <a:rPr lang="en-US" sz="1600" dirty="0" smtClean="0"/>
              <a:t>camera. </a:t>
            </a:r>
            <a:r>
              <a:rPr lang="en-US" sz="1600" dirty="0"/>
              <a:t>The features used for offline signature verification are straightforward &amp; are </a:t>
            </a:r>
            <a:r>
              <a:rPr lang="en-US" sz="1600" dirty="0" smtClean="0"/>
              <a:t>invariant.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9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Taken from SIGCOMP 2011 competition </a:t>
            </a:r>
          </a:p>
          <a:p>
            <a:r>
              <a:rPr lang="en-US" dirty="0" smtClean="0"/>
              <a:t>Link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http://www.iapr-tc11.org/mediawiki/index.php/ICDAR_2011_Signature_Verification_Competition_(SigComp2011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The data set consists of 200 images of 10 persons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513" y="1366908"/>
            <a:ext cx="2579298" cy="4721426"/>
          </a:xfrm>
        </p:spPr>
      </p:pic>
    </p:spTree>
    <p:extLst>
      <p:ext uri="{BB962C8B-B14F-4D97-AF65-F5344CB8AC3E}">
        <p14:creationId xmlns:p14="http://schemas.microsoft.com/office/powerpoint/2010/main" val="32472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87" y="285844"/>
            <a:ext cx="8596668" cy="1320800"/>
          </a:xfrm>
        </p:spPr>
        <p:txBody>
          <a:bodyPr/>
          <a:lstStyle/>
          <a:p>
            <a:r>
              <a:rPr lang="en-US" dirty="0" smtClean="0"/>
              <a:t>Pre Processing: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9" y="1157549"/>
            <a:ext cx="10411376" cy="5427885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Pre - Processing improves the </a:t>
            </a:r>
            <a:r>
              <a:rPr lang="en-US" sz="1700" dirty="0"/>
              <a:t>quality of the image </a:t>
            </a:r>
            <a:r>
              <a:rPr lang="en-US" sz="1700" dirty="0" smtClean="0"/>
              <a:t>and this helps in reducing a considerable amount of time for performing feature extraction</a:t>
            </a:r>
          </a:p>
          <a:p>
            <a:r>
              <a:rPr lang="en-US" sz="1700" u="sng" dirty="0" smtClean="0"/>
              <a:t>Steps involved: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Image resizing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Converting image to gray </a:t>
            </a:r>
            <a:r>
              <a:rPr lang="en-US" b="1" dirty="0" smtClean="0"/>
              <a:t>scale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                                         </a:t>
            </a:r>
            <a:r>
              <a:rPr lang="en-US" sz="1100" b="1" dirty="0" smtClean="0"/>
              <a:t>Fig.1 </a:t>
            </a:r>
            <a:r>
              <a:rPr lang="en-US" sz="1100" b="1" dirty="0"/>
              <a:t>Signature image after </a:t>
            </a:r>
            <a:r>
              <a:rPr lang="en-US" sz="1100" b="1" dirty="0" smtClean="0"/>
              <a:t>resizing      Fig.2 </a:t>
            </a:r>
            <a:r>
              <a:rPr lang="en-US" sz="1100" b="1" dirty="0"/>
              <a:t>Signature after gray scale</a:t>
            </a:r>
            <a:endParaRPr lang="en-US" sz="11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Converting image to </a:t>
            </a:r>
            <a:r>
              <a:rPr lang="en-US" b="1" dirty="0" smtClean="0"/>
              <a:t>binary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Thinning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Auto </a:t>
            </a:r>
            <a:r>
              <a:rPr lang="en-US" b="1" dirty="0" smtClean="0"/>
              <a:t>Cropping                                                                </a:t>
            </a:r>
            <a:r>
              <a:rPr lang="en-US" sz="1200" b="1" dirty="0" smtClean="0"/>
              <a:t>Fig.3 </a:t>
            </a:r>
            <a:r>
              <a:rPr lang="en-US" sz="1200" b="1" dirty="0"/>
              <a:t>Signature after thinning</a:t>
            </a:r>
            <a:endParaRPr lang="en-US" sz="1200" dirty="0"/>
          </a:p>
        </p:txBody>
      </p:sp>
      <p:pic>
        <p:nvPicPr>
          <p:cNvPr id="2054" name="Picture 6" descr="https://lh5.googleusercontent.com/U1dOr9Yw99i7p3Hs6U1f3nuBcy8Qc4DoIaDphCcCmusww5YpPyBEOcudLsg_4Lwx6h2IGLbSQu09rVlcFdgqsN9qNYZiHdAYcMcXftFwtiybbDlmm1-Z9SxHVMokf6axwYsihu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017" y="2138603"/>
            <a:ext cx="1661375" cy="130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4.googleusercontent.com/ZOyOyZ9gSgIdH2bF0Qg7uaT1BaBEgiu3SdPVGalfieFIaMhkzzWN55up_a2m54NOsEFitS3k9pfmK9XrPPPxNGgR5bTUwi13X4IC0FLAHxw8Jbj1zrvn4XXCbbejK4HkdOlC4S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87" y="2108859"/>
            <a:ext cx="1571223" cy="13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GwCXMD9ARw55xWDhSfDjWX-jukvJZY8SDtDbIoa0ihqvFaRgCPnXXNEVpgkxvGnLnjSnUW391E-WKsvqgRRD_B4BRaRRcLnTOgDlr7BvaHplAVIhAPELYEMxhPPFBXldNNWKteX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30" y="3975518"/>
            <a:ext cx="1988402" cy="15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525"/>
            <a:ext cx="10527814" cy="4714838"/>
          </a:xfrm>
        </p:spPr>
        <p:txBody>
          <a:bodyPr>
            <a:normAutofit fontScale="77500" lnSpcReduction="20000"/>
          </a:bodyPr>
          <a:lstStyle/>
          <a:p>
            <a:r>
              <a:rPr lang="en-US" sz="1700" b="1" dirty="0" smtClean="0"/>
              <a:t>Maximum Black Pixels: </a:t>
            </a:r>
            <a:r>
              <a:rPr lang="en-US" sz="1700" dirty="0" smtClean="0"/>
              <a:t>Captures maximum number of black pixels in both rows(horizontal) and columns(vertical), (2 Features)</a:t>
            </a:r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sz="1700" b="1" dirty="0" smtClean="0"/>
              <a:t>Center </a:t>
            </a:r>
            <a:r>
              <a:rPr lang="en-US" sz="1700" b="1" dirty="0"/>
              <a:t>of </a:t>
            </a:r>
            <a:r>
              <a:rPr lang="en-US" sz="1700" b="1" dirty="0" smtClean="0"/>
              <a:t>mass: </a:t>
            </a:r>
            <a:r>
              <a:rPr lang="en-US" sz="1700" dirty="0" smtClean="0"/>
              <a:t>Segmenting the image into two equal parts and center of mass is calculated for each of them. (1 Feature)</a:t>
            </a:r>
          </a:p>
          <a:p>
            <a:pPr marL="0" indent="0">
              <a:buNone/>
            </a:pPr>
            <a:endParaRPr lang="en-US" sz="1700" b="1" dirty="0" smtClean="0"/>
          </a:p>
          <a:p>
            <a:r>
              <a:rPr lang="en-US" sz="1700" b="1" dirty="0" smtClean="0"/>
              <a:t>Normalized Area:  </a:t>
            </a:r>
            <a:r>
              <a:rPr lang="en-US" sz="1600" i="1" dirty="0" smtClean="0"/>
              <a:t>Normalized </a:t>
            </a:r>
            <a:r>
              <a:rPr lang="en-US" sz="1600" i="1" dirty="0"/>
              <a:t>Area = Area of signature / Area of cropped </a:t>
            </a:r>
            <a:r>
              <a:rPr lang="en-US" sz="1600" i="1" dirty="0" smtClean="0"/>
              <a:t>image (1 Feature)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700" b="1" dirty="0" smtClean="0"/>
              <a:t>Aspect Ratio: </a:t>
            </a:r>
            <a:r>
              <a:rPr lang="en-US" sz="1600" i="1" dirty="0"/>
              <a:t>Aspect Ratio = Width </a:t>
            </a:r>
            <a:r>
              <a:rPr lang="en-US" sz="1600" i="1" dirty="0" smtClean="0"/>
              <a:t>/ height (auto </a:t>
            </a:r>
            <a:r>
              <a:rPr lang="en-US" sz="1600" i="1" dirty="0"/>
              <a:t>cropped </a:t>
            </a:r>
            <a:r>
              <a:rPr lang="en-US" sz="1600" i="1" dirty="0" smtClean="0"/>
              <a:t>image) (1 Feature)</a:t>
            </a:r>
          </a:p>
          <a:p>
            <a:pPr marL="0" indent="0">
              <a:buNone/>
            </a:pPr>
            <a:endParaRPr lang="en-US" sz="1700" b="1" dirty="0" smtClean="0"/>
          </a:p>
          <a:p>
            <a:r>
              <a:rPr lang="en-US" sz="1700" b="1" dirty="0" smtClean="0"/>
              <a:t>Tri-Surface: </a:t>
            </a:r>
            <a:r>
              <a:rPr lang="en-US" sz="1700" dirty="0" smtClean="0"/>
              <a:t>Image is split into 3 equal parts and Normalized area for each is captured 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(3 Features)</a:t>
            </a:r>
            <a:endParaRPr lang="en-US" sz="1700" b="1" dirty="0" smtClean="0"/>
          </a:p>
          <a:p>
            <a:pPr marL="0" indent="0">
              <a:buNone/>
            </a:pPr>
            <a:r>
              <a:rPr lang="en-US" sz="1700" b="1" dirty="0" smtClean="0"/>
              <a:t>                                                                                                                                                         		 </a:t>
            </a:r>
            <a:r>
              <a:rPr lang="en-US" sz="1200" b="1" dirty="0" smtClean="0"/>
              <a:t>Fig.4 Tri-Surface</a:t>
            </a:r>
          </a:p>
          <a:p>
            <a:r>
              <a:rPr lang="en-US" sz="1700" b="1" dirty="0" smtClean="0"/>
              <a:t>Six-Fold: </a:t>
            </a:r>
            <a:r>
              <a:rPr lang="en-US" sz="1700" dirty="0" smtClean="0"/>
              <a:t>Tri-Surface split images are cropped and each part is split into two equal halves using center of mass. 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Area of each of the 6 divisions are found (6 Features</a:t>
            </a:r>
            <a:r>
              <a:rPr lang="en-US" sz="1700" dirty="0" smtClean="0"/>
              <a:t>)                                                                              </a:t>
            </a:r>
            <a:r>
              <a:rPr lang="en-US" sz="1200" b="1" dirty="0"/>
              <a:t>Fig. 5 Six-Fold</a:t>
            </a:r>
            <a:endParaRPr lang="en-US" sz="1200" b="1" dirty="0">
              <a:sym typeface="Wingdings" panose="05000000000000000000" pitchFamily="2" charset="2"/>
            </a:endParaRPr>
          </a:p>
          <a:p>
            <a:endParaRPr lang="en-US" sz="1700" dirty="0" smtClean="0"/>
          </a:p>
          <a:p>
            <a:r>
              <a:rPr lang="en-US" sz="1700" b="1" dirty="0" smtClean="0"/>
              <a:t>Transition feature: </a:t>
            </a:r>
            <a:r>
              <a:rPr lang="en-US" sz="1700" dirty="0"/>
              <a:t>Traversing in all 4 directions to calculate ratio for each transition from</a:t>
            </a:r>
          </a:p>
          <a:p>
            <a:pPr marL="0" indent="0">
              <a:buNone/>
            </a:pPr>
            <a:r>
              <a:rPr lang="en-US" sz="1700" dirty="0"/>
              <a:t> 	0 to 1 and from 1 to 0 and total of 1 to 0 and 0 to 1 transitions 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39" y="3230049"/>
            <a:ext cx="1440611" cy="9077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39" y="4972954"/>
            <a:ext cx="1476052" cy="9290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 descr="https://lh6.googleusercontent.com/1LLLPeWiNcltQMLpVRsea3hlauqrOhqgmkQ-13uhPWkzYn-YybZZTDpTlLeg-k8dX8lhbKenOoP6TWBcoIOxv9JLzkiP8pUsVmVYULbSMThcqxEmK_y0Vqa-kkUXtxKcFJ7aLHK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40" y="4972954"/>
            <a:ext cx="1476052" cy="927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8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Neural Network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4247173"/>
            <a:ext cx="981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network was trained using back propagation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trained with genuine and forged signature.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77033"/>
            <a:ext cx="8784149" cy="24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736</TotalTime>
  <Words>517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Offline Signature Verification Using Artificial Neural Network</vt:lpstr>
      <vt:lpstr>Motivation </vt:lpstr>
      <vt:lpstr>Introduction</vt:lpstr>
      <vt:lpstr>Why Offline Signature Verification?</vt:lpstr>
      <vt:lpstr>Data Set</vt:lpstr>
      <vt:lpstr>Methodology </vt:lpstr>
      <vt:lpstr>Pre Processing: </vt:lpstr>
      <vt:lpstr>Feature Extraction </vt:lpstr>
      <vt:lpstr>Training Neural Network </vt:lpstr>
      <vt:lpstr>Results</vt:lpstr>
      <vt:lpstr>Results Contd…</vt:lpstr>
      <vt:lpstr>Results Contd…</vt:lpstr>
      <vt:lpstr>Tools and models used for offline signature verification:</vt:lpstr>
      <vt:lpstr>Results Comparison</vt:lpstr>
      <vt:lpstr>Conclusion</vt:lpstr>
      <vt:lpstr>Future Scope</vt:lpstr>
      <vt:lpstr>    Questions??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Signature Verification Using Artificial Neural Network</dc:title>
  <dc:creator>sandaya vijay</dc:creator>
  <cp:lastModifiedBy>Saranya Gopinath</cp:lastModifiedBy>
  <cp:revision>64</cp:revision>
  <dcterms:created xsi:type="dcterms:W3CDTF">2015-12-09T01:31:56Z</dcterms:created>
  <dcterms:modified xsi:type="dcterms:W3CDTF">2015-12-10T14:06:10Z</dcterms:modified>
</cp:coreProperties>
</file>