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994425a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994425a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fdfdb4fb_1_4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fdfdb4fb_1_4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fdfdb4fb_1_4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7fdfdb4fb_1_4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7fdfdb4fb_1_4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7fdfdb4fb_1_4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4cda6e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4cda6e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7fdfdb4fb_1_4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7fdfdb4fb_1_4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f38ced7c9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f38ced7c9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fdfdb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fdfdb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4cda6e41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4cda6e41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fdfdb4f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fdfdb4f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fdfdb4fb_1_4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fdfdb4fb_1_4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fdfdb4fb_1_4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fdfdb4fb_1_4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fdfdb4fb_1_4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fdfdb4fb_1_4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b42baa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3b42baa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cikit-learn.org/stable/modules/tree.html" TargetMode="External"/><Relationship Id="rId4" Type="http://schemas.openxmlformats.org/officeDocument/2006/relationships/hyperlink" Target="https://www.graphviz.org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body"/>
          </p:nvPr>
        </p:nvSpPr>
        <p:spPr>
          <a:xfrm>
            <a:off x="311700" y="4272025"/>
            <a:ext cx="85206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Arthur Flor e Jessiane Pereira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{afsn, jsmp}</a:t>
            </a:r>
            <a:r>
              <a:rPr lang="pt-BR" sz="1200">
                <a:solidFill>
                  <a:schemeClr val="dk1"/>
                </a:solidFill>
              </a:rPr>
              <a:t>@ecomp.poli.br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311700" y="3531100"/>
            <a:ext cx="85206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Reconhecimento de Padrões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4294967295" type="body"/>
          </p:nvPr>
        </p:nvSpPr>
        <p:spPr>
          <a:xfrm>
            <a:off x="311700" y="2311624"/>
            <a:ext cx="8520600" cy="9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Validação</a:t>
            </a:r>
            <a:r>
              <a:rPr b="1" lang="pt-BR" sz="2200">
                <a:solidFill>
                  <a:srgbClr val="000000"/>
                </a:solidFill>
              </a:rPr>
              <a:t> de Assinaturas Utilizando 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Redes Neurais e Árvore de Decisão</a:t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10" y="820976"/>
            <a:ext cx="1396011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010" y="820975"/>
            <a:ext cx="1814781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6408" y="820475"/>
            <a:ext cx="1620000" cy="91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Experimento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84" name="Google Shape;184;p22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1087775"/>
            <a:ext cx="8519700" cy="3610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Executar todas as combinações das técnicas de extração de características e de árvore de decisão (6 combinações);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Dividir as imagens, de modo aleatório, em 66,67% para treinamento e 33,33% para teste;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Realizar 30 vezes rodadas para cada combinação, armazenando o tempo de execução e a taxa de acerto.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1" name="Google Shape;191;p22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Validação de Assinaturas</a:t>
            </a:r>
            <a:endParaRPr b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Resultados (Precisão)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3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28375" y="1087775"/>
            <a:ext cx="3342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Treinamento</a:t>
            </a:r>
            <a:r>
              <a:rPr lang="pt-BR" sz="1600">
                <a:solidFill>
                  <a:srgbClr val="000000"/>
                </a:solidFill>
              </a:rPr>
              <a:t>: 2308 </a:t>
            </a:r>
            <a:r>
              <a:rPr lang="pt-BR" sz="1600">
                <a:solidFill>
                  <a:schemeClr val="dk1"/>
                </a:solidFill>
              </a:rPr>
              <a:t>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Teste</a:t>
            </a:r>
            <a:r>
              <a:rPr lang="pt-BR" sz="1600">
                <a:solidFill>
                  <a:srgbClr val="000000"/>
                </a:solidFill>
              </a:rPr>
              <a:t>: 1154 </a:t>
            </a:r>
            <a:r>
              <a:rPr lang="pt-BR" sz="1600">
                <a:solidFill>
                  <a:schemeClr val="dk1"/>
                </a:solidFill>
              </a:rPr>
              <a:t>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Máx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CNN + RF (86</a:t>
            </a:r>
            <a:r>
              <a:rPr lang="pt-BR" sz="1600">
                <a:solidFill>
                  <a:srgbClr val="000000"/>
                </a:solidFill>
              </a:rPr>
              <a:t>,40%): 997/</a:t>
            </a:r>
            <a:r>
              <a:rPr lang="pt-BR" sz="1600">
                <a:solidFill>
                  <a:schemeClr val="dk1"/>
                </a:solidFill>
              </a:rPr>
              <a:t>1154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Mín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Hu</a:t>
            </a:r>
            <a:r>
              <a:rPr lang="pt-BR" sz="1600">
                <a:solidFill>
                  <a:srgbClr val="000000"/>
                </a:solidFill>
              </a:rPr>
              <a:t> + CART (72</a:t>
            </a:r>
            <a:r>
              <a:rPr lang="pt-BR" sz="1600">
                <a:solidFill>
                  <a:srgbClr val="000000"/>
                </a:solidFill>
              </a:rPr>
              <a:t>,49%</a:t>
            </a:r>
            <a:r>
              <a:rPr lang="pt-BR" sz="1600">
                <a:solidFill>
                  <a:srgbClr val="000000"/>
                </a:solidFill>
              </a:rPr>
              <a:t>): 837/</a:t>
            </a:r>
            <a:r>
              <a:rPr lang="pt-BR" sz="1600">
                <a:solidFill>
                  <a:schemeClr val="dk1"/>
                </a:solidFill>
              </a:rPr>
              <a:t>1154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0800" y="1432800"/>
            <a:ext cx="4680000" cy="295539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Validação de Assinaturas</a:t>
            </a:r>
            <a:endParaRPr b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Resultados (Tempo)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11" name="Google Shape;211;p24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4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328375" y="1087775"/>
            <a:ext cx="3342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Treinamento</a:t>
            </a:r>
            <a:r>
              <a:rPr lang="pt-BR" sz="1600">
                <a:solidFill>
                  <a:schemeClr val="dk1"/>
                </a:solidFill>
              </a:rPr>
              <a:t>: 2308 imagens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Teste</a:t>
            </a:r>
            <a:r>
              <a:rPr lang="pt-BR" sz="1600">
                <a:solidFill>
                  <a:schemeClr val="dk1"/>
                </a:solidFill>
              </a:rPr>
              <a:t>: 1154 imagens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Máx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CNN + C4.5: 247,89s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Mín</a:t>
            </a:r>
            <a:r>
              <a:rPr lang="pt-BR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Hu + CART: 0,02s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Validação de Assinaturas</a:t>
            </a:r>
            <a:endParaRPr b="1" sz="1200"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0800" y="1432800"/>
            <a:ext cx="4675230" cy="29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A taxa de acerto melhora conforme o pré-processamento;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A árvore de decisão </a:t>
            </a:r>
            <a:r>
              <a:rPr lang="pt-BR" sz="1600">
                <a:solidFill>
                  <a:schemeClr val="dk1"/>
                </a:solidFill>
              </a:rPr>
              <a:t>obteve um melhor resultado quando </a:t>
            </a:r>
            <a:r>
              <a:rPr lang="pt-BR" sz="1600">
                <a:solidFill>
                  <a:srgbClr val="000000"/>
                </a:solidFill>
              </a:rPr>
              <a:t>combinada com a CNN;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O código implementado manualmente (C4.5) não está otimizado. Isso foi observado no tempo de execução quando combinado a CNN (input de 2048 características).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Conclusões</a:t>
            </a:r>
            <a:endParaRPr b="1"/>
          </a:p>
        </p:txBody>
      </p:sp>
      <p:cxnSp>
        <p:nvCxnSpPr>
          <p:cNvPr id="227" name="Google Shape;227;p25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5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Referências</a:t>
            </a:r>
            <a:endParaRPr b="1"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http://www.iapr-tc11.org/mediawiki/index.php?title=ICDAR_2009_Signature_Verification_Competition_(SigComp2009)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https://machinelearningmastery.com/implement-decision-tree-algorithm-scratch-python/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http://scikit-learn.org/stable/modules/tree.html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https://scikit-learn.org/stable/modules/generated/sklearn.ensemble.RandomForestClassifier.html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https://github.com/luizgh/sigver_wiwd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https://medium.com/@williamkoehrsen/random-forest-simple-explanation-377895a60d2d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https://towardsdatascience.com/random-forest-in-python-24d0893d51c0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  <a:uFill>
                  <a:noFill/>
                </a:uFill>
                <a:hlinkClick r:id="rId4"/>
              </a:rPr>
              <a:t>https://www.graphviz.org/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240" name="Google Shape;240;p26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6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Validação de Assinaturas</a:t>
            </a:r>
            <a:endParaRPr b="1" sz="1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Conteúdo</a:t>
            </a:r>
            <a:endParaRPr b="1"/>
          </a:p>
        </p:txBody>
      </p:sp>
      <p:cxnSp>
        <p:nvCxnSpPr>
          <p:cNvPr id="66" name="Google Shape;66;p14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Introdução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Fluxograma</a:t>
            </a:r>
            <a:r>
              <a:rPr lang="pt-BR" sz="1600">
                <a:solidFill>
                  <a:srgbClr val="000000"/>
                </a:solidFill>
              </a:rPr>
              <a:t> do Projeto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Elementos do Fluxograma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Ferramentas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Resultados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Conclusões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Referências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Validação de Assinaturas</a:t>
            </a:r>
            <a:endParaRPr b="1" sz="12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Introdução</a:t>
            </a:r>
            <a:endParaRPr b="1"/>
          </a:p>
        </p:txBody>
      </p:sp>
      <p:cxnSp>
        <p:nvCxnSpPr>
          <p:cNvPr id="79" name="Google Shape;79;p15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087775"/>
            <a:ext cx="42603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No contexto do estudo de reconhecimento de escrita, o projeto utiliza a técnica de Árvore de Decisão para classificar imagens de assinaturas, buscando identificar se a escrita é autêntica ou forjada.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6">
            <a:alphaModFix/>
          </a:blip>
          <a:srcRect b="0" l="0" r="46340" t="0"/>
          <a:stretch/>
        </p:blipFill>
        <p:spPr>
          <a:xfrm>
            <a:off x="4572000" y="1222250"/>
            <a:ext cx="4572000" cy="33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Fluxograma do Projeto</a:t>
            </a:r>
            <a:endParaRPr b="1"/>
          </a:p>
        </p:txBody>
      </p:sp>
      <p:cxnSp>
        <p:nvCxnSpPr>
          <p:cNvPr id="92" name="Google Shape;92;p16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99" y="2160750"/>
            <a:ext cx="7920001" cy="1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Validação de Assinaturas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Dados Utilizados</a:t>
            </a:r>
            <a:endParaRPr b="1"/>
          </a:p>
        </p:txBody>
      </p:sp>
      <p:cxnSp>
        <p:nvCxnSpPr>
          <p:cNvPr id="105" name="Google Shape;105;p17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5342700" y="4373925"/>
            <a:ext cx="31848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Exemplo das i</a:t>
            </a:r>
            <a:r>
              <a:rPr i="1" lang="pt-BR" sz="1000">
                <a:solidFill>
                  <a:srgbClr val="000000"/>
                </a:solidFill>
              </a:rPr>
              <a:t>magens do dataset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055700"/>
            <a:ext cx="50310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SigComp2009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Última atualização em 2012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3462 imagens de assinaturas (</a:t>
            </a:r>
            <a:r>
              <a:rPr lang="pt-BR" sz="1600">
                <a:solidFill>
                  <a:schemeClr val="dk1"/>
                </a:solidFill>
              </a:rPr>
              <a:t>tamanho variado</a:t>
            </a:r>
            <a:r>
              <a:rPr lang="pt-BR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2 classes (autêntica, forjada)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1575" y="1443025"/>
            <a:ext cx="2867050" cy="286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4" name="Google Shape;114;p17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Validação de Assinaturas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Pré-processamento</a:t>
            </a:r>
            <a:endParaRPr b="1"/>
          </a:p>
        </p:txBody>
      </p:sp>
      <p:cxnSp>
        <p:nvCxnSpPr>
          <p:cNvPr id="120" name="Google Shape;120;p18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967625" y="4240650"/>
            <a:ext cx="13938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Imagem 587x583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0557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Binarização da imagem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Minimum Bounding Box no caractere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Redimensionamento da imagem para 512x512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113450" y="4240800"/>
            <a:ext cx="15042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chemeClr val="dk1"/>
                </a:solidFill>
              </a:rPr>
              <a:t>Binarização e Minimum Bounding Box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880500" y="4240800"/>
            <a:ext cx="13938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000">
                <a:solidFill>
                  <a:schemeClr val="dk1"/>
                </a:solidFill>
              </a:rPr>
              <a:t>Imagem 512x512</a:t>
            </a:r>
            <a:endParaRPr i="1" sz="1000">
              <a:solidFill>
                <a:srgbClr val="000000"/>
              </a:solidFill>
            </a:endParaRPr>
          </a:p>
        </p:txBody>
      </p:sp>
      <p:cxnSp>
        <p:nvCxnSpPr>
          <p:cNvPr id="130" name="Google Shape;130;p18"/>
          <p:cNvCxnSpPr>
            <a:stCxn id="131" idx="3"/>
            <a:endCxn id="132" idx="1"/>
          </p:cNvCxnSpPr>
          <p:nvPr/>
        </p:nvCxnSpPr>
        <p:spPr>
          <a:xfrm>
            <a:off x="2361420" y="3523100"/>
            <a:ext cx="18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32" idx="3"/>
            <a:endCxn id="134" idx="1"/>
          </p:cNvCxnSpPr>
          <p:nvPr/>
        </p:nvCxnSpPr>
        <p:spPr>
          <a:xfrm>
            <a:off x="5567175" y="3523100"/>
            <a:ext cx="131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7530" y="2830100"/>
            <a:ext cx="1393890" cy="1385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2" name="Google Shape;13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3975" y="2966688"/>
            <a:ext cx="1393200" cy="1112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4" name="Google Shape;13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0500" y="2830100"/>
            <a:ext cx="1385999" cy="1385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Validação de Assinaturas</a:t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Extração de Características</a:t>
            </a:r>
            <a:endParaRPr b="1"/>
          </a:p>
        </p:txBody>
      </p:sp>
      <p:cxnSp>
        <p:nvCxnSpPr>
          <p:cNvPr id="141" name="Google Shape;141;p19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0557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Momentos Invariantes de Hu (vetor com 7 características)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Convolutional Neural Network - CNN (vetor com 2048 características)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99" y="3010675"/>
            <a:ext cx="7920001" cy="1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Validação de Assinaturas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Algoritmos para Treinamento/Classificação</a:t>
            </a:r>
            <a:endParaRPr b="1"/>
          </a:p>
        </p:txBody>
      </p:sp>
      <p:cxnSp>
        <p:nvCxnSpPr>
          <p:cNvPr id="155" name="Google Shape;155;p20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311700" y="12843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Implementação manual: C4.5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Implementação com sklearn: CART e Random Forest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99" y="3010800"/>
            <a:ext cx="7920001" cy="1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Validação de Assinaturas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Ferramentas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69" name="Google Shape;169;p21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709375" y="1087775"/>
            <a:ext cx="25320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Python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Scikit-learn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Theano/Lasagne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Graphviz</a:t>
            </a:r>
            <a:endParaRPr sz="1600">
              <a:solidFill>
                <a:srgbClr val="000000"/>
              </a:solidFill>
            </a:endParaRPr>
          </a:p>
        </p:txBody>
      </p:sp>
      <p:cxnSp>
        <p:nvCxnSpPr>
          <p:cNvPr id="171" name="Google Shape;171;p21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6">
            <a:alphaModFix/>
          </a:blip>
          <a:srcRect b="0" l="41386" r="0" t="0"/>
          <a:stretch/>
        </p:blipFill>
        <p:spPr>
          <a:xfrm>
            <a:off x="4798025" y="1584925"/>
            <a:ext cx="3587048" cy="23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4765375" y="4066725"/>
            <a:ext cx="35871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Exemplo do modelo visual gerado pela biblioteca Graphviz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Validação de Assinaturas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