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994425a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994425a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7fdfdb4fb_1_4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7fdfdb4fb_1_4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7fdfdb4fb_1_4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7fdfdb4fb_1_4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7fdfdb4fb_1_4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7fdfdb4fb_1_4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9b858e9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9b858e9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f4cda6e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f4cda6e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7fdfdb4fb_1_4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7fdfdb4fb_1_4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f38ced7c9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f38ced7c9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fdfdb4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fdfdb4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4cda6e41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4cda6e41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fdfdb4f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fdfdb4f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7fdfdb4fb_1_4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7fdfdb4fb_1_4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7fdfdb4fb_1_4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7fdfdb4fb_1_4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7fdfdb4fb_1_4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7fdfdb4fb_1_4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3b42baa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3b42baa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ee.surrey.ac.uk/CVSSP/demos/chars74k/" TargetMode="External"/><Relationship Id="rId4" Type="http://schemas.openxmlformats.org/officeDocument/2006/relationships/hyperlink" Target="http://scikit-learn.org/stable/modules/tree.html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body"/>
          </p:nvPr>
        </p:nvSpPr>
        <p:spPr>
          <a:xfrm>
            <a:off x="311700" y="3531100"/>
            <a:ext cx="85206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Computação Inteligente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4294967295" type="body"/>
          </p:nvPr>
        </p:nvSpPr>
        <p:spPr>
          <a:xfrm>
            <a:off x="311700" y="4272025"/>
            <a:ext cx="85206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Arthur Flor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afsn@ecomp.poli.br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>
            <p:ph idx="4294967295" type="body"/>
          </p:nvPr>
        </p:nvSpPr>
        <p:spPr>
          <a:xfrm>
            <a:off x="311700" y="2311624"/>
            <a:ext cx="8520600" cy="9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000000"/>
                </a:solidFill>
              </a:rPr>
              <a:t>Árvore de Decisão</a:t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0000"/>
                </a:solidFill>
              </a:rPr>
              <a:t>Projeto</a:t>
            </a:r>
            <a:endParaRPr b="1" sz="2200">
              <a:solidFill>
                <a:srgbClr val="000000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210" y="820976"/>
            <a:ext cx="1396011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010" y="820975"/>
            <a:ext cx="1814781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6408" y="820475"/>
            <a:ext cx="1620000" cy="91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Experimento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88" name="Google Shape;188;p22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2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311700" y="1087775"/>
            <a:ext cx="8519700" cy="36102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pt-BR" sz="1600">
                <a:solidFill>
                  <a:schemeClr val="dk1"/>
                </a:solidFill>
              </a:rPr>
              <a:t>Executar todas as combinações das técnicas de extração de características e de árvore de decisão (6 combinações);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pt-BR" sz="1600">
                <a:solidFill>
                  <a:schemeClr val="dk1"/>
                </a:solidFill>
              </a:rPr>
              <a:t>Dividir as imagens, de modo aleatório, em 66,67% para treinamento e 33,33% para teste;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➔"/>
            </a:pPr>
            <a:r>
              <a:rPr lang="pt-BR" sz="1600">
                <a:solidFill>
                  <a:schemeClr val="dk1"/>
                </a:solidFill>
              </a:rPr>
              <a:t>Realizar</a:t>
            </a:r>
            <a:r>
              <a:rPr lang="pt-BR" sz="1600">
                <a:solidFill>
                  <a:schemeClr val="dk1"/>
                </a:solidFill>
              </a:rPr>
              <a:t> 30 vezes cada combinação, armazenando o tempo de execução e a taxa de acerto.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Resultados (Precisão)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01" name="Google Shape;201;p23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3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328375" y="1087775"/>
            <a:ext cx="3342600" cy="36417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Treinamento</a:t>
            </a:r>
            <a:r>
              <a:rPr lang="pt-BR" sz="1600">
                <a:solidFill>
                  <a:srgbClr val="000000"/>
                </a:solidFill>
              </a:rPr>
              <a:t>: 1320 </a:t>
            </a:r>
            <a:r>
              <a:rPr lang="pt-BR" sz="1600">
                <a:solidFill>
                  <a:schemeClr val="dk1"/>
                </a:solidFill>
              </a:rPr>
              <a:t>imagens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Teste</a:t>
            </a:r>
            <a:r>
              <a:rPr lang="pt-BR" sz="1600">
                <a:solidFill>
                  <a:srgbClr val="000000"/>
                </a:solidFill>
              </a:rPr>
              <a:t>: 660 </a:t>
            </a:r>
            <a:r>
              <a:rPr lang="pt-BR" sz="1600">
                <a:solidFill>
                  <a:schemeClr val="dk1"/>
                </a:solidFill>
              </a:rPr>
              <a:t>imagens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Máx</a:t>
            </a:r>
            <a:r>
              <a:rPr lang="pt-BR" sz="1600">
                <a:solidFill>
                  <a:srgbClr val="000000"/>
                </a:solidFill>
              </a:rPr>
              <a:t>: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CNN + RF (</a:t>
            </a:r>
            <a:r>
              <a:rPr lang="pt-BR" sz="1600">
                <a:solidFill>
                  <a:srgbClr val="000000"/>
                </a:solidFill>
              </a:rPr>
              <a:t>72,42%): 478/660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Mín</a:t>
            </a:r>
            <a:r>
              <a:rPr lang="pt-BR" sz="1600">
                <a:solidFill>
                  <a:srgbClr val="000000"/>
                </a:solidFill>
              </a:rPr>
              <a:t>: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CNN + CART (</a:t>
            </a:r>
            <a:r>
              <a:rPr lang="pt-BR" sz="1600">
                <a:solidFill>
                  <a:srgbClr val="000000"/>
                </a:solidFill>
              </a:rPr>
              <a:t>56,52%</a:t>
            </a:r>
            <a:r>
              <a:rPr lang="pt-BR" sz="1600">
                <a:solidFill>
                  <a:srgbClr val="000000"/>
                </a:solidFill>
              </a:rPr>
              <a:t>): 373/660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2300" y="1433775"/>
            <a:ext cx="4680000" cy="2949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Resultados (Tempo)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15" name="Google Shape;215;p24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4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4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328375" y="1087775"/>
            <a:ext cx="3342600" cy="36417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000000"/>
                </a:solidFill>
              </a:rPr>
              <a:t>Treinamento</a:t>
            </a:r>
            <a:r>
              <a:rPr lang="pt-BR" sz="1600">
                <a:solidFill>
                  <a:srgbClr val="000000"/>
                </a:solidFill>
              </a:rPr>
              <a:t>: 1320 imagens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000000"/>
                </a:solidFill>
              </a:rPr>
              <a:t>Teste</a:t>
            </a:r>
            <a:r>
              <a:rPr lang="pt-BR" sz="1600">
                <a:solidFill>
                  <a:srgbClr val="000000"/>
                </a:solidFill>
              </a:rPr>
              <a:t>: 660 </a:t>
            </a:r>
            <a:r>
              <a:rPr lang="pt-BR" sz="1600">
                <a:solidFill>
                  <a:schemeClr val="dk1"/>
                </a:solidFill>
              </a:rPr>
              <a:t>imagens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Máx</a:t>
            </a:r>
            <a:r>
              <a:rPr lang="pt-BR" sz="1600">
                <a:solidFill>
                  <a:srgbClr val="000000"/>
                </a:solidFill>
              </a:rPr>
              <a:t>: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CNN + C4.5: 380,54s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Mín</a:t>
            </a:r>
            <a:r>
              <a:rPr lang="pt-BR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Hu + CART: 0,05s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0800" y="1432175"/>
            <a:ext cx="4680000" cy="2950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Visualização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29" name="Google Shape;229;p25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5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159" y="1240175"/>
            <a:ext cx="8385682" cy="33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2615025" y="4563875"/>
            <a:ext cx="3587100" cy="2823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000000"/>
                </a:solidFill>
              </a:rPr>
              <a:t>Representação visual de uma árvore da Random Forest</a:t>
            </a:r>
            <a:endParaRPr i="1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311700" y="1087775"/>
            <a:ext cx="8520600" cy="36417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A taxa de acerto </a:t>
            </a:r>
            <a:r>
              <a:rPr lang="pt-BR" sz="1600">
                <a:solidFill>
                  <a:schemeClr val="dk1"/>
                </a:solidFill>
              </a:rPr>
              <a:t>melhora </a:t>
            </a:r>
            <a:r>
              <a:rPr lang="pt-BR" sz="1600">
                <a:solidFill>
                  <a:srgbClr val="000000"/>
                </a:solidFill>
              </a:rPr>
              <a:t>conforme</a:t>
            </a:r>
            <a:r>
              <a:rPr lang="pt-BR" sz="1600">
                <a:solidFill>
                  <a:srgbClr val="000000"/>
                </a:solidFill>
              </a:rPr>
              <a:t> o pré-processamento;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A CNN obteve um melhor resultado, comparado aos Momentos Invariantes de Hu, quando combinado a Random Forest;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chemeClr val="dk1"/>
                </a:solidFill>
              </a:rPr>
              <a:t>O código implementado manualmente (C4.5) não está otimizado. Isso foi observado no tempo de execução quando combinado a CNN (input de 2048 características).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Conclusões</a:t>
            </a:r>
            <a:endParaRPr b="1"/>
          </a:p>
        </p:txBody>
      </p:sp>
      <p:cxnSp>
        <p:nvCxnSpPr>
          <p:cNvPr id="244" name="Google Shape;244;p26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6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6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255" name="Google Shape;255;p27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Referências</a:t>
            </a:r>
            <a:endParaRPr b="1"/>
          </a:p>
        </p:txBody>
      </p:sp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311700" y="1087775"/>
            <a:ext cx="8520600" cy="36417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  <a:uFill>
                  <a:noFill/>
                </a:uFill>
                <a:hlinkClick r:id="rId3"/>
              </a:rPr>
              <a:t>http://www.ee.surrey.ac.uk/CVSSP/demos/chars74k/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</a:rPr>
              <a:t>https://machinelearningmastery.com/implement-decision-tree-algorithm-scratch-python/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  <a:uFill>
                  <a:noFill/>
                </a:uFill>
                <a:hlinkClick r:id="rId4"/>
              </a:rPr>
              <a:t>http://scikit-learn.org/stable/modules/tree.html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</a:rPr>
              <a:t>https://scikit-learn.org/stable/modules/generated/sklearn.ensemble.RandomForestClassifier.html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</a:rPr>
              <a:t>https://medium.com/@williamkoehrsen/random-forest-simple-explanation-377895a60d2d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➔"/>
            </a:pPr>
            <a:r>
              <a:rPr lang="pt-BR" sz="1400">
                <a:solidFill>
                  <a:srgbClr val="000000"/>
                </a:solidFill>
              </a:rPr>
              <a:t>https://towardsdatascience.com/random-forest-in-python-24d0893d51c0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257" name="Google Shape;257;p27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7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7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Conteúdo</a:t>
            </a:r>
            <a:endParaRPr b="1"/>
          </a:p>
        </p:txBody>
      </p:sp>
      <p:cxnSp>
        <p:nvCxnSpPr>
          <p:cNvPr id="66" name="Google Shape;66;p14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087775"/>
            <a:ext cx="8520600" cy="36417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Introdução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Fluxograma do Projeto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Etapas do Projeto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Ferramentas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Experimento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Resultados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Conclusões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pt-BR" sz="1600">
                <a:solidFill>
                  <a:srgbClr val="000000"/>
                </a:solidFill>
              </a:rPr>
              <a:t>Referências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Introdução</a:t>
            </a:r>
            <a:endParaRPr b="1"/>
          </a:p>
        </p:txBody>
      </p:sp>
      <p:cxnSp>
        <p:nvCxnSpPr>
          <p:cNvPr id="79" name="Google Shape;79;p15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087775"/>
            <a:ext cx="4260300" cy="36417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No contexto de reconhecimento de escrita, o projeto utiliza a técnica Árvore de Decisão para classificar imagens de caracteres, buscando identificar qual caractere está associado à imagem.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6">
            <a:alphaModFix/>
          </a:blip>
          <a:srcRect b="0" l="0" r="46340" t="0"/>
          <a:stretch/>
        </p:blipFill>
        <p:spPr>
          <a:xfrm>
            <a:off x="4572000" y="1222250"/>
            <a:ext cx="4572000" cy="33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Fluxograma do Projeto</a:t>
            </a:r>
            <a:endParaRPr b="1"/>
          </a:p>
        </p:txBody>
      </p:sp>
      <p:cxnSp>
        <p:nvCxnSpPr>
          <p:cNvPr id="93" name="Google Shape;93;p16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348" y="2160000"/>
            <a:ext cx="7951305" cy="15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Dados Utilizados</a:t>
            </a:r>
            <a:endParaRPr b="1"/>
          </a:p>
        </p:txBody>
      </p:sp>
      <p:cxnSp>
        <p:nvCxnSpPr>
          <p:cNvPr id="106" name="Google Shape;106;p17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342700" y="3992925"/>
            <a:ext cx="3184800" cy="2823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000000"/>
                </a:solidFill>
              </a:rPr>
              <a:t>Exemplo das i</a:t>
            </a:r>
            <a:r>
              <a:rPr i="1" lang="pt-BR" sz="1000">
                <a:solidFill>
                  <a:srgbClr val="000000"/>
                </a:solidFill>
              </a:rPr>
              <a:t>magens do dataset</a:t>
            </a:r>
            <a:endParaRPr i="1" sz="1000">
              <a:solidFill>
                <a:srgbClr val="000000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2700" y="1658700"/>
            <a:ext cx="1440000" cy="108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4" name="Google Shape;11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7500" y="1668113"/>
            <a:ext cx="1440000" cy="108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5" name="Google Shape;11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87500" y="2833750"/>
            <a:ext cx="1440000" cy="10801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6" name="Google Shape;11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42700" y="2832325"/>
            <a:ext cx="1440000" cy="10801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055700"/>
            <a:ext cx="4926600" cy="36417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Chars74K image dataset</a:t>
            </a:r>
            <a:r>
              <a:rPr lang="pt-BR" sz="1600">
                <a:solidFill>
                  <a:srgbClr val="000000"/>
                </a:solidFill>
              </a:rPr>
              <a:t> - University of Surrey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Última atualização em 2015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1980 imagens de caracteres (</a:t>
            </a:r>
            <a:r>
              <a:rPr lang="pt-BR" sz="1600">
                <a:solidFill>
                  <a:schemeClr val="dk1"/>
                </a:solidFill>
              </a:rPr>
              <a:t>128x96 pixels</a:t>
            </a:r>
            <a:r>
              <a:rPr lang="pt-BR" sz="1600">
                <a:solidFill>
                  <a:srgbClr val="000000"/>
                </a:solidFill>
              </a:rPr>
              <a:t>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36 classes (0-9, A-Z)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Pré-processamento</a:t>
            </a:r>
            <a:endParaRPr b="1"/>
          </a:p>
        </p:txBody>
      </p:sp>
      <p:cxnSp>
        <p:nvCxnSpPr>
          <p:cNvPr id="124" name="Google Shape;124;p18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8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706430" y="4240638"/>
            <a:ext cx="19161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000000"/>
                </a:solidFill>
              </a:rPr>
              <a:t>Imagem 128x96</a:t>
            </a:r>
            <a:endParaRPr i="1" sz="1000">
              <a:solidFill>
                <a:srgbClr val="000000"/>
              </a:solidFill>
            </a:endParaRPr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11700" y="1055700"/>
            <a:ext cx="8520600" cy="15162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Binarização da imagem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Minimum Bounding Box no caractere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Redimensionamento da imagem para 512x512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520" y="2804400"/>
            <a:ext cx="1915200" cy="143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855375" y="4240800"/>
            <a:ext cx="20304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chemeClr val="dk1"/>
                </a:solidFill>
              </a:rPr>
              <a:t>Binarização e Minimum Bounding Box</a:t>
            </a:r>
            <a:endParaRPr i="1" sz="1000">
              <a:solidFill>
                <a:srgbClr val="000000"/>
              </a:solidFill>
            </a:endParaRPr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6522380" y="4240800"/>
            <a:ext cx="19161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000">
                <a:solidFill>
                  <a:schemeClr val="dk1"/>
                </a:solidFill>
              </a:rPr>
              <a:t>Imagem 512x512</a:t>
            </a:r>
            <a:endParaRPr i="1" sz="1000">
              <a:solidFill>
                <a:srgbClr val="000000"/>
              </a:solidFill>
            </a:endParaRPr>
          </a:p>
        </p:txBody>
      </p:sp>
      <p:cxnSp>
        <p:nvCxnSpPr>
          <p:cNvPr id="135" name="Google Shape;135;p18"/>
          <p:cNvCxnSpPr>
            <a:stCxn id="132" idx="3"/>
            <a:endCxn id="136" idx="1"/>
          </p:cNvCxnSpPr>
          <p:nvPr/>
        </p:nvCxnSpPr>
        <p:spPr>
          <a:xfrm>
            <a:off x="2620720" y="3522600"/>
            <a:ext cx="203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>
            <a:stCxn id="136" idx="3"/>
            <a:endCxn id="138" idx="1"/>
          </p:cNvCxnSpPr>
          <p:nvPr/>
        </p:nvCxnSpPr>
        <p:spPr>
          <a:xfrm>
            <a:off x="5080805" y="3522600"/>
            <a:ext cx="1679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" name="Google Shape;138;p18"/>
          <p:cNvPicPr preferRelativeResize="0"/>
          <p:nvPr/>
        </p:nvPicPr>
        <p:blipFill rotWithShape="1">
          <a:blip r:embed="rId7">
            <a:alphaModFix/>
          </a:blip>
          <a:srcRect b="28246" l="61527" r="17052" t="22908"/>
          <a:stretch/>
        </p:blipFill>
        <p:spPr>
          <a:xfrm>
            <a:off x="6760425" y="2803075"/>
            <a:ext cx="1440000" cy="144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6" name="Google Shape;13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60325" y="3162600"/>
            <a:ext cx="420480" cy="72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Extração de Características</a:t>
            </a:r>
            <a:endParaRPr b="1"/>
          </a:p>
        </p:txBody>
      </p:sp>
      <p:cxnSp>
        <p:nvCxnSpPr>
          <p:cNvPr id="145" name="Google Shape;145;p19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9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311700" y="1055700"/>
            <a:ext cx="8520600" cy="15162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Momentos Invariantes de Hu (vetor com 7 características)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Convolutional Neural Network - CNN (vetor com 2048 características)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999" y="3010675"/>
            <a:ext cx="7920001" cy="15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Algoritmos para Treinamento/Classificação</a:t>
            </a:r>
            <a:endParaRPr b="1"/>
          </a:p>
        </p:txBody>
      </p:sp>
      <p:cxnSp>
        <p:nvCxnSpPr>
          <p:cNvPr id="159" name="Google Shape;159;p20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0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999" y="3010800"/>
            <a:ext cx="7920001" cy="15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311700" y="1055700"/>
            <a:ext cx="8520600" cy="15162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pt-BR" sz="1600">
                <a:solidFill>
                  <a:schemeClr val="dk1"/>
                </a:solidFill>
              </a:rPr>
              <a:t>Implementação manual: C4.5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pt-BR" sz="1600">
                <a:solidFill>
                  <a:schemeClr val="dk1"/>
                </a:solidFill>
              </a:rPr>
              <a:t>Implementação com sklearn: CART e Random Forest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4459800" y="148850"/>
            <a:ext cx="43725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Árvore de Decisão</a:t>
            </a:r>
            <a:endParaRPr b="1" sz="1200"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311700" y="578975"/>
            <a:ext cx="85206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Ferramentas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73" name="Google Shape;173;p21"/>
          <p:cNvCxnSpPr/>
          <p:nvPr/>
        </p:nvCxnSpPr>
        <p:spPr>
          <a:xfrm>
            <a:off x="311700" y="5027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709375" y="1087775"/>
            <a:ext cx="2532000" cy="36417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Python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Scikit-learn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Theano/Lasagne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Char char="➔"/>
            </a:pPr>
            <a:r>
              <a:rPr lang="pt-BR" sz="1600">
                <a:solidFill>
                  <a:srgbClr val="000000"/>
                </a:solidFill>
              </a:rPr>
              <a:t>Graphviz</a:t>
            </a:r>
            <a:endParaRPr sz="1600">
              <a:solidFill>
                <a:srgbClr val="000000"/>
              </a:solidFill>
            </a:endParaRPr>
          </a:p>
        </p:txBody>
      </p:sp>
      <p:cxnSp>
        <p:nvCxnSpPr>
          <p:cNvPr id="175" name="Google Shape;175;p21"/>
          <p:cNvCxnSpPr/>
          <p:nvPr/>
        </p:nvCxnSpPr>
        <p:spPr>
          <a:xfrm>
            <a:off x="311700" y="48461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266500" y="4884300"/>
            <a:ext cx="5658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</a:rPr>
              <a:t>‹#›</a:t>
            </a:fld>
            <a:endParaRPr sz="800">
              <a:solidFill>
                <a:srgbClr val="000000"/>
              </a:solidFill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" y="148854"/>
            <a:ext cx="431490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79" y="148854"/>
            <a:ext cx="560931" cy="28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161" y="148700"/>
            <a:ext cx="500723" cy="2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 rotWithShape="1">
          <a:blip r:embed="rId6">
            <a:alphaModFix/>
          </a:blip>
          <a:srcRect b="0" l="41386" r="0" t="0"/>
          <a:stretch/>
        </p:blipFill>
        <p:spPr>
          <a:xfrm>
            <a:off x="4798025" y="1584925"/>
            <a:ext cx="3587048" cy="23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4765375" y="4066725"/>
            <a:ext cx="3587100" cy="282300"/>
          </a:xfrm>
          <a:prstGeom prst="rect">
            <a:avLst/>
          </a:prstGeom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000000"/>
                </a:solidFill>
              </a:rPr>
              <a:t>Exemplo do modelo visual gerado pela biblioteca Graphviz</a:t>
            </a:r>
            <a:endParaRPr i="1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