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0DBD-B499-9547-AFF6-F2597312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0A2A-A87D-3446-B72D-E6D2C2FF7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EC21-E06A-CA4D-A46E-225B303A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935C6-E694-2946-ADA9-2A21F225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3C89-DA7D-C440-AF1F-C24C04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9405-3876-8C43-B510-F1B684C0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BA234-AE35-3E4F-A3F8-D1C130998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D5AB-B0E5-A94D-84DE-6DA297C9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18EE-4135-C14D-A0BC-DE206D74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BB8D-1C9A-5748-8D10-93C5E8F9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50AF6-8019-7A45-BEFB-6C4E840A5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98119-25EC-E14F-8ABA-3659CB27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4952-0D33-354A-A366-AB8BD30A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6280-40DE-FD4E-9984-CE048D3B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AA27-9DF2-7E40-8440-A624727B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5AFC-7F13-5645-93EC-8662E6B4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9381-B10E-ED49-8923-18A6F2C82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A421-2EDC-BB4C-8AD1-519E96AD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6F94-57EB-3F4B-9CE4-448EF764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4236-284A-7D4B-8045-D3E81AD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BACF-998C-DA43-867B-D783A70F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9608-4FED-EE43-9907-D648452A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D308-08CA-524B-8940-D97A4D4C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F47D-47D1-704C-9AA3-E7C33C29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4769-4B06-784D-9249-56120ADF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F677-4E07-EA4F-A8FA-8A27981D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F446-3EA5-B14D-87BE-6DB274E9F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61167-2E55-764E-857E-BA640DF3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A91C-4A38-7D41-A1EC-C8604ABC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95F52-0A54-1949-9258-D7F241C3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7C8B4-9FAD-1F48-8AD0-DC516880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CEF0-2068-CC40-BB1C-77B08962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9750-A5C6-324C-82B2-8E951B46D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FF1C6-249D-D042-AA32-4953E7E67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84E26-3800-E844-80DC-06B1EE0C1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F1A79-B671-F143-AF60-F6488A4B4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3D225-792F-044B-A148-699CA1BB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23423-344D-7847-B385-AE23BFF9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38F07-6D94-AD46-8F40-616DF6B2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79C2-9C18-5949-B05D-B8453A73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BF90A-211D-8944-961F-F7CF334B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99D6C-1B48-0544-8B53-464665AE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F12B4-484E-A845-8747-F7D6C997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C2A5D-0F0E-A041-B7BC-233B2B19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32D82-FFBA-3F48-8BA3-6ABDA37F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9A00C-7BC7-A146-9389-884D1517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8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D94B-CCB6-344E-82DD-871F9E2D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C971-AAAB-8F4E-880E-9F246F24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57C4C-2F60-1646-B8F4-9CFE4520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06487-C049-B44B-9AB7-33EDF143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49C-1A7C-3846-9A1F-0B25BE3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9E24-C7CB-AB40-99D4-DE0D8DB3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B446-88C0-C74D-B9AE-2E6CB75B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122D0-073F-6C4A-84F9-363DD4FD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33AB2-B352-4445-B95C-3009E400D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28658-3BDA-2342-AE29-A88250C9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4D986-554D-134F-98AF-52674B59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CD9F-FAB0-3941-BEDA-0C242720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5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ACA18-81E1-D148-8C8E-B7DBC4B9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ABF0-624D-DD44-98ED-8EE20F78D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2687F-8CB0-4D4C-BBC0-B11BC0725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A5B8-2DBB-9745-9FD3-352AA47810C7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72B2-A214-5841-85FF-271F8C36F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97D0-5BD6-1448-A609-6AE05D98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8FA8-61A7-9F49-B50F-612D2D386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EBB3-C771-974A-B28C-CE0F2C4BC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7D8B5-7CCE-264E-BEAE-9A3EB37F2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Science Department</a:t>
            </a:r>
          </a:p>
          <a:p>
            <a:r>
              <a:rPr lang="en-US" dirty="0"/>
              <a:t>MCLA</a:t>
            </a:r>
          </a:p>
          <a:p>
            <a:r>
              <a:rPr lang="en-US" dirty="0"/>
              <a:t>Mark Cohen, Ph.D.</a:t>
            </a:r>
          </a:p>
        </p:txBody>
      </p:sp>
    </p:spTree>
    <p:extLst>
      <p:ext uri="{BB962C8B-B14F-4D97-AF65-F5344CB8AC3E}">
        <p14:creationId xmlns:p14="http://schemas.microsoft.com/office/powerpoint/2010/main" val="12980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3A5B-F31D-CE44-B16E-85EF561C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A366D3-058C-F04D-B3EF-33912BA67ABB}"/>
              </a:ext>
            </a:extLst>
          </p:cNvPr>
          <p:cNvSpPr txBox="1"/>
          <p:nvPr/>
        </p:nvSpPr>
        <p:spPr>
          <a:xfrm>
            <a:off x="662178" y="3338726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E7B4FE-5C82-AE4A-BA81-9CB43A633EEC}"/>
              </a:ext>
            </a:extLst>
          </p:cNvPr>
          <p:cNvSpPr/>
          <p:nvPr/>
        </p:nvSpPr>
        <p:spPr>
          <a:xfrm>
            <a:off x="1356984" y="1708491"/>
            <a:ext cx="1850571" cy="105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Unlabeled Examples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8571D5A-8FEF-E743-8951-4A88637FE58C}"/>
              </a:ext>
            </a:extLst>
          </p:cNvPr>
          <p:cNvSpPr/>
          <p:nvPr/>
        </p:nvSpPr>
        <p:spPr>
          <a:xfrm>
            <a:off x="3546481" y="1801761"/>
            <a:ext cx="1087394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4CE003-1A62-AC45-A4F9-20B7653E937F}"/>
              </a:ext>
            </a:extLst>
          </p:cNvPr>
          <p:cNvSpPr/>
          <p:nvPr/>
        </p:nvSpPr>
        <p:spPr>
          <a:xfrm>
            <a:off x="4847201" y="1552141"/>
            <a:ext cx="2150075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B497C488-6E00-8F4D-BF38-ADB7F7D0A1E4}"/>
              </a:ext>
            </a:extLst>
          </p:cNvPr>
          <p:cNvSpPr/>
          <p:nvPr/>
        </p:nvSpPr>
        <p:spPr>
          <a:xfrm>
            <a:off x="7210602" y="1788624"/>
            <a:ext cx="1087394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8E125-9D58-8644-AFA7-06F860F122FD}"/>
              </a:ext>
            </a:extLst>
          </p:cNvPr>
          <p:cNvSpPr/>
          <p:nvPr/>
        </p:nvSpPr>
        <p:spPr>
          <a:xfrm>
            <a:off x="8801087" y="1730286"/>
            <a:ext cx="1322173" cy="121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473A7-82DE-0642-B931-80059C69B1EB}"/>
              </a:ext>
            </a:extLst>
          </p:cNvPr>
          <p:cNvSpPr txBox="1"/>
          <p:nvPr/>
        </p:nvSpPr>
        <p:spPr>
          <a:xfrm>
            <a:off x="4535920" y="3269647"/>
            <a:ext cx="168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trained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EC2C5E-8671-B841-A9BC-A85513B8C2BE}"/>
              </a:ext>
            </a:extLst>
          </p:cNvPr>
          <p:cNvSpPr txBox="1"/>
          <p:nvPr/>
        </p:nvSpPr>
        <p:spPr>
          <a:xfrm>
            <a:off x="7242390" y="3434888"/>
            <a:ext cx="413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want to predict.  Can be discrete (classification) or continuous (regression)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AB280B-8DDE-0B40-8719-1A5FA2B04EA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338165" y="2945536"/>
            <a:ext cx="404654" cy="39319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7CABD1-1E27-7F45-BD77-F597842CDAB2}"/>
              </a:ext>
            </a:extLst>
          </p:cNvPr>
          <p:cNvCxnSpPr>
            <a:cxnSpLocks/>
          </p:cNvCxnSpPr>
          <p:nvPr/>
        </p:nvCxnSpPr>
        <p:spPr>
          <a:xfrm flipV="1">
            <a:off x="4993989" y="2896590"/>
            <a:ext cx="396908" cy="4075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D82729-3B3D-5043-ABDA-949CFFF578CA}"/>
              </a:ext>
            </a:extLst>
          </p:cNvPr>
          <p:cNvCxnSpPr>
            <a:cxnSpLocks/>
          </p:cNvCxnSpPr>
          <p:nvPr/>
        </p:nvCxnSpPr>
        <p:spPr>
          <a:xfrm flipV="1">
            <a:off x="9310474" y="3009848"/>
            <a:ext cx="151699" cy="39514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B873F78-09D7-FD41-92E7-1C89C239AD89}"/>
              </a:ext>
            </a:extLst>
          </p:cNvPr>
          <p:cNvSpPr/>
          <p:nvPr/>
        </p:nvSpPr>
        <p:spPr>
          <a:xfrm>
            <a:off x="662178" y="4279354"/>
            <a:ext cx="11173980" cy="2191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E8F484-83B5-EA45-9F44-599A283FA6EB}"/>
              </a:ext>
            </a:extLst>
          </p:cNvPr>
          <p:cNvSpPr txBox="1"/>
          <p:nvPr/>
        </p:nvSpPr>
        <p:spPr>
          <a:xfrm>
            <a:off x="974130" y="5121495"/>
            <a:ext cx="299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(Subject, From, To, Text)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0BD975-D7CF-D141-A86A-DD83B78E9EC0}"/>
              </a:ext>
            </a:extLst>
          </p:cNvPr>
          <p:cNvSpPr txBox="1"/>
          <p:nvPr/>
        </p:nvSpPr>
        <p:spPr>
          <a:xfrm>
            <a:off x="9029038" y="5121495"/>
            <a:ext cx="186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Spam (Discrete)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489AC3-6555-1E44-94D8-273C33A4519F}"/>
              </a:ext>
            </a:extLst>
          </p:cNvPr>
          <p:cNvSpPr txBox="1"/>
          <p:nvPr/>
        </p:nvSpPr>
        <p:spPr>
          <a:xfrm>
            <a:off x="974130" y="5821956"/>
            <a:ext cx="479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(% That Smoke, % That Bike To Work)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976294-FA19-C944-B946-5C4A5D03DC26}"/>
              </a:ext>
            </a:extLst>
          </p:cNvPr>
          <p:cNvSpPr txBox="1"/>
          <p:nvPr/>
        </p:nvSpPr>
        <p:spPr>
          <a:xfrm>
            <a:off x="8651778" y="5837848"/>
            <a:ext cx="29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Heart Disease (Continuous)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FDC6BE-4A9B-384B-8272-FA2971698989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3970078" y="5306161"/>
            <a:ext cx="505896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70E3FC-1DCC-F04E-981B-4FCDBCBD0CD5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5764287" y="6006622"/>
            <a:ext cx="2887491" cy="1589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D1DB21D-632E-1B45-BB09-7980B84C4A57}"/>
              </a:ext>
            </a:extLst>
          </p:cNvPr>
          <p:cNvSpPr txBox="1"/>
          <p:nvPr/>
        </p:nvSpPr>
        <p:spPr>
          <a:xfrm>
            <a:off x="5724017" y="4930351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11F18F-F218-8641-A25E-27BC17F54FE8}"/>
              </a:ext>
            </a:extLst>
          </p:cNvPr>
          <p:cNvSpPr txBox="1"/>
          <p:nvPr/>
        </p:nvSpPr>
        <p:spPr>
          <a:xfrm>
            <a:off x="6426677" y="5637290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BC90A0-5FD4-484A-8CF8-5D9AB9C1CFBB}"/>
              </a:ext>
            </a:extLst>
          </p:cNvPr>
          <p:cNvSpPr txBox="1"/>
          <p:nvPr/>
        </p:nvSpPr>
        <p:spPr>
          <a:xfrm>
            <a:off x="665820" y="4369636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132655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FDAF-46D4-A547-A926-495AE00F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44FCA679-73F8-464D-8512-1AED2579E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97532"/>
              </p:ext>
            </p:extLst>
          </p:nvPr>
        </p:nvGraphicFramePr>
        <p:xfrm>
          <a:off x="1860826" y="2511299"/>
          <a:ext cx="30395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92">
                  <a:extLst>
                    <a:ext uri="{9D8B030D-6E8A-4147-A177-3AD203B41FA5}">
                      <a16:colId xmlns:a16="http://schemas.microsoft.com/office/drawing/2014/main" val="1205246853"/>
                    </a:ext>
                  </a:extLst>
                </a:gridCol>
                <a:gridCol w="759892">
                  <a:extLst>
                    <a:ext uri="{9D8B030D-6E8A-4147-A177-3AD203B41FA5}">
                      <a16:colId xmlns:a16="http://schemas.microsoft.com/office/drawing/2014/main" val="2113594499"/>
                    </a:ext>
                  </a:extLst>
                </a:gridCol>
                <a:gridCol w="759892">
                  <a:extLst>
                    <a:ext uri="{9D8B030D-6E8A-4147-A177-3AD203B41FA5}">
                      <a16:colId xmlns:a16="http://schemas.microsoft.com/office/drawing/2014/main" val="3308486194"/>
                    </a:ext>
                  </a:extLst>
                </a:gridCol>
                <a:gridCol w="759892">
                  <a:extLst>
                    <a:ext uri="{9D8B030D-6E8A-4147-A177-3AD203B41FA5}">
                      <a16:colId xmlns:a16="http://schemas.microsoft.com/office/drawing/2014/main" val="154040711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Labeled Examples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5467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9016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3505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6465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996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5441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67A559-46BE-7446-973E-2EE223A25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61056"/>
              </p:ext>
            </p:extLst>
          </p:nvPr>
        </p:nvGraphicFramePr>
        <p:xfrm>
          <a:off x="6831229" y="1967330"/>
          <a:ext cx="3039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92">
                  <a:extLst>
                    <a:ext uri="{9D8B030D-6E8A-4147-A177-3AD203B41FA5}">
                      <a16:colId xmlns:a16="http://schemas.microsoft.com/office/drawing/2014/main" val="1380534809"/>
                    </a:ext>
                  </a:extLst>
                </a:gridCol>
                <a:gridCol w="759892">
                  <a:extLst>
                    <a:ext uri="{9D8B030D-6E8A-4147-A177-3AD203B41FA5}">
                      <a16:colId xmlns:a16="http://schemas.microsoft.com/office/drawing/2014/main" val="2138683333"/>
                    </a:ext>
                  </a:extLst>
                </a:gridCol>
                <a:gridCol w="759892">
                  <a:extLst>
                    <a:ext uri="{9D8B030D-6E8A-4147-A177-3AD203B41FA5}">
                      <a16:colId xmlns:a16="http://schemas.microsoft.com/office/drawing/2014/main" val="696298175"/>
                    </a:ext>
                  </a:extLst>
                </a:gridCol>
                <a:gridCol w="759892">
                  <a:extLst>
                    <a:ext uri="{9D8B030D-6E8A-4147-A177-3AD203B41FA5}">
                      <a16:colId xmlns:a16="http://schemas.microsoft.com/office/drawing/2014/main" val="3135636238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1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4085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2788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86998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EC2E86-0CEA-8A46-A95B-1546BBB77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55991"/>
              </p:ext>
            </p:extLst>
          </p:nvPr>
        </p:nvGraphicFramePr>
        <p:xfrm>
          <a:off x="6831229" y="4006950"/>
          <a:ext cx="3039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92">
                  <a:extLst>
                    <a:ext uri="{9D8B030D-6E8A-4147-A177-3AD203B41FA5}">
                      <a16:colId xmlns:a16="http://schemas.microsoft.com/office/drawing/2014/main" val="1380534809"/>
                    </a:ext>
                  </a:extLst>
                </a:gridCol>
                <a:gridCol w="759892">
                  <a:extLst>
                    <a:ext uri="{9D8B030D-6E8A-4147-A177-3AD203B41FA5}">
                      <a16:colId xmlns:a16="http://schemas.microsoft.com/office/drawing/2014/main" val="2138683333"/>
                    </a:ext>
                  </a:extLst>
                </a:gridCol>
                <a:gridCol w="759892">
                  <a:extLst>
                    <a:ext uri="{9D8B030D-6E8A-4147-A177-3AD203B41FA5}">
                      <a16:colId xmlns:a16="http://schemas.microsoft.com/office/drawing/2014/main" val="696298175"/>
                    </a:ext>
                  </a:extLst>
                </a:gridCol>
                <a:gridCol w="759892">
                  <a:extLst>
                    <a:ext uri="{9D8B030D-6E8A-4147-A177-3AD203B41FA5}">
                      <a16:colId xmlns:a16="http://schemas.microsoft.com/office/drawing/2014/main" val="3135636238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1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4085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2788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8699892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F147C4E6-2A17-144A-97CB-A8B5A9AE4AE9}"/>
              </a:ext>
            </a:extLst>
          </p:cNvPr>
          <p:cNvSpPr/>
          <p:nvPr/>
        </p:nvSpPr>
        <p:spPr>
          <a:xfrm rot="20527436">
            <a:off x="5087671" y="2678198"/>
            <a:ext cx="1459249" cy="79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42A6BB0-5589-A14C-B495-B855B2F517EF}"/>
              </a:ext>
            </a:extLst>
          </p:cNvPr>
          <p:cNvSpPr/>
          <p:nvPr/>
        </p:nvSpPr>
        <p:spPr>
          <a:xfrm rot="1597412">
            <a:off x="5061448" y="4160624"/>
            <a:ext cx="1538618" cy="79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08DD7-D292-1F42-8ABC-EFBC59A67B4D}"/>
              </a:ext>
            </a:extLst>
          </p:cNvPr>
          <p:cNvSpPr txBox="1"/>
          <p:nvPr/>
        </p:nvSpPr>
        <p:spPr>
          <a:xfrm>
            <a:off x="2376970" y="5763125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C1353-0FD1-DC47-8838-702F35132317}"/>
              </a:ext>
            </a:extLst>
          </p:cNvPr>
          <p:cNvSpPr txBox="1"/>
          <p:nvPr/>
        </p:nvSpPr>
        <p:spPr>
          <a:xfrm>
            <a:off x="4102458" y="5729813"/>
            <a:ext cx="86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025949-F0E0-8248-9364-206F8C62D47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33602" y="5107179"/>
            <a:ext cx="0" cy="62263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5438F194-1B83-D34C-9A63-DAA8FF7F30B3}"/>
              </a:ext>
            </a:extLst>
          </p:cNvPr>
          <p:cNvSpPr/>
          <p:nvPr/>
        </p:nvSpPr>
        <p:spPr>
          <a:xfrm rot="16200000">
            <a:off x="2734331" y="4311764"/>
            <a:ext cx="494622" cy="2241632"/>
          </a:xfrm>
          <a:prstGeom prst="leftBrace">
            <a:avLst>
              <a:gd name="adj1" fmla="val 8333"/>
              <a:gd name="adj2" fmla="val 48176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5C45-A930-2440-B6E4-46B0B1B4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graphicFrame>
        <p:nvGraphicFramePr>
          <p:cNvPr id="5" name="Table 15">
            <a:extLst>
              <a:ext uri="{FF2B5EF4-FFF2-40B4-BE49-F238E27FC236}">
                <a16:creationId xmlns:a16="http://schemas.microsoft.com/office/drawing/2014/main" id="{3417A653-6806-4043-A36E-DD5087D46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62099"/>
              </p:ext>
            </p:extLst>
          </p:nvPr>
        </p:nvGraphicFramePr>
        <p:xfrm>
          <a:off x="1000894" y="1747930"/>
          <a:ext cx="32940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503">
                  <a:extLst>
                    <a:ext uri="{9D8B030D-6E8A-4147-A177-3AD203B41FA5}">
                      <a16:colId xmlns:a16="http://schemas.microsoft.com/office/drawing/2014/main" val="1205246853"/>
                    </a:ext>
                  </a:extLst>
                </a:gridCol>
                <a:gridCol w="708735">
                  <a:extLst>
                    <a:ext uri="{9D8B030D-6E8A-4147-A177-3AD203B41FA5}">
                      <a16:colId xmlns:a16="http://schemas.microsoft.com/office/drawing/2014/main" val="2113594499"/>
                    </a:ext>
                  </a:extLst>
                </a:gridCol>
                <a:gridCol w="655989">
                  <a:extLst>
                    <a:ext uri="{9D8B030D-6E8A-4147-A177-3AD203B41FA5}">
                      <a16:colId xmlns:a16="http://schemas.microsoft.com/office/drawing/2014/main" val="3308486194"/>
                    </a:ext>
                  </a:extLst>
                </a:gridCol>
                <a:gridCol w="1105785">
                  <a:extLst>
                    <a:ext uri="{9D8B030D-6E8A-4147-A177-3AD203B41FA5}">
                      <a16:colId xmlns:a16="http://schemas.microsoft.com/office/drawing/2014/main" val="15404071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5467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9016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35056316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CBDA790F-C2B2-F443-9712-FB7557D4E5BD}"/>
              </a:ext>
            </a:extLst>
          </p:cNvPr>
          <p:cNvSpPr/>
          <p:nvPr/>
        </p:nvSpPr>
        <p:spPr>
          <a:xfrm>
            <a:off x="4557448" y="2136111"/>
            <a:ext cx="1300720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E741A9-59D7-324E-BDAA-8D375DF29CD0}"/>
              </a:ext>
            </a:extLst>
          </p:cNvPr>
          <p:cNvSpPr/>
          <p:nvPr/>
        </p:nvSpPr>
        <p:spPr>
          <a:xfrm>
            <a:off x="6120711" y="1887271"/>
            <a:ext cx="2150075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223DE22-064E-CF47-9D56-042578C8DA3B}"/>
              </a:ext>
            </a:extLst>
          </p:cNvPr>
          <p:cNvSpPr/>
          <p:nvPr/>
        </p:nvSpPr>
        <p:spPr>
          <a:xfrm>
            <a:off x="4307265" y="4444405"/>
            <a:ext cx="1300720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F5676C-D5DC-414D-9577-DAAB21962110}"/>
              </a:ext>
            </a:extLst>
          </p:cNvPr>
          <p:cNvSpPr/>
          <p:nvPr/>
        </p:nvSpPr>
        <p:spPr>
          <a:xfrm>
            <a:off x="5870528" y="4207922"/>
            <a:ext cx="2150075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AFBEF50A-40DA-454E-A15C-3FCD6ABBE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96187"/>
              </p:ext>
            </p:extLst>
          </p:nvPr>
        </p:nvGraphicFramePr>
        <p:xfrm>
          <a:off x="9729805" y="4133233"/>
          <a:ext cx="11287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733">
                  <a:extLst>
                    <a:ext uri="{9D8B030D-6E8A-4147-A177-3AD203B41FA5}">
                      <a16:colId xmlns:a16="http://schemas.microsoft.com/office/drawing/2014/main" val="114790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4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4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5832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73220728"/>
                  </a:ext>
                </a:extLst>
              </a:tr>
            </a:tbl>
          </a:graphicData>
        </a:graphic>
      </p:graphicFrame>
      <p:sp>
        <p:nvSpPr>
          <p:cNvPr id="31" name="Right Arrow 30">
            <a:extLst>
              <a:ext uri="{FF2B5EF4-FFF2-40B4-BE49-F238E27FC236}">
                <a16:creationId xmlns:a16="http://schemas.microsoft.com/office/drawing/2014/main" id="{CBAEE16E-7EA4-904B-B6FA-3D2A652A10CF}"/>
              </a:ext>
            </a:extLst>
          </p:cNvPr>
          <p:cNvSpPr/>
          <p:nvPr/>
        </p:nvSpPr>
        <p:spPr>
          <a:xfrm>
            <a:off x="8159575" y="4444405"/>
            <a:ext cx="1446659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C28A9585-9956-8744-9B87-59BBCEC2F7D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123266" y="3799130"/>
            <a:ext cx="1606539" cy="45149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5DBBAB6C-F5FE-EF4F-B705-DC479EA52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92325"/>
              </p:ext>
            </p:extLst>
          </p:nvPr>
        </p:nvGraphicFramePr>
        <p:xfrm>
          <a:off x="1110419" y="4059638"/>
          <a:ext cx="3039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92">
                  <a:extLst>
                    <a:ext uri="{9D8B030D-6E8A-4147-A177-3AD203B41FA5}">
                      <a16:colId xmlns:a16="http://schemas.microsoft.com/office/drawing/2014/main" val="1205246853"/>
                    </a:ext>
                  </a:extLst>
                </a:gridCol>
                <a:gridCol w="759892">
                  <a:extLst>
                    <a:ext uri="{9D8B030D-6E8A-4147-A177-3AD203B41FA5}">
                      <a16:colId xmlns:a16="http://schemas.microsoft.com/office/drawing/2014/main" val="2113594499"/>
                    </a:ext>
                  </a:extLst>
                </a:gridCol>
                <a:gridCol w="570197">
                  <a:extLst>
                    <a:ext uri="{9D8B030D-6E8A-4147-A177-3AD203B41FA5}">
                      <a16:colId xmlns:a16="http://schemas.microsoft.com/office/drawing/2014/main" val="3308486194"/>
                    </a:ext>
                  </a:extLst>
                </a:gridCol>
                <a:gridCol w="949587">
                  <a:extLst>
                    <a:ext uri="{9D8B030D-6E8A-4147-A177-3AD203B41FA5}">
                      <a16:colId xmlns:a16="http://schemas.microsoft.com/office/drawing/2014/main" val="15404071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5467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9016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3505631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0A67B81-0783-6447-A847-AF3AF374CCB1}"/>
              </a:ext>
            </a:extLst>
          </p:cNvPr>
          <p:cNvSpPr txBox="1"/>
          <p:nvPr/>
        </p:nvSpPr>
        <p:spPr>
          <a:xfrm>
            <a:off x="6423505" y="3614464"/>
            <a:ext cx="169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did we do?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F132BF86-E2C2-3843-8537-DEB52DBD7916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4161373" y="3799130"/>
            <a:ext cx="2262133" cy="45149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>
            <a:extLst>
              <a:ext uri="{FF2B5EF4-FFF2-40B4-BE49-F238E27FC236}">
                <a16:creationId xmlns:a16="http://schemas.microsoft.com/office/drawing/2014/main" id="{A93D715B-900C-0649-82AA-16BFE686DE3D}"/>
              </a:ext>
            </a:extLst>
          </p:cNvPr>
          <p:cNvSpPr/>
          <p:nvPr/>
        </p:nvSpPr>
        <p:spPr>
          <a:xfrm>
            <a:off x="8512734" y="2113426"/>
            <a:ext cx="1300720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Learns</a:t>
            </a:r>
          </a:p>
        </p:txBody>
      </p:sp>
      <p:sp>
        <p:nvSpPr>
          <p:cNvPr id="71" name="Plaque 70">
            <a:extLst>
              <a:ext uri="{FF2B5EF4-FFF2-40B4-BE49-F238E27FC236}">
                <a16:creationId xmlns:a16="http://schemas.microsoft.com/office/drawing/2014/main" id="{FF12242A-F809-C64F-9CC4-C70080B62DF6}"/>
              </a:ext>
            </a:extLst>
          </p:cNvPr>
          <p:cNvSpPr/>
          <p:nvPr/>
        </p:nvSpPr>
        <p:spPr>
          <a:xfrm>
            <a:off x="10062372" y="2227221"/>
            <a:ext cx="1128733" cy="614631"/>
          </a:xfrm>
          <a:prstGeom prst="plaqu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f(X) = Y</a:t>
            </a:r>
          </a:p>
        </p:txBody>
      </p:sp>
    </p:spTree>
    <p:extLst>
      <p:ext uri="{BB962C8B-B14F-4D97-AF65-F5344CB8AC3E}">
        <p14:creationId xmlns:p14="http://schemas.microsoft.com/office/powerpoint/2010/main" val="240397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3C38-1EBB-CD49-AF6B-E2835408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D39349E-1B17-F84B-B0FB-24620E05DCB6}"/>
              </a:ext>
            </a:extLst>
          </p:cNvPr>
          <p:cNvSpPr/>
          <p:nvPr/>
        </p:nvSpPr>
        <p:spPr>
          <a:xfrm>
            <a:off x="4483520" y="2703361"/>
            <a:ext cx="1087394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AA545-17EA-9C40-A7CC-0E7AAB3ADFD8}"/>
              </a:ext>
            </a:extLst>
          </p:cNvPr>
          <p:cNvSpPr/>
          <p:nvPr/>
        </p:nvSpPr>
        <p:spPr>
          <a:xfrm>
            <a:off x="5784240" y="2453741"/>
            <a:ext cx="2150075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Model</a:t>
            </a:r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E9195FD9-00CB-0E4D-BC3B-BE312EF72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62576"/>
              </p:ext>
            </p:extLst>
          </p:nvPr>
        </p:nvGraphicFramePr>
        <p:xfrm>
          <a:off x="1230627" y="2327537"/>
          <a:ext cx="30395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89">
                  <a:extLst>
                    <a:ext uri="{9D8B030D-6E8A-4147-A177-3AD203B41FA5}">
                      <a16:colId xmlns:a16="http://schemas.microsoft.com/office/drawing/2014/main" val="1205246853"/>
                    </a:ext>
                  </a:extLst>
                </a:gridCol>
                <a:gridCol w="1013189">
                  <a:extLst>
                    <a:ext uri="{9D8B030D-6E8A-4147-A177-3AD203B41FA5}">
                      <a16:colId xmlns:a16="http://schemas.microsoft.com/office/drawing/2014/main" val="2113594499"/>
                    </a:ext>
                  </a:extLst>
                </a:gridCol>
                <a:gridCol w="1013189">
                  <a:extLst>
                    <a:ext uri="{9D8B030D-6E8A-4147-A177-3AD203B41FA5}">
                      <a16:colId xmlns:a16="http://schemas.microsoft.com/office/drawing/2014/main" val="330848619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Unlabeled Examples </a:t>
                      </a:r>
                      <a:br>
                        <a:rPr lang="en-US" dirty="0"/>
                      </a:b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6316"/>
                  </a:ext>
                </a:extLst>
              </a:tr>
            </a:tbl>
          </a:graphicData>
        </a:graphic>
      </p:graphicFrame>
      <p:graphicFrame>
        <p:nvGraphicFramePr>
          <p:cNvPr id="11" name="Table 30">
            <a:extLst>
              <a:ext uri="{FF2B5EF4-FFF2-40B4-BE49-F238E27FC236}">
                <a16:creationId xmlns:a16="http://schemas.microsoft.com/office/drawing/2014/main" id="{7A02AEAB-C627-5F4C-8BEC-6863296D7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46563"/>
              </p:ext>
            </p:extLst>
          </p:nvPr>
        </p:nvGraphicFramePr>
        <p:xfrm>
          <a:off x="9494797" y="2402840"/>
          <a:ext cx="12400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92">
                  <a:extLst>
                    <a:ext uri="{9D8B030D-6E8A-4147-A177-3AD203B41FA5}">
                      <a16:colId xmlns:a16="http://schemas.microsoft.com/office/drawing/2014/main" val="114790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Labels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4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4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5832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73220728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C7745AAD-5F5C-D242-8C83-A83EA50369C3}"/>
              </a:ext>
            </a:extLst>
          </p:cNvPr>
          <p:cNvSpPr/>
          <p:nvPr/>
        </p:nvSpPr>
        <p:spPr>
          <a:xfrm>
            <a:off x="8147641" y="2690224"/>
            <a:ext cx="1087394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laque 15">
            <a:extLst>
              <a:ext uri="{FF2B5EF4-FFF2-40B4-BE49-F238E27FC236}">
                <a16:creationId xmlns:a16="http://schemas.microsoft.com/office/drawing/2014/main" id="{B0B22139-F6ED-D84E-B9BB-6F97D713C43B}"/>
              </a:ext>
            </a:extLst>
          </p:cNvPr>
          <p:cNvSpPr/>
          <p:nvPr/>
        </p:nvSpPr>
        <p:spPr>
          <a:xfrm>
            <a:off x="6294910" y="2987364"/>
            <a:ext cx="1128733" cy="614631"/>
          </a:xfrm>
          <a:prstGeom prst="plaqu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f(X) = 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CF0DF-9121-F14D-97A9-7D2C35880713}"/>
              </a:ext>
            </a:extLst>
          </p:cNvPr>
          <p:cNvSpPr txBox="1"/>
          <p:nvPr/>
        </p:nvSpPr>
        <p:spPr>
          <a:xfrm>
            <a:off x="2252390" y="4574760"/>
            <a:ext cx="134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946B82E-EA58-8A43-94FB-A10D2223890B}"/>
              </a:ext>
            </a:extLst>
          </p:cNvPr>
          <p:cNvSpPr/>
          <p:nvPr/>
        </p:nvSpPr>
        <p:spPr>
          <a:xfrm rot="16200000">
            <a:off x="2503099" y="2807665"/>
            <a:ext cx="494622" cy="3039567"/>
          </a:xfrm>
          <a:prstGeom prst="leftBrace">
            <a:avLst>
              <a:gd name="adj1" fmla="val 8333"/>
              <a:gd name="adj2" fmla="val 48176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9AD0-5022-824D-97CD-BA597602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741766F-E219-EF44-8A7D-610F45A10C5B}"/>
              </a:ext>
            </a:extLst>
          </p:cNvPr>
          <p:cNvSpPr/>
          <p:nvPr/>
        </p:nvSpPr>
        <p:spPr>
          <a:xfrm>
            <a:off x="4532947" y="1974304"/>
            <a:ext cx="1087394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2B6822-F6C3-144A-A922-ACB0478D6ED5}"/>
              </a:ext>
            </a:extLst>
          </p:cNvPr>
          <p:cNvSpPr/>
          <p:nvPr/>
        </p:nvSpPr>
        <p:spPr>
          <a:xfrm>
            <a:off x="5833667" y="1724684"/>
            <a:ext cx="2150075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Model</a:t>
            </a:r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69FB01B5-4FFD-6C46-BEE6-95CC612EA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11921"/>
              </p:ext>
            </p:extLst>
          </p:nvPr>
        </p:nvGraphicFramePr>
        <p:xfrm>
          <a:off x="1280053" y="1634205"/>
          <a:ext cx="299313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566">
                  <a:extLst>
                    <a:ext uri="{9D8B030D-6E8A-4147-A177-3AD203B41FA5}">
                      <a16:colId xmlns:a16="http://schemas.microsoft.com/office/drawing/2014/main" val="1205246853"/>
                    </a:ext>
                  </a:extLst>
                </a:gridCol>
                <a:gridCol w="1496566">
                  <a:extLst>
                    <a:ext uri="{9D8B030D-6E8A-4147-A177-3AD203B41FA5}">
                      <a16:colId xmlns:a16="http://schemas.microsoft.com/office/drawing/2014/main" val="2113594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Bike to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8454"/>
                  </a:ext>
                </a:extLst>
              </a:tr>
            </a:tbl>
          </a:graphicData>
        </a:graphic>
      </p:graphicFrame>
      <p:graphicFrame>
        <p:nvGraphicFramePr>
          <p:cNvPr id="7" name="Table 30">
            <a:extLst>
              <a:ext uri="{FF2B5EF4-FFF2-40B4-BE49-F238E27FC236}">
                <a16:creationId xmlns:a16="http://schemas.microsoft.com/office/drawing/2014/main" id="{675F80D5-A22A-9946-AD21-8622013EB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30650"/>
              </p:ext>
            </p:extLst>
          </p:nvPr>
        </p:nvGraphicFramePr>
        <p:xfrm>
          <a:off x="9544224" y="1673783"/>
          <a:ext cx="124009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92">
                  <a:extLst>
                    <a:ext uri="{9D8B030D-6E8A-4147-A177-3AD203B41FA5}">
                      <a16:colId xmlns:a16="http://schemas.microsoft.com/office/drawing/2014/main" val="114790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4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4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58325906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9C3DAD64-9B51-374D-BBC0-480B840C50DF}"/>
              </a:ext>
            </a:extLst>
          </p:cNvPr>
          <p:cNvSpPr/>
          <p:nvPr/>
        </p:nvSpPr>
        <p:spPr>
          <a:xfrm>
            <a:off x="8197068" y="1961167"/>
            <a:ext cx="1087394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laque 8">
            <a:extLst>
              <a:ext uri="{FF2B5EF4-FFF2-40B4-BE49-F238E27FC236}">
                <a16:creationId xmlns:a16="http://schemas.microsoft.com/office/drawing/2014/main" id="{8C7C2F8F-0F6D-B247-B21F-9DDEC2652F20}"/>
              </a:ext>
            </a:extLst>
          </p:cNvPr>
          <p:cNvSpPr/>
          <p:nvPr/>
        </p:nvSpPr>
        <p:spPr>
          <a:xfrm>
            <a:off x="6344337" y="2258307"/>
            <a:ext cx="1128733" cy="614631"/>
          </a:xfrm>
          <a:prstGeom prst="plaqu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f(X) = 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B8E2C82-2066-2146-A77D-8EBA402F0CCC}"/>
              </a:ext>
            </a:extLst>
          </p:cNvPr>
          <p:cNvSpPr/>
          <p:nvPr/>
        </p:nvSpPr>
        <p:spPr>
          <a:xfrm>
            <a:off x="4693588" y="4342092"/>
            <a:ext cx="1087394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7BFA62-5542-754B-BEC1-610185E0CE2A}"/>
              </a:ext>
            </a:extLst>
          </p:cNvPr>
          <p:cNvSpPr/>
          <p:nvPr/>
        </p:nvSpPr>
        <p:spPr>
          <a:xfrm>
            <a:off x="5994308" y="4092472"/>
            <a:ext cx="2150075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Model</a:t>
            </a:r>
          </a:p>
        </p:txBody>
      </p:sp>
      <p:graphicFrame>
        <p:nvGraphicFramePr>
          <p:cNvPr id="12" name="Table 15">
            <a:extLst>
              <a:ext uri="{FF2B5EF4-FFF2-40B4-BE49-F238E27FC236}">
                <a16:creationId xmlns:a16="http://schemas.microsoft.com/office/drawing/2014/main" id="{E9F0CB60-925E-0B43-85F0-25CA51DF7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22416"/>
              </p:ext>
            </p:extLst>
          </p:nvPr>
        </p:nvGraphicFramePr>
        <p:xfrm>
          <a:off x="1885539" y="4065124"/>
          <a:ext cx="1995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711">
                  <a:extLst>
                    <a:ext uri="{9D8B030D-6E8A-4147-A177-3AD203B41FA5}">
                      <a16:colId xmlns:a16="http://schemas.microsoft.com/office/drawing/2014/main" val="1205246853"/>
                    </a:ext>
                  </a:extLst>
                </a:gridCol>
                <a:gridCol w="997711">
                  <a:extLst>
                    <a:ext uri="{9D8B030D-6E8A-4147-A177-3AD203B41FA5}">
                      <a16:colId xmlns:a16="http://schemas.microsoft.com/office/drawing/2014/main" val="2113594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72526"/>
                  </a:ext>
                </a:extLst>
              </a:tr>
            </a:tbl>
          </a:graphicData>
        </a:graphic>
      </p:graphicFrame>
      <p:graphicFrame>
        <p:nvGraphicFramePr>
          <p:cNvPr id="13" name="Table 30">
            <a:extLst>
              <a:ext uri="{FF2B5EF4-FFF2-40B4-BE49-F238E27FC236}">
                <a16:creationId xmlns:a16="http://schemas.microsoft.com/office/drawing/2014/main" id="{3C07B568-6484-A84B-B9BF-AE5536E52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44074"/>
              </p:ext>
            </p:extLst>
          </p:nvPr>
        </p:nvGraphicFramePr>
        <p:xfrm>
          <a:off x="9704865" y="4041571"/>
          <a:ext cx="12400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92">
                  <a:extLst>
                    <a:ext uri="{9D8B030D-6E8A-4147-A177-3AD203B41FA5}">
                      <a16:colId xmlns:a16="http://schemas.microsoft.com/office/drawing/2014/main" val="114790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I-Like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4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4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5832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0580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31411345"/>
                  </a:ext>
                </a:extLst>
              </a:tr>
            </a:tbl>
          </a:graphicData>
        </a:graphic>
      </p:graphicFrame>
      <p:sp>
        <p:nvSpPr>
          <p:cNvPr id="14" name="Right Arrow 13">
            <a:extLst>
              <a:ext uri="{FF2B5EF4-FFF2-40B4-BE49-F238E27FC236}">
                <a16:creationId xmlns:a16="http://schemas.microsoft.com/office/drawing/2014/main" id="{145535A8-8D22-394E-B30B-1F4AB3992D26}"/>
              </a:ext>
            </a:extLst>
          </p:cNvPr>
          <p:cNvSpPr/>
          <p:nvPr/>
        </p:nvSpPr>
        <p:spPr>
          <a:xfrm>
            <a:off x="8357709" y="4328955"/>
            <a:ext cx="1087394" cy="89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BE9FB437-C31E-514B-9538-24B6AA7A542E}"/>
              </a:ext>
            </a:extLst>
          </p:cNvPr>
          <p:cNvSpPr/>
          <p:nvPr/>
        </p:nvSpPr>
        <p:spPr>
          <a:xfrm>
            <a:off x="6504978" y="4626095"/>
            <a:ext cx="1128733" cy="614631"/>
          </a:xfrm>
          <a:prstGeom prst="plaqu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f(X) = 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E7676-5654-C74B-A4A7-07CBDBB352CC}"/>
              </a:ext>
            </a:extLst>
          </p:cNvPr>
          <p:cNvSpPr txBox="1"/>
          <p:nvPr/>
        </p:nvSpPr>
        <p:spPr>
          <a:xfrm>
            <a:off x="5439346" y="995992"/>
            <a:ext cx="131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2">
                    <a:lumMod val="50000"/>
                  </a:schemeClr>
                </a:solidFill>
              </a:rPr>
              <a:t>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990CD-F7E8-1A47-B93F-6715EC42C2E2}"/>
              </a:ext>
            </a:extLst>
          </p:cNvPr>
          <p:cNvSpPr txBox="1"/>
          <p:nvPr/>
        </p:nvSpPr>
        <p:spPr>
          <a:xfrm>
            <a:off x="5323032" y="3597044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u="sng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6895DB-D181-B54F-8065-043FE2FDCC21}"/>
              </a:ext>
            </a:extLst>
          </p:cNvPr>
          <p:cNvSpPr txBox="1"/>
          <p:nvPr/>
        </p:nvSpPr>
        <p:spPr>
          <a:xfrm>
            <a:off x="2242273" y="3379619"/>
            <a:ext cx="10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44F4BF7-360C-814D-B56A-0D0A31A0E241}"/>
              </a:ext>
            </a:extLst>
          </p:cNvPr>
          <p:cNvSpPr/>
          <p:nvPr/>
        </p:nvSpPr>
        <p:spPr>
          <a:xfrm rot="16200000">
            <a:off x="2614584" y="1721014"/>
            <a:ext cx="324076" cy="2993133"/>
          </a:xfrm>
          <a:prstGeom prst="leftBrace">
            <a:avLst>
              <a:gd name="adj1" fmla="val 8333"/>
              <a:gd name="adj2" fmla="val 49279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DAA92-9708-564D-8A32-E1F994AC6026}"/>
              </a:ext>
            </a:extLst>
          </p:cNvPr>
          <p:cNvSpPr txBox="1"/>
          <p:nvPr/>
        </p:nvSpPr>
        <p:spPr>
          <a:xfrm>
            <a:off x="365265" y="4968671"/>
            <a:ext cx="10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F45B51B-6747-2241-8883-7C8BE59DA9BC}"/>
              </a:ext>
            </a:extLst>
          </p:cNvPr>
          <p:cNvSpPr/>
          <p:nvPr/>
        </p:nvSpPr>
        <p:spPr>
          <a:xfrm>
            <a:off x="1543558" y="4514011"/>
            <a:ext cx="264847" cy="1381760"/>
          </a:xfrm>
          <a:prstGeom prst="leftBrace">
            <a:avLst>
              <a:gd name="adj1" fmla="val 8333"/>
              <a:gd name="adj2" fmla="val 49279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7166EA-D6AC-D545-BA1F-A868EC841F28}"/>
              </a:ext>
            </a:extLst>
          </p:cNvPr>
          <p:cNvSpPr txBox="1"/>
          <p:nvPr/>
        </p:nvSpPr>
        <p:spPr>
          <a:xfrm>
            <a:off x="9751114" y="3444801"/>
            <a:ext cx="10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329E321-E1C0-C84A-B560-124DC07F027B}"/>
              </a:ext>
            </a:extLst>
          </p:cNvPr>
          <p:cNvSpPr/>
          <p:nvPr/>
        </p:nvSpPr>
        <p:spPr>
          <a:xfrm rot="16200000">
            <a:off x="9979604" y="2670868"/>
            <a:ext cx="369330" cy="1240094"/>
          </a:xfrm>
          <a:prstGeom prst="leftBrace">
            <a:avLst>
              <a:gd name="adj1" fmla="val 8333"/>
              <a:gd name="adj2" fmla="val 49279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F28187-9A18-004A-95A3-67DCD6A3D935}"/>
              </a:ext>
            </a:extLst>
          </p:cNvPr>
          <p:cNvSpPr txBox="1"/>
          <p:nvPr/>
        </p:nvSpPr>
        <p:spPr>
          <a:xfrm>
            <a:off x="9911757" y="6229271"/>
            <a:ext cx="10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8275D5D-3E67-144A-AABC-C2AF767566C9}"/>
              </a:ext>
            </a:extLst>
          </p:cNvPr>
          <p:cNvSpPr/>
          <p:nvPr/>
        </p:nvSpPr>
        <p:spPr>
          <a:xfrm rot="16200000">
            <a:off x="10140247" y="5381196"/>
            <a:ext cx="369330" cy="1240094"/>
          </a:xfrm>
          <a:prstGeom prst="leftBrace">
            <a:avLst>
              <a:gd name="adj1" fmla="val 8333"/>
              <a:gd name="adj2" fmla="val 49279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283</Words>
  <Application>Microsoft Macintosh PowerPoint</Application>
  <PresentationFormat>Widescreen</PresentationFormat>
  <Paragraphs>168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Machine Learning</vt:lpstr>
      <vt:lpstr>Supervised Learning</vt:lpstr>
      <vt:lpstr>Training and Testing</vt:lpstr>
      <vt:lpstr>Training and Testing</vt:lpstr>
      <vt:lpstr>Predicting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Mark Cohen</dc:creator>
  <cp:lastModifiedBy>Mark Cohen</cp:lastModifiedBy>
  <cp:revision>19</cp:revision>
  <dcterms:created xsi:type="dcterms:W3CDTF">2021-01-09T13:18:45Z</dcterms:created>
  <dcterms:modified xsi:type="dcterms:W3CDTF">2021-01-09T14:40:14Z</dcterms:modified>
</cp:coreProperties>
</file>