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391A-37F6-EC47-8AB5-AF68D1EE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C5EE6-5CCA-8E49-AFD1-5B49A0E7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0CB0-C11A-924B-8D27-C48794B1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E1C8-F1A4-C942-8D2F-BE031477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A067-619D-E74E-A73D-A715A9E9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E3E1-DB82-3048-9346-180FFE6D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E3FA1-BD8A-7D47-88B3-BB2B2DA1B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0953-6B58-B848-8926-7BE8E6A8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2E87-29F7-D14B-98D6-CF64F6CE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A9B8-2266-3E47-8FD2-C229A9F5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8325A-A379-B04F-8C37-8FF7B73C6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A1326-CA71-0141-B7CA-50A4D1D5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EC16-7548-974E-A0E7-816A01BC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BA2F-73AA-E04B-91EE-F6AB1FDF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3D9F-C457-704C-BC5A-E192FF4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214C-F2F0-C942-A666-62375A31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2BC6-AB4A-EE46-96A3-0F06A0A6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7AF1F-3DF6-AF4D-92D7-42ED148C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35EA-412D-A44B-8B4B-C380C0FB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9A9C-D34F-0C45-AAF6-C36E2D2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8F66-1C0B-C04E-84EF-76BA6356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7122-89F5-1541-80A4-80804E7D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D89D-0B57-5C43-9A62-09838D8D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050-1314-B04A-BB30-B63DBB9B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0596-86D1-BB44-9392-AABA33A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C9E3-1806-4148-9B02-9467DA84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CDB5-DEDC-FC4C-80C6-A2FAD91E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AB0AD-B5BB-1146-BCEF-A8EBEB08C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77B0-FF1D-C942-93E8-02938192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0C3F-D09F-7C4B-9A7B-06D09EA5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0B18-B547-FE49-9FBD-7950316E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0924-B2B8-0A4C-8E99-A952D630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AE573-AD49-BD4B-A786-E511DBAD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44B1-008D-E541-A377-DABE91ADE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959D-2D3B-5647-AA5F-79F20261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BC9C1-D26E-484F-B84B-3F257F159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CA87D-064B-F243-A44D-EA548285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53FD3-7D60-004A-90BC-4BA6F130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B00C4-5295-6643-9A38-92962C68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8097-80E9-014F-93FD-E4D866B7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03A19-62DC-D84C-A2D1-0E76259F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2E96A-DBFF-E84B-BD42-8C4B730E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49D81-215E-A742-ACA6-169E2C41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57B52-87F0-5446-95FB-37F67A3E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2B0EF-3C8C-AE42-89E7-1195FF70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FDC4A-0014-F945-A654-61CD896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1499-D8BA-0E40-B4BB-610D6CDC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4977-EDC2-7941-9767-DD7C4863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6338D-C144-F54C-8898-A352D187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FCA5-8909-1249-B253-CE9B8063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4C944-C79B-EA4C-9814-F3B8B0A8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19BA7-8278-784A-8BF2-C9869E5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F6F1-2B8C-DC4E-BBC4-EFC5BD63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5FA6F-5E6C-D34C-A69D-9B83DB1D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AC10A-A260-5F4F-9E3B-4440613F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A83DC-FD63-B448-93D5-559947E9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E03D-02E8-9E49-8CEA-F4321412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3EF8-AAF8-7747-8419-2E5B5EE1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7B149-F998-2A45-95C9-921AA260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AE37-A511-7340-86D1-9B1148F1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AB31-DAC2-E84E-9B7E-9B9F7D82F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DD3B-4385-904D-8AA2-429489B4695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D6E7-627E-9B48-83F2-2A0F2DAD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AF92-34E8-4D43-B455-37E4AF9D9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870D-E35D-E944-9C71-CB9D838A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A9A4-5F56-E842-A39C-613446502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359A-2048-504A-B225-CA86C171B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MCLA</a:t>
            </a:r>
          </a:p>
          <a:p>
            <a:r>
              <a:rPr lang="en-US" dirty="0"/>
              <a:t>Computer Science Department</a:t>
            </a:r>
          </a:p>
          <a:p>
            <a:r>
              <a:rPr lang="en-US" dirty="0"/>
              <a:t>Mark A. Cohen, </a:t>
            </a:r>
            <a:r>
              <a:rPr lang="en-US" dirty="0" err="1"/>
              <a:t>Ph.D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4B7F-F9A7-2D46-9336-45FE4A1E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Arithmetic Useful in 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3D2E5F-EA73-9542-9E5E-15E042520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92478"/>
              </p:ext>
            </p:extLst>
          </p:nvPr>
        </p:nvGraphicFramePr>
        <p:xfrm>
          <a:off x="976183" y="1656522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13BE9D-0727-1345-850E-6A4D8336004E}"/>
              </a:ext>
            </a:extLst>
          </p:cNvPr>
          <p:cNvSpPr txBox="1"/>
          <p:nvPr/>
        </p:nvSpPr>
        <p:spPr>
          <a:xfrm>
            <a:off x="3052119" y="19421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2 =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304ACF-6BE7-B642-8C88-087E2F162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14817"/>
              </p:ext>
            </p:extLst>
          </p:nvPr>
        </p:nvGraphicFramePr>
        <p:xfrm>
          <a:off x="6281352" y="1705232"/>
          <a:ext cx="2075936" cy="8380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38227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31D3F8-F7AC-1F44-AF1F-F627EB6C1F1D}"/>
              </a:ext>
            </a:extLst>
          </p:cNvPr>
          <p:cNvSpPr txBox="1"/>
          <p:nvPr/>
        </p:nvSpPr>
        <p:spPr>
          <a:xfrm>
            <a:off x="8495271" y="19421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2 = 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172219-F7BA-C747-B2C7-071C13D1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81385"/>
              </p:ext>
            </p:extLst>
          </p:nvPr>
        </p:nvGraphicFramePr>
        <p:xfrm>
          <a:off x="3672017" y="1676144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5C49496-9785-094E-81D7-756D619E1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68326"/>
              </p:ext>
            </p:extLst>
          </p:nvPr>
        </p:nvGraphicFramePr>
        <p:xfrm>
          <a:off x="9139881" y="1673605"/>
          <a:ext cx="2075936" cy="8380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38227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55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1B4BC96-4D96-AB40-91A1-E142DEEE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70459"/>
              </p:ext>
            </p:extLst>
          </p:nvPr>
        </p:nvGraphicFramePr>
        <p:xfrm>
          <a:off x="2294887" y="5214484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9893AC-EDD7-7D48-AF87-5DCA425385FA}"/>
              </a:ext>
            </a:extLst>
          </p:cNvPr>
          <p:cNvSpPr txBox="1"/>
          <p:nvPr/>
        </p:nvSpPr>
        <p:spPr>
          <a:xfrm>
            <a:off x="4515303" y="54602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BC58CCF-096C-3044-8DCF-88E7872E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08464"/>
              </p:ext>
            </p:extLst>
          </p:nvPr>
        </p:nvGraphicFramePr>
        <p:xfrm>
          <a:off x="4996735" y="5208773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1109237-16DD-E244-94A8-2BEA1DD3D846}"/>
              </a:ext>
            </a:extLst>
          </p:cNvPr>
          <p:cNvSpPr txBox="1"/>
          <p:nvPr/>
        </p:nvSpPr>
        <p:spPr>
          <a:xfrm>
            <a:off x="7201121" y="548013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8CE696D-DCA3-664D-95D1-F2666DDAC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13933"/>
              </p:ext>
            </p:extLst>
          </p:nvPr>
        </p:nvGraphicFramePr>
        <p:xfrm>
          <a:off x="7554103" y="5208773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833ABEA-2E64-5E4A-96B1-120C2788C5D3}"/>
              </a:ext>
            </a:extLst>
          </p:cNvPr>
          <p:cNvSpPr txBox="1"/>
          <p:nvPr/>
        </p:nvSpPr>
        <p:spPr>
          <a:xfrm>
            <a:off x="4416572" y="6111830"/>
            <a:ext cx="324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Not matrix multiplication!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10D72AE-D379-4F47-8823-DA6EDF796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5194"/>
              </p:ext>
            </p:extLst>
          </p:nvPr>
        </p:nvGraphicFramePr>
        <p:xfrm>
          <a:off x="3225112" y="2872323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1CC74B8-FECC-2648-8C1F-3F3D2968404A}"/>
              </a:ext>
            </a:extLst>
          </p:cNvPr>
          <p:cNvSpPr txBox="1"/>
          <p:nvPr/>
        </p:nvSpPr>
        <p:spPr>
          <a:xfrm>
            <a:off x="5301048" y="315794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 2 = 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AE8C1BA5-6556-294E-9CB4-4A44B320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21116"/>
              </p:ext>
            </p:extLst>
          </p:nvPr>
        </p:nvGraphicFramePr>
        <p:xfrm>
          <a:off x="6083643" y="2869260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66466DB-33AD-A141-A834-C8D8D63FE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74168"/>
              </p:ext>
            </p:extLst>
          </p:nvPr>
        </p:nvGraphicFramePr>
        <p:xfrm>
          <a:off x="2294887" y="4030745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54804B-856C-9C4A-8285-13861D43676E}"/>
              </a:ext>
            </a:extLst>
          </p:cNvPr>
          <p:cNvSpPr txBox="1"/>
          <p:nvPr/>
        </p:nvSpPr>
        <p:spPr>
          <a:xfrm>
            <a:off x="4515303" y="427649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&gt;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A32E655D-481F-BE47-BB5B-6C8A3C476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2834"/>
              </p:ext>
            </p:extLst>
          </p:nvPr>
        </p:nvGraphicFramePr>
        <p:xfrm>
          <a:off x="4996735" y="4025034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897FA24-E60D-924A-898F-33B13DAB4D5D}"/>
              </a:ext>
            </a:extLst>
          </p:cNvPr>
          <p:cNvSpPr txBox="1"/>
          <p:nvPr/>
        </p:nvSpPr>
        <p:spPr>
          <a:xfrm>
            <a:off x="7201121" y="4296391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6AD5049D-AB50-AC43-86ED-BA25F0522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27396"/>
              </p:ext>
            </p:extLst>
          </p:nvPr>
        </p:nvGraphicFramePr>
        <p:xfrm>
          <a:off x="7554103" y="4025034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3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10CF-D907-CD4C-9020-1303FDC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(lists) in Python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71985A-51E7-2249-85C6-8B909018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61157"/>
              </p:ext>
            </p:extLst>
          </p:nvPr>
        </p:nvGraphicFramePr>
        <p:xfrm>
          <a:off x="1735438" y="18308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641863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3257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4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x 4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myAry</a:t>
                      </a:r>
                      <a:r>
                        <a:rPr lang="en-US" dirty="0"/>
                        <a:t> = [7, 3, 8,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2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x 2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myAry</a:t>
                      </a:r>
                      <a:r>
                        <a:rPr lang="en-US" dirty="0"/>
                        <a:t> = [ [3, 7], [2, 1]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x 2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myAry</a:t>
                      </a:r>
                      <a:r>
                        <a:rPr lang="en-US" dirty="0"/>
                        <a:t> = [ [1, 3], [2, 5], [8, 2]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8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x 3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myAry</a:t>
                      </a:r>
                      <a:r>
                        <a:rPr lang="en-US" dirty="0"/>
                        <a:t> = [ [1, 3, 7], [2, 5, 9], [8, 2, 1]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9617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6415C9D-7C9E-EF4B-B727-B43C43CA1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92193"/>
              </p:ext>
            </p:extLst>
          </p:nvPr>
        </p:nvGraphicFramePr>
        <p:xfrm>
          <a:off x="7964106" y="4416439"/>
          <a:ext cx="2075936" cy="8722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15" name="U-Turn Arrow 14">
            <a:extLst>
              <a:ext uri="{FF2B5EF4-FFF2-40B4-BE49-F238E27FC236}">
                <a16:creationId xmlns:a16="http://schemas.microsoft.com/office/drawing/2014/main" id="{AA2EF232-4D62-E640-8403-E6E746C58420}"/>
              </a:ext>
            </a:extLst>
          </p:cNvPr>
          <p:cNvSpPr/>
          <p:nvPr/>
        </p:nvSpPr>
        <p:spPr>
          <a:xfrm rot="5400000">
            <a:off x="9075605" y="3401846"/>
            <a:ext cx="2425536" cy="849870"/>
          </a:xfrm>
          <a:prstGeom prst="uturnArrow">
            <a:avLst>
              <a:gd name="adj1" fmla="val 25000"/>
              <a:gd name="adj2" fmla="val 24478"/>
              <a:gd name="adj3" fmla="val 26044"/>
              <a:gd name="adj4" fmla="val 43750"/>
              <a:gd name="adj5" fmla="val 7500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ACDD515-EA86-FE41-B859-A6A83079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40303"/>
              </p:ext>
            </p:extLst>
          </p:nvPr>
        </p:nvGraphicFramePr>
        <p:xfrm>
          <a:off x="4118681" y="4034817"/>
          <a:ext cx="2075937" cy="130837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3003256846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7599"/>
                  </a:ext>
                </a:extLst>
              </a:tr>
            </a:tbl>
          </a:graphicData>
        </a:graphic>
      </p:graphicFrame>
      <p:sp>
        <p:nvSpPr>
          <p:cNvPr id="21" name="Bent-Up Arrow 20">
            <a:extLst>
              <a:ext uri="{FF2B5EF4-FFF2-40B4-BE49-F238E27FC236}">
                <a16:creationId xmlns:a16="http://schemas.microsoft.com/office/drawing/2014/main" id="{062BA498-7133-3844-970B-6B59197B632D}"/>
              </a:ext>
            </a:extLst>
          </p:cNvPr>
          <p:cNvSpPr/>
          <p:nvPr/>
        </p:nvSpPr>
        <p:spPr>
          <a:xfrm rot="16200000" flipH="1">
            <a:off x="5956266" y="3923403"/>
            <a:ext cx="1208226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C029-B770-194E-B162-28DAD885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Trouble With Python Lists of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4D0C-AE9C-5E40-B376-98DC084D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printed they look like lists of lists instead of multi-dimensional arrays.</a:t>
            </a:r>
          </a:p>
          <a:p>
            <a:r>
              <a:rPr lang="en-US" dirty="0"/>
              <a:t>They don’t support array arithmetic.</a:t>
            </a:r>
          </a:p>
          <a:p>
            <a:r>
              <a:rPr lang="en-US" dirty="0"/>
              <a:t>Slicing lists of lists is troublesome.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A9E26-9218-3243-8AD2-BDBFB7990FF6}"/>
              </a:ext>
            </a:extLst>
          </p:cNvPr>
          <p:cNvSpPr txBox="1"/>
          <p:nvPr/>
        </p:nvSpPr>
        <p:spPr>
          <a:xfrm>
            <a:off x="5918887" y="4700719"/>
            <a:ext cx="5601726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dirty="0">
                <a:solidFill>
                  <a:schemeClr val="bg1"/>
                </a:solidFill>
              </a:rPr>
              <a:t>  File "</a:t>
            </a:r>
            <a:r>
              <a:rPr lang="en-US" dirty="0" err="1">
                <a:solidFill>
                  <a:schemeClr val="bg1"/>
                </a:solidFill>
              </a:rPr>
              <a:t>arrays.py</a:t>
            </a:r>
            <a:r>
              <a:rPr lang="en-US" dirty="0">
                <a:solidFill>
                  <a:schemeClr val="bg1"/>
                </a:solidFill>
              </a:rPr>
              <a:t>", line 3, in &lt;module&gt;</a:t>
            </a:r>
          </a:p>
          <a:p>
            <a:r>
              <a:rPr lang="en-US" dirty="0">
                <a:solidFill>
                  <a:schemeClr val="bg1"/>
                </a:solidFill>
              </a:rPr>
              <a:t>    c = a * 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>
                <a:solidFill>
                  <a:schemeClr val="bg1"/>
                </a:solidFill>
              </a:rPr>
              <a:t>: can't multiply sequence by non-int of type 'list'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42E6A-0049-A846-8AF1-FAFF2BA16CF6}"/>
              </a:ext>
            </a:extLst>
          </p:cNvPr>
          <p:cNvSpPr/>
          <p:nvPr/>
        </p:nvSpPr>
        <p:spPr>
          <a:xfrm>
            <a:off x="6975387" y="3060011"/>
            <a:ext cx="4897395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= [[1, 2, 3], [4, 5, 6], [7, 8, 9] 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 = [[2, 2, 2], [2, 2, 2], [2, 2, 2] 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 = a *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77CF5-06D1-9E41-84C2-0534F043C201}"/>
              </a:ext>
            </a:extLst>
          </p:cNvPr>
          <p:cNvSpPr txBox="1"/>
          <p:nvPr/>
        </p:nvSpPr>
        <p:spPr>
          <a:xfrm>
            <a:off x="1470455" y="5267195"/>
            <a:ext cx="268695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[[1, 2, 3], [4, 5, 6], [7, 8, 9]]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39B9F-5814-C141-9D2C-9CE1FF58AAE3}"/>
              </a:ext>
            </a:extLst>
          </p:cNvPr>
          <p:cNvSpPr/>
          <p:nvPr/>
        </p:nvSpPr>
        <p:spPr>
          <a:xfrm>
            <a:off x="677563" y="3805539"/>
            <a:ext cx="4897395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= [[1, 2, 3], [4, 5, 6], [7, 8, 9] 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print(a)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746CA0-74C8-1941-91F1-F36D9CE980E5}"/>
              </a:ext>
            </a:extLst>
          </p:cNvPr>
          <p:cNvCxnSpPr/>
          <p:nvPr/>
        </p:nvCxnSpPr>
        <p:spPr>
          <a:xfrm flipH="1">
            <a:off x="3323968" y="4451870"/>
            <a:ext cx="358346" cy="8153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743523-97A5-8D41-BDE5-7FDCDA1198DA}"/>
              </a:ext>
            </a:extLst>
          </p:cNvPr>
          <p:cNvCxnSpPr>
            <a:cxnSpLocks/>
          </p:cNvCxnSpPr>
          <p:nvPr/>
        </p:nvCxnSpPr>
        <p:spPr>
          <a:xfrm flipH="1">
            <a:off x="8732107" y="3983341"/>
            <a:ext cx="325396" cy="71737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5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1F94-561E-F542-AA5E-67A9861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1325563"/>
          </a:xfrm>
        </p:spPr>
        <p:txBody>
          <a:bodyPr/>
          <a:lstStyle/>
          <a:p>
            <a:r>
              <a:rPr lang="en-US" dirty="0"/>
              <a:t>NumPy Arrays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9CE3C-2DF6-8940-9E80-27083F40565D}"/>
              </a:ext>
            </a:extLst>
          </p:cNvPr>
          <p:cNvSpPr/>
          <p:nvPr/>
        </p:nvSpPr>
        <p:spPr>
          <a:xfrm>
            <a:off x="1703170" y="2013122"/>
            <a:ext cx="1103871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=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[[1 2 3]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[4 5 6]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[7 8 9]]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6C5CA-9CD8-604E-9339-F82EA945235F}"/>
              </a:ext>
            </a:extLst>
          </p:cNvPr>
          <p:cNvSpPr/>
          <p:nvPr/>
        </p:nvSpPr>
        <p:spPr>
          <a:xfrm>
            <a:off x="6882712" y="1243559"/>
            <a:ext cx="1285103" cy="39703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=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[[1 2 3]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[4 5 6]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[7 8 9]]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 =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[[1 1 1]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[1 1 1]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[2 2 2]]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- b =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[[0 1 2]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[3 4 5]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[5 6 7]]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0B90E-F549-9A4A-92A2-C060B99A20F0}"/>
              </a:ext>
            </a:extLst>
          </p:cNvPr>
          <p:cNvSpPr/>
          <p:nvPr/>
        </p:nvSpPr>
        <p:spPr>
          <a:xfrm>
            <a:off x="3425030" y="3904228"/>
            <a:ext cx="1993557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=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[[1 2 3]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[4 5 6]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[7 8 9]]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a[0:3, 1] = [2 5 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4BEA3-8DA7-4B47-A11C-D55C6AE4EC44}"/>
              </a:ext>
            </a:extLst>
          </p:cNvPr>
          <p:cNvSpPr txBox="1"/>
          <p:nvPr/>
        </p:nvSpPr>
        <p:spPr>
          <a:xfrm>
            <a:off x="1338227" y="1643790"/>
            <a:ext cx="168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Print Nice!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1BAF-C0AB-7546-A86A-010EDA645031}"/>
              </a:ext>
            </a:extLst>
          </p:cNvPr>
          <p:cNvSpPr txBox="1"/>
          <p:nvPr/>
        </p:nvSpPr>
        <p:spPr>
          <a:xfrm>
            <a:off x="6227805" y="748816"/>
            <a:ext cx="311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Support Array Arithmetic!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74D40-5D32-3B4B-A3AC-BF460FE94348}"/>
              </a:ext>
            </a:extLst>
          </p:cNvPr>
          <p:cNvSpPr txBox="1"/>
          <p:nvPr/>
        </p:nvSpPr>
        <p:spPr>
          <a:xfrm>
            <a:off x="3385756" y="3429000"/>
            <a:ext cx="20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Slicing Works Great!</a:t>
            </a:r>
          </a:p>
        </p:txBody>
      </p:sp>
    </p:spTree>
    <p:extLst>
      <p:ext uri="{BB962C8B-B14F-4D97-AF65-F5344CB8AC3E}">
        <p14:creationId xmlns:p14="http://schemas.microsoft.com/office/powerpoint/2010/main" val="84682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98C0-B81A-9247-A403-915DA617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Slicing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1CB8F6-2A3E-9040-A3CD-27953B2C5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98703"/>
              </p:ext>
            </p:extLst>
          </p:nvPr>
        </p:nvGraphicFramePr>
        <p:xfrm>
          <a:off x="2728912" y="2814967"/>
          <a:ext cx="2075936" cy="8018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2DCB10-000D-E94B-9DF1-A0260C38FDF5}"/>
              </a:ext>
            </a:extLst>
          </p:cNvPr>
          <p:cNvSpPr txBox="1"/>
          <p:nvPr/>
        </p:nvSpPr>
        <p:spPr>
          <a:xfrm>
            <a:off x="2835374" y="235863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a[0, 0:2] or a[0, :]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8CB584A-1032-7747-A632-9470BB6C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26146"/>
              </p:ext>
            </p:extLst>
          </p:nvPr>
        </p:nvGraphicFramePr>
        <p:xfrm>
          <a:off x="530923" y="2814967"/>
          <a:ext cx="2075936" cy="8018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78BFA69-3854-674A-B547-0F3C1D398042}"/>
              </a:ext>
            </a:extLst>
          </p:cNvPr>
          <p:cNvSpPr txBox="1"/>
          <p:nvPr/>
        </p:nvSpPr>
        <p:spPr>
          <a:xfrm>
            <a:off x="1103630" y="235863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a[0, 0]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4A5513A-1AFD-5449-882F-2C7C761A1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12111"/>
              </p:ext>
            </p:extLst>
          </p:nvPr>
        </p:nvGraphicFramePr>
        <p:xfrm>
          <a:off x="7124890" y="2838178"/>
          <a:ext cx="2075936" cy="8018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37CF53D-4D6F-F941-A0D6-30D18C15CC00}"/>
              </a:ext>
            </a:extLst>
          </p:cNvPr>
          <p:cNvSpPr txBox="1"/>
          <p:nvPr/>
        </p:nvSpPr>
        <p:spPr>
          <a:xfrm>
            <a:off x="7186506" y="232253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a[0:2, 0] or a[:, 0]</a:t>
            </a: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7A863071-FBAC-7D4E-837A-ABC25D531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70201"/>
              </p:ext>
            </p:extLst>
          </p:nvPr>
        </p:nvGraphicFramePr>
        <p:xfrm>
          <a:off x="4926901" y="2814967"/>
          <a:ext cx="2075936" cy="8018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1BC71BE-9EA5-5D48-BE86-1BE29488B725}"/>
              </a:ext>
            </a:extLst>
          </p:cNvPr>
          <p:cNvSpPr txBox="1"/>
          <p:nvPr/>
        </p:nvSpPr>
        <p:spPr>
          <a:xfrm>
            <a:off x="5033363" y="2358632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a[1, 0:2] or a[1, :]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A2103159-9832-AC43-9AF9-EC0C4B5D6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13770"/>
              </p:ext>
            </p:extLst>
          </p:nvPr>
        </p:nvGraphicFramePr>
        <p:xfrm>
          <a:off x="9339649" y="2846215"/>
          <a:ext cx="2075936" cy="8018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37968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BF5D5F4-40BF-F94E-A2B6-76251B687B6E}"/>
              </a:ext>
            </a:extLst>
          </p:cNvPr>
          <p:cNvSpPr txBox="1"/>
          <p:nvPr/>
        </p:nvSpPr>
        <p:spPr>
          <a:xfrm>
            <a:off x="9339649" y="232253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a[0:2, 1] or a[:, 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DD2EE-B76B-2C47-84D2-159FC97EAB1D}"/>
              </a:ext>
            </a:extLst>
          </p:cNvPr>
          <p:cNvSpPr txBox="1"/>
          <p:nvPr/>
        </p:nvSpPr>
        <p:spPr>
          <a:xfrm>
            <a:off x="2555580" y="1470494"/>
            <a:ext cx="708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 row-start : up-to-row-end, col-start : up-to-col-end ] 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EE7BC214-365E-5F48-933C-2626D906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83733"/>
              </p:ext>
            </p:extLst>
          </p:nvPr>
        </p:nvGraphicFramePr>
        <p:xfrm>
          <a:off x="530923" y="4441914"/>
          <a:ext cx="2075937" cy="123801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56293-5A34-3241-964A-DE63AF5FF09E}"/>
              </a:ext>
            </a:extLst>
          </p:cNvPr>
          <p:cNvSpPr txBox="1"/>
          <p:nvPr/>
        </p:nvSpPr>
        <p:spPr>
          <a:xfrm>
            <a:off x="1004774" y="398557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a[0:2, 0:2]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DAA6DCCD-BFB5-CA48-A046-3C9C022B8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24016"/>
              </p:ext>
            </p:extLst>
          </p:nvPr>
        </p:nvGraphicFramePr>
        <p:xfrm>
          <a:off x="2728912" y="4441914"/>
          <a:ext cx="2075937" cy="123801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C84131D-B378-814B-AECA-C50F04929212}"/>
              </a:ext>
            </a:extLst>
          </p:cNvPr>
          <p:cNvSpPr txBox="1"/>
          <p:nvPr/>
        </p:nvSpPr>
        <p:spPr>
          <a:xfrm>
            <a:off x="3202763" y="398557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a[1:3, 0:2]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E588BA9-C2AA-BF44-A73B-5099D84AC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42612"/>
              </p:ext>
            </p:extLst>
          </p:nvPr>
        </p:nvGraphicFramePr>
        <p:xfrm>
          <a:off x="4926901" y="4448617"/>
          <a:ext cx="2075937" cy="123801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3F1E1DC-0479-2841-8629-CB70FDF3DA66}"/>
              </a:ext>
            </a:extLst>
          </p:cNvPr>
          <p:cNvSpPr txBox="1"/>
          <p:nvPr/>
        </p:nvSpPr>
        <p:spPr>
          <a:xfrm>
            <a:off x="5400752" y="399228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a[0:2, 1:3]</a:t>
            </a:r>
            <a:endParaRPr lang="en-US" dirty="0"/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D6A573F-CAEF-A645-859E-FBD319657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15969"/>
              </p:ext>
            </p:extLst>
          </p:nvPr>
        </p:nvGraphicFramePr>
        <p:xfrm>
          <a:off x="7124889" y="4433587"/>
          <a:ext cx="2075937" cy="123801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0426DE5-3B8C-0942-A253-13C279147903}"/>
              </a:ext>
            </a:extLst>
          </p:cNvPr>
          <p:cNvSpPr txBox="1"/>
          <p:nvPr/>
        </p:nvSpPr>
        <p:spPr>
          <a:xfrm>
            <a:off x="7598740" y="398557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a[:, 0:2]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7C54D52-97C0-9646-BCD3-287EFDC5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13270"/>
              </p:ext>
            </p:extLst>
          </p:nvPr>
        </p:nvGraphicFramePr>
        <p:xfrm>
          <a:off x="9371687" y="4440290"/>
          <a:ext cx="2075937" cy="123801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A47F711-C3A9-134F-9631-0FC70330FB16}"/>
              </a:ext>
            </a:extLst>
          </p:cNvPr>
          <p:cNvSpPr txBox="1"/>
          <p:nvPr/>
        </p:nvSpPr>
        <p:spPr>
          <a:xfrm>
            <a:off x="9845538" y="39922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a[1:3, :]</a:t>
            </a:r>
          </a:p>
        </p:txBody>
      </p:sp>
    </p:spTree>
    <p:extLst>
      <p:ext uri="{BB962C8B-B14F-4D97-AF65-F5344CB8AC3E}">
        <p14:creationId xmlns:p14="http://schemas.microsoft.com/office/powerpoint/2010/main" val="296173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DC0-7492-B24F-B7D5-F4BE5D29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Slicing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E5C47E2-84D4-204F-9FA6-66EBB0CA6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54816"/>
              </p:ext>
            </p:extLst>
          </p:nvPr>
        </p:nvGraphicFramePr>
        <p:xfrm>
          <a:off x="4922108" y="1512443"/>
          <a:ext cx="2075937" cy="1674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519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D108A55-48B3-7B4A-BC92-9CE4F51AB1F5}"/>
              </a:ext>
            </a:extLst>
          </p:cNvPr>
          <p:cNvSpPr txBox="1"/>
          <p:nvPr/>
        </p:nvSpPr>
        <p:spPr>
          <a:xfrm>
            <a:off x="2864707" y="344188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a[1:3, 0:3] * 2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C3155590-1F15-3E48-B560-63D8CA03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65708"/>
              </p:ext>
            </p:extLst>
          </p:nvPr>
        </p:nvGraphicFramePr>
        <p:xfrm>
          <a:off x="2507977" y="3930381"/>
          <a:ext cx="2075937" cy="1674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519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B4B54D-2BC9-F34E-BAC2-9F8A4C1138DB}"/>
              </a:ext>
            </a:extLst>
          </p:cNvPr>
          <p:cNvSpPr txBox="1"/>
          <p:nvPr/>
        </p:nvSpPr>
        <p:spPr>
          <a:xfrm>
            <a:off x="5812439" y="11431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14372-FCB0-5940-8EF9-9BEA4A8A761A}"/>
              </a:ext>
            </a:extLst>
          </p:cNvPr>
          <p:cNvSpPr txBox="1"/>
          <p:nvPr/>
        </p:nvSpPr>
        <p:spPr>
          <a:xfrm>
            <a:off x="5287862" y="3441887"/>
            <a:ext cx="127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a[:, 1:3] &gt; 4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5B59C514-6236-1446-8E54-9F3498E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70727"/>
              </p:ext>
            </p:extLst>
          </p:nvPr>
        </p:nvGraphicFramePr>
        <p:xfrm>
          <a:off x="4885036" y="3930381"/>
          <a:ext cx="2075937" cy="1674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51903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7973DE21-6C6B-994F-BE5E-CD5C9F9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27215"/>
              </p:ext>
            </p:extLst>
          </p:nvPr>
        </p:nvGraphicFramePr>
        <p:xfrm>
          <a:off x="7344677" y="3875393"/>
          <a:ext cx="2075937" cy="1674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979">
                  <a:extLst>
                    <a:ext uri="{9D8B030D-6E8A-4147-A177-3AD203B41FA5}">
                      <a16:colId xmlns:a16="http://schemas.microsoft.com/office/drawing/2014/main" val="1901262074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441410609"/>
                    </a:ext>
                  </a:extLst>
                </a:gridCol>
                <a:gridCol w="691979">
                  <a:extLst>
                    <a:ext uri="{9D8B030D-6E8A-4147-A177-3AD203B41FA5}">
                      <a16:colId xmlns:a16="http://schemas.microsoft.com/office/drawing/2014/main" val="1059625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979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0581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59071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5190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E59936B-4290-D540-9E29-6AE8C061BC18}"/>
              </a:ext>
            </a:extLst>
          </p:cNvPr>
          <p:cNvSpPr txBox="1"/>
          <p:nvPr/>
        </p:nvSpPr>
        <p:spPr>
          <a:xfrm>
            <a:off x="7526737" y="3429000"/>
            <a:ext cx="197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a[1, 1:3] * a[3][0:2]</a:t>
            </a:r>
          </a:p>
        </p:txBody>
      </p:sp>
    </p:spTree>
    <p:extLst>
      <p:ext uri="{BB962C8B-B14F-4D97-AF65-F5344CB8AC3E}">
        <p14:creationId xmlns:p14="http://schemas.microsoft.com/office/powerpoint/2010/main" val="327221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726</Words>
  <Application>Microsoft Macintosh PowerPoint</Application>
  <PresentationFormat>Widescreen</PresentationFormat>
  <Paragraphs>258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Multi-Dimensional Arrays</vt:lpstr>
      <vt:lpstr>Array Arithmetic Useful in ML</vt:lpstr>
      <vt:lpstr>Arrays (lists) in Python</vt:lpstr>
      <vt:lpstr>The Trouble With Python Lists of Lists</vt:lpstr>
      <vt:lpstr>NumPy Arrays</vt:lpstr>
      <vt:lpstr>More On Slicing</vt:lpstr>
      <vt:lpstr>More On Slicing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Multi-Dimensional Arrays</dc:title>
  <dc:creator>Mark Cohen</dc:creator>
  <cp:lastModifiedBy>Mark Cohen</cp:lastModifiedBy>
  <cp:revision>20</cp:revision>
  <dcterms:created xsi:type="dcterms:W3CDTF">2021-01-10T17:14:59Z</dcterms:created>
  <dcterms:modified xsi:type="dcterms:W3CDTF">2021-01-10T19:45:30Z</dcterms:modified>
</cp:coreProperties>
</file>