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 id="2147483679" r:id="rId2"/>
  </p:sldMasterIdLst>
  <p:notesMasterIdLst>
    <p:notesMasterId r:id="rId77"/>
  </p:notesMasterIdLst>
  <p:sldIdLst>
    <p:sldId id="256" r:id="rId3"/>
    <p:sldId id="257" r:id="rId4"/>
    <p:sldId id="258" r:id="rId5"/>
    <p:sldId id="301" r:id="rId6"/>
    <p:sldId id="259" r:id="rId7"/>
    <p:sldId id="262" r:id="rId8"/>
    <p:sldId id="263" r:id="rId9"/>
    <p:sldId id="264" r:id="rId10"/>
    <p:sldId id="302" r:id="rId11"/>
    <p:sldId id="260" r:id="rId12"/>
    <p:sldId id="305" r:id="rId13"/>
    <p:sldId id="261" r:id="rId14"/>
    <p:sldId id="306" r:id="rId15"/>
    <p:sldId id="265" r:id="rId16"/>
    <p:sldId id="307" r:id="rId17"/>
    <p:sldId id="266" r:id="rId18"/>
    <p:sldId id="267" r:id="rId19"/>
    <p:sldId id="268" r:id="rId20"/>
    <p:sldId id="303" r:id="rId21"/>
    <p:sldId id="269" r:id="rId22"/>
    <p:sldId id="270" r:id="rId23"/>
    <p:sldId id="271" r:id="rId24"/>
    <p:sldId id="304" r:id="rId25"/>
    <p:sldId id="272" r:id="rId26"/>
    <p:sldId id="273" r:id="rId27"/>
    <p:sldId id="274" r:id="rId28"/>
    <p:sldId id="275" r:id="rId29"/>
    <p:sldId id="308" r:id="rId30"/>
    <p:sldId id="276" r:id="rId31"/>
    <p:sldId id="277" r:id="rId32"/>
    <p:sldId id="278" r:id="rId33"/>
    <p:sldId id="318" r:id="rId34"/>
    <p:sldId id="309" r:id="rId35"/>
    <p:sldId id="310" r:id="rId36"/>
    <p:sldId id="280" r:id="rId37"/>
    <p:sldId id="281" r:id="rId38"/>
    <p:sldId id="311" r:id="rId39"/>
    <p:sldId id="282" r:id="rId40"/>
    <p:sldId id="312" r:id="rId41"/>
    <p:sldId id="285" r:id="rId42"/>
    <p:sldId id="313" r:id="rId43"/>
    <p:sldId id="286" r:id="rId44"/>
    <p:sldId id="314" r:id="rId45"/>
    <p:sldId id="289" r:id="rId46"/>
    <p:sldId id="315" r:id="rId47"/>
    <p:sldId id="316" r:id="rId48"/>
    <p:sldId id="292" r:id="rId49"/>
    <p:sldId id="317" r:id="rId50"/>
    <p:sldId id="293" r:id="rId51"/>
    <p:sldId id="294" r:id="rId52"/>
    <p:sldId id="295" r:id="rId53"/>
    <p:sldId id="296" r:id="rId54"/>
    <p:sldId id="287" r:id="rId55"/>
    <p:sldId id="393" r:id="rId56"/>
    <p:sldId id="394" r:id="rId57"/>
    <p:sldId id="288" r:id="rId58"/>
    <p:sldId id="395" r:id="rId59"/>
    <p:sldId id="396" r:id="rId60"/>
    <p:sldId id="397" r:id="rId61"/>
    <p:sldId id="398" r:id="rId62"/>
    <p:sldId id="399" r:id="rId63"/>
    <p:sldId id="400" r:id="rId64"/>
    <p:sldId id="401" r:id="rId65"/>
    <p:sldId id="297" r:id="rId66"/>
    <p:sldId id="405" r:id="rId67"/>
    <p:sldId id="279" r:id="rId68"/>
    <p:sldId id="402" r:id="rId69"/>
    <p:sldId id="403" r:id="rId70"/>
    <p:sldId id="404" r:id="rId71"/>
    <p:sldId id="283" r:id="rId72"/>
    <p:sldId id="284" r:id="rId73"/>
    <p:sldId id="298" r:id="rId74"/>
    <p:sldId id="299" r:id="rId75"/>
    <p:sldId id="392" r:id="rId76"/>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8" roundtripDataSignature="AMtx7mj8/8Lq6OxWY8UWvcGjGy/yeoBX7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499D3B-A6AB-417D-A109-BA75AA7E94FD}">
  <a:tblStyle styleId="{78499D3B-A6AB-417D-A109-BA75AA7E94FD}" styleName="Table_0">
    <a:wholeTbl>
      <a:tcTxStyle b="off" i="off">
        <a:font>
          <a:latin typeface="Times New Roman"/>
          <a:ea typeface="Times New Roman"/>
          <a:cs typeface="Times New Roman"/>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AEB"/>
          </a:solidFill>
        </a:fill>
      </a:tcStyle>
    </a:wholeTbl>
    <a:band1H>
      <a:tcTxStyle/>
      <a:tcStyle>
        <a:tcBdr/>
        <a:fill>
          <a:solidFill>
            <a:srgbClr val="D0D3D4"/>
          </a:solidFill>
        </a:fill>
      </a:tcStyle>
    </a:band1H>
    <a:band2H>
      <a:tcTxStyle/>
      <a:tcStyle>
        <a:tcBdr/>
      </a:tcStyle>
    </a:band2H>
    <a:band1V>
      <a:tcTxStyle/>
      <a:tcStyle>
        <a:tcBdr/>
        <a:fill>
          <a:solidFill>
            <a:srgbClr val="D0D3D4"/>
          </a:solidFill>
        </a:fill>
      </a:tcStyle>
    </a:band1V>
    <a:band2V>
      <a:tcTxStyle/>
      <a:tcStyle>
        <a:tcBdr/>
      </a:tcStyle>
    </a:band2V>
    <a:lastCol>
      <a:tcTxStyle b="on" i="off">
        <a:font>
          <a:latin typeface="Times New Roman"/>
          <a:ea typeface="Times New Roman"/>
          <a:cs typeface="Times New Roman"/>
        </a:font>
        <a:schemeClr val="lt1"/>
      </a:tcTxStyle>
      <a:tcStyle>
        <a:tcBdr/>
        <a:fill>
          <a:solidFill>
            <a:schemeClr val="accent1"/>
          </a:solidFill>
        </a:fill>
      </a:tcStyle>
    </a:lastCol>
    <a:firstCol>
      <a:tcTxStyle b="on" i="off">
        <a:font>
          <a:latin typeface="Times New Roman"/>
          <a:ea typeface="Times New Roman"/>
          <a:cs typeface="Times New Roman"/>
        </a:font>
        <a:schemeClr val="lt1"/>
      </a:tcTxStyle>
      <a:tcStyle>
        <a:tcBdr/>
        <a:fill>
          <a:solidFill>
            <a:schemeClr val="accent1"/>
          </a:solidFill>
        </a:fill>
      </a:tcStyle>
    </a:firstCol>
    <a:lastRow>
      <a:tcTxStyle b="on" i="off">
        <a:font>
          <a:latin typeface="Times New Roman"/>
          <a:ea typeface="Times New Roman"/>
          <a:cs typeface="Times New Roman"/>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imes New Roman"/>
          <a:ea typeface="Times New Roman"/>
          <a:cs typeface="Times New Roman"/>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01"/>
    <p:restoredTop sz="94704"/>
  </p:normalViewPr>
  <p:slideViewPr>
    <p:cSldViewPr snapToGrid="0">
      <p:cViewPr varScale="1">
        <p:scale>
          <a:sx n="60" d="100"/>
          <a:sy n="60" d="100"/>
        </p:scale>
        <p:origin x="968" y="28"/>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customschemas.google.com/relationships/presentationmetadata" Target="metadata"/><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772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4059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7" name="Google Shape;37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24588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1665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2" name="Google Shape;482;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8264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4160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extLst>
      <p:ext uri="{BB962C8B-B14F-4D97-AF65-F5344CB8AC3E}">
        <p14:creationId xmlns:p14="http://schemas.microsoft.com/office/powerpoint/2010/main" val="33029833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extLst>
      <p:ext uri="{BB962C8B-B14F-4D97-AF65-F5344CB8AC3E}">
        <p14:creationId xmlns:p14="http://schemas.microsoft.com/office/powerpoint/2010/main" val="17171510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4" name="Google Shape;614;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8" name="Google Shape;628;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9" name="Google Shape;629;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8" name="Google Shape;63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9225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19620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4" name="Google Shape;684;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5" name="Google Shape;685;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Hỏi bài sinh viên và ôn tập lại kiến thức chương 4 (khoảng 15 phút)</a:t>
            </a:r>
            <a:endParaRPr/>
          </a:p>
        </p:txBody>
      </p:sp>
      <p:sp>
        <p:nvSpPr>
          <p:cNvPr id="349" name="Google Shape;349;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Cho sinh viên làm bài tập theo nhóm (khoảng 20 phút)</a:t>
            </a:r>
            <a:endParaRPr/>
          </a:p>
        </p:txBody>
      </p:sp>
      <p:sp>
        <p:nvSpPr>
          <p:cNvPr id="359" name="Google Shape;359;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sz="1800" b="0" i="0" u="none" strike="noStrike" kern="1200" cap="none" spc="0" normalizeH="0" baseline="0" noProof="0">
              <a:ln>
                <a:noFill/>
              </a:ln>
              <a:solidFill>
                <a:srgbClr val="000000"/>
              </a:solidFill>
              <a:effectLst/>
              <a:uLnTx/>
              <a:uFillTx/>
              <a:latin typeface="Arial"/>
              <a:ea typeface="+mn-ea"/>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Cho sinh viên làm bài tập theo nhóm (khoảng 20 phút)</a:t>
            </a:r>
            <a:endParaRPr/>
          </a:p>
        </p:txBody>
      </p:sp>
      <p:sp>
        <p:nvSpPr>
          <p:cNvPr id="370" name="Google Shape;370;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sz="1800" b="0" i="0" u="none" strike="noStrike" kern="1200" cap="none" spc="0" normalizeH="0" baseline="0" noProof="0">
              <a:ln>
                <a:noFill/>
              </a:ln>
              <a:solidFill>
                <a:srgbClr val="000000"/>
              </a:solidFill>
              <a:effectLst/>
              <a:uLnTx/>
              <a:uFillTx/>
              <a:latin typeface="Arial"/>
              <a:ea typeface="+mn-ea"/>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1" name="Google Shape;381;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Cho sinh viên làm bài tập theo nhóm (khoảng 20 phút)</a:t>
            </a:r>
            <a:endParaRPr/>
          </a:p>
        </p:txBody>
      </p:sp>
      <p:sp>
        <p:nvSpPr>
          <p:cNvPr id="382" name="Google Shape;382;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sz="1800" b="0" i="0" u="none" strike="noStrike" kern="1200" cap="none" spc="0" normalizeH="0" baseline="0" noProof="0">
              <a:ln>
                <a:noFill/>
              </a:ln>
              <a:solidFill>
                <a:srgbClr val="000000"/>
              </a:solidFill>
              <a:effectLst/>
              <a:uLnTx/>
              <a:uFillTx/>
              <a:latin typeface="Arial"/>
              <a:ea typeface="+mn-ea"/>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Cho sinh viên làm bài tập theo nhóm (khoảng 20 phút)</a:t>
            </a:r>
            <a:endParaRPr/>
          </a:p>
        </p:txBody>
      </p:sp>
      <p:sp>
        <p:nvSpPr>
          <p:cNvPr id="394" name="Google Shape;394;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sz="1800" b="0" i="0" u="none" strike="noStrike" kern="1200" cap="none" spc="0" normalizeH="0" baseline="0" noProof="0">
              <a:ln>
                <a:noFill/>
              </a:ln>
              <a:solidFill>
                <a:srgbClr val="000000"/>
              </a:solidFill>
              <a:effectLst/>
              <a:uLnTx/>
              <a:uFillTx/>
              <a:latin typeface="Arial"/>
              <a:ea typeface="+mn-ea"/>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Cho sinh viên làm bài tập theo nhóm (khoảng 20 phút)</a:t>
            </a:r>
            <a:endParaRPr/>
          </a:p>
        </p:txBody>
      </p:sp>
      <p:sp>
        <p:nvSpPr>
          <p:cNvPr id="406" name="Google Shape;406;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sz="1800" b="0" i="0" u="none" strike="noStrike" kern="1200" cap="none" spc="0" normalizeH="0" baseline="0" noProof="0">
              <a:ln>
                <a:noFill/>
              </a:ln>
              <a:solidFill>
                <a:srgbClr val="000000"/>
              </a:solidFill>
              <a:effectLst/>
              <a:uLnTx/>
              <a:uFillTx/>
              <a:latin typeface="Arial"/>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7" name="Google Shape;417;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Cho sinh viên làm bài tập theo nhóm (khoảng 20 phút)</a:t>
            </a:r>
            <a:endParaRPr/>
          </a:p>
        </p:txBody>
      </p:sp>
      <p:sp>
        <p:nvSpPr>
          <p:cNvPr id="418" name="Google Shape;418;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sz="1800" b="0" i="0" u="none" strike="noStrike" kern="1200" cap="none" spc="0" normalizeH="0" baseline="0" noProof="0">
              <a:ln>
                <a:noFill/>
              </a:ln>
              <a:solidFill>
                <a:srgbClr val="000000"/>
              </a:solidFill>
              <a:effectLst/>
              <a:uLnTx/>
              <a:uFillTx/>
              <a:latin typeface="Arial"/>
              <a:ea typeface="+mn-ea"/>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4" name="Google Shape;694;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5" name="Google Shape;695;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5" name="Google Shape;705;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6" name="Google Shape;706;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19F204-C7F4-F140-967F-D2FA889DA617}" type="slidenum">
              <a:rPr lang="en-VN" smtClean="0"/>
              <a:t>74</a:t>
            </a:fld>
            <a:endParaRPr lang="en-VN"/>
          </a:p>
        </p:txBody>
      </p:sp>
    </p:spTree>
    <p:extLst>
      <p:ext uri="{BB962C8B-B14F-4D97-AF65-F5344CB8AC3E}">
        <p14:creationId xmlns:p14="http://schemas.microsoft.com/office/powerpoint/2010/main" val="1160351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sp>
        <p:nvSpPr>
          <p:cNvPr id="7" name="Freeform 6">
            <a:extLst>
              <a:ext uri="{FF2B5EF4-FFF2-40B4-BE49-F238E27FC236}">
                <a16:creationId xmlns:a16="http://schemas.microsoft.com/office/drawing/2014/main" id="{88E55FBA-E532-BB1F-9AD4-40205F001925}"/>
              </a:ext>
            </a:extLst>
          </p:cNvPr>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fld id="{00000000-1234-1234-1234-123412341234}" type="slidenum">
              <a:rPr lang="en-US" smtClean="0"/>
              <a:pPr/>
              <a:t>‹#›</a:t>
            </a:fld>
            <a:endParaRPr lang="en-US"/>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VN"/>
          </a:p>
        </p:txBody>
      </p:sp>
    </p:spTree>
    <p:extLst>
      <p:ext uri="{BB962C8B-B14F-4D97-AF65-F5344CB8AC3E}">
        <p14:creationId xmlns:p14="http://schemas.microsoft.com/office/powerpoint/2010/main" val="1725277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VN"/>
          </a:p>
        </p:txBody>
      </p:sp>
    </p:spTree>
    <p:extLst>
      <p:ext uri="{BB962C8B-B14F-4D97-AF65-F5344CB8AC3E}">
        <p14:creationId xmlns:p14="http://schemas.microsoft.com/office/powerpoint/2010/main" val="170392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1542740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355600"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fld id="{00000000-1234-1234-1234-123412341234}" type="slidenum">
              <a:rPr lang="en-US" smtClean="0"/>
              <a:pPr/>
              <a:t>‹#›</a:t>
            </a:fld>
            <a:endParaRPr lang="en-US"/>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Tree>
    <p:extLst>
      <p:ext uri="{BB962C8B-B14F-4D97-AF65-F5344CB8AC3E}">
        <p14:creationId xmlns:p14="http://schemas.microsoft.com/office/powerpoint/2010/main" val="3845902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1901403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grpSp>
        <p:nvGrpSpPr>
          <p:cNvPr id="36" name="Group 35">
            <a:extLst>
              <a:ext uri="{FF2B5EF4-FFF2-40B4-BE49-F238E27FC236}">
                <a16:creationId xmlns:a16="http://schemas.microsoft.com/office/drawing/2014/main" id="{11E5AAB4-F14E-4F9C-E123-7635A7EF6275}"/>
              </a:ext>
            </a:extLst>
          </p:cNvPr>
          <p:cNvGrpSpPr/>
          <p:nvPr/>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
        <p:nvSpPr>
          <p:cNvPr id="70" name="TextBox 69">
            <a:extLst>
              <a:ext uri="{FF2B5EF4-FFF2-40B4-BE49-F238E27FC236}">
                <a16:creationId xmlns:a16="http://schemas.microsoft.com/office/drawing/2014/main" id="{03E32705-3D72-A324-09E4-62DB4F73E8B8}"/>
              </a:ext>
            </a:extLst>
          </p:cNvPr>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624101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4" name="Group 3">
            <a:extLst>
              <a:ext uri="{FF2B5EF4-FFF2-40B4-BE49-F238E27FC236}">
                <a16:creationId xmlns:a16="http://schemas.microsoft.com/office/drawing/2014/main" id="{B1AA7010-A78E-2DCB-8D89-28F704E05138}"/>
              </a:ext>
            </a:extLst>
          </p:cNvPr>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3076241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501942"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5470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501942"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22825807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474510"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3046536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520230"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810160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8/15/23</a:t>
            </a:r>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29087663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529374"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2928687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529374"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Tree>
    <p:extLst>
      <p:ext uri="{BB962C8B-B14F-4D97-AF65-F5344CB8AC3E}">
        <p14:creationId xmlns:p14="http://schemas.microsoft.com/office/powerpoint/2010/main" val="5463277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360183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grpSp>
        <p:nvGrpSpPr>
          <p:cNvPr id="36" name="Group 35">
            <a:extLst>
              <a:ext uri="{FF2B5EF4-FFF2-40B4-BE49-F238E27FC236}">
                <a16:creationId xmlns:a16="http://schemas.microsoft.com/office/drawing/2014/main" id="{11E5AAB4-F14E-4F9C-E123-7635A7EF6275}"/>
              </a:ext>
            </a:extLst>
          </p:cNvPr>
          <p:cNvGrpSpPr/>
          <p:nvPr/>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
        <p:nvSpPr>
          <p:cNvPr id="70" name="TextBox 69">
            <a:extLst>
              <a:ext uri="{FF2B5EF4-FFF2-40B4-BE49-F238E27FC236}">
                <a16:creationId xmlns:a16="http://schemas.microsoft.com/office/drawing/2014/main" id="{03E32705-3D72-A324-09E4-62DB4F73E8B8}"/>
              </a:ext>
            </a:extLst>
          </p:cNvPr>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VN"/>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413510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8/15/23</a:t>
            </a:r>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4" name="Group 3">
            <a:extLst>
              <a:ext uri="{FF2B5EF4-FFF2-40B4-BE49-F238E27FC236}">
                <a16:creationId xmlns:a16="http://schemas.microsoft.com/office/drawing/2014/main" id="{B1AA7010-A78E-2DCB-8D89-28F704E05138}"/>
              </a:ext>
            </a:extLst>
          </p:cNvPr>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340913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dirty="0"/>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68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229392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334646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360978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169924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8/15/23</a:t>
            </a:r>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168877087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dt="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5/14/2023</a:t>
            </a:r>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229876770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dt="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31.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60" name="Google Shape;60;p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58" name="Google Shape;58;p1"/>
          <p:cNvSpPr txBox="1">
            <a:spLocks noGrp="1"/>
          </p:cNvSpPr>
          <p:nvPr>
            <p:ph type="body" sz="quarter" idx="13"/>
          </p:nvPr>
        </p:nvSpPr>
        <p:spPr>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HỆ ĐIỀU HÀNH</a:t>
            </a:r>
            <a:endParaRPr dirty="0"/>
          </a:p>
        </p:txBody>
      </p:sp>
      <p:sp>
        <p:nvSpPr>
          <p:cNvPr id="2" name="Text Placeholder 1">
            <a:extLst>
              <a:ext uri="{FF2B5EF4-FFF2-40B4-BE49-F238E27FC236}">
                <a16:creationId xmlns:a16="http://schemas.microsoft.com/office/drawing/2014/main" id="{35BA48DB-2106-7EBB-684E-BB1C96EE0E85}"/>
              </a:ext>
            </a:extLst>
          </p:cNvPr>
          <p:cNvSpPr>
            <a:spLocks noGrp="1"/>
          </p:cNvSpPr>
          <p:nvPr>
            <p:ph type="body" sz="quarter" idx="14"/>
          </p:nvPr>
        </p:nvSpPr>
        <p:spPr/>
        <p:txBody>
          <a:bodyPr/>
          <a:lstStyle/>
          <a:p>
            <a:r>
              <a:rPr lang="en-VN" dirty="0">
                <a:gradFill flip="none" rotWithShape="1">
                  <a:gsLst>
                    <a:gs pos="0">
                      <a:schemeClr val="accent5"/>
                    </a:gs>
                    <a:gs pos="100000">
                      <a:schemeClr val="accent3"/>
                    </a:gs>
                  </a:gsLst>
                  <a:lin ang="5400000" scaled="1"/>
                  <a:tileRect/>
                </a:gradFill>
              </a:rPr>
              <a:t>CHƯƠNG 4: ĐỊNH THỜI CPU (PHẦN 1)</a:t>
            </a:r>
          </a:p>
        </p:txBody>
      </p:sp>
      <p:sp>
        <p:nvSpPr>
          <p:cNvPr id="3" name="Text Placeholder 2">
            <a:extLst>
              <a:ext uri="{FF2B5EF4-FFF2-40B4-BE49-F238E27FC236}">
                <a16:creationId xmlns:a16="http://schemas.microsoft.com/office/drawing/2014/main" id="{F54B849B-05C2-43F0-76B2-A8DE2AD8ACCF}"/>
              </a:ext>
            </a:extLst>
          </p:cNvPr>
          <p:cNvSpPr>
            <a:spLocks noGrp="1"/>
          </p:cNvSpPr>
          <p:nvPr>
            <p:ph type="body" sz="quarter" idx="15"/>
          </p:nvPr>
        </p:nvSpPr>
        <p:spPr/>
        <p:txBody>
          <a:bodyPr/>
          <a:lstStyle/>
          <a:p>
            <a:r>
              <a:rPr lang="en-VN" dirty="0"/>
              <a:t>Trình bày: ...</a:t>
            </a:r>
          </a:p>
        </p:txBody>
      </p:sp>
      <p:sp>
        <p:nvSpPr>
          <p:cNvPr id="4" name="Text Placeholder 3">
            <a:extLst>
              <a:ext uri="{FF2B5EF4-FFF2-40B4-BE49-F238E27FC236}">
                <a16:creationId xmlns:a16="http://schemas.microsoft.com/office/drawing/2014/main" id="{E937CDAF-B6C3-BD1C-CBF4-5D96FA21106D}"/>
              </a:ext>
            </a:extLst>
          </p:cNvPr>
          <p:cNvSpPr>
            <a:spLocks noGrp="1"/>
          </p:cNvSpPr>
          <p:nvPr>
            <p:ph type="body" sz="quarter" idx="16"/>
          </p:nvPr>
        </p:nvSpPr>
        <p:spPr>
          <a:xfrm>
            <a:off x="1850807" y="3630810"/>
            <a:ext cx="8490387" cy="737659"/>
          </a:xfrm>
        </p:spPr>
        <p:txBody>
          <a:bodyPr/>
          <a:lstStyle/>
          <a:p>
            <a:r>
              <a:rPr lang="en-VN" dirty="0"/>
              <a:t>Định thời CPU là hoạt động quan trọng của thành phần quản lý tiến trình và có ảnh hưởng rất lớn đến hiệu suất máy tính cũng như trải nghiệm của người dùng. Trong chương này, người học được trình bày về mục đích và các tiêu chuẩn định thời, cũng như các chiến lược định thời CPU cơ bản.</a:t>
            </a:r>
          </a:p>
        </p:txBody>
      </p:sp>
      <p:sp>
        <p:nvSpPr>
          <p:cNvPr id="5" name="Slide Number Placeholder 4">
            <a:extLst>
              <a:ext uri="{FF2B5EF4-FFF2-40B4-BE49-F238E27FC236}">
                <a16:creationId xmlns:a16="http://schemas.microsoft.com/office/drawing/2014/main" id="{7BEA5531-29A0-3748-C1EF-8DBD68DE981C}"/>
              </a:ext>
            </a:extLst>
          </p:cNvPr>
          <p:cNvSpPr>
            <a:spLocks noGrp="1"/>
          </p:cNvSpPr>
          <p:nvPr>
            <p:ph type="sldNum" sz="quarter" idx="12"/>
          </p:nvPr>
        </p:nvSpPr>
        <p:spPr/>
        <p:txBody>
          <a:bodyPr/>
          <a:lstStyle/>
          <a:p>
            <a:fld id="{00000000-1234-1234-1234-123412341234}" type="slidenum">
              <a:rPr lang="en-US" smtClean="0"/>
              <a:pPr/>
              <a:t>1</a:t>
            </a:fld>
            <a:endParaRPr lang="en-US"/>
          </a:p>
        </p:txBody>
      </p:sp>
      <p:sp>
        <p:nvSpPr>
          <p:cNvPr id="6" name="Text Placeholder 2">
            <a:extLst>
              <a:ext uri="{FF2B5EF4-FFF2-40B4-BE49-F238E27FC236}">
                <a16:creationId xmlns:a16="http://schemas.microsoft.com/office/drawing/2014/main" id="{AD9F62FC-D8F7-BC2D-686B-4EED1C6055C9}"/>
              </a:ext>
            </a:extLst>
          </p:cNvPr>
          <p:cNvSpPr txBox="1">
            <a:spLocks/>
          </p:cNvSpPr>
          <p:nvPr/>
        </p:nvSpPr>
        <p:spPr>
          <a:xfrm>
            <a:off x="4604771" y="4963048"/>
            <a:ext cx="2982458" cy="497405"/>
          </a:xfrm>
          <a:prstGeom prst="rect">
            <a:avLst/>
          </a:prstGeom>
          <a:solidFill>
            <a:schemeClr val="bg1"/>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400" b="1" i="0" kern="1200">
                <a:solidFill>
                  <a:schemeClr val="bg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VN" dirty="0"/>
              <a:t>Trình bày: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2. </a:t>
            </a:r>
            <a:r>
              <a:rPr lang="en-US" dirty="0" err="1"/>
              <a:t>Các</a:t>
            </a:r>
            <a:r>
              <a:rPr lang="en-US" dirty="0"/>
              <a:t> </a:t>
            </a:r>
            <a:r>
              <a:rPr lang="en-US" dirty="0" err="1"/>
              <a:t>loại</a:t>
            </a:r>
            <a:r>
              <a:rPr lang="en-US" dirty="0"/>
              <a:t> </a:t>
            </a:r>
            <a:r>
              <a:rPr lang="en-US" dirty="0" err="1"/>
              <a:t>định</a:t>
            </a:r>
            <a:r>
              <a:rPr lang="en-US" dirty="0"/>
              <a:t> </a:t>
            </a:r>
            <a:r>
              <a:rPr lang="en-US" dirty="0" err="1"/>
              <a:t>thời</a:t>
            </a:r>
            <a:endParaRPr dirty="0"/>
          </a:p>
        </p:txBody>
      </p:sp>
      <p:sp>
        <p:nvSpPr>
          <p:cNvPr id="96" name="Google Shape;96;p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pic>
        <p:nvPicPr>
          <p:cNvPr id="97" name="Google Shape;97;p5"/>
          <p:cNvPicPr preferRelativeResize="0"/>
          <p:nvPr/>
        </p:nvPicPr>
        <p:blipFill rotWithShape="1">
          <a:blip r:embed="rId3">
            <a:alphaModFix/>
          </a:blip>
          <a:srcRect/>
          <a:stretch/>
        </p:blipFill>
        <p:spPr>
          <a:xfrm>
            <a:off x="2209801" y="1458166"/>
            <a:ext cx="7516801" cy="4634379"/>
          </a:xfrm>
          <a:prstGeom prst="rect">
            <a:avLst/>
          </a:prstGeom>
          <a:noFill/>
          <a:ln>
            <a:noFill/>
          </a:ln>
        </p:spPr>
      </p:pic>
      <p:sp>
        <p:nvSpPr>
          <p:cNvPr id="3" name="Slide Number Placeholder 2">
            <a:extLst>
              <a:ext uri="{FF2B5EF4-FFF2-40B4-BE49-F238E27FC236}">
                <a16:creationId xmlns:a16="http://schemas.microsoft.com/office/drawing/2014/main" id="{C1992A8D-EE76-3A3B-9C33-FEF520084EAC}"/>
              </a:ext>
            </a:extLst>
          </p:cNvPr>
          <p:cNvSpPr>
            <a:spLocks noGrp="1"/>
          </p:cNvSpPr>
          <p:nvPr>
            <p:ph type="sldNum" sz="quarter" idx="12"/>
          </p:nvPr>
        </p:nvSpPr>
        <p:spPr/>
        <p:txBody>
          <a:bodyPr/>
          <a:lstStyle/>
          <a:p>
            <a:fld id="{00000000-1234-1234-1234-123412341234}"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57FB8-492A-A6D5-4C8C-B2ECC150BA9A}"/>
              </a:ext>
            </a:extLst>
          </p:cNvPr>
          <p:cNvSpPr>
            <a:spLocks noGrp="1"/>
          </p:cNvSpPr>
          <p:nvPr>
            <p:ph type="body" sz="quarter" idx="13"/>
          </p:nvPr>
        </p:nvSpPr>
        <p:spPr>
          <a:xfrm>
            <a:off x="1470929" y="1461247"/>
            <a:ext cx="8506789" cy="1518436"/>
          </a:xfrm>
        </p:spPr>
        <p:txBody>
          <a:bodyPr>
            <a:normAutofit/>
          </a:bodyPr>
          <a:lstStyle/>
          <a:p>
            <a:r>
              <a:rPr lang="en-VN" dirty="0"/>
              <a:t>CÁC LOẠI ĐỊNH THỜI</a:t>
            </a:r>
          </a:p>
        </p:txBody>
      </p:sp>
      <p:sp>
        <p:nvSpPr>
          <p:cNvPr id="3" name="Text Placeholder 2">
            <a:extLst>
              <a:ext uri="{FF2B5EF4-FFF2-40B4-BE49-F238E27FC236}">
                <a16:creationId xmlns:a16="http://schemas.microsoft.com/office/drawing/2014/main" id="{7E721DB0-5BA6-6FC6-A4DB-D01AB470185E}"/>
              </a:ext>
            </a:extLst>
          </p:cNvPr>
          <p:cNvSpPr>
            <a:spLocks noGrp="1"/>
          </p:cNvSpPr>
          <p:nvPr>
            <p:ph type="body" sz="quarter" idx="14"/>
          </p:nvPr>
        </p:nvSpPr>
        <p:spPr/>
        <p:txBody>
          <a:bodyPr/>
          <a:lstStyle/>
          <a:p>
            <a:r>
              <a:rPr lang="en-VN" dirty="0"/>
              <a:t>2.1. Định thời dài (Long-term scheduling)</a:t>
            </a:r>
          </a:p>
        </p:txBody>
      </p:sp>
      <p:sp>
        <p:nvSpPr>
          <p:cNvPr id="4" name="Text Placeholder 3">
            <a:extLst>
              <a:ext uri="{FF2B5EF4-FFF2-40B4-BE49-F238E27FC236}">
                <a16:creationId xmlns:a16="http://schemas.microsoft.com/office/drawing/2014/main" id="{960E2DF6-E588-5C0B-B1CC-06E2C13AF7B5}"/>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B4002889-5715-4DB2-711E-F96DC131EC79}"/>
              </a:ext>
            </a:extLst>
          </p:cNvPr>
          <p:cNvSpPr>
            <a:spLocks noGrp="1"/>
          </p:cNvSpPr>
          <p:nvPr>
            <p:ph type="body" sz="quarter" idx="16"/>
          </p:nvPr>
        </p:nvSpPr>
        <p:spPr/>
        <p:txBody>
          <a:bodyPr>
            <a:normAutofit lnSpcReduction="10000"/>
          </a:bodyPr>
          <a:lstStyle/>
          <a:p>
            <a:r>
              <a:rPr lang="en-VN" dirty="0"/>
              <a:t>02.</a:t>
            </a:r>
          </a:p>
        </p:txBody>
      </p:sp>
      <p:sp>
        <p:nvSpPr>
          <p:cNvPr id="7" name="Footer Placeholder 6">
            <a:extLst>
              <a:ext uri="{FF2B5EF4-FFF2-40B4-BE49-F238E27FC236}">
                <a16:creationId xmlns:a16="http://schemas.microsoft.com/office/drawing/2014/main" id="{E6322559-D8A6-9443-A615-8FA00540460D}"/>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8" name="Slide Number Placeholder 7">
            <a:extLst>
              <a:ext uri="{FF2B5EF4-FFF2-40B4-BE49-F238E27FC236}">
                <a16:creationId xmlns:a16="http://schemas.microsoft.com/office/drawing/2014/main" id="{E61EEE28-419A-C12A-470C-64D663856574}"/>
              </a:ext>
            </a:extLst>
          </p:cNvPr>
          <p:cNvSpPr>
            <a:spLocks noGrp="1"/>
          </p:cNvSpPr>
          <p:nvPr>
            <p:ph type="sldNum" sz="quarter" idx="12"/>
          </p:nvPr>
        </p:nvSpPr>
        <p:spPr/>
        <p:txBody>
          <a:bodyPr/>
          <a:lstStyle/>
          <a:p>
            <a:fld id="{00000000-1234-1234-1234-123412341234}" type="slidenum">
              <a:rPr lang="en-US" smtClean="0"/>
              <a:pPr/>
              <a:t>11</a:t>
            </a:fld>
            <a:endParaRPr lang="en-US"/>
          </a:p>
        </p:txBody>
      </p:sp>
    </p:spTree>
    <p:extLst>
      <p:ext uri="{BB962C8B-B14F-4D97-AF65-F5344CB8AC3E}">
        <p14:creationId xmlns:p14="http://schemas.microsoft.com/office/powerpoint/2010/main" val="3475122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774145" y="223964"/>
            <a:ext cx="10579655" cy="1387122"/>
          </a:xfrm>
          <a:prstGeom prst="rect">
            <a:avLst/>
          </a:prstGeom>
          <a:noFill/>
          <a:ln>
            <a:noFill/>
          </a:ln>
        </p:spPr>
        <p:txBody>
          <a:bodyPr spcFirstLastPara="1" wrap="square" lIns="91425" tIns="45700" rIns="91425" bIns="45700" anchor="ctr" anchorCtr="0">
            <a:noAutofit/>
          </a:bodyPr>
          <a:lstStyle/>
          <a:p>
            <a:pPr marL="987425" indent="-987425"/>
            <a:r>
              <a:rPr lang="en-US" sz="4000" dirty="0"/>
              <a:t>2.1. </a:t>
            </a:r>
            <a:r>
              <a:rPr lang="en-US" sz="4000" dirty="0" err="1"/>
              <a:t>Định</a:t>
            </a:r>
            <a:r>
              <a:rPr lang="en-US" sz="4000" dirty="0"/>
              <a:t> </a:t>
            </a:r>
            <a:r>
              <a:rPr lang="en-US" sz="4000" dirty="0" err="1"/>
              <a:t>thời</a:t>
            </a:r>
            <a:r>
              <a:rPr lang="en-US" sz="4000" dirty="0"/>
              <a:t> </a:t>
            </a:r>
            <a:r>
              <a:rPr lang="en-US" sz="4000" dirty="0" err="1"/>
              <a:t>dài</a:t>
            </a:r>
            <a:r>
              <a:rPr lang="en-US" sz="4000" dirty="0"/>
              <a:t> (Long-term Scheduling)</a:t>
            </a:r>
            <a:endParaRPr sz="4000" dirty="0"/>
          </a:p>
        </p:txBody>
      </p:sp>
      <p:sp>
        <p:nvSpPr>
          <p:cNvPr id="104" name="Google Shape;104;p6"/>
          <p:cNvSpPr txBox="1">
            <a:spLocks noGrp="1"/>
          </p:cNvSpPr>
          <p:nvPr>
            <p:ph idx="1"/>
          </p:nvPr>
        </p:nvSpPr>
        <p:spPr>
          <a:xfrm>
            <a:off x="774145" y="1611086"/>
            <a:ext cx="4940855" cy="4524245"/>
          </a:xfrm>
          <a:prstGeom prst="rect">
            <a:avLst/>
          </a:prstGeom>
          <a:noFill/>
          <a:ln>
            <a:noFill/>
          </a:ln>
        </p:spPr>
        <p:txBody>
          <a:bodyPr spcFirstLastPara="1" wrap="square" lIns="91425" tIns="45700" rIns="91425" bIns="45700" anchor="t" anchorCtr="0">
            <a:noAutofit/>
          </a:bodyPr>
          <a:lstStyle/>
          <a:p>
            <a:pPr marL="742950" lvl="1" indent="-285750">
              <a:spcBef>
                <a:spcPts val="0"/>
              </a:spcBef>
              <a:buFont typeface="Noto Sans Symbols"/>
              <a:buChar char="▪"/>
            </a:pPr>
            <a:r>
              <a:rPr lang="en-US" sz="2200" dirty="0" err="1"/>
              <a:t>Xác</a:t>
            </a:r>
            <a:r>
              <a:rPr lang="en-US" sz="2200" dirty="0"/>
              <a:t> </a:t>
            </a:r>
            <a:r>
              <a:rPr lang="en-US" sz="2200" dirty="0" err="1"/>
              <a:t>định</a:t>
            </a:r>
            <a:r>
              <a:rPr lang="en-US" sz="2200" dirty="0"/>
              <a:t> </a:t>
            </a:r>
            <a:r>
              <a:rPr lang="en-US" sz="2200" dirty="0" err="1"/>
              <a:t>chương</a:t>
            </a:r>
            <a:r>
              <a:rPr lang="en-US" sz="2200" dirty="0"/>
              <a:t> </a:t>
            </a:r>
            <a:r>
              <a:rPr lang="en-US" sz="2200" dirty="0" err="1"/>
              <a:t>trình</a:t>
            </a:r>
            <a:r>
              <a:rPr lang="en-US" sz="2200" dirty="0"/>
              <a:t> </a:t>
            </a:r>
            <a:r>
              <a:rPr lang="en-US" sz="2200" dirty="0" err="1"/>
              <a:t>nào</a:t>
            </a:r>
            <a:r>
              <a:rPr lang="en-US" sz="2200" dirty="0"/>
              <a:t> </a:t>
            </a:r>
            <a:r>
              <a:rPr lang="en-US" sz="2200" dirty="0" err="1"/>
              <a:t>được</a:t>
            </a:r>
            <a:r>
              <a:rPr lang="en-US" sz="2200" dirty="0"/>
              <a:t> </a:t>
            </a:r>
            <a:r>
              <a:rPr lang="en-US" sz="2200" dirty="0" err="1"/>
              <a:t>chấp</a:t>
            </a:r>
            <a:r>
              <a:rPr lang="en-US" sz="2200" dirty="0"/>
              <a:t> </a:t>
            </a:r>
            <a:r>
              <a:rPr lang="en-US" sz="2200" dirty="0" err="1"/>
              <a:t>nhận</a:t>
            </a:r>
            <a:r>
              <a:rPr lang="en-US" sz="2200" dirty="0"/>
              <a:t> </a:t>
            </a:r>
            <a:r>
              <a:rPr lang="en-US" sz="2200" dirty="0" err="1"/>
              <a:t>nạp</a:t>
            </a:r>
            <a:r>
              <a:rPr lang="en-US" sz="2200" dirty="0"/>
              <a:t> </a:t>
            </a:r>
            <a:r>
              <a:rPr lang="en-US" sz="2200" dirty="0" err="1"/>
              <a:t>vào</a:t>
            </a:r>
            <a:r>
              <a:rPr lang="en-US" sz="2200" dirty="0"/>
              <a:t> </a:t>
            </a:r>
            <a:r>
              <a:rPr lang="en-US" sz="2200" dirty="0" err="1"/>
              <a:t>hệ</a:t>
            </a:r>
            <a:r>
              <a:rPr lang="en-US" sz="2200" dirty="0"/>
              <a:t> </a:t>
            </a:r>
            <a:r>
              <a:rPr lang="en-US" sz="2200" dirty="0" err="1"/>
              <a:t>thống</a:t>
            </a:r>
            <a:r>
              <a:rPr lang="en-US" sz="2200" dirty="0"/>
              <a:t> </a:t>
            </a:r>
            <a:r>
              <a:rPr lang="en-US" sz="2200" dirty="0" err="1"/>
              <a:t>để</a:t>
            </a:r>
            <a:r>
              <a:rPr lang="en-US" sz="2200" dirty="0"/>
              <a:t> </a:t>
            </a:r>
            <a:r>
              <a:rPr lang="en-US" sz="2200" dirty="0" err="1"/>
              <a:t>thực</a:t>
            </a:r>
            <a:r>
              <a:rPr lang="en-US" sz="2200" dirty="0"/>
              <a:t> </a:t>
            </a:r>
            <a:r>
              <a:rPr lang="en-US" sz="2200" dirty="0" err="1"/>
              <a:t>thi</a:t>
            </a:r>
            <a:r>
              <a:rPr lang="en-US" sz="2200" dirty="0"/>
              <a:t>.</a:t>
            </a:r>
            <a:br>
              <a:rPr lang="en-US" sz="2200" dirty="0"/>
            </a:br>
            <a:r>
              <a:rPr lang="en-US" sz="2200" b="1" i="1" dirty="0">
                <a:sym typeface="Wingdings" pitchFamily="2" charset="2"/>
              </a:rPr>
              <a:t> </a:t>
            </a:r>
            <a:r>
              <a:rPr lang="en-US" sz="2200" b="1" i="1" dirty="0" err="1"/>
              <a:t>Điều</a:t>
            </a:r>
            <a:r>
              <a:rPr lang="en-US" sz="2200" b="1" i="1" dirty="0"/>
              <a:t> </a:t>
            </a:r>
            <a:r>
              <a:rPr lang="en-US" sz="2200" b="1" i="1" dirty="0" err="1"/>
              <a:t>khiển</a:t>
            </a:r>
            <a:r>
              <a:rPr lang="en-US" sz="2200" b="1" i="1" dirty="0"/>
              <a:t> </a:t>
            </a:r>
            <a:r>
              <a:rPr lang="en-US" sz="2200" b="1" i="1" dirty="0" err="1"/>
              <a:t>mức</a:t>
            </a:r>
            <a:r>
              <a:rPr lang="en-US" sz="2200" b="1" i="1" dirty="0"/>
              <a:t> </a:t>
            </a:r>
            <a:r>
              <a:rPr lang="en-US" sz="2200" b="1" i="1" dirty="0" err="1"/>
              <a:t>độ</a:t>
            </a:r>
            <a:r>
              <a:rPr lang="en-US" sz="2200" b="1" i="1" dirty="0"/>
              <a:t> </a:t>
            </a:r>
            <a:r>
              <a:rPr lang="en-US" sz="2200" b="1" i="1" dirty="0" err="1"/>
              <a:t>đa</a:t>
            </a:r>
            <a:r>
              <a:rPr lang="en-US" sz="2200" b="1" i="1" dirty="0"/>
              <a:t> </a:t>
            </a:r>
            <a:r>
              <a:rPr lang="en-US" sz="2200" b="1" i="1" dirty="0" err="1"/>
              <a:t>chương</a:t>
            </a:r>
            <a:r>
              <a:rPr lang="en-US" sz="2200" b="1" i="1" dirty="0"/>
              <a:t> </a:t>
            </a:r>
            <a:r>
              <a:rPr lang="en-US" sz="2200" b="1" i="1" dirty="0" err="1"/>
              <a:t>của</a:t>
            </a:r>
            <a:r>
              <a:rPr lang="en-US" sz="2200" b="1" i="1" dirty="0"/>
              <a:t> </a:t>
            </a:r>
            <a:r>
              <a:rPr lang="en-US" sz="2200" b="1" i="1" dirty="0" err="1"/>
              <a:t>hệ</a:t>
            </a:r>
            <a:r>
              <a:rPr lang="en-US" sz="2200" b="1" i="1" dirty="0"/>
              <a:t> </a:t>
            </a:r>
            <a:r>
              <a:rPr lang="en-US" sz="2200" b="1" i="1" dirty="0" err="1"/>
              <a:t>thống</a:t>
            </a:r>
            <a:r>
              <a:rPr lang="en-US" sz="2200" b="1" i="1" dirty="0"/>
              <a:t>.</a:t>
            </a:r>
            <a:endParaRPr sz="2200" b="1" i="1" dirty="0"/>
          </a:p>
          <a:p>
            <a:pPr marL="742950" lvl="1" indent="-285750">
              <a:buFont typeface="Noto Sans Symbols"/>
              <a:buChar char="▪"/>
            </a:pPr>
            <a:r>
              <a:rPr lang="en-US" sz="2200" dirty="0" err="1"/>
              <a:t>Định</a:t>
            </a:r>
            <a:r>
              <a:rPr lang="en-US" sz="2200" dirty="0"/>
              <a:t> </a:t>
            </a:r>
            <a:r>
              <a:rPr lang="en-US" sz="2200" dirty="0" err="1"/>
              <a:t>thời</a:t>
            </a:r>
            <a:r>
              <a:rPr lang="en-US" sz="2200" dirty="0"/>
              <a:t> </a:t>
            </a:r>
            <a:r>
              <a:rPr lang="en-US" sz="2200" dirty="0" err="1"/>
              <a:t>dài</a:t>
            </a:r>
            <a:r>
              <a:rPr lang="en-US" sz="2200" dirty="0"/>
              <a:t> </a:t>
            </a:r>
            <a:r>
              <a:rPr lang="en-US" sz="2200" dirty="0" err="1"/>
              <a:t>thường</a:t>
            </a:r>
            <a:r>
              <a:rPr lang="en-US" sz="2200" dirty="0"/>
              <a:t> </a:t>
            </a:r>
            <a:r>
              <a:rPr lang="en-US" sz="2200" dirty="0" err="1"/>
              <a:t>cố</a:t>
            </a:r>
            <a:r>
              <a:rPr lang="en-US" sz="2200" dirty="0"/>
              <a:t> </a:t>
            </a:r>
            <a:r>
              <a:rPr lang="en-US" sz="2200" dirty="0" err="1"/>
              <a:t>gắng</a:t>
            </a:r>
            <a:r>
              <a:rPr lang="en-US" sz="2200" dirty="0"/>
              <a:t> </a:t>
            </a:r>
            <a:r>
              <a:rPr lang="en-US" sz="2200" dirty="0" err="1"/>
              <a:t>duy</a:t>
            </a:r>
            <a:r>
              <a:rPr lang="en-US" sz="2200" dirty="0"/>
              <a:t> </a:t>
            </a:r>
            <a:r>
              <a:rPr lang="en-US" sz="2200" dirty="0" err="1"/>
              <a:t>trì</a:t>
            </a:r>
            <a:r>
              <a:rPr lang="en-US" sz="2200" dirty="0"/>
              <a:t> xen </a:t>
            </a:r>
            <a:r>
              <a:rPr lang="en-US" sz="2200" dirty="0" err="1"/>
              <a:t>lẫn</a:t>
            </a:r>
            <a:r>
              <a:rPr lang="en-US" sz="2200" dirty="0"/>
              <a:t> </a:t>
            </a:r>
            <a:r>
              <a:rPr lang="en-US" sz="2200" dirty="0" err="1"/>
              <a:t>giữa</a:t>
            </a:r>
            <a:r>
              <a:rPr lang="en-US" sz="2200" dirty="0"/>
              <a:t> </a:t>
            </a:r>
            <a:r>
              <a:rPr lang="en-US" sz="2200" dirty="0" err="1"/>
              <a:t>tiến</a:t>
            </a:r>
            <a:r>
              <a:rPr lang="en-US" sz="2200" dirty="0"/>
              <a:t> </a:t>
            </a:r>
            <a:r>
              <a:rPr lang="en-US" sz="2200" dirty="0" err="1"/>
              <a:t>trình</a:t>
            </a:r>
            <a:r>
              <a:rPr lang="en-US" sz="2200" dirty="0"/>
              <a:t> </a:t>
            </a:r>
            <a:r>
              <a:rPr lang="en-US" sz="2200" dirty="0" err="1"/>
              <a:t>hướng</a:t>
            </a:r>
            <a:r>
              <a:rPr lang="en-US" sz="2200" dirty="0"/>
              <a:t> CPU (CPU-bound process) </a:t>
            </a:r>
            <a:r>
              <a:rPr lang="en-US" sz="2200" dirty="0" err="1"/>
              <a:t>và</a:t>
            </a:r>
            <a:r>
              <a:rPr lang="en-US" sz="2200" dirty="0"/>
              <a:t> </a:t>
            </a:r>
            <a:r>
              <a:rPr lang="en-US" sz="2200" dirty="0" err="1"/>
              <a:t>tiến</a:t>
            </a:r>
            <a:r>
              <a:rPr lang="en-US" sz="2200" dirty="0"/>
              <a:t> </a:t>
            </a:r>
            <a:r>
              <a:rPr lang="en-US" sz="2200" dirty="0" err="1"/>
              <a:t>trình</a:t>
            </a:r>
            <a:r>
              <a:rPr lang="en-US" sz="2200" dirty="0"/>
              <a:t> </a:t>
            </a:r>
            <a:r>
              <a:rPr lang="en-US" sz="2200" dirty="0" err="1"/>
              <a:t>hướng</a:t>
            </a:r>
            <a:r>
              <a:rPr lang="en-US" sz="2200" dirty="0"/>
              <a:t> I/O (I/O-bound process).</a:t>
            </a:r>
            <a:endParaRPr sz="2200" dirty="0"/>
          </a:p>
        </p:txBody>
      </p:sp>
      <p:sp>
        <p:nvSpPr>
          <p:cNvPr id="107" name="Google Shape;107;p6"/>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pSp>
        <p:nvGrpSpPr>
          <p:cNvPr id="3" name="Group 2">
            <a:extLst>
              <a:ext uri="{FF2B5EF4-FFF2-40B4-BE49-F238E27FC236}">
                <a16:creationId xmlns:a16="http://schemas.microsoft.com/office/drawing/2014/main" id="{F2667738-58D5-6DB4-28A3-480201B0F04A}"/>
              </a:ext>
            </a:extLst>
          </p:cNvPr>
          <p:cNvGrpSpPr/>
          <p:nvPr/>
        </p:nvGrpSpPr>
        <p:grpSpPr>
          <a:xfrm>
            <a:off x="6096000" y="1989561"/>
            <a:ext cx="5921596" cy="3633399"/>
            <a:chOff x="6096000" y="1612300"/>
            <a:chExt cx="5921596" cy="3633399"/>
          </a:xfrm>
        </p:grpSpPr>
        <p:pic>
          <p:nvPicPr>
            <p:cNvPr id="108" name="Google Shape;108;p6"/>
            <p:cNvPicPr preferRelativeResize="0"/>
            <p:nvPr/>
          </p:nvPicPr>
          <p:blipFill rotWithShape="1">
            <a:blip r:embed="rId3">
              <a:alphaModFix/>
            </a:blip>
            <a:srcRect/>
            <a:stretch/>
          </p:blipFill>
          <p:spPr>
            <a:xfrm>
              <a:off x="6124351" y="1612300"/>
              <a:ext cx="5893245" cy="3633399"/>
            </a:xfrm>
            <a:prstGeom prst="rect">
              <a:avLst/>
            </a:prstGeom>
            <a:noFill/>
            <a:ln>
              <a:noFill/>
            </a:ln>
          </p:spPr>
        </p:pic>
        <p:sp>
          <p:nvSpPr>
            <p:cNvPr id="109" name="Google Shape;109;p6"/>
            <p:cNvSpPr/>
            <p:nvPr/>
          </p:nvSpPr>
          <p:spPr>
            <a:xfrm>
              <a:off x="6096000" y="1905813"/>
              <a:ext cx="1313757" cy="708986"/>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Times New Roman"/>
                <a:ea typeface="Times New Roman"/>
                <a:cs typeface="Times New Roman"/>
                <a:sym typeface="Times New Roman"/>
              </a:endParaRPr>
            </a:p>
          </p:txBody>
        </p:sp>
        <p:sp>
          <p:nvSpPr>
            <p:cNvPr id="110" name="Google Shape;110;p6"/>
            <p:cNvSpPr/>
            <p:nvPr/>
          </p:nvSpPr>
          <p:spPr>
            <a:xfrm>
              <a:off x="8682058" y="1895784"/>
              <a:ext cx="1313757" cy="708986"/>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Times New Roman"/>
                <a:ea typeface="Times New Roman"/>
                <a:cs typeface="Times New Roman"/>
                <a:sym typeface="Times New Roman"/>
              </a:endParaRPr>
            </a:p>
          </p:txBody>
        </p:sp>
      </p:grpSp>
      <p:sp>
        <p:nvSpPr>
          <p:cNvPr id="2" name="Slide Number Placeholder 1">
            <a:extLst>
              <a:ext uri="{FF2B5EF4-FFF2-40B4-BE49-F238E27FC236}">
                <a16:creationId xmlns:a16="http://schemas.microsoft.com/office/drawing/2014/main" id="{9471EF90-689B-A460-A383-2F92A55E88A5}"/>
              </a:ext>
            </a:extLst>
          </p:cNvPr>
          <p:cNvSpPr>
            <a:spLocks noGrp="1"/>
          </p:cNvSpPr>
          <p:nvPr>
            <p:ph type="sldNum" sz="quarter" idx="12"/>
          </p:nvPr>
        </p:nvSpPr>
        <p:spPr/>
        <p:txBody>
          <a:bodyPr/>
          <a:lstStyle/>
          <a:p>
            <a:fld id="{00000000-1234-1234-1234-123412341234}" type="slidenum">
              <a:rPr lang="en-US" smtClean="0"/>
              <a:pPr/>
              <a:t>12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 calcmode="lin" valueType="num">
                                      <p:cBhvr additive="base">
                                        <p:cTn id="7" dur="500" fill="hold"/>
                                        <p:tgtEl>
                                          <p:spTgt spid="1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 calcmode="lin" valueType="num">
                                      <p:cBhvr additive="base">
                                        <p:cTn id="13" dur="500" fill="hold"/>
                                        <p:tgtEl>
                                          <p:spTgt spid="1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57FB8-492A-A6D5-4C8C-B2ECC150BA9A}"/>
              </a:ext>
            </a:extLst>
          </p:cNvPr>
          <p:cNvSpPr>
            <a:spLocks noGrp="1"/>
          </p:cNvSpPr>
          <p:nvPr>
            <p:ph type="body" sz="quarter" idx="13"/>
          </p:nvPr>
        </p:nvSpPr>
        <p:spPr>
          <a:xfrm>
            <a:off x="1470929" y="1461247"/>
            <a:ext cx="8506789" cy="1518436"/>
          </a:xfrm>
        </p:spPr>
        <p:txBody>
          <a:bodyPr>
            <a:normAutofit/>
          </a:bodyPr>
          <a:lstStyle/>
          <a:p>
            <a:r>
              <a:rPr lang="en-VN" dirty="0"/>
              <a:t>CÁC LOẠI ĐỊNH THỜI</a:t>
            </a:r>
          </a:p>
        </p:txBody>
      </p:sp>
      <p:sp>
        <p:nvSpPr>
          <p:cNvPr id="3" name="Text Placeholder 2">
            <a:extLst>
              <a:ext uri="{FF2B5EF4-FFF2-40B4-BE49-F238E27FC236}">
                <a16:creationId xmlns:a16="http://schemas.microsoft.com/office/drawing/2014/main" id="{7E721DB0-5BA6-6FC6-A4DB-D01AB470185E}"/>
              </a:ext>
            </a:extLst>
          </p:cNvPr>
          <p:cNvSpPr>
            <a:spLocks noGrp="1"/>
          </p:cNvSpPr>
          <p:nvPr>
            <p:ph type="body" sz="quarter" idx="14"/>
          </p:nvPr>
        </p:nvSpPr>
        <p:spPr/>
        <p:txBody>
          <a:bodyPr/>
          <a:lstStyle/>
          <a:p>
            <a:r>
              <a:rPr lang="en-VN" dirty="0"/>
              <a:t>2.2. Định thời vừa (Medium-term scheduling)</a:t>
            </a:r>
          </a:p>
        </p:txBody>
      </p:sp>
      <p:sp>
        <p:nvSpPr>
          <p:cNvPr id="4" name="Text Placeholder 3">
            <a:extLst>
              <a:ext uri="{FF2B5EF4-FFF2-40B4-BE49-F238E27FC236}">
                <a16:creationId xmlns:a16="http://schemas.microsoft.com/office/drawing/2014/main" id="{960E2DF6-E588-5C0B-B1CC-06E2C13AF7B5}"/>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B4002889-5715-4DB2-711E-F96DC131EC79}"/>
              </a:ext>
            </a:extLst>
          </p:cNvPr>
          <p:cNvSpPr>
            <a:spLocks noGrp="1"/>
          </p:cNvSpPr>
          <p:nvPr>
            <p:ph type="body" sz="quarter" idx="16"/>
          </p:nvPr>
        </p:nvSpPr>
        <p:spPr/>
        <p:txBody>
          <a:bodyPr>
            <a:normAutofit lnSpcReduction="10000"/>
          </a:bodyPr>
          <a:lstStyle/>
          <a:p>
            <a:r>
              <a:rPr lang="en-VN" dirty="0"/>
              <a:t>02.</a:t>
            </a:r>
          </a:p>
        </p:txBody>
      </p:sp>
      <p:sp>
        <p:nvSpPr>
          <p:cNvPr id="7" name="Footer Placeholder 6">
            <a:extLst>
              <a:ext uri="{FF2B5EF4-FFF2-40B4-BE49-F238E27FC236}">
                <a16:creationId xmlns:a16="http://schemas.microsoft.com/office/drawing/2014/main" id="{E6322559-D8A6-9443-A615-8FA00540460D}"/>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8" name="Slide Number Placeholder 7">
            <a:extLst>
              <a:ext uri="{FF2B5EF4-FFF2-40B4-BE49-F238E27FC236}">
                <a16:creationId xmlns:a16="http://schemas.microsoft.com/office/drawing/2014/main" id="{E61EEE28-419A-C12A-470C-64D663856574}"/>
              </a:ext>
            </a:extLst>
          </p:cNvPr>
          <p:cNvSpPr>
            <a:spLocks noGrp="1"/>
          </p:cNvSpPr>
          <p:nvPr>
            <p:ph type="sldNum" sz="quarter" idx="12"/>
          </p:nvPr>
        </p:nvSpPr>
        <p:spPr/>
        <p:txBody>
          <a:bodyPr/>
          <a:lstStyle/>
          <a:p>
            <a:fld id="{00000000-1234-1234-1234-123412341234}" type="slidenum">
              <a:rPr lang="en-US" smtClean="0"/>
              <a:pPr/>
              <a:t>13</a:t>
            </a:fld>
            <a:endParaRPr lang="en-US"/>
          </a:p>
        </p:txBody>
      </p:sp>
    </p:spTree>
    <p:extLst>
      <p:ext uri="{BB962C8B-B14F-4D97-AF65-F5344CB8AC3E}">
        <p14:creationId xmlns:p14="http://schemas.microsoft.com/office/powerpoint/2010/main" val="3287815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774145" y="223964"/>
            <a:ext cx="10699398" cy="1442930"/>
          </a:xfrm>
          <a:prstGeom prst="rect">
            <a:avLst/>
          </a:prstGeom>
          <a:noFill/>
          <a:ln>
            <a:noFill/>
          </a:ln>
        </p:spPr>
        <p:txBody>
          <a:bodyPr spcFirstLastPara="1" wrap="square" lIns="91425" tIns="45700" rIns="91425" bIns="45700" anchor="ctr" anchorCtr="0">
            <a:noAutofit/>
          </a:bodyPr>
          <a:lstStyle/>
          <a:p>
            <a:pPr marL="987425" indent="-987425"/>
            <a:r>
              <a:rPr lang="en-US" sz="4000" dirty="0"/>
              <a:t>2.2. </a:t>
            </a:r>
            <a:r>
              <a:rPr lang="en-US" sz="4000" dirty="0" err="1"/>
              <a:t>Định</a:t>
            </a:r>
            <a:r>
              <a:rPr lang="en-US" sz="4000" dirty="0"/>
              <a:t> </a:t>
            </a:r>
            <a:r>
              <a:rPr lang="en-US" sz="4000" dirty="0" err="1"/>
              <a:t>thời</a:t>
            </a:r>
            <a:r>
              <a:rPr lang="en-US" sz="4000" dirty="0"/>
              <a:t> </a:t>
            </a:r>
            <a:r>
              <a:rPr lang="en-US" sz="4000" dirty="0" err="1"/>
              <a:t>vừa</a:t>
            </a:r>
            <a:r>
              <a:rPr lang="en-US" sz="4000" dirty="0"/>
              <a:t> (Medium-term scheduling)</a:t>
            </a:r>
            <a:endParaRPr sz="4000" dirty="0"/>
          </a:p>
        </p:txBody>
      </p:sp>
      <p:sp>
        <p:nvSpPr>
          <p:cNvPr id="152" name="Google Shape;152;p10"/>
          <p:cNvSpPr txBox="1">
            <a:spLocks noGrp="1"/>
          </p:cNvSpPr>
          <p:nvPr>
            <p:ph idx="1"/>
          </p:nvPr>
        </p:nvSpPr>
        <p:spPr>
          <a:xfrm>
            <a:off x="774145" y="1892092"/>
            <a:ext cx="4962626" cy="3748730"/>
          </a:xfrm>
          <a:prstGeom prst="rect">
            <a:avLst/>
          </a:prstGeom>
          <a:noFill/>
          <a:ln>
            <a:noFill/>
          </a:ln>
        </p:spPr>
        <p:txBody>
          <a:bodyPr spcFirstLastPara="1" wrap="square" lIns="91425" tIns="45700" rIns="91425" bIns="45700" anchor="t" anchorCtr="0">
            <a:noAutofit/>
          </a:bodyPr>
          <a:lstStyle/>
          <a:p>
            <a:pPr marL="342900" indent="-342900">
              <a:spcBef>
                <a:spcPts val="0"/>
              </a:spcBef>
              <a:buFont typeface="Noto Sans Symbols"/>
              <a:buChar char="▪"/>
            </a:pPr>
            <a:r>
              <a:rPr lang="en-US" sz="2200" dirty="0" err="1"/>
              <a:t>Định</a:t>
            </a:r>
            <a:r>
              <a:rPr lang="en-US" sz="2200" dirty="0"/>
              <a:t> </a:t>
            </a:r>
            <a:r>
              <a:rPr lang="en-US" sz="2200" dirty="0" err="1"/>
              <a:t>thời</a:t>
            </a:r>
            <a:r>
              <a:rPr lang="en-US" sz="2200" dirty="0"/>
              <a:t> </a:t>
            </a:r>
            <a:r>
              <a:rPr lang="en-US" sz="2200" dirty="0" err="1"/>
              <a:t>vừa</a:t>
            </a:r>
            <a:r>
              <a:rPr lang="en-US" sz="2200" dirty="0"/>
              <a:t> </a:t>
            </a:r>
            <a:r>
              <a:rPr lang="en-US" sz="2200" dirty="0" err="1"/>
              <a:t>quyết</a:t>
            </a:r>
            <a:r>
              <a:rPr lang="en-US" sz="2200" dirty="0"/>
              <a:t> </a:t>
            </a:r>
            <a:r>
              <a:rPr lang="en-US" sz="2200" dirty="0" err="1"/>
              <a:t>định</a:t>
            </a:r>
            <a:r>
              <a:rPr lang="en-US" sz="2200" dirty="0"/>
              <a:t> </a:t>
            </a:r>
            <a:r>
              <a:rPr lang="en-US" sz="2200" dirty="0" err="1"/>
              <a:t>tiến</a:t>
            </a:r>
            <a:r>
              <a:rPr lang="en-US" sz="2200" dirty="0"/>
              <a:t> </a:t>
            </a:r>
            <a:r>
              <a:rPr lang="en-US" sz="2200" dirty="0" err="1"/>
              <a:t>trình</a:t>
            </a:r>
            <a:r>
              <a:rPr lang="en-US" sz="2200" dirty="0"/>
              <a:t> </a:t>
            </a:r>
            <a:r>
              <a:rPr lang="en-US" sz="2200" dirty="0" err="1"/>
              <a:t>nào</a:t>
            </a:r>
            <a:r>
              <a:rPr lang="en-US" sz="2200" dirty="0"/>
              <a:t> </a:t>
            </a:r>
            <a:r>
              <a:rPr lang="en-US" sz="2200" dirty="0" err="1"/>
              <a:t>được</a:t>
            </a:r>
            <a:r>
              <a:rPr lang="en-US" sz="2200" dirty="0"/>
              <a:t> </a:t>
            </a:r>
            <a:r>
              <a:rPr lang="en-US" sz="2200" dirty="0" err="1"/>
              <a:t>đưa</a:t>
            </a:r>
            <a:r>
              <a:rPr lang="en-US" sz="2200" dirty="0"/>
              <a:t> </a:t>
            </a:r>
            <a:r>
              <a:rPr lang="en-US" sz="2200" dirty="0" err="1"/>
              <a:t>vào</a:t>
            </a:r>
            <a:r>
              <a:rPr lang="en-US" sz="2200" dirty="0"/>
              <a:t> (swap in) </a:t>
            </a:r>
            <a:r>
              <a:rPr lang="en-US" sz="2200" dirty="0" err="1"/>
              <a:t>và</a:t>
            </a:r>
            <a:r>
              <a:rPr lang="en-US" sz="2200" dirty="0"/>
              <a:t> </a:t>
            </a:r>
            <a:r>
              <a:rPr lang="en-US" sz="2200" dirty="0" err="1"/>
              <a:t>đưa</a:t>
            </a:r>
            <a:r>
              <a:rPr lang="en-US" sz="2200" dirty="0"/>
              <a:t> </a:t>
            </a:r>
            <a:r>
              <a:rPr lang="en-US" sz="2200" dirty="0" err="1"/>
              <a:t>ra</a:t>
            </a:r>
            <a:r>
              <a:rPr lang="en-US" sz="2200" dirty="0"/>
              <a:t> </a:t>
            </a:r>
            <a:r>
              <a:rPr lang="en-US" sz="2200" dirty="0" err="1"/>
              <a:t>khỏi</a:t>
            </a:r>
            <a:r>
              <a:rPr lang="en-US" sz="2200" dirty="0"/>
              <a:t> (swap out) </a:t>
            </a:r>
            <a:r>
              <a:rPr lang="en-US" sz="2200" dirty="0" err="1"/>
              <a:t>bộ</a:t>
            </a:r>
            <a:r>
              <a:rPr lang="en-US" sz="2200" dirty="0"/>
              <a:t> </a:t>
            </a:r>
            <a:r>
              <a:rPr lang="en-US" sz="2200" dirty="0" err="1"/>
              <a:t>nhớ</a:t>
            </a:r>
            <a:r>
              <a:rPr lang="en-US" sz="2200" dirty="0"/>
              <a:t> </a:t>
            </a:r>
            <a:r>
              <a:rPr lang="en-US" sz="2200" dirty="0" err="1"/>
              <a:t>chính</a:t>
            </a:r>
            <a:r>
              <a:rPr lang="en-US" sz="2200" dirty="0"/>
              <a:t> </a:t>
            </a:r>
            <a:r>
              <a:rPr lang="en-US" sz="2200" dirty="0" err="1"/>
              <a:t>trong</a:t>
            </a:r>
            <a:r>
              <a:rPr lang="en-US" sz="2200" dirty="0"/>
              <a:t> </a:t>
            </a:r>
            <a:r>
              <a:rPr lang="en-US" sz="2200" dirty="0" err="1"/>
              <a:t>quá</a:t>
            </a:r>
            <a:r>
              <a:rPr lang="en-US" sz="2200" dirty="0"/>
              <a:t> </a:t>
            </a:r>
            <a:r>
              <a:rPr lang="en-US" sz="2200" dirty="0" err="1"/>
              <a:t>trình</a:t>
            </a:r>
            <a:r>
              <a:rPr lang="en-US" sz="2200" dirty="0"/>
              <a:t> </a:t>
            </a:r>
            <a:r>
              <a:rPr lang="en-US" sz="2200" dirty="0" err="1"/>
              <a:t>thực</a:t>
            </a:r>
            <a:r>
              <a:rPr lang="en-US" sz="2200" dirty="0"/>
              <a:t> </a:t>
            </a:r>
            <a:r>
              <a:rPr lang="en-US" sz="2200" dirty="0" err="1"/>
              <a:t>thi</a:t>
            </a:r>
            <a:r>
              <a:rPr lang="en-US" sz="2200" dirty="0"/>
              <a:t> </a:t>
            </a:r>
            <a:r>
              <a:rPr lang="en-US" sz="2200" dirty="0" err="1"/>
              <a:t>của</a:t>
            </a:r>
            <a:r>
              <a:rPr lang="en-US" sz="2200" dirty="0"/>
              <a:t> </a:t>
            </a:r>
            <a:r>
              <a:rPr lang="en-US" sz="2200" dirty="0" err="1"/>
              <a:t>hệ</a:t>
            </a:r>
            <a:r>
              <a:rPr lang="en-US" sz="2200" dirty="0"/>
              <a:t> </a:t>
            </a:r>
            <a:r>
              <a:rPr lang="en-US" sz="2200" dirty="0" err="1"/>
              <a:t>thống</a:t>
            </a:r>
            <a:r>
              <a:rPr lang="en-US" sz="2200" dirty="0"/>
              <a:t>.</a:t>
            </a:r>
            <a:endParaRPr sz="2200" dirty="0"/>
          </a:p>
          <a:p>
            <a:pPr marL="342900" indent="-342900">
              <a:buFont typeface="Noto Sans Symbols"/>
              <a:buChar char="▪"/>
            </a:pPr>
            <a:r>
              <a:rPr lang="en-US" sz="2200" dirty="0" err="1"/>
              <a:t>Được</a:t>
            </a:r>
            <a:r>
              <a:rPr lang="en-US" sz="2200" dirty="0"/>
              <a:t> </a:t>
            </a:r>
            <a:r>
              <a:rPr lang="en-US" sz="2200" dirty="0" err="1"/>
              <a:t>thực</a:t>
            </a:r>
            <a:r>
              <a:rPr lang="en-US" sz="2200" dirty="0"/>
              <a:t> </a:t>
            </a:r>
            <a:r>
              <a:rPr lang="en-US" sz="2200" dirty="0" err="1"/>
              <a:t>hiện</a:t>
            </a:r>
            <a:r>
              <a:rPr lang="en-US" sz="2200" dirty="0"/>
              <a:t> </a:t>
            </a:r>
            <a:r>
              <a:rPr lang="en-US" sz="2200" dirty="0" err="1"/>
              <a:t>bởi</a:t>
            </a:r>
            <a:r>
              <a:rPr lang="en-US" sz="2200" dirty="0"/>
              <a:t> </a:t>
            </a:r>
            <a:r>
              <a:rPr lang="en-US" sz="2200" dirty="0" err="1"/>
              <a:t>thành</a:t>
            </a:r>
            <a:r>
              <a:rPr lang="en-US" sz="2200" dirty="0"/>
              <a:t> </a:t>
            </a:r>
            <a:r>
              <a:rPr lang="en-US" sz="2200" dirty="0" err="1"/>
              <a:t>phần</a:t>
            </a:r>
            <a:r>
              <a:rPr lang="en-US" sz="2200" dirty="0"/>
              <a:t> </a:t>
            </a:r>
            <a:r>
              <a:rPr lang="en-US" sz="2200" dirty="0" err="1"/>
              <a:t>quản</a:t>
            </a:r>
            <a:r>
              <a:rPr lang="en-US" sz="2200" dirty="0"/>
              <a:t> </a:t>
            </a:r>
            <a:r>
              <a:rPr lang="en-US" sz="2200" dirty="0" err="1"/>
              <a:t>lý</a:t>
            </a:r>
            <a:r>
              <a:rPr lang="en-US" sz="2200" dirty="0"/>
              <a:t> </a:t>
            </a:r>
            <a:r>
              <a:rPr lang="en-US" sz="2200" dirty="0" err="1"/>
              <a:t>bộ</a:t>
            </a:r>
            <a:r>
              <a:rPr lang="en-US" sz="2200" dirty="0"/>
              <a:t> </a:t>
            </a:r>
            <a:r>
              <a:rPr lang="en-US" sz="2200" dirty="0" err="1"/>
              <a:t>nhớ</a:t>
            </a:r>
            <a:r>
              <a:rPr lang="en-US" sz="2200" dirty="0"/>
              <a:t> (</a:t>
            </a:r>
            <a:r>
              <a:rPr lang="en-US" sz="2200" dirty="0" err="1"/>
              <a:t>và</a:t>
            </a:r>
            <a:r>
              <a:rPr lang="en-US" sz="2200" dirty="0"/>
              <a:t> </a:t>
            </a:r>
            <a:r>
              <a:rPr lang="en-US" sz="2200" dirty="0" err="1"/>
              <a:t>sẽ</a:t>
            </a:r>
            <a:r>
              <a:rPr lang="en-US" sz="2200" dirty="0"/>
              <a:t> </a:t>
            </a:r>
            <a:r>
              <a:rPr lang="en-US" sz="2200" dirty="0" err="1"/>
              <a:t>được</a:t>
            </a:r>
            <a:r>
              <a:rPr lang="en-US" sz="2200" dirty="0"/>
              <a:t> </a:t>
            </a:r>
            <a:r>
              <a:rPr lang="en-US" sz="2200" dirty="0" err="1"/>
              <a:t>thảo</a:t>
            </a:r>
            <a:r>
              <a:rPr lang="en-US" sz="2200" dirty="0"/>
              <a:t> </a:t>
            </a:r>
            <a:r>
              <a:rPr lang="en-US" sz="2200" dirty="0" err="1"/>
              <a:t>luận</a:t>
            </a:r>
            <a:r>
              <a:rPr lang="en-US" sz="2200" dirty="0"/>
              <a:t> ở </a:t>
            </a:r>
            <a:r>
              <a:rPr lang="en-US" sz="2200" dirty="0" err="1"/>
              <a:t>chương</a:t>
            </a:r>
            <a:r>
              <a:rPr lang="en-US" sz="2200" dirty="0"/>
              <a:t> </a:t>
            </a:r>
            <a:r>
              <a:rPr lang="en-US" sz="2200" dirty="0" err="1"/>
              <a:t>về</a:t>
            </a:r>
            <a:r>
              <a:rPr lang="en-US" sz="2200" dirty="0"/>
              <a:t> </a:t>
            </a:r>
            <a:r>
              <a:rPr lang="en-US" sz="2200" dirty="0" err="1"/>
              <a:t>quản</a:t>
            </a:r>
            <a:r>
              <a:rPr lang="en-US" sz="2200" dirty="0"/>
              <a:t> </a:t>
            </a:r>
            <a:r>
              <a:rPr lang="en-US" sz="2200" dirty="0" err="1"/>
              <a:t>lý</a:t>
            </a:r>
            <a:r>
              <a:rPr lang="en-US" sz="2200" dirty="0"/>
              <a:t> </a:t>
            </a:r>
            <a:r>
              <a:rPr lang="en-US" sz="2200" dirty="0" err="1"/>
              <a:t>bộ</a:t>
            </a:r>
            <a:r>
              <a:rPr lang="en-US" sz="2200" dirty="0"/>
              <a:t> </a:t>
            </a:r>
            <a:r>
              <a:rPr lang="en-US" sz="2200" dirty="0" err="1"/>
              <a:t>nhớ</a:t>
            </a:r>
            <a:r>
              <a:rPr lang="en-US" sz="2200" dirty="0"/>
              <a:t>).</a:t>
            </a:r>
            <a:endParaRPr sz="2200" dirty="0"/>
          </a:p>
        </p:txBody>
      </p:sp>
      <p:sp>
        <p:nvSpPr>
          <p:cNvPr id="155" name="Google Shape;155;p1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50A9178E-696E-8C6D-635A-208E1C802E8F}"/>
              </a:ext>
            </a:extLst>
          </p:cNvPr>
          <p:cNvSpPr>
            <a:spLocks noGrp="1"/>
          </p:cNvSpPr>
          <p:nvPr>
            <p:ph type="sldNum" sz="quarter" idx="12"/>
          </p:nvPr>
        </p:nvSpPr>
        <p:spPr/>
        <p:txBody>
          <a:bodyPr/>
          <a:lstStyle/>
          <a:p>
            <a:fld id="{00000000-1234-1234-1234-123412341234}" type="slidenum">
              <a:rPr lang="en-US" smtClean="0"/>
              <a:pPr/>
              <a:t>14</a:t>
            </a:fld>
            <a:endParaRPr lang="en-US" dirty="0"/>
          </a:p>
        </p:txBody>
      </p:sp>
      <p:grpSp>
        <p:nvGrpSpPr>
          <p:cNvPr id="6" name="Group 5">
            <a:extLst>
              <a:ext uri="{FF2B5EF4-FFF2-40B4-BE49-F238E27FC236}">
                <a16:creationId xmlns:a16="http://schemas.microsoft.com/office/drawing/2014/main" id="{582AAE38-0734-CF7F-DB00-B552BA2312FC}"/>
              </a:ext>
            </a:extLst>
          </p:cNvPr>
          <p:cNvGrpSpPr/>
          <p:nvPr/>
        </p:nvGrpSpPr>
        <p:grpSpPr>
          <a:xfrm>
            <a:off x="6124351" y="1892092"/>
            <a:ext cx="5893245" cy="3633399"/>
            <a:chOff x="6124351" y="1612300"/>
            <a:chExt cx="5893245" cy="3633399"/>
          </a:xfrm>
        </p:grpSpPr>
        <p:pic>
          <p:nvPicPr>
            <p:cNvPr id="3" name="Google Shape;108;p6">
              <a:extLst>
                <a:ext uri="{FF2B5EF4-FFF2-40B4-BE49-F238E27FC236}">
                  <a16:creationId xmlns:a16="http://schemas.microsoft.com/office/drawing/2014/main" id="{9A19562F-0F0E-A404-DE36-DDB57E4339E5}"/>
                </a:ext>
              </a:extLst>
            </p:cNvPr>
            <p:cNvPicPr preferRelativeResize="0"/>
            <p:nvPr/>
          </p:nvPicPr>
          <p:blipFill rotWithShape="1">
            <a:blip r:embed="rId3">
              <a:alphaModFix/>
            </a:blip>
            <a:srcRect/>
            <a:stretch/>
          </p:blipFill>
          <p:spPr>
            <a:xfrm>
              <a:off x="6124351" y="1612300"/>
              <a:ext cx="5893245" cy="3633399"/>
            </a:xfrm>
            <a:prstGeom prst="rect">
              <a:avLst/>
            </a:prstGeom>
            <a:noFill/>
            <a:ln>
              <a:noFill/>
            </a:ln>
          </p:spPr>
        </p:pic>
        <p:sp>
          <p:nvSpPr>
            <p:cNvPr id="4" name="Google Shape;109;p6">
              <a:extLst>
                <a:ext uri="{FF2B5EF4-FFF2-40B4-BE49-F238E27FC236}">
                  <a16:creationId xmlns:a16="http://schemas.microsoft.com/office/drawing/2014/main" id="{E9903B34-DE52-29B2-D5AF-81141E08953D}"/>
                </a:ext>
              </a:extLst>
            </p:cNvPr>
            <p:cNvSpPr/>
            <p:nvPr/>
          </p:nvSpPr>
          <p:spPr>
            <a:xfrm>
              <a:off x="7368301" y="2604770"/>
              <a:ext cx="1313757" cy="708986"/>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Times New Roman"/>
                <a:ea typeface="Times New Roman"/>
                <a:cs typeface="Times New Roman"/>
                <a:sym typeface="Times New Roman"/>
              </a:endParaRPr>
            </a:p>
          </p:txBody>
        </p:sp>
        <p:sp>
          <p:nvSpPr>
            <p:cNvPr id="5" name="Google Shape;110;p6">
              <a:extLst>
                <a:ext uri="{FF2B5EF4-FFF2-40B4-BE49-F238E27FC236}">
                  <a16:creationId xmlns:a16="http://schemas.microsoft.com/office/drawing/2014/main" id="{474E4745-4FC5-7D25-4EB0-79EE89536DAF}"/>
                </a:ext>
              </a:extLst>
            </p:cNvPr>
            <p:cNvSpPr/>
            <p:nvPr/>
          </p:nvSpPr>
          <p:spPr>
            <a:xfrm>
              <a:off x="7390073" y="4273568"/>
              <a:ext cx="1313757" cy="708986"/>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anim calcmode="lin" valueType="num">
                                      <p:cBhvr additive="base">
                                        <p:cTn id="7" dur="500" fill="hold"/>
                                        <p:tgtEl>
                                          <p:spTgt spid="1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2">
                                            <p:txEl>
                                              <p:pRg st="1" end="1"/>
                                            </p:txEl>
                                          </p:spTgt>
                                        </p:tgtEl>
                                        <p:attrNameLst>
                                          <p:attrName>style.visibility</p:attrName>
                                        </p:attrNameLst>
                                      </p:cBhvr>
                                      <p:to>
                                        <p:strVal val="visible"/>
                                      </p:to>
                                    </p:set>
                                    <p:anim calcmode="lin" valueType="num">
                                      <p:cBhvr additive="base">
                                        <p:cTn id="13" dur="500" fill="hold"/>
                                        <p:tgtEl>
                                          <p:spTgt spid="1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57FB8-492A-A6D5-4C8C-B2ECC150BA9A}"/>
              </a:ext>
            </a:extLst>
          </p:cNvPr>
          <p:cNvSpPr>
            <a:spLocks noGrp="1"/>
          </p:cNvSpPr>
          <p:nvPr>
            <p:ph type="body" sz="quarter" idx="13"/>
          </p:nvPr>
        </p:nvSpPr>
        <p:spPr>
          <a:xfrm>
            <a:off x="1470929" y="1461247"/>
            <a:ext cx="8506789" cy="1518436"/>
          </a:xfrm>
        </p:spPr>
        <p:txBody>
          <a:bodyPr>
            <a:normAutofit/>
          </a:bodyPr>
          <a:lstStyle/>
          <a:p>
            <a:r>
              <a:rPr lang="en-VN" dirty="0"/>
              <a:t>CÁC LOẠI ĐỊNH THỜI</a:t>
            </a:r>
          </a:p>
        </p:txBody>
      </p:sp>
      <p:sp>
        <p:nvSpPr>
          <p:cNvPr id="3" name="Text Placeholder 2">
            <a:extLst>
              <a:ext uri="{FF2B5EF4-FFF2-40B4-BE49-F238E27FC236}">
                <a16:creationId xmlns:a16="http://schemas.microsoft.com/office/drawing/2014/main" id="{7E721DB0-5BA6-6FC6-A4DB-D01AB470185E}"/>
              </a:ext>
            </a:extLst>
          </p:cNvPr>
          <p:cNvSpPr>
            <a:spLocks noGrp="1"/>
          </p:cNvSpPr>
          <p:nvPr>
            <p:ph type="body" sz="quarter" idx="14"/>
          </p:nvPr>
        </p:nvSpPr>
        <p:spPr/>
        <p:txBody>
          <a:bodyPr/>
          <a:lstStyle/>
          <a:p>
            <a:r>
              <a:rPr lang="en-VN" dirty="0"/>
              <a:t>2.3. Định thời ngắn (Short-term scheduling)</a:t>
            </a:r>
          </a:p>
        </p:txBody>
      </p:sp>
      <p:sp>
        <p:nvSpPr>
          <p:cNvPr id="4" name="Text Placeholder 3">
            <a:extLst>
              <a:ext uri="{FF2B5EF4-FFF2-40B4-BE49-F238E27FC236}">
                <a16:creationId xmlns:a16="http://schemas.microsoft.com/office/drawing/2014/main" id="{960E2DF6-E588-5C0B-B1CC-06E2C13AF7B5}"/>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B4002889-5715-4DB2-711E-F96DC131EC79}"/>
              </a:ext>
            </a:extLst>
          </p:cNvPr>
          <p:cNvSpPr>
            <a:spLocks noGrp="1"/>
          </p:cNvSpPr>
          <p:nvPr>
            <p:ph type="body" sz="quarter" idx="16"/>
          </p:nvPr>
        </p:nvSpPr>
        <p:spPr/>
        <p:txBody>
          <a:bodyPr>
            <a:normAutofit lnSpcReduction="10000"/>
          </a:bodyPr>
          <a:lstStyle/>
          <a:p>
            <a:r>
              <a:rPr lang="en-VN" dirty="0"/>
              <a:t>02.</a:t>
            </a:r>
          </a:p>
        </p:txBody>
      </p:sp>
      <p:sp>
        <p:nvSpPr>
          <p:cNvPr id="7" name="Footer Placeholder 6">
            <a:extLst>
              <a:ext uri="{FF2B5EF4-FFF2-40B4-BE49-F238E27FC236}">
                <a16:creationId xmlns:a16="http://schemas.microsoft.com/office/drawing/2014/main" id="{E6322559-D8A6-9443-A615-8FA00540460D}"/>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8" name="Slide Number Placeholder 7">
            <a:extLst>
              <a:ext uri="{FF2B5EF4-FFF2-40B4-BE49-F238E27FC236}">
                <a16:creationId xmlns:a16="http://schemas.microsoft.com/office/drawing/2014/main" id="{E61EEE28-419A-C12A-470C-64D663856574}"/>
              </a:ext>
            </a:extLst>
          </p:cNvPr>
          <p:cNvSpPr>
            <a:spLocks noGrp="1"/>
          </p:cNvSpPr>
          <p:nvPr>
            <p:ph type="sldNum" sz="quarter" idx="12"/>
          </p:nvPr>
        </p:nvSpPr>
        <p:spPr/>
        <p:txBody>
          <a:bodyPr/>
          <a:lstStyle/>
          <a:p>
            <a:fld id="{00000000-1234-1234-1234-123412341234}" type="slidenum">
              <a:rPr lang="en-US" smtClean="0"/>
              <a:pPr/>
              <a:t>15</a:t>
            </a:fld>
            <a:endParaRPr lang="en-US"/>
          </a:p>
        </p:txBody>
      </p:sp>
    </p:spTree>
    <p:extLst>
      <p:ext uri="{BB962C8B-B14F-4D97-AF65-F5344CB8AC3E}">
        <p14:creationId xmlns:p14="http://schemas.microsoft.com/office/powerpoint/2010/main" val="3347525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a:spLocks noGrp="1"/>
          </p:cNvSpPr>
          <p:nvPr>
            <p:ph type="title"/>
          </p:nvPr>
        </p:nvSpPr>
        <p:spPr>
          <a:xfrm>
            <a:off x="774145" y="223963"/>
            <a:ext cx="10579655" cy="1398007"/>
          </a:xfrm>
          <a:prstGeom prst="rect">
            <a:avLst/>
          </a:prstGeom>
          <a:noFill/>
          <a:ln>
            <a:noFill/>
          </a:ln>
        </p:spPr>
        <p:txBody>
          <a:bodyPr spcFirstLastPara="1" wrap="square" lIns="91425" tIns="45700" rIns="91425" bIns="45700" anchor="ctr" anchorCtr="0">
            <a:noAutofit/>
          </a:bodyPr>
          <a:lstStyle/>
          <a:p>
            <a:pPr marL="987425" indent="-987425"/>
            <a:r>
              <a:rPr lang="en-US" sz="4000" dirty="0"/>
              <a:t>2.3. </a:t>
            </a:r>
            <a:r>
              <a:rPr lang="en-US" sz="4000" dirty="0" err="1"/>
              <a:t>Định</a:t>
            </a:r>
            <a:r>
              <a:rPr lang="en-US" sz="4000" dirty="0"/>
              <a:t> </a:t>
            </a:r>
            <a:r>
              <a:rPr lang="en-US" sz="4000" dirty="0" err="1"/>
              <a:t>thời</a:t>
            </a:r>
            <a:r>
              <a:rPr lang="en-US" sz="4000" dirty="0"/>
              <a:t> </a:t>
            </a:r>
            <a:r>
              <a:rPr lang="en-US" sz="4000" dirty="0" err="1"/>
              <a:t>ngắn</a:t>
            </a:r>
            <a:r>
              <a:rPr lang="en-US" sz="4000" dirty="0"/>
              <a:t> (Short-term scheduling)</a:t>
            </a:r>
            <a:endParaRPr sz="4000" dirty="0"/>
          </a:p>
        </p:txBody>
      </p:sp>
      <p:sp>
        <p:nvSpPr>
          <p:cNvPr id="164" name="Google Shape;164;p11"/>
          <p:cNvSpPr txBox="1">
            <a:spLocks noGrp="1"/>
          </p:cNvSpPr>
          <p:nvPr>
            <p:ph idx="1"/>
          </p:nvPr>
        </p:nvSpPr>
        <p:spPr>
          <a:xfrm>
            <a:off x="774145" y="1521417"/>
            <a:ext cx="4973512" cy="4714717"/>
          </a:xfrm>
          <a:prstGeom prst="rect">
            <a:avLst/>
          </a:prstGeom>
          <a:noFill/>
          <a:ln>
            <a:noFill/>
          </a:ln>
        </p:spPr>
        <p:txBody>
          <a:bodyPr spcFirstLastPara="1" wrap="square" lIns="91425" tIns="45700" rIns="91425" bIns="45700" anchor="t" anchorCtr="0">
            <a:noAutofit/>
          </a:bodyPr>
          <a:lstStyle/>
          <a:p>
            <a:pPr marL="292100" lvl="1" indent="-292100">
              <a:spcBef>
                <a:spcPts val="0"/>
              </a:spcBef>
              <a:buFont typeface="Noto Sans Symbols"/>
              <a:buChar char="▪"/>
            </a:pPr>
            <a:r>
              <a:rPr lang="en-US" sz="2200" dirty="0" err="1"/>
              <a:t>Còn</a:t>
            </a:r>
            <a:r>
              <a:rPr lang="en-US" sz="2200" dirty="0"/>
              <a:t> </a:t>
            </a:r>
            <a:r>
              <a:rPr lang="en-US" sz="2200" dirty="0" err="1"/>
              <a:t>được</a:t>
            </a:r>
            <a:r>
              <a:rPr lang="en-US" sz="2200" dirty="0"/>
              <a:t> </a:t>
            </a:r>
            <a:r>
              <a:rPr lang="en-US" sz="2200" dirty="0" err="1"/>
              <a:t>gọi</a:t>
            </a:r>
            <a:r>
              <a:rPr lang="en-US" sz="2200" dirty="0"/>
              <a:t> </a:t>
            </a:r>
            <a:r>
              <a:rPr lang="en-US" sz="2200" dirty="0" err="1"/>
              <a:t>là</a:t>
            </a:r>
            <a:r>
              <a:rPr lang="en-US" sz="2200" dirty="0"/>
              <a:t> </a:t>
            </a:r>
            <a:r>
              <a:rPr lang="en-US" sz="2200" b="1" dirty="0" err="1">
                <a:gradFill>
                  <a:gsLst>
                    <a:gs pos="0">
                      <a:srgbClr val="0072FF"/>
                    </a:gs>
                    <a:gs pos="100000">
                      <a:srgbClr val="00C6FF"/>
                    </a:gs>
                  </a:gsLst>
                  <a:lin ang="2700000" scaled="1"/>
                </a:gradFill>
              </a:rPr>
              <a:t>định</a:t>
            </a:r>
            <a:r>
              <a:rPr lang="en-US" sz="2200" b="1" dirty="0">
                <a:gradFill>
                  <a:gsLst>
                    <a:gs pos="0">
                      <a:srgbClr val="0072FF"/>
                    </a:gs>
                    <a:gs pos="100000">
                      <a:srgbClr val="00C6FF"/>
                    </a:gs>
                  </a:gsLst>
                  <a:lin ang="2700000" scaled="1"/>
                </a:gradFill>
              </a:rPr>
              <a:t> </a:t>
            </a:r>
            <a:r>
              <a:rPr lang="en-US" sz="2200" b="1" dirty="0" err="1">
                <a:gradFill>
                  <a:gsLst>
                    <a:gs pos="0">
                      <a:srgbClr val="0072FF"/>
                    </a:gs>
                    <a:gs pos="100000">
                      <a:srgbClr val="00C6FF"/>
                    </a:gs>
                  </a:gsLst>
                  <a:lin ang="2700000" scaled="1"/>
                </a:gradFill>
              </a:rPr>
              <a:t>thời</a:t>
            </a:r>
            <a:r>
              <a:rPr lang="en-US" sz="2200" b="1" dirty="0">
                <a:gradFill>
                  <a:gsLst>
                    <a:gs pos="0">
                      <a:srgbClr val="0072FF"/>
                    </a:gs>
                    <a:gs pos="100000">
                      <a:srgbClr val="00C6FF"/>
                    </a:gs>
                  </a:gsLst>
                  <a:lin ang="2700000" scaled="1"/>
                </a:gradFill>
              </a:rPr>
              <a:t> CPU </a:t>
            </a:r>
            <a:r>
              <a:rPr lang="en-US" sz="2200" dirty="0"/>
              <a:t>(</a:t>
            </a:r>
            <a:r>
              <a:rPr lang="en-US" sz="2200" b="1" dirty="0">
                <a:gradFill>
                  <a:gsLst>
                    <a:gs pos="0">
                      <a:srgbClr val="0072FF"/>
                    </a:gs>
                    <a:gs pos="100000">
                      <a:srgbClr val="00C6FF"/>
                    </a:gs>
                  </a:gsLst>
                  <a:lin ang="2700000" scaled="1"/>
                </a:gradFill>
              </a:rPr>
              <a:t>CPU scheduling</a:t>
            </a:r>
            <a:r>
              <a:rPr lang="en-US" sz="2200" dirty="0"/>
              <a:t>).</a:t>
            </a:r>
            <a:endParaRPr sz="2200" dirty="0"/>
          </a:p>
          <a:p>
            <a:pPr marL="292100" lvl="1" indent="-292100">
              <a:buFont typeface="Noto Sans Symbols"/>
              <a:buChar char="▪"/>
            </a:pPr>
            <a:r>
              <a:rPr lang="en-US" sz="2200" dirty="0" err="1"/>
              <a:t>Xác</a:t>
            </a:r>
            <a:r>
              <a:rPr lang="en-US" sz="2200" dirty="0"/>
              <a:t> </a:t>
            </a:r>
            <a:r>
              <a:rPr lang="en-US" sz="2200" dirty="0" err="1"/>
              <a:t>định</a:t>
            </a:r>
            <a:r>
              <a:rPr lang="en-US" sz="2200" dirty="0"/>
              <a:t> </a:t>
            </a:r>
            <a:r>
              <a:rPr lang="en-US" sz="2200" dirty="0" err="1"/>
              <a:t>tiến</a:t>
            </a:r>
            <a:r>
              <a:rPr lang="en-US" sz="2200" dirty="0"/>
              <a:t> </a:t>
            </a:r>
            <a:r>
              <a:rPr lang="en-US" sz="2200" dirty="0" err="1"/>
              <a:t>trình</a:t>
            </a:r>
            <a:r>
              <a:rPr lang="en-US" sz="2200" dirty="0"/>
              <a:t> </a:t>
            </a:r>
            <a:r>
              <a:rPr lang="en-US" sz="2200" dirty="0" err="1"/>
              <a:t>nào</a:t>
            </a:r>
            <a:r>
              <a:rPr lang="en-US" sz="2200" dirty="0"/>
              <a:t> </a:t>
            </a:r>
            <a:r>
              <a:rPr lang="en-US" sz="2200" dirty="0" err="1"/>
              <a:t>trong</a:t>
            </a:r>
            <a:r>
              <a:rPr lang="en-US" sz="2200" dirty="0"/>
              <a:t> </a:t>
            </a:r>
            <a:r>
              <a:rPr lang="en-US" sz="2200" b="1" i="1" dirty="0" err="1">
                <a:gradFill>
                  <a:gsLst>
                    <a:gs pos="0">
                      <a:schemeClr val="accent2">
                        <a:lumMod val="75000"/>
                      </a:schemeClr>
                    </a:gs>
                    <a:gs pos="100000">
                      <a:schemeClr val="accent4"/>
                    </a:gs>
                  </a:gsLst>
                  <a:lin ang="2700000" scaled="1"/>
                </a:gradFill>
              </a:rPr>
              <a:t>hàng</a:t>
            </a:r>
            <a:r>
              <a:rPr lang="en-US" sz="2200" b="1" i="1" dirty="0">
                <a:gradFill>
                  <a:gsLst>
                    <a:gs pos="0">
                      <a:schemeClr val="accent2">
                        <a:lumMod val="75000"/>
                      </a:schemeClr>
                    </a:gs>
                    <a:gs pos="100000">
                      <a:schemeClr val="accent4"/>
                    </a:gs>
                  </a:gsLst>
                  <a:lin ang="2700000" scaled="1"/>
                </a:gradFill>
              </a:rPr>
              <a:t> </a:t>
            </a:r>
            <a:r>
              <a:rPr lang="en-US" sz="2200" b="1" i="1" dirty="0" err="1">
                <a:gradFill>
                  <a:gsLst>
                    <a:gs pos="0">
                      <a:schemeClr val="accent2">
                        <a:lumMod val="75000"/>
                      </a:schemeClr>
                    </a:gs>
                    <a:gs pos="100000">
                      <a:schemeClr val="accent4"/>
                    </a:gs>
                  </a:gsLst>
                  <a:lin ang="2700000" scaled="1"/>
                </a:gradFill>
              </a:rPr>
              <a:t>đợi</a:t>
            </a:r>
            <a:r>
              <a:rPr lang="en-US" sz="2200" b="1" i="1" dirty="0">
                <a:gradFill>
                  <a:gsLst>
                    <a:gs pos="0">
                      <a:schemeClr val="accent2">
                        <a:lumMod val="75000"/>
                      </a:schemeClr>
                    </a:gs>
                    <a:gs pos="100000">
                      <a:schemeClr val="accent4"/>
                    </a:gs>
                  </a:gsLst>
                  <a:lin ang="2700000" scaled="1"/>
                </a:gradFill>
              </a:rPr>
              <a:t> </a:t>
            </a:r>
            <a:r>
              <a:rPr lang="en-US" sz="2200" b="1" i="1" dirty="0" err="1">
                <a:gradFill>
                  <a:gsLst>
                    <a:gs pos="0">
                      <a:schemeClr val="accent2">
                        <a:lumMod val="75000"/>
                      </a:schemeClr>
                    </a:gs>
                    <a:gs pos="100000">
                      <a:schemeClr val="accent4"/>
                    </a:gs>
                  </a:gsLst>
                  <a:lin ang="2700000" scaled="1"/>
                </a:gradFill>
              </a:rPr>
              <a:t>sẵn</a:t>
            </a:r>
            <a:r>
              <a:rPr lang="en-US" sz="2200" b="1" i="1" dirty="0">
                <a:gradFill>
                  <a:gsLst>
                    <a:gs pos="0">
                      <a:schemeClr val="accent2">
                        <a:lumMod val="75000"/>
                      </a:schemeClr>
                    </a:gs>
                    <a:gs pos="100000">
                      <a:schemeClr val="accent4"/>
                    </a:gs>
                  </a:gsLst>
                  <a:lin ang="2700000" scaled="1"/>
                </a:gradFill>
              </a:rPr>
              <a:t> </a:t>
            </a:r>
            <a:r>
              <a:rPr lang="en-US" sz="2200" b="1" i="1" dirty="0" err="1">
                <a:gradFill>
                  <a:gsLst>
                    <a:gs pos="0">
                      <a:schemeClr val="accent2">
                        <a:lumMod val="75000"/>
                      </a:schemeClr>
                    </a:gs>
                    <a:gs pos="100000">
                      <a:schemeClr val="accent4"/>
                    </a:gs>
                  </a:gsLst>
                  <a:lin ang="2700000" scaled="1"/>
                </a:gradFill>
              </a:rPr>
              <a:t>sàng</a:t>
            </a:r>
            <a:r>
              <a:rPr lang="en-US" sz="2200" b="1" i="1" dirty="0"/>
              <a:t> </a:t>
            </a:r>
            <a:r>
              <a:rPr lang="en-US" sz="2200" dirty="0"/>
              <a:t>(</a:t>
            </a:r>
            <a:r>
              <a:rPr lang="en-US" sz="2200" b="1" i="1" dirty="0">
                <a:gradFill>
                  <a:gsLst>
                    <a:gs pos="0">
                      <a:schemeClr val="accent2">
                        <a:lumMod val="75000"/>
                      </a:schemeClr>
                    </a:gs>
                    <a:gs pos="100000">
                      <a:schemeClr val="accent4"/>
                    </a:gs>
                  </a:gsLst>
                  <a:lin ang="2700000" scaled="1"/>
                </a:gradFill>
              </a:rPr>
              <a:t>ready queue</a:t>
            </a:r>
            <a:r>
              <a:rPr lang="en-US" sz="2200" dirty="0"/>
              <a:t>) </a:t>
            </a:r>
            <a:r>
              <a:rPr lang="en-US" sz="2200" dirty="0" err="1"/>
              <a:t>sẽ</a:t>
            </a:r>
            <a:r>
              <a:rPr lang="en-US" sz="2200" dirty="0"/>
              <a:t> </a:t>
            </a:r>
            <a:r>
              <a:rPr lang="en-US" sz="2200" dirty="0" err="1"/>
              <a:t>được</a:t>
            </a:r>
            <a:r>
              <a:rPr lang="en-US" sz="2200" dirty="0"/>
              <a:t> </a:t>
            </a:r>
            <a:r>
              <a:rPr lang="en-US" sz="2200" dirty="0" err="1"/>
              <a:t>chiếm</a:t>
            </a:r>
            <a:r>
              <a:rPr lang="en-US" sz="2200" dirty="0"/>
              <a:t> CPU </a:t>
            </a:r>
            <a:r>
              <a:rPr lang="en-US" sz="2200" dirty="0" err="1"/>
              <a:t>để</a:t>
            </a:r>
            <a:r>
              <a:rPr lang="en-US" sz="2200" dirty="0"/>
              <a:t> </a:t>
            </a:r>
            <a:r>
              <a:rPr lang="en-US" sz="2200" dirty="0" err="1"/>
              <a:t>thực</a:t>
            </a:r>
            <a:r>
              <a:rPr lang="en-US" sz="2200" dirty="0"/>
              <a:t> </a:t>
            </a:r>
            <a:r>
              <a:rPr lang="en-US" sz="2200" dirty="0" err="1"/>
              <a:t>thi</a:t>
            </a:r>
            <a:r>
              <a:rPr lang="en-US" sz="2200" dirty="0"/>
              <a:t> </a:t>
            </a:r>
            <a:r>
              <a:rPr lang="en-US" sz="2200" dirty="0" err="1"/>
              <a:t>kế</a:t>
            </a:r>
            <a:r>
              <a:rPr lang="en-US" sz="2200" dirty="0"/>
              <a:t> </a:t>
            </a:r>
            <a:r>
              <a:rPr lang="en-US" sz="2200" dirty="0" err="1"/>
              <a:t>tiếp</a:t>
            </a:r>
            <a:r>
              <a:rPr lang="en-US" sz="2200" dirty="0"/>
              <a:t>.</a:t>
            </a:r>
            <a:endParaRPr sz="2200" dirty="0"/>
          </a:p>
          <a:p>
            <a:pPr marL="292100" lvl="1" indent="-292100">
              <a:buFont typeface="Noto Sans Symbols"/>
              <a:buChar char="▪"/>
            </a:pPr>
            <a:r>
              <a:rPr lang="en-US" sz="2200" dirty="0" err="1"/>
              <a:t>Đối</a:t>
            </a:r>
            <a:r>
              <a:rPr lang="en-US" sz="2200" dirty="0"/>
              <a:t> </a:t>
            </a:r>
            <a:r>
              <a:rPr lang="en-US" sz="2200" dirty="0" err="1"/>
              <a:t>với</a:t>
            </a:r>
            <a:r>
              <a:rPr lang="en-US" sz="2200" dirty="0"/>
              <a:t> </a:t>
            </a:r>
            <a:r>
              <a:rPr lang="en-US" sz="2200" dirty="0" err="1"/>
              <a:t>hệ</a:t>
            </a:r>
            <a:r>
              <a:rPr lang="en-US" sz="2200" dirty="0"/>
              <a:t> </a:t>
            </a:r>
            <a:r>
              <a:rPr lang="en-US" sz="2200" dirty="0" err="1"/>
              <a:t>thống</a:t>
            </a:r>
            <a:r>
              <a:rPr lang="en-US" sz="2200" dirty="0"/>
              <a:t> </a:t>
            </a:r>
            <a:r>
              <a:rPr lang="en-US" sz="2200" dirty="0" err="1"/>
              <a:t>hỗ</a:t>
            </a:r>
            <a:r>
              <a:rPr lang="en-US" sz="2200" dirty="0"/>
              <a:t> </a:t>
            </a:r>
            <a:r>
              <a:rPr lang="en-US" sz="2200" dirty="0" err="1"/>
              <a:t>trợ</a:t>
            </a:r>
            <a:r>
              <a:rPr lang="en-US" sz="2200" dirty="0"/>
              <a:t> </a:t>
            </a:r>
            <a:r>
              <a:rPr lang="en-US" sz="2200" dirty="0" err="1"/>
              <a:t>nhân</a:t>
            </a:r>
            <a:r>
              <a:rPr lang="en-US" sz="2200" dirty="0"/>
              <a:t> </a:t>
            </a:r>
            <a:r>
              <a:rPr lang="en-US" sz="2200" dirty="0" err="1"/>
              <a:t>đa</a:t>
            </a:r>
            <a:r>
              <a:rPr lang="en-US" sz="2200" dirty="0"/>
              <a:t> </a:t>
            </a:r>
            <a:r>
              <a:rPr lang="en-US" sz="2200" dirty="0" err="1"/>
              <a:t>luồng</a:t>
            </a:r>
            <a:r>
              <a:rPr lang="en-US" sz="2200" dirty="0"/>
              <a:t> (multithreaded kernel), </a:t>
            </a:r>
            <a:r>
              <a:rPr lang="en-US" sz="2200" dirty="0" err="1"/>
              <a:t>việc</a:t>
            </a:r>
            <a:r>
              <a:rPr lang="en-US" sz="2200" dirty="0"/>
              <a:t> </a:t>
            </a:r>
            <a:r>
              <a:rPr lang="en-US" sz="2200" dirty="0" err="1"/>
              <a:t>định</a:t>
            </a:r>
            <a:r>
              <a:rPr lang="en-US" sz="2200" dirty="0"/>
              <a:t> </a:t>
            </a:r>
            <a:r>
              <a:rPr lang="en-US" sz="2200" dirty="0" err="1"/>
              <a:t>thời</a:t>
            </a:r>
            <a:r>
              <a:rPr lang="en-US" sz="2200" dirty="0"/>
              <a:t> CPU </a:t>
            </a:r>
            <a:r>
              <a:rPr lang="en-US" sz="2200" dirty="0" err="1"/>
              <a:t>là</a:t>
            </a:r>
            <a:r>
              <a:rPr lang="en-US" sz="2200" dirty="0"/>
              <a:t> do OS </a:t>
            </a:r>
            <a:r>
              <a:rPr lang="en-US" sz="2200" dirty="0" err="1"/>
              <a:t>chọn</a:t>
            </a:r>
            <a:r>
              <a:rPr lang="en-US" sz="2200" dirty="0"/>
              <a:t> </a:t>
            </a:r>
            <a:r>
              <a:rPr lang="en-US" sz="2200" b="1" i="1" dirty="0"/>
              <a:t>kernel thread </a:t>
            </a:r>
            <a:r>
              <a:rPr lang="en-US" sz="2200" dirty="0" err="1"/>
              <a:t>được</a:t>
            </a:r>
            <a:r>
              <a:rPr lang="en-US" sz="2200" dirty="0"/>
              <a:t> </a:t>
            </a:r>
            <a:r>
              <a:rPr lang="en-US" sz="2200" dirty="0" err="1"/>
              <a:t>chiếm</a:t>
            </a:r>
            <a:r>
              <a:rPr lang="en-US" sz="2200" dirty="0"/>
              <a:t> CPU.</a:t>
            </a:r>
            <a:endParaRPr sz="2200" dirty="0"/>
          </a:p>
        </p:txBody>
      </p:sp>
      <p:sp>
        <p:nvSpPr>
          <p:cNvPr id="167" name="Google Shape;167;p1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D860AC7F-0376-EE21-23DD-7C452F3C41E5}"/>
              </a:ext>
            </a:extLst>
          </p:cNvPr>
          <p:cNvSpPr>
            <a:spLocks noGrp="1"/>
          </p:cNvSpPr>
          <p:nvPr>
            <p:ph type="sldNum" sz="quarter" idx="12"/>
          </p:nvPr>
        </p:nvSpPr>
        <p:spPr/>
        <p:txBody>
          <a:bodyPr/>
          <a:lstStyle/>
          <a:p>
            <a:fld id="{00000000-1234-1234-1234-123412341234}" type="slidenum">
              <a:rPr lang="en-US" smtClean="0"/>
              <a:pPr/>
              <a:t>16</a:t>
            </a:fld>
            <a:endParaRPr lang="en-US" dirty="0"/>
          </a:p>
        </p:txBody>
      </p:sp>
      <p:grpSp>
        <p:nvGrpSpPr>
          <p:cNvPr id="3" name="Group 2">
            <a:extLst>
              <a:ext uri="{FF2B5EF4-FFF2-40B4-BE49-F238E27FC236}">
                <a16:creationId xmlns:a16="http://schemas.microsoft.com/office/drawing/2014/main" id="{5DE4C826-7EDE-10A1-4419-B69E2046EA45}"/>
              </a:ext>
            </a:extLst>
          </p:cNvPr>
          <p:cNvGrpSpPr/>
          <p:nvPr/>
        </p:nvGrpSpPr>
        <p:grpSpPr>
          <a:xfrm>
            <a:off x="6124351" y="1957406"/>
            <a:ext cx="5893245" cy="3633399"/>
            <a:chOff x="6124351" y="1612300"/>
            <a:chExt cx="5893245" cy="3633399"/>
          </a:xfrm>
        </p:grpSpPr>
        <p:pic>
          <p:nvPicPr>
            <p:cNvPr id="4" name="Google Shape;108;p6">
              <a:extLst>
                <a:ext uri="{FF2B5EF4-FFF2-40B4-BE49-F238E27FC236}">
                  <a16:creationId xmlns:a16="http://schemas.microsoft.com/office/drawing/2014/main" id="{5C354ABE-B168-F11C-7A22-A7C7357AC8B9}"/>
                </a:ext>
              </a:extLst>
            </p:cNvPr>
            <p:cNvPicPr preferRelativeResize="0"/>
            <p:nvPr/>
          </p:nvPicPr>
          <p:blipFill rotWithShape="1">
            <a:blip r:embed="rId3">
              <a:alphaModFix/>
            </a:blip>
            <a:srcRect/>
            <a:stretch/>
          </p:blipFill>
          <p:spPr>
            <a:xfrm>
              <a:off x="6124351" y="1612300"/>
              <a:ext cx="5893245" cy="3633399"/>
            </a:xfrm>
            <a:prstGeom prst="rect">
              <a:avLst/>
            </a:prstGeom>
            <a:noFill/>
            <a:ln>
              <a:noFill/>
            </a:ln>
          </p:spPr>
        </p:pic>
        <p:sp>
          <p:nvSpPr>
            <p:cNvPr id="5" name="Google Shape;109;p6">
              <a:extLst>
                <a:ext uri="{FF2B5EF4-FFF2-40B4-BE49-F238E27FC236}">
                  <a16:creationId xmlns:a16="http://schemas.microsoft.com/office/drawing/2014/main" id="{D0608383-1F74-086D-1DED-1F9C32ED458F}"/>
                </a:ext>
              </a:extLst>
            </p:cNvPr>
            <p:cNvSpPr/>
            <p:nvPr/>
          </p:nvSpPr>
          <p:spPr>
            <a:xfrm>
              <a:off x="10104098" y="2844408"/>
              <a:ext cx="1313757" cy="708986"/>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 calcmode="lin" valueType="num">
                                      <p:cBhvr additive="base">
                                        <p:cTn id="7" dur="500" fill="hold"/>
                                        <p:tgtEl>
                                          <p:spTgt spid="1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
                                            <p:txEl>
                                              <p:pRg st="1" end="1"/>
                                            </p:txEl>
                                          </p:spTgt>
                                        </p:tgtEl>
                                        <p:attrNameLst>
                                          <p:attrName>style.visibility</p:attrName>
                                        </p:attrNameLst>
                                      </p:cBhvr>
                                      <p:to>
                                        <p:strVal val="visible"/>
                                      </p:to>
                                    </p:set>
                                    <p:anim calcmode="lin" valueType="num">
                                      <p:cBhvr additive="base">
                                        <p:cTn id="13" dur="500" fill="hold"/>
                                        <p:tgtEl>
                                          <p:spTgt spid="1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4">
                                            <p:txEl>
                                              <p:pRg st="2" end="2"/>
                                            </p:txEl>
                                          </p:spTgt>
                                        </p:tgtEl>
                                        <p:attrNameLst>
                                          <p:attrName>style.visibility</p:attrName>
                                        </p:attrNameLst>
                                      </p:cBhvr>
                                      <p:to>
                                        <p:strVal val="visible"/>
                                      </p:to>
                                    </p:set>
                                    <p:anim calcmode="lin" valueType="num">
                                      <p:cBhvr additive="base">
                                        <p:cTn id="19" dur="500" fill="hold"/>
                                        <p:tgtEl>
                                          <p:spTgt spid="16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12"/>
          <p:cNvSpPr txBox="1">
            <a:spLocks noGrp="1"/>
          </p:cNvSpPr>
          <p:nvPr>
            <p:ph idx="1"/>
          </p:nvPr>
        </p:nvSpPr>
        <p:spPr>
          <a:xfrm>
            <a:off x="774145" y="1621970"/>
            <a:ext cx="5082369" cy="4421982"/>
          </a:xfrm>
          <a:prstGeom prst="rect">
            <a:avLst/>
          </a:prstGeom>
          <a:noFill/>
          <a:ln>
            <a:noFill/>
          </a:ln>
        </p:spPr>
        <p:txBody>
          <a:bodyPr spcFirstLastPara="1" wrap="square" lIns="91425" tIns="45700" rIns="91425" bIns="45700" anchor="t" anchorCtr="0">
            <a:noAutofit/>
          </a:bodyPr>
          <a:lstStyle/>
          <a:p>
            <a:pPr marL="227013" lvl="1" indent="-217488">
              <a:spcBef>
                <a:spcPts val="0"/>
              </a:spcBef>
            </a:pPr>
            <a:r>
              <a:rPr lang="en-US" sz="2800" dirty="0" err="1"/>
              <a:t>Bộ</a:t>
            </a:r>
            <a:r>
              <a:rPr lang="en-US" sz="2800" dirty="0"/>
              <a:t> </a:t>
            </a:r>
            <a:r>
              <a:rPr lang="en-US" sz="2800" dirty="0" err="1"/>
              <a:t>định</a:t>
            </a:r>
            <a:r>
              <a:rPr lang="en-US" sz="2800" dirty="0"/>
              <a:t> </a:t>
            </a:r>
            <a:r>
              <a:rPr lang="en-US" sz="2800" dirty="0" err="1"/>
              <a:t>thời</a:t>
            </a:r>
            <a:r>
              <a:rPr lang="en-US" sz="2800" dirty="0"/>
              <a:t> </a:t>
            </a:r>
            <a:r>
              <a:rPr lang="en-US" sz="2800" dirty="0" err="1"/>
              <a:t>ngắn</a:t>
            </a:r>
            <a:r>
              <a:rPr lang="en-US" sz="2800" dirty="0"/>
              <a:t> </a:t>
            </a:r>
            <a:r>
              <a:rPr lang="en-US" sz="2800" dirty="0" err="1"/>
              <a:t>được</a:t>
            </a:r>
            <a:r>
              <a:rPr lang="en-US" sz="2800" dirty="0"/>
              <a:t> </a:t>
            </a:r>
            <a:r>
              <a:rPr lang="en-US" sz="2800" dirty="0" err="1"/>
              <a:t>gọi</a:t>
            </a:r>
            <a:r>
              <a:rPr lang="en-US" sz="2800" dirty="0"/>
              <a:t> </a:t>
            </a:r>
            <a:r>
              <a:rPr lang="en-US" sz="2800" dirty="0" err="1"/>
              <a:t>khi</a:t>
            </a:r>
            <a:r>
              <a:rPr lang="en-US" sz="2800" dirty="0"/>
              <a:t> </a:t>
            </a:r>
            <a:r>
              <a:rPr lang="en-US" sz="2800" dirty="0" err="1"/>
              <a:t>có</a:t>
            </a:r>
            <a:r>
              <a:rPr lang="en-US" sz="2800" dirty="0"/>
              <a:t> </a:t>
            </a:r>
            <a:r>
              <a:rPr lang="en-US" sz="2800" dirty="0" err="1"/>
              <a:t>một</a:t>
            </a:r>
            <a:r>
              <a:rPr lang="en-US" sz="2800" dirty="0"/>
              <a:t> </a:t>
            </a:r>
            <a:r>
              <a:rPr lang="en-US" sz="2800" dirty="0" err="1"/>
              <a:t>trong</a:t>
            </a:r>
            <a:r>
              <a:rPr lang="en-US" sz="2800" dirty="0"/>
              <a:t> </a:t>
            </a:r>
            <a:r>
              <a:rPr lang="en-US" sz="2800" dirty="0" err="1"/>
              <a:t>các</a:t>
            </a:r>
            <a:r>
              <a:rPr lang="en-US" sz="2800" dirty="0"/>
              <a:t> </a:t>
            </a:r>
            <a:r>
              <a:rPr lang="en-US" sz="2800" dirty="0" err="1"/>
              <a:t>sự</a:t>
            </a:r>
            <a:r>
              <a:rPr lang="en-US" sz="2800" dirty="0"/>
              <a:t> </a:t>
            </a:r>
            <a:r>
              <a:rPr lang="en-US" sz="2800" dirty="0" err="1"/>
              <a:t>kiện</a:t>
            </a:r>
            <a:r>
              <a:rPr lang="en-US" sz="2800" dirty="0"/>
              <a:t>/interrupt </a:t>
            </a:r>
            <a:r>
              <a:rPr lang="en-US" sz="2800" dirty="0" err="1"/>
              <a:t>sau</a:t>
            </a:r>
            <a:r>
              <a:rPr lang="en-US" sz="2800" dirty="0"/>
              <a:t> </a:t>
            </a:r>
            <a:r>
              <a:rPr lang="en-US" sz="2800" dirty="0" err="1"/>
              <a:t>xảy</a:t>
            </a:r>
            <a:r>
              <a:rPr lang="en-US" sz="2800" dirty="0"/>
              <a:t> </a:t>
            </a:r>
            <a:r>
              <a:rPr lang="en-US" sz="2800" dirty="0" err="1"/>
              <a:t>ra</a:t>
            </a:r>
            <a:r>
              <a:rPr lang="en-US" sz="2800" dirty="0"/>
              <a:t>:</a:t>
            </a:r>
            <a:endParaRPr sz="2800" dirty="0"/>
          </a:p>
          <a:p>
            <a:pPr marL="684213" lvl="3" indent="-217488"/>
            <a:r>
              <a:rPr lang="en-US" sz="2000" dirty="0" err="1"/>
              <a:t>Ngắt</a:t>
            </a:r>
            <a:r>
              <a:rPr lang="en-US" sz="2000" dirty="0"/>
              <a:t> </a:t>
            </a:r>
            <a:r>
              <a:rPr lang="en-US" sz="2000" dirty="0" err="1"/>
              <a:t>thời</a:t>
            </a:r>
            <a:r>
              <a:rPr lang="en-US" sz="2000" dirty="0"/>
              <a:t> </a:t>
            </a:r>
            <a:r>
              <a:rPr lang="en-US" sz="2000" dirty="0" err="1"/>
              <a:t>gian</a:t>
            </a:r>
            <a:r>
              <a:rPr lang="en-US" sz="2000" dirty="0"/>
              <a:t> (clock interrupt)</a:t>
            </a:r>
            <a:endParaRPr sz="2000" dirty="0"/>
          </a:p>
          <a:p>
            <a:pPr marL="684213" lvl="3" indent="-217488"/>
            <a:r>
              <a:rPr lang="en-US" sz="2000" dirty="0" err="1"/>
              <a:t>Ngắt</a:t>
            </a:r>
            <a:r>
              <a:rPr lang="en-US" sz="2000" dirty="0"/>
              <a:t> </a:t>
            </a:r>
            <a:r>
              <a:rPr lang="en-US" sz="2000" dirty="0" err="1"/>
              <a:t>ngoại</a:t>
            </a:r>
            <a:r>
              <a:rPr lang="en-US" sz="2000" dirty="0"/>
              <a:t> vi (I/O interrupt)</a:t>
            </a:r>
            <a:endParaRPr sz="2000" dirty="0"/>
          </a:p>
          <a:p>
            <a:pPr marL="684213" lvl="3" indent="-217488"/>
            <a:r>
              <a:rPr lang="en-US" sz="2000" dirty="0" err="1"/>
              <a:t>Lời</a:t>
            </a:r>
            <a:r>
              <a:rPr lang="en-US" sz="2000" dirty="0"/>
              <a:t> </a:t>
            </a:r>
            <a:r>
              <a:rPr lang="en-US" sz="2000" dirty="0" err="1"/>
              <a:t>gọi</a:t>
            </a:r>
            <a:r>
              <a:rPr lang="en-US" sz="2000" dirty="0"/>
              <a:t> </a:t>
            </a:r>
            <a:r>
              <a:rPr lang="en-US" sz="2000" dirty="0" err="1"/>
              <a:t>hệ</a:t>
            </a:r>
            <a:r>
              <a:rPr lang="en-US" sz="2000" dirty="0"/>
              <a:t> </a:t>
            </a:r>
            <a:r>
              <a:rPr lang="en-US" sz="2000" dirty="0" err="1"/>
              <a:t>thống</a:t>
            </a:r>
            <a:r>
              <a:rPr lang="en-US" sz="2000" dirty="0"/>
              <a:t> (operating system call)</a:t>
            </a:r>
            <a:endParaRPr sz="2000" dirty="0"/>
          </a:p>
          <a:p>
            <a:pPr marL="684213" lvl="3" indent="-217488"/>
            <a:r>
              <a:rPr lang="en-US" sz="2000" dirty="0" err="1"/>
              <a:t>Tín</a:t>
            </a:r>
            <a:r>
              <a:rPr lang="en-US" sz="2000" dirty="0"/>
              <a:t> </a:t>
            </a:r>
            <a:r>
              <a:rPr lang="en-US" sz="2000" dirty="0" err="1"/>
              <a:t>hiệu</a:t>
            </a:r>
            <a:r>
              <a:rPr lang="en-US" sz="2000" dirty="0"/>
              <a:t> </a:t>
            </a:r>
            <a:r>
              <a:rPr lang="en-US" sz="2000" dirty="0" err="1"/>
              <a:t>đồng</a:t>
            </a:r>
            <a:r>
              <a:rPr lang="en-US" sz="2000" dirty="0"/>
              <a:t> </a:t>
            </a:r>
            <a:r>
              <a:rPr lang="en-US" sz="2000" dirty="0" err="1"/>
              <a:t>bộ</a:t>
            </a:r>
            <a:r>
              <a:rPr lang="en-US" sz="2000" dirty="0"/>
              <a:t> </a:t>
            </a:r>
            <a:r>
              <a:rPr lang="en-US" sz="2000" dirty="0" err="1"/>
              <a:t>hóa</a:t>
            </a:r>
            <a:r>
              <a:rPr lang="en-US" sz="2000" dirty="0"/>
              <a:t> (</a:t>
            </a:r>
            <a:r>
              <a:rPr lang="en-US" sz="2000" dirty="0" err="1"/>
              <a:t>Sẽ</a:t>
            </a:r>
            <a:r>
              <a:rPr lang="en-US" sz="2000" dirty="0"/>
              <a:t> </a:t>
            </a:r>
            <a:r>
              <a:rPr lang="en-US" sz="2000" dirty="0" err="1"/>
              <a:t>trao</a:t>
            </a:r>
            <a:r>
              <a:rPr lang="en-US" sz="2000" dirty="0"/>
              <a:t> </a:t>
            </a:r>
            <a:r>
              <a:rPr lang="en-US" sz="2000" dirty="0" err="1"/>
              <a:t>đổi</a:t>
            </a:r>
            <a:r>
              <a:rPr lang="en-US" sz="2000" dirty="0"/>
              <a:t> </a:t>
            </a:r>
            <a:r>
              <a:rPr lang="en-US" sz="2000" dirty="0" err="1"/>
              <a:t>sau</a:t>
            </a:r>
            <a:r>
              <a:rPr lang="en-US" sz="2000" dirty="0"/>
              <a:t> </a:t>
            </a:r>
            <a:r>
              <a:rPr lang="en-US" sz="2000" dirty="0" err="1"/>
              <a:t>ở</a:t>
            </a:r>
            <a:r>
              <a:rPr lang="en-US" sz="2000" dirty="0"/>
              <a:t> </a:t>
            </a:r>
            <a:r>
              <a:rPr lang="en-US" sz="2000" dirty="0" err="1"/>
              <a:t>Chương</a:t>
            </a:r>
            <a:r>
              <a:rPr lang="en-US" sz="2000" dirty="0"/>
              <a:t> 5)</a:t>
            </a:r>
            <a:endParaRPr sz="2000" dirty="0"/>
          </a:p>
        </p:txBody>
      </p:sp>
      <p:sp>
        <p:nvSpPr>
          <p:cNvPr id="178" name="Google Shape;178;p12"/>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565D0E7D-CAF2-7905-AED9-00E015D5680B}"/>
              </a:ext>
            </a:extLst>
          </p:cNvPr>
          <p:cNvSpPr>
            <a:spLocks noGrp="1"/>
          </p:cNvSpPr>
          <p:nvPr>
            <p:ph type="sldNum" sz="quarter" idx="12"/>
          </p:nvPr>
        </p:nvSpPr>
        <p:spPr/>
        <p:txBody>
          <a:bodyPr/>
          <a:lstStyle/>
          <a:p>
            <a:fld id="{00000000-1234-1234-1234-123412341234}" type="slidenum">
              <a:rPr lang="en-US" smtClean="0"/>
              <a:pPr/>
              <a:t>17</a:t>
            </a:fld>
            <a:endParaRPr lang="en-US" dirty="0"/>
          </a:p>
        </p:txBody>
      </p:sp>
      <p:grpSp>
        <p:nvGrpSpPr>
          <p:cNvPr id="3" name="Group 2">
            <a:extLst>
              <a:ext uri="{FF2B5EF4-FFF2-40B4-BE49-F238E27FC236}">
                <a16:creationId xmlns:a16="http://schemas.microsoft.com/office/drawing/2014/main" id="{2B131713-148C-527B-61A7-52B081811A76}"/>
              </a:ext>
            </a:extLst>
          </p:cNvPr>
          <p:cNvGrpSpPr/>
          <p:nvPr/>
        </p:nvGrpSpPr>
        <p:grpSpPr>
          <a:xfrm>
            <a:off x="6124351" y="1981558"/>
            <a:ext cx="5893245" cy="3633399"/>
            <a:chOff x="6124351" y="1612300"/>
            <a:chExt cx="5893245" cy="3633399"/>
          </a:xfrm>
        </p:grpSpPr>
        <p:pic>
          <p:nvPicPr>
            <p:cNvPr id="4" name="Google Shape;108;p6">
              <a:extLst>
                <a:ext uri="{FF2B5EF4-FFF2-40B4-BE49-F238E27FC236}">
                  <a16:creationId xmlns:a16="http://schemas.microsoft.com/office/drawing/2014/main" id="{9DAAFF8A-1D14-43C7-0E4D-2A8A17C3CE11}"/>
                </a:ext>
              </a:extLst>
            </p:cNvPr>
            <p:cNvPicPr preferRelativeResize="0"/>
            <p:nvPr/>
          </p:nvPicPr>
          <p:blipFill rotWithShape="1">
            <a:blip r:embed="rId3">
              <a:alphaModFix/>
            </a:blip>
            <a:srcRect/>
            <a:stretch/>
          </p:blipFill>
          <p:spPr>
            <a:xfrm>
              <a:off x="6124351" y="1612300"/>
              <a:ext cx="5893245" cy="3633399"/>
            </a:xfrm>
            <a:prstGeom prst="rect">
              <a:avLst/>
            </a:prstGeom>
            <a:noFill/>
            <a:ln>
              <a:noFill/>
            </a:ln>
          </p:spPr>
        </p:pic>
        <p:sp>
          <p:nvSpPr>
            <p:cNvPr id="5" name="Google Shape;109;p6">
              <a:extLst>
                <a:ext uri="{FF2B5EF4-FFF2-40B4-BE49-F238E27FC236}">
                  <a16:creationId xmlns:a16="http://schemas.microsoft.com/office/drawing/2014/main" id="{8879F1A7-6F78-1BAF-5F94-703669B9DFCA}"/>
                </a:ext>
              </a:extLst>
            </p:cNvPr>
            <p:cNvSpPr/>
            <p:nvPr/>
          </p:nvSpPr>
          <p:spPr>
            <a:xfrm>
              <a:off x="10104098" y="2844408"/>
              <a:ext cx="1313757" cy="708986"/>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Times New Roman"/>
                <a:ea typeface="Times New Roman"/>
                <a:cs typeface="Times New Roman"/>
                <a:sym typeface="Times New Roman"/>
              </a:endParaRPr>
            </a:p>
          </p:txBody>
        </p:sp>
      </p:grpSp>
      <p:sp>
        <p:nvSpPr>
          <p:cNvPr id="11" name="Google Shape;163;p11">
            <a:extLst>
              <a:ext uri="{FF2B5EF4-FFF2-40B4-BE49-F238E27FC236}">
                <a16:creationId xmlns:a16="http://schemas.microsoft.com/office/drawing/2014/main" id="{7C2B5EF4-F566-A987-352D-52C85ED74222}"/>
              </a:ext>
            </a:extLst>
          </p:cNvPr>
          <p:cNvSpPr txBox="1">
            <a:spLocks noGrp="1"/>
          </p:cNvSpPr>
          <p:nvPr>
            <p:ph type="title"/>
          </p:nvPr>
        </p:nvSpPr>
        <p:spPr>
          <a:xfrm>
            <a:off x="774145" y="223963"/>
            <a:ext cx="10579655" cy="1398007"/>
          </a:xfrm>
          <a:prstGeom prst="rect">
            <a:avLst/>
          </a:prstGeom>
          <a:noFill/>
          <a:ln>
            <a:noFill/>
          </a:ln>
        </p:spPr>
        <p:txBody>
          <a:bodyPr spcFirstLastPara="1" wrap="square" lIns="91425" tIns="45700" rIns="91425" bIns="45700" anchor="ctr" anchorCtr="0">
            <a:noAutofit/>
          </a:bodyPr>
          <a:lstStyle/>
          <a:p>
            <a:pPr marL="987425" indent="-987425"/>
            <a:r>
              <a:rPr lang="en-US" sz="4000" dirty="0"/>
              <a:t>2.3. </a:t>
            </a:r>
            <a:r>
              <a:rPr lang="en-US" sz="4000" dirty="0" err="1"/>
              <a:t>Định</a:t>
            </a:r>
            <a:r>
              <a:rPr lang="en-US" sz="4000" dirty="0"/>
              <a:t> </a:t>
            </a:r>
            <a:r>
              <a:rPr lang="en-US" sz="4000" dirty="0" err="1"/>
              <a:t>thời</a:t>
            </a:r>
            <a:r>
              <a:rPr lang="en-US" sz="4000" dirty="0"/>
              <a:t> </a:t>
            </a:r>
            <a:r>
              <a:rPr lang="en-US" sz="4000" dirty="0" err="1"/>
              <a:t>ngắn</a:t>
            </a:r>
            <a:r>
              <a:rPr lang="en-US" sz="4000" dirty="0"/>
              <a:t> (Short-term scheduling)</a:t>
            </a:r>
            <a:endParaRPr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 calcmode="lin" valueType="num">
                                      <p:cBhvr additive="base">
                                        <p:cTn id="7" dur="500" fill="hold"/>
                                        <p:tgtEl>
                                          <p:spTgt spid="1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5">
                                            <p:txEl>
                                              <p:pRg st="1" end="1"/>
                                            </p:txEl>
                                          </p:spTgt>
                                        </p:tgtEl>
                                        <p:attrNameLst>
                                          <p:attrName>style.visibility</p:attrName>
                                        </p:attrNameLst>
                                      </p:cBhvr>
                                      <p:to>
                                        <p:strVal val="visible"/>
                                      </p:to>
                                    </p:set>
                                    <p:anim calcmode="lin" valueType="num">
                                      <p:cBhvr additive="base">
                                        <p:cTn id="13" dur="500" fill="hold"/>
                                        <p:tgtEl>
                                          <p:spTgt spid="1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 calcmode="lin" valueType="num">
                                      <p:cBhvr additive="base">
                                        <p:cTn id="17" dur="500" fill="hold"/>
                                        <p:tgtEl>
                                          <p:spTgt spid="17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5">
                                            <p:txEl>
                                              <p:pRg st="3" end="3"/>
                                            </p:txEl>
                                          </p:spTgt>
                                        </p:tgtEl>
                                        <p:attrNameLst>
                                          <p:attrName>style.visibility</p:attrName>
                                        </p:attrNameLst>
                                      </p:cBhvr>
                                      <p:to>
                                        <p:strVal val="visible"/>
                                      </p:to>
                                    </p:set>
                                    <p:anim calcmode="lin" valueType="num">
                                      <p:cBhvr additive="base">
                                        <p:cTn id="23" dur="500" fill="hold"/>
                                        <p:tgtEl>
                                          <p:spTgt spid="17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75">
                                            <p:txEl>
                                              <p:pRg st="4" end="4"/>
                                            </p:txEl>
                                          </p:spTgt>
                                        </p:tgtEl>
                                        <p:attrNameLst>
                                          <p:attrName>style.visibility</p:attrName>
                                        </p:attrNameLst>
                                      </p:cBhvr>
                                      <p:to>
                                        <p:strVal val="visible"/>
                                      </p:to>
                                    </p:set>
                                    <p:anim calcmode="lin" valueType="num">
                                      <p:cBhvr additive="base">
                                        <p:cTn id="29" dur="500" fill="hold"/>
                                        <p:tgtEl>
                                          <p:spTgt spid="17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Google Shape;187;p13"/>
          <p:cNvSpPr txBox="1">
            <a:spLocks noGrp="1"/>
          </p:cNvSpPr>
          <p:nvPr>
            <p:ph idx="1"/>
          </p:nvPr>
        </p:nvSpPr>
        <p:spPr>
          <a:xfrm>
            <a:off x="774145" y="2155371"/>
            <a:ext cx="10579654" cy="4072873"/>
          </a:xfrm>
          <a:prstGeom prst="rect">
            <a:avLst/>
          </a:prstGeom>
          <a:noFill/>
          <a:ln>
            <a:noFill/>
          </a:ln>
        </p:spPr>
        <p:txBody>
          <a:bodyPr spcFirstLastPara="1" wrap="square" lIns="91425" tIns="45700" rIns="91425" bIns="45700" anchor="t" anchorCtr="0">
            <a:noAutofit/>
          </a:bodyPr>
          <a:lstStyle/>
          <a:p>
            <a:pPr>
              <a:spcBef>
                <a:spcPts val="0"/>
              </a:spcBef>
            </a:pPr>
            <a:r>
              <a:rPr lang="en-US" sz="2200" dirty="0" err="1"/>
              <a:t>Bộ</a:t>
            </a:r>
            <a:r>
              <a:rPr lang="en-US" sz="2200" dirty="0"/>
              <a:t> </a:t>
            </a:r>
            <a:r>
              <a:rPr lang="en-US" sz="2200" dirty="0" err="1"/>
              <a:t>định</a:t>
            </a:r>
            <a:r>
              <a:rPr lang="en-US" sz="2200" dirty="0"/>
              <a:t> </a:t>
            </a:r>
            <a:r>
              <a:rPr lang="en-US" sz="2200" dirty="0" err="1"/>
              <a:t>thời</a:t>
            </a:r>
            <a:r>
              <a:rPr lang="en-US" sz="2200" dirty="0"/>
              <a:t> </a:t>
            </a:r>
            <a:r>
              <a:rPr lang="en-US" sz="2200" dirty="0" err="1"/>
              <a:t>sẽ</a:t>
            </a:r>
            <a:r>
              <a:rPr lang="en-US" sz="2200" dirty="0"/>
              <a:t> </a:t>
            </a:r>
            <a:r>
              <a:rPr lang="en-US" sz="2200" dirty="0" err="1"/>
              <a:t>chuyển</a:t>
            </a:r>
            <a:r>
              <a:rPr lang="en-US" sz="2200" dirty="0"/>
              <a:t> </a:t>
            </a:r>
            <a:r>
              <a:rPr lang="en-US" sz="2200" dirty="0" err="1"/>
              <a:t>quyền</a:t>
            </a:r>
            <a:r>
              <a:rPr lang="en-US" sz="2200" dirty="0"/>
              <a:t> </a:t>
            </a:r>
            <a:r>
              <a:rPr lang="en-US" sz="2200" dirty="0" err="1"/>
              <a:t>điều</a:t>
            </a:r>
            <a:r>
              <a:rPr lang="en-US" sz="2200" dirty="0"/>
              <a:t> </a:t>
            </a:r>
            <a:r>
              <a:rPr lang="en-US" sz="2200" dirty="0" err="1"/>
              <a:t>khiển</a:t>
            </a:r>
            <a:r>
              <a:rPr lang="en-US" sz="2200" dirty="0"/>
              <a:t> CPU </a:t>
            </a:r>
            <a:r>
              <a:rPr lang="en-US" sz="2200" dirty="0" err="1"/>
              <a:t>về</a:t>
            </a:r>
            <a:r>
              <a:rPr lang="en-US" sz="2200" dirty="0"/>
              <a:t> </a:t>
            </a:r>
            <a:r>
              <a:rPr lang="en-US" sz="2200" dirty="0" err="1"/>
              <a:t>cho</a:t>
            </a:r>
            <a:r>
              <a:rPr lang="en-US" sz="2200" dirty="0"/>
              <a:t> </a:t>
            </a:r>
            <a:r>
              <a:rPr lang="en-US" sz="2200" dirty="0" err="1"/>
              <a:t>tiến</a:t>
            </a:r>
            <a:r>
              <a:rPr lang="en-US" sz="2200" dirty="0"/>
              <a:t> </a:t>
            </a:r>
            <a:r>
              <a:rPr lang="en-US" sz="2200" dirty="0" err="1"/>
              <a:t>trình</a:t>
            </a:r>
            <a:r>
              <a:rPr lang="en-US" sz="2200" dirty="0"/>
              <a:t> </a:t>
            </a:r>
            <a:r>
              <a:rPr lang="en-US" sz="2200" dirty="0" err="1"/>
              <a:t>được</a:t>
            </a:r>
            <a:r>
              <a:rPr lang="en-US" sz="2200" dirty="0"/>
              <a:t> </a:t>
            </a:r>
            <a:r>
              <a:rPr lang="en-US" sz="2200" dirty="0" err="1"/>
              <a:t>chọn</a:t>
            </a:r>
            <a:r>
              <a:rPr lang="en-US" sz="2200" dirty="0"/>
              <a:t>.</a:t>
            </a:r>
            <a:endParaRPr sz="2200" dirty="0"/>
          </a:p>
          <a:p>
            <a:r>
              <a:rPr lang="en-US" sz="2200" dirty="0" err="1"/>
              <a:t>Quá</a:t>
            </a:r>
            <a:r>
              <a:rPr lang="en-US" sz="2200" dirty="0"/>
              <a:t> </a:t>
            </a:r>
            <a:r>
              <a:rPr lang="en-US" sz="2200" dirty="0" err="1"/>
              <a:t>trình</a:t>
            </a:r>
            <a:r>
              <a:rPr lang="en-US" sz="2200" dirty="0"/>
              <a:t> </a:t>
            </a:r>
            <a:r>
              <a:rPr lang="en-US" sz="2200" dirty="0" err="1"/>
              <a:t>chuyển</a:t>
            </a:r>
            <a:r>
              <a:rPr lang="en-US" sz="2200" dirty="0"/>
              <a:t> </a:t>
            </a:r>
            <a:r>
              <a:rPr lang="en-US" sz="2200" dirty="0" err="1"/>
              <a:t>đổi</a:t>
            </a:r>
            <a:r>
              <a:rPr lang="en-US" sz="2200" dirty="0"/>
              <a:t> bao </a:t>
            </a:r>
            <a:r>
              <a:rPr lang="en-US" sz="2200" dirty="0" err="1"/>
              <a:t>gồm</a:t>
            </a:r>
            <a:r>
              <a:rPr lang="en-US" sz="2200" dirty="0"/>
              <a:t>:</a:t>
            </a:r>
          </a:p>
          <a:p>
            <a:pPr lvl="1"/>
            <a:r>
              <a:rPr lang="en-US" sz="1800" dirty="0" err="1"/>
              <a:t>Chuyển</a:t>
            </a:r>
            <a:r>
              <a:rPr lang="en-US" sz="1800" dirty="0"/>
              <a:t> </a:t>
            </a:r>
            <a:r>
              <a:rPr lang="en-US" sz="1800" dirty="0" err="1"/>
              <a:t>ngữ</a:t>
            </a:r>
            <a:r>
              <a:rPr lang="en-US" sz="1800" dirty="0"/>
              <a:t> </a:t>
            </a:r>
            <a:r>
              <a:rPr lang="en-US" sz="1800" dirty="0" err="1"/>
              <a:t>cảnh</a:t>
            </a:r>
            <a:r>
              <a:rPr lang="en-US" sz="1800" dirty="0"/>
              <a:t> (</a:t>
            </a:r>
            <a:r>
              <a:rPr lang="en-US" sz="1800" dirty="0" err="1"/>
              <a:t>sử</a:t>
            </a:r>
            <a:r>
              <a:rPr lang="en-US" sz="1800" dirty="0"/>
              <a:t> </a:t>
            </a:r>
            <a:r>
              <a:rPr lang="en-US" sz="1800" dirty="0" err="1"/>
              <a:t>dụng</a:t>
            </a:r>
            <a:r>
              <a:rPr lang="en-US" sz="1800" dirty="0"/>
              <a:t> </a:t>
            </a:r>
            <a:r>
              <a:rPr lang="en-US" sz="1800" dirty="0" err="1"/>
              <a:t>thông</a:t>
            </a:r>
            <a:r>
              <a:rPr lang="en-US" sz="1800" dirty="0"/>
              <a:t> tin </a:t>
            </a:r>
            <a:r>
              <a:rPr lang="en-US" sz="1800" dirty="0" err="1"/>
              <a:t>ngữ</a:t>
            </a:r>
            <a:r>
              <a:rPr lang="en-US" sz="1800" dirty="0"/>
              <a:t> </a:t>
            </a:r>
            <a:r>
              <a:rPr lang="en-US" sz="1800" dirty="0" err="1"/>
              <a:t>cảnh</a:t>
            </a:r>
            <a:r>
              <a:rPr lang="en-US" sz="1800" dirty="0"/>
              <a:t> </a:t>
            </a:r>
            <a:r>
              <a:rPr lang="en-US" sz="1800" dirty="0" err="1"/>
              <a:t>trong</a:t>
            </a:r>
            <a:r>
              <a:rPr lang="en-US" sz="1800" dirty="0"/>
              <a:t> PCB).</a:t>
            </a:r>
          </a:p>
          <a:p>
            <a:pPr lvl="1"/>
            <a:r>
              <a:rPr lang="en-US" sz="1800" dirty="0" err="1"/>
              <a:t>Chuyển</a:t>
            </a:r>
            <a:r>
              <a:rPr lang="en-US" sz="1800" dirty="0"/>
              <a:t> </a:t>
            </a:r>
            <a:r>
              <a:rPr lang="en-US" sz="1800" dirty="0" err="1"/>
              <a:t>chế</a:t>
            </a:r>
            <a:r>
              <a:rPr lang="en-US" sz="1800" dirty="0"/>
              <a:t> </a:t>
            </a:r>
            <a:r>
              <a:rPr lang="en-US" sz="1800" dirty="0" err="1"/>
              <a:t>độ</a:t>
            </a:r>
            <a:r>
              <a:rPr lang="en-US" sz="1800" dirty="0"/>
              <a:t> </a:t>
            </a:r>
            <a:r>
              <a:rPr lang="en-US" sz="1800" dirty="0" err="1"/>
              <a:t>người</a:t>
            </a:r>
            <a:r>
              <a:rPr lang="en-US" sz="1800" dirty="0"/>
              <a:t> </a:t>
            </a:r>
            <a:r>
              <a:rPr lang="en-US" sz="1800" dirty="0" err="1"/>
              <a:t>dùng</a:t>
            </a:r>
            <a:r>
              <a:rPr lang="en-US" sz="1800" dirty="0"/>
              <a:t>.</a:t>
            </a:r>
          </a:p>
          <a:p>
            <a:pPr lvl="1"/>
            <a:r>
              <a:rPr lang="en-US" sz="1800" dirty="0" err="1"/>
              <a:t>Nhảy</a:t>
            </a:r>
            <a:r>
              <a:rPr lang="en-US" sz="1800" dirty="0"/>
              <a:t> </a:t>
            </a:r>
            <a:r>
              <a:rPr lang="en-US" sz="1800" dirty="0" err="1"/>
              <a:t>đến</a:t>
            </a:r>
            <a:r>
              <a:rPr lang="en-US" sz="1800" dirty="0"/>
              <a:t> </a:t>
            </a:r>
            <a:r>
              <a:rPr lang="en-US" sz="1800" dirty="0" err="1"/>
              <a:t>vị</a:t>
            </a:r>
            <a:r>
              <a:rPr lang="en-US" sz="1800" dirty="0"/>
              <a:t> </a:t>
            </a:r>
            <a:r>
              <a:rPr lang="en-US" sz="1800" dirty="0" err="1"/>
              <a:t>trí</a:t>
            </a:r>
            <a:r>
              <a:rPr lang="en-US" sz="1800" dirty="0"/>
              <a:t> </a:t>
            </a:r>
            <a:r>
              <a:rPr lang="en-US" sz="1800" dirty="0" err="1"/>
              <a:t>thích</a:t>
            </a:r>
            <a:r>
              <a:rPr lang="en-US" sz="1800" dirty="0"/>
              <a:t> </a:t>
            </a:r>
            <a:r>
              <a:rPr lang="en-US" sz="1800" dirty="0" err="1"/>
              <a:t>hợp</a:t>
            </a:r>
            <a:r>
              <a:rPr lang="en-US" sz="1800" dirty="0"/>
              <a:t> </a:t>
            </a:r>
            <a:r>
              <a:rPr lang="en-US" sz="1800" dirty="0" err="1"/>
              <a:t>trong</a:t>
            </a:r>
            <a:r>
              <a:rPr lang="en-US" sz="1800" dirty="0"/>
              <a:t> </a:t>
            </a:r>
            <a:r>
              <a:rPr lang="en-US" sz="1800" dirty="0" err="1"/>
              <a:t>chương</a:t>
            </a:r>
            <a:r>
              <a:rPr lang="en-US" sz="1800" dirty="0"/>
              <a:t> </a:t>
            </a:r>
            <a:r>
              <a:rPr lang="en-US" sz="1800" dirty="0" err="1"/>
              <a:t>trình</a:t>
            </a:r>
            <a:r>
              <a:rPr lang="en-US" sz="1800" dirty="0"/>
              <a:t> </a:t>
            </a:r>
            <a:r>
              <a:rPr lang="en-US" sz="1800" dirty="0" err="1"/>
              <a:t>ứng</a:t>
            </a:r>
            <a:r>
              <a:rPr lang="en-US" sz="1800" dirty="0"/>
              <a:t> </a:t>
            </a:r>
            <a:r>
              <a:rPr lang="en-US" sz="1800" dirty="0" err="1"/>
              <a:t>dụng</a:t>
            </a:r>
            <a:r>
              <a:rPr lang="en-US" sz="1800" dirty="0"/>
              <a:t> </a:t>
            </a:r>
            <a:r>
              <a:rPr lang="en-US" sz="1800" dirty="0" err="1"/>
              <a:t>để</a:t>
            </a:r>
            <a:r>
              <a:rPr lang="en-US" sz="1800" dirty="0"/>
              <a:t> </a:t>
            </a:r>
            <a:r>
              <a:rPr lang="en-US" sz="1800" dirty="0" err="1"/>
              <a:t>khởi</a:t>
            </a:r>
            <a:r>
              <a:rPr lang="en-US" sz="1800" dirty="0"/>
              <a:t> </a:t>
            </a:r>
            <a:r>
              <a:rPr lang="en-US" sz="1800" dirty="0" err="1"/>
              <a:t>động</a:t>
            </a:r>
            <a:r>
              <a:rPr lang="en-US" sz="1800" dirty="0"/>
              <a:t> </a:t>
            </a:r>
            <a:r>
              <a:rPr lang="en-US" sz="1800" dirty="0" err="1"/>
              <a:t>lại</a:t>
            </a:r>
            <a:r>
              <a:rPr lang="en-US" sz="1800" dirty="0"/>
              <a:t> </a:t>
            </a:r>
            <a:r>
              <a:rPr lang="en-US" sz="1800" dirty="0" err="1"/>
              <a:t>chương</a:t>
            </a:r>
            <a:r>
              <a:rPr lang="en-US" sz="1800" dirty="0"/>
              <a:t> </a:t>
            </a:r>
            <a:r>
              <a:rPr lang="en-US" sz="1800" dirty="0" err="1"/>
              <a:t>trình</a:t>
            </a:r>
            <a:r>
              <a:rPr lang="en-US" sz="1800" dirty="0"/>
              <a:t> (</a:t>
            </a:r>
            <a:r>
              <a:rPr lang="en-US" sz="1800" dirty="0" err="1"/>
              <a:t>sử</a:t>
            </a:r>
            <a:r>
              <a:rPr lang="en-US" sz="1800" dirty="0"/>
              <a:t> </a:t>
            </a:r>
            <a:r>
              <a:rPr lang="en-US" sz="1800" dirty="0" err="1"/>
              <a:t>dụng</a:t>
            </a:r>
            <a:r>
              <a:rPr lang="en-US" sz="1800" dirty="0"/>
              <a:t> </a:t>
            </a:r>
            <a:r>
              <a:rPr lang="en-US" sz="1800" dirty="0" err="1"/>
              <a:t>thông</a:t>
            </a:r>
            <a:r>
              <a:rPr lang="en-US" sz="1800" dirty="0"/>
              <a:t> tin </a:t>
            </a:r>
            <a:r>
              <a:rPr lang="en-US" sz="1800" dirty="0" err="1"/>
              <a:t>địa</a:t>
            </a:r>
            <a:r>
              <a:rPr lang="en-US" sz="1800" dirty="0"/>
              <a:t> </a:t>
            </a:r>
            <a:r>
              <a:rPr lang="en-US" sz="1800" dirty="0" err="1"/>
              <a:t>chỉ</a:t>
            </a:r>
            <a:r>
              <a:rPr lang="en-US" sz="1800" dirty="0"/>
              <a:t> </a:t>
            </a:r>
            <a:r>
              <a:rPr lang="en-US" sz="1800" dirty="0" err="1"/>
              <a:t>tại</a:t>
            </a:r>
            <a:r>
              <a:rPr lang="en-US" sz="1800" dirty="0"/>
              <a:t> program counter </a:t>
            </a:r>
            <a:r>
              <a:rPr lang="en-US" sz="1800" dirty="0" err="1"/>
              <a:t>trong</a:t>
            </a:r>
            <a:r>
              <a:rPr lang="en-US" sz="1800" dirty="0"/>
              <a:t> PCB).</a:t>
            </a:r>
            <a:endParaRPr sz="1800" dirty="0"/>
          </a:p>
          <a:p>
            <a:r>
              <a:rPr lang="en-US" sz="2200" dirty="0" err="1"/>
              <a:t>Công</a:t>
            </a:r>
            <a:r>
              <a:rPr lang="en-US" sz="2200" dirty="0"/>
              <a:t> </a:t>
            </a:r>
            <a:r>
              <a:rPr lang="en-US" sz="2200" dirty="0" err="1"/>
              <a:t>việc</a:t>
            </a:r>
            <a:r>
              <a:rPr lang="en-US" sz="2200" dirty="0"/>
              <a:t> </a:t>
            </a:r>
            <a:r>
              <a:rPr lang="en-US" sz="2200" dirty="0" err="1"/>
              <a:t>này</a:t>
            </a:r>
            <a:r>
              <a:rPr lang="en-US" sz="2200" dirty="0"/>
              <a:t> </a:t>
            </a:r>
            <a:r>
              <a:rPr lang="en-US" sz="2200" dirty="0" err="1"/>
              <a:t>gây</a:t>
            </a:r>
            <a:r>
              <a:rPr lang="en-US" sz="2200" dirty="0"/>
              <a:t> </a:t>
            </a:r>
            <a:r>
              <a:rPr lang="en-US" sz="2200" dirty="0" err="1"/>
              <a:t>ra</a:t>
            </a:r>
            <a:r>
              <a:rPr lang="en-US" sz="2200" dirty="0"/>
              <a:t> </a:t>
            </a:r>
            <a:r>
              <a:rPr lang="en-US" sz="2200" dirty="0" err="1"/>
              <a:t>phí</a:t>
            </a:r>
            <a:r>
              <a:rPr lang="en-US" sz="2200" dirty="0"/>
              <a:t> </a:t>
            </a:r>
            <a:r>
              <a:rPr lang="en-US" sz="2200" dirty="0" err="1"/>
              <a:t>tổn</a:t>
            </a:r>
            <a:endParaRPr lang="en-US" sz="2200" dirty="0"/>
          </a:p>
          <a:p>
            <a:pPr lvl="1"/>
            <a:r>
              <a:rPr lang="en-US" sz="1800" b="1" i="1" dirty="0">
                <a:gradFill>
                  <a:gsLst>
                    <a:gs pos="0">
                      <a:srgbClr val="0072FF"/>
                    </a:gs>
                    <a:gs pos="100000">
                      <a:srgbClr val="00C6FF"/>
                    </a:gs>
                  </a:gsLst>
                  <a:lin ang="2700000" scaled="1"/>
                </a:gradFill>
              </a:rPr>
              <a:t>Dispatch latency</a:t>
            </a:r>
            <a:r>
              <a:rPr lang="en-US" sz="1800" dirty="0"/>
              <a:t>: </a:t>
            </a:r>
            <a:r>
              <a:rPr lang="en-US" sz="1800" dirty="0" err="1"/>
              <a:t>thời</a:t>
            </a:r>
            <a:r>
              <a:rPr lang="en-US" sz="1800" dirty="0"/>
              <a:t> </a:t>
            </a:r>
            <a:r>
              <a:rPr lang="en-US" sz="1800" dirty="0" err="1"/>
              <a:t>gian</a:t>
            </a:r>
            <a:r>
              <a:rPr lang="en-US" sz="1800" dirty="0"/>
              <a:t> </a:t>
            </a:r>
            <a:r>
              <a:rPr lang="en-US" sz="1800" dirty="0" err="1"/>
              <a:t>mà</a:t>
            </a:r>
            <a:r>
              <a:rPr lang="en-US" sz="1800" dirty="0"/>
              <a:t> </a:t>
            </a:r>
            <a:r>
              <a:rPr lang="en-US" sz="1800" dirty="0" err="1"/>
              <a:t>bộ</a:t>
            </a:r>
            <a:r>
              <a:rPr lang="en-US" sz="1800" dirty="0"/>
              <a:t> </a:t>
            </a:r>
            <a:r>
              <a:rPr lang="en-US" sz="1800" dirty="0" err="1"/>
              <a:t>định</a:t>
            </a:r>
            <a:r>
              <a:rPr lang="en-US" sz="1800" dirty="0"/>
              <a:t> </a:t>
            </a:r>
            <a:r>
              <a:rPr lang="en-US" sz="1800" dirty="0" err="1"/>
              <a:t>thời</a:t>
            </a:r>
            <a:r>
              <a:rPr lang="en-US" sz="1800" dirty="0"/>
              <a:t> </a:t>
            </a:r>
            <a:r>
              <a:rPr lang="en-US" sz="1800" dirty="0" err="1"/>
              <a:t>dừng</a:t>
            </a:r>
            <a:r>
              <a:rPr lang="en-US" sz="1800" dirty="0"/>
              <a:t> </a:t>
            </a:r>
            <a:r>
              <a:rPr lang="en-US" sz="1800" dirty="0" err="1"/>
              <a:t>một</a:t>
            </a:r>
            <a:r>
              <a:rPr lang="en-US" sz="1800" dirty="0"/>
              <a:t> </a:t>
            </a:r>
            <a:r>
              <a:rPr lang="en-US" sz="1800" dirty="0" err="1"/>
              <a:t>tiến</a:t>
            </a:r>
            <a:r>
              <a:rPr lang="en-US" sz="1800" dirty="0"/>
              <a:t> </a:t>
            </a:r>
            <a:r>
              <a:rPr lang="en-US" sz="1800" dirty="0" err="1"/>
              <a:t>trình</a:t>
            </a:r>
            <a:r>
              <a:rPr lang="en-US" sz="1800" dirty="0"/>
              <a:t> </a:t>
            </a:r>
            <a:r>
              <a:rPr lang="en-US" sz="1800" dirty="0" err="1"/>
              <a:t>và</a:t>
            </a:r>
            <a:r>
              <a:rPr lang="en-US" sz="1800" dirty="0"/>
              <a:t> </a:t>
            </a:r>
            <a:r>
              <a:rPr lang="en-US" sz="1800" dirty="0" err="1"/>
              <a:t>khởi</a:t>
            </a:r>
            <a:r>
              <a:rPr lang="en-US" sz="1800" dirty="0"/>
              <a:t> </a:t>
            </a:r>
            <a:r>
              <a:rPr lang="en-US" sz="1800" dirty="0" err="1"/>
              <a:t>động</a:t>
            </a:r>
            <a:r>
              <a:rPr lang="en-US" sz="1800" dirty="0"/>
              <a:t> </a:t>
            </a:r>
            <a:r>
              <a:rPr lang="en-US" sz="1800" dirty="0" err="1"/>
              <a:t>một</a:t>
            </a:r>
            <a:r>
              <a:rPr lang="en-US" sz="1800" dirty="0"/>
              <a:t> </a:t>
            </a:r>
            <a:r>
              <a:rPr lang="en-US" sz="1800" dirty="0" err="1"/>
              <a:t>tiến</a:t>
            </a:r>
            <a:r>
              <a:rPr lang="en-US" sz="1800" dirty="0"/>
              <a:t> </a:t>
            </a:r>
            <a:r>
              <a:rPr lang="en-US" sz="1800" dirty="0" err="1"/>
              <a:t>trình</a:t>
            </a:r>
            <a:r>
              <a:rPr lang="en-US" sz="1800" dirty="0"/>
              <a:t> </a:t>
            </a:r>
            <a:r>
              <a:rPr lang="en-US" sz="1800" dirty="0" err="1"/>
              <a:t>khác</a:t>
            </a:r>
            <a:r>
              <a:rPr lang="en-US" sz="1800" dirty="0"/>
              <a:t>.</a:t>
            </a:r>
            <a:endParaRPr sz="1800" dirty="0"/>
          </a:p>
        </p:txBody>
      </p:sp>
      <p:sp>
        <p:nvSpPr>
          <p:cNvPr id="190" name="Google Shape;190;p1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03248EE6-9077-F155-3C39-D3E54B177AF8}"/>
              </a:ext>
            </a:extLst>
          </p:cNvPr>
          <p:cNvSpPr>
            <a:spLocks noGrp="1"/>
          </p:cNvSpPr>
          <p:nvPr>
            <p:ph type="sldNum" sz="quarter" idx="12"/>
          </p:nvPr>
        </p:nvSpPr>
        <p:spPr/>
        <p:txBody>
          <a:bodyPr/>
          <a:lstStyle/>
          <a:p>
            <a:fld id="{00000000-1234-1234-1234-123412341234}" type="slidenum">
              <a:rPr lang="en-US" smtClean="0"/>
              <a:pPr/>
              <a:t>18</a:t>
            </a:fld>
            <a:endParaRPr lang="en-US" dirty="0"/>
          </a:p>
        </p:txBody>
      </p:sp>
      <p:sp>
        <p:nvSpPr>
          <p:cNvPr id="5" name="Google Shape;163;p11">
            <a:extLst>
              <a:ext uri="{FF2B5EF4-FFF2-40B4-BE49-F238E27FC236}">
                <a16:creationId xmlns:a16="http://schemas.microsoft.com/office/drawing/2014/main" id="{2CC9BBC2-DDB7-17D6-A773-310C689AF06B}"/>
              </a:ext>
            </a:extLst>
          </p:cNvPr>
          <p:cNvSpPr txBox="1">
            <a:spLocks noGrp="1"/>
          </p:cNvSpPr>
          <p:nvPr>
            <p:ph type="title"/>
          </p:nvPr>
        </p:nvSpPr>
        <p:spPr>
          <a:xfrm>
            <a:off x="774145" y="223963"/>
            <a:ext cx="10579655" cy="1398007"/>
          </a:xfrm>
          <a:prstGeom prst="rect">
            <a:avLst/>
          </a:prstGeom>
          <a:noFill/>
          <a:ln>
            <a:noFill/>
          </a:ln>
        </p:spPr>
        <p:txBody>
          <a:bodyPr spcFirstLastPara="1" wrap="square" lIns="91425" tIns="45700" rIns="91425" bIns="45700" anchor="ctr" anchorCtr="0">
            <a:noAutofit/>
          </a:bodyPr>
          <a:lstStyle/>
          <a:p>
            <a:pPr marL="987425" indent="-987425"/>
            <a:r>
              <a:rPr lang="en-US" sz="4000" dirty="0"/>
              <a:t>2.3. </a:t>
            </a:r>
            <a:r>
              <a:rPr lang="en-US" sz="4000" dirty="0" err="1"/>
              <a:t>Định</a:t>
            </a:r>
            <a:r>
              <a:rPr lang="en-US" sz="4000" dirty="0"/>
              <a:t> </a:t>
            </a:r>
            <a:r>
              <a:rPr lang="en-US" sz="4000" dirty="0" err="1"/>
              <a:t>thời</a:t>
            </a:r>
            <a:r>
              <a:rPr lang="en-US" sz="4000" dirty="0"/>
              <a:t> </a:t>
            </a:r>
            <a:r>
              <a:rPr lang="en-US" sz="4000" dirty="0" err="1"/>
              <a:t>ngắn</a:t>
            </a:r>
            <a:r>
              <a:rPr lang="en-US" sz="4000" dirty="0"/>
              <a:t> (Short-term scheduling)</a:t>
            </a:r>
            <a:endParaRPr sz="4000" dirty="0"/>
          </a:p>
        </p:txBody>
      </p:sp>
      <p:sp>
        <p:nvSpPr>
          <p:cNvPr id="6" name="Title 1">
            <a:extLst>
              <a:ext uri="{FF2B5EF4-FFF2-40B4-BE49-F238E27FC236}">
                <a16:creationId xmlns:a16="http://schemas.microsoft.com/office/drawing/2014/main" id="{FA12B6CA-01D3-61EC-F792-F7B6A650C469}"/>
              </a:ext>
            </a:extLst>
          </p:cNvPr>
          <p:cNvSpPr txBox="1">
            <a:spLocks/>
          </p:cNvSpPr>
          <p:nvPr/>
        </p:nvSpPr>
        <p:spPr>
          <a:xfrm>
            <a:off x="926545" y="1468621"/>
            <a:ext cx="6229590" cy="494751"/>
          </a:xfrm>
          <a:prstGeom prst="rect">
            <a:avLst/>
          </a:prstGeom>
          <a:gradFill>
            <a:gsLst>
              <a:gs pos="0">
                <a:srgbClr val="0072FF"/>
              </a:gs>
              <a:gs pos="100000">
                <a:srgbClr val="00C6FF"/>
              </a:gs>
            </a:gsLst>
            <a:lin ang="2700000" scaled="1"/>
          </a:gradFill>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err="1"/>
              <a:t>Bộ</a:t>
            </a:r>
            <a:r>
              <a:rPr lang="en-US" dirty="0"/>
              <a:t> </a:t>
            </a:r>
            <a:r>
              <a:rPr lang="en-US" dirty="0" err="1"/>
              <a:t>định</a:t>
            </a:r>
            <a:r>
              <a:rPr lang="en-US" dirty="0"/>
              <a:t> </a:t>
            </a:r>
            <a:r>
              <a:rPr lang="en-US" dirty="0" err="1"/>
              <a:t>thời</a:t>
            </a:r>
            <a:r>
              <a:rPr lang="en-US" dirty="0"/>
              <a:t> </a:t>
            </a:r>
            <a:r>
              <a:rPr lang="en-US" dirty="0" err="1"/>
              <a:t>ngắn</a:t>
            </a:r>
            <a:r>
              <a:rPr lang="en-US" dirty="0"/>
              <a:t> (Short-term scheduler)</a:t>
            </a:r>
            <a:endParaRPr lang="en-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anim calcmode="lin" valueType="num">
                                      <p:cBhvr additive="base">
                                        <p:cTn id="7" dur="500" fill="hold"/>
                                        <p:tgtEl>
                                          <p:spTgt spid="1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7">
                                            <p:txEl>
                                              <p:pRg st="1" end="1"/>
                                            </p:txEl>
                                          </p:spTgt>
                                        </p:tgtEl>
                                        <p:attrNameLst>
                                          <p:attrName>style.visibility</p:attrName>
                                        </p:attrNameLst>
                                      </p:cBhvr>
                                      <p:to>
                                        <p:strVal val="visible"/>
                                      </p:to>
                                    </p:set>
                                    <p:anim calcmode="lin" valueType="num">
                                      <p:cBhvr additive="base">
                                        <p:cTn id="13" dur="500" fill="hold"/>
                                        <p:tgtEl>
                                          <p:spTgt spid="1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7">
                                            <p:txEl>
                                              <p:pRg st="2" end="2"/>
                                            </p:txEl>
                                          </p:spTgt>
                                        </p:tgtEl>
                                        <p:attrNameLst>
                                          <p:attrName>style.visibility</p:attrName>
                                        </p:attrNameLst>
                                      </p:cBhvr>
                                      <p:to>
                                        <p:strVal val="visible"/>
                                      </p:to>
                                    </p:set>
                                    <p:anim calcmode="lin" valueType="num">
                                      <p:cBhvr additive="base">
                                        <p:cTn id="19" dur="500" fill="hold"/>
                                        <p:tgtEl>
                                          <p:spTgt spid="1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7">
                                            <p:txEl>
                                              <p:pRg st="3" end="3"/>
                                            </p:txEl>
                                          </p:spTgt>
                                        </p:tgtEl>
                                        <p:attrNameLst>
                                          <p:attrName>style.visibility</p:attrName>
                                        </p:attrNameLst>
                                      </p:cBhvr>
                                      <p:to>
                                        <p:strVal val="visible"/>
                                      </p:to>
                                    </p:set>
                                    <p:anim calcmode="lin" valueType="num">
                                      <p:cBhvr additive="base">
                                        <p:cTn id="25" dur="500" fill="hold"/>
                                        <p:tgtEl>
                                          <p:spTgt spid="1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7">
                                            <p:txEl>
                                              <p:pRg st="4" end="4"/>
                                            </p:txEl>
                                          </p:spTgt>
                                        </p:tgtEl>
                                        <p:attrNameLst>
                                          <p:attrName>style.visibility</p:attrName>
                                        </p:attrNameLst>
                                      </p:cBhvr>
                                      <p:to>
                                        <p:strVal val="visible"/>
                                      </p:to>
                                    </p:set>
                                    <p:anim calcmode="lin" valueType="num">
                                      <p:cBhvr additive="base">
                                        <p:cTn id="31" dur="500" fill="hold"/>
                                        <p:tgtEl>
                                          <p:spTgt spid="1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7">
                                            <p:txEl>
                                              <p:pRg st="5" end="5"/>
                                            </p:txEl>
                                          </p:spTgt>
                                        </p:tgtEl>
                                        <p:attrNameLst>
                                          <p:attrName>style.visibility</p:attrName>
                                        </p:attrNameLst>
                                      </p:cBhvr>
                                      <p:to>
                                        <p:strVal val="visible"/>
                                      </p:to>
                                    </p:set>
                                    <p:anim calcmode="lin" valueType="num">
                                      <p:cBhvr additive="base">
                                        <p:cTn id="37" dur="500" fill="hold"/>
                                        <p:tgtEl>
                                          <p:spTgt spid="18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87">
                                            <p:txEl>
                                              <p:pRg st="6" end="6"/>
                                            </p:txEl>
                                          </p:spTgt>
                                        </p:tgtEl>
                                        <p:attrNameLst>
                                          <p:attrName>style.visibility</p:attrName>
                                        </p:attrNameLst>
                                      </p:cBhvr>
                                      <p:to>
                                        <p:strVal val="visible"/>
                                      </p:to>
                                    </p:set>
                                    <p:anim calcmode="lin" valueType="num">
                                      <p:cBhvr additive="base">
                                        <p:cTn id="41" dur="500" fill="hold"/>
                                        <p:tgtEl>
                                          <p:spTgt spid="18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57FB8-492A-A6D5-4C8C-B2ECC150BA9A}"/>
              </a:ext>
            </a:extLst>
          </p:cNvPr>
          <p:cNvSpPr>
            <a:spLocks noGrp="1"/>
          </p:cNvSpPr>
          <p:nvPr>
            <p:ph type="body" sz="quarter" idx="13"/>
          </p:nvPr>
        </p:nvSpPr>
        <p:spPr>
          <a:xfrm>
            <a:off x="1470929" y="1461247"/>
            <a:ext cx="8506789" cy="1518436"/>
          </a:xfrm>
        </p:spPr>
        <p:txBody>
          <a:bodyPr>
            <a:normAutofit/>
          </a:bodyPr>
          <a:lstStyle/>
          <a:p>
            <a:r>
              <a:rPr lang="en-VN" dirty="0"/>
              <a:t>CÁC TIÊU CHUẨN ĐỊNH THỜI CPU</a:t>
            </a:r>
          </a:p>
        </p:txBody>
      </p:sp>
      <p:sp>
        <p:nvSpPr>
          <p:cNvPr id="3" name="Text Placeholder 2">
            <a:extLst>
              <a:ext uri="{FF2B5EF4-FFF2-40B4-BE49-F238E27FC236}">
                <a16:creationId xmlns:a16="http://schemas.microsoft.com/office/drawing/2014/main" id="{7E721DB0-5BA6-6FC6-A4DB-D01AB470185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960E2DF6-E588-5C0B-B1CC-06E2C13AF7B5}"/>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B4002889-5715-4DB2-711E-F96DC131EC79}"/>
              </a:ext>
            </a:extLst>
          </p:cNvPr>
          <p:cNvSpPr>
            <a:spLocks noGrp="1"/>
          </p:cNvSpPr>
          <p:nvPr>
            <p:ph type="body" sz="quarter" idx="16"/>
          </p:nvPr>
        </p:nvSpPr>
        <p:spPr/>
        <p:txBody>
          <a:bodyPr>
            <a:normAutofit lnSpcReduction="10000"/>
          </a:bodyPr>
          <a:lstStyle/>
          <a:p>
            <a:r>
              <a:rPr lang="en-VN" dirty="0"/>
              <a:t>03.</a:t>
            </a:r>
          </a:p>
        </p:txBody>
      </p:sp>
      <p:sp>
        <p:nvSpPr>
          <p:cNvPr id="7" name="Footer Placeholder 6">
            <a:extLst>
              <a:ext uri="{FF2B5EF4-FFF2-40B4-BE49-F238E27FC236}">
                <a16:creationId xmlns:a16="http://schemas.microsoft.com/office/drawing/2014/main" id="{E6322559-D8A6-9443-A615-8FA00540460D}"/>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8" name="Slide Number Placeholder 7">
            <a:extLst>
              <a:ext uri="{FF2B5EF4-FFF2-40B4-BE49-F238E27FC236}">
                <a16:creationId xmlns:a16="http://schemas.microsoft.com/office/drawing/2014/main" id="{E61EEE28-419A-C12A-470C-64D663856574}"/>
              </a:ext>
            </a:extLst>
          </p:cNvPr>
          <p:cNvSpPr>
            <a:spLocks noGrp="1"/>
          </p:cNvSpPr>
          <p:nvPr>
            <p:ph type="sldNum" sz="quarter" idx="12"/>
          </p:nvPr>
        </p:nvSpPr>
        <p:spPr/>
        <p:txBody>
          <a:bodyPr/>
          <a:lstStyle/>
          <a:p>
            <a:fld id="{00000000-1234-1234-1234-123412341234}" type="slidenum">
              <a:rPr lang="en-US" smtClean="0"/>
              <a:pPr/>
              <a:t>19</a:t>
            </a:fld>
            <a:endParaRPr lang="en-US"/>
          </a:p>
        </p:txBody>
      </p:sp>
    </p:spTree>
    <p:extLst>
      <p:ext uri="{BB962C8B-B14F-4D97-AF65-F5344CB8AC3E}">
        <p14:creationId xmlns:p14="http://schemas.microsoft.com/office/powerpoint/2010/main" val="319159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8" name="Google Shape;68;p2"/>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462278E8-1B87-1BDF-8AC3-1C2A77D179C2}"/>
              </a:ext>
            </a:extLst>
          </p:cNvPr>
          <p:cNvSpPr>
            <a:spLocks noGrp="1"/>
          </p:cNvSpPr>
          <p:nvPr>
            <p:ph type="sldNum" sz="quarter" idx="12"/>
          </p:nvPr>
        </p:nvSpPr>
        <p:spPr/>
        <p:txBody>
          <a:bodyPr/>
          <a:lstStyle/>
          <a:p>
            <a:fld id="{00000000-1234-1234-1234-123412341234}" type="slidenum">
              <a:rPr lang="en-US" smtClean="0"/>
              <a:pPr/>
              <a:t>2</a:t>
            </a:fld>
            <a:endParaRPr lang="en-US" dirty="0"/>
          </a:p>
        </p:txBody>
      </p:sp>
      <p:sp>
        <p:nvSpPr>
          <p:cNvPr id="70" name="Google Shape;70;p2"/>
          <p:cNvSpPr txBox="1">
            <a:spLocks noGrp="1"/>
          </p:cNvSpPr>
          <p:nvPr>
            <p:ph type="body" sz="quarter" idx="13"/>
          </p:nvPr>
        </p:nvSpPr>
        <p:spPr>
          <a:xfrm>
            <a:off x="2033899" y="2018988"/>
            <a:ext cx="8124204" cy="3581852"/>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Biết</a:t>
            </a:r>
            <a:r>
              <a:rPr lang="en-US" dirty="0"/>
              <a:t> </a:t>
            </a:r>
            <a:r>
              <a:rPr lang="en-US" dirty="0" err="1"/>
              <a:t>được</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endParaRPr dirty="0"/>
          </a:p>
          <a:p>
            <a:pPr marL="342900" indent="-342900">
              <a:spcBef>
                <a:spcPts val="1200"/>
              </a:spcBef>
            </a:pPr>
            <a:r>
              <a:rPr lang="en-US" dirty="0" err="1"/>
              <a:t>Biết</a:t>
            </a:r>
            <a:r>
              <a:rPr lang="en-US" dirty="0"/>
              <a:t> </a:t>
            </a:r>
            <a:r>
              <a:rPr lang="en-US" dirty="0" err="1"/>
              <a:t>được</a:t>
            </a:r>
            <a:r>
              <a:rPr lang="en-US" dirty="0"/>
              <a:t> </a:t>
            </a:r>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endParaRPr dirty="0"/>
          </a:p>
          <a:p>
            <a:pPr marL="342900" indent="-342900">
              <a:spcBef>
                <a:spcPts val="1200"/>
              </a:spcBef>
            </a:pPr>
            <a:r>
              <a:rPr lang="en-US" dirty="0" err="1"/>
              <a:t>Hiểu</a:t>
            </a:r>
            <a:r>
              <a:rPr lang="en-US" dirty="0"/>
              <a:t> </a:t>
            </a:r>
            <a:r>
              <a:rPr lang="en-US" dirty="0" err="1"/>
              <a:t>được</a:t>
            </a:r>
            <a:r>
              <a:rPr lang="en-US" dirty="0"/>
              <a:t> </a:t>
            </a:r>
            <a:r>
              <a:rPr lang="en-US" dirty="0" err="1"/>
              <a:t>các</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endParaRPr dirty="0"/>
          </a:p>
          <a:p>
            <a:pPr marL="342900" indent="-342900">
              <a:spcBef>
                <a:spcPts val="1200"/>
              </a:spcBef>
            </a:pPr>
            <a:r>
              <a:rPr lang="en-US" dirty="0" err="1"/>
              <a:t>Vận</a:t>
            </a:r>
            <a:r>
              <a:rPr lang="en-US" dirty="0"/>
              <a:t> </a:t>
            </a:r>
            <a:r>
              <a:rPr lang="en-US" dirty="0" err="1"/>
              <a:t>dụng</a:t>
            </a:r>
            <a:r>
              <a:rPr lang="en-US" dirty="0"/>
              <a:t> </a:t>
            </a:r>
            <a:r>
              <a:rPr lang="en-US" dirty="0" err="1"/>
              <a:t>các</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a:t>
            </a:r>
            <a:r>
              <a:rPr lang="en-US" dirty="0" err="1"/>
              <a:t>để</a:t>
            </a:r>
            <a:r>
              <a:rPr lang="en-US" dirty="0"/>
              <a:t> </a:t>
            </a:r>
            <a:r>
              <a:rPr lang="en-US" dirty="0" err="1"/>
              <a:t>làm</a:t>
            </a:r>
            <a:r>
              <a:rPr lang="en-US" dirty="0"/>
              <a:t> </a:t>
            </a:r>
            <a:r>
              <a:rPr lang="en-US" dirty="0" err="1"/>
              <a:t>bài</a:t>
            </a:r>
            <a:r>
              <a:rPr lang="en-US" dirty="0"/>
              <a:t> </a:t>
            </a:r>
            <a:r>
              <a:rPr lang="en-US" dirty="0" err="1"/>
              <a:t>tập</a:t>
            </a:r>
            <a:r>
              <a:rPr lang="en-US" dirty="0"/>
              <a:t> </a:t>
            </a:r>
            <a:r>
              <a:rPr lang="en-US" dirty="0" err="1"/>
              <a:t>và</a:t>
            </a:r>
            <a:r>
              <a:rPr lang="en-US" dirty="0"/>
              <a:t> </a:t>
            </a:r>
            <a:r>
              <a:rPr lang="en-US" dirty="0" err="1"/>
              <a:t>mô</a:t>
            </a:r>
            <a:r>
              <a:rPr lang="en-US" dirty="0"/>
              <a:t> </a:t>
            </a:r>
            <a:r>
              <a:rPr lang="en-US" dirty="0" err="1"/>
              <a:t>phỏng</a:t>
            </a:r>
            <a:endParaRPr dirty="0"/>
          </a:p>
        </p:txBody>
      </p:sp>
      <p:sp>
        <p:nvSpPr>
          <p:cNvPr id="6" name="Text Placeholder 5">
            <a:extLst>
              <a:ext uri="{FF2B5EF4-FFF2-40B4-BE49-F238E27FC236}">
                <a16:creationId xmlns:a16="http://schemas.microsoft.com/office/drawing/2014/main" id="{674E0286-26BB-5BFE-65F1-75069D684212}"/>
              </a:ext>
            </a:extLst>
          </p:cNvPr>
          <p:cNvSpPr>
            <a:spLocks noGrp="1"/>
          </p:cNvSpPr>
          <p:nvPr>
            <p:ph type="body" sz="quarter" idx="15"/>
          </p:nvPr>
        </p:nvSpPr>
        <p:spPr/>
        <p:txBody>
          <a:bodyPr/>
          <a:lstStyle/>
          <a:p>
            <a:r>
              <a:rPr lang="en-VN" dirty="0"/>
              <a:t>MỤC TIÊU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 calcmode="lin" valueType="num">
                                      <p:cBhvr additive="base">
                                        <p:cTn id="7"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
                                            <p:txEl>
                                              <p:pRg st="1" end="1"/>
                                            </p:txEl>
                                          </p:spTgt>
                                        </p:tgtEl>
                                        <p:attrNameLst>
                                          <p:attrName>style.visibility</p:attrName>
                                        </p:attrNameLst>
                                      </p:cBhvr>
                                      <p:to>
                                        <p:strVal val="visible"/>
                                      </p:to>
                                    </p:set>
                                    <p:anim calcmode="lin" valueType="num">
                                      <p:cBhvr additive="base">
                                        <p:cTn id="13" dur="500" fill="hold"/>
                                        <p:tgtEl>
                                          <p:spTgt spid="7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
                                            <p:txEl>
                                              <p:pRg st="2" end="2"/>
                                            </p:txEl>
                                          </p:spTgt>
                                        </p:tgtEl>
                                        <p:attrNameLst>
                                          <p:attrName>style.visibility</p:attrName>
                                        </p:attrNameLst>
                                      </p:cBhvr>
                                      <p:to>
                                        <p:strVal val="visible"/>
                                      </p:to>
                                    </p:set>
                                    <p:anim calcmode="lin" valueType="num">
                                      <p:cBhvr additive="base">
                                        <p:cTn id="19" dur="500" fill="hold"/>
                                        <p:tgtEl>
                                          <p:spTgt spid="7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0">
                                            <p:txEl>
                                              <p:pRg st="3" end="3"/>
                                            </p:txEl>
                                          </p:spTgt>
                                        </p:tgtEl>
                                        <p:attrNameLst>
                                          <p:attrName>style.visibility</p:attrName>
                                        </p:attrNameLst>
                                      </p:cBhvr>
                                      <p:to>
                                        <p:strVal val="visible"/>
                                      </p:to>
                                    </p:set>
                                    <p:anim calcmode="lin" valueType="num">
                                      <p:cBhvr additive="base">
                                        <p:cTn id="25" dur="500" fill="hold"/>
                                        <p:tgtEl>
                                          <p:spTgt spid="7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3. </a:t>
            </a:r>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endParaRPr dirty="0"/>
          </a:p>
        </p:txBody>
      </p:sp>
      <p:sp>
        <p:nvSpPr>
          <p:cNvPr id="196" name="Google Shape;196;p14"/>
          <p:cNvSpPr txBox="1">
            <a:spLocks noGrp="1"/>
          </p:cNvSpPr>
          <p:nvPr>
            <p:ph idx="1"/>
          </p:nvPr>
        </p:nvSpPr>
        <p:spPr>
          <a:xfrm>
            <a:off x="926544" y="2013857"/>
            <a:ext cx="10797369" cy="4163106"/>
          </a:xfrm>
          <a:prstGeom prst="rect">
            <a:avLst/>
          </a:prstGeom>
          <a:noFill/>
          <a:ln>
            <a:noFill/>
          </a:ln>
        </p:spPr>
        <p:txBody>
          <a:bodyPr spcFirstLastPara="1" wrap="square" lIns="91425" tIns="45700" rIns="91425" bIns="45700" anchor="t" anchorCtr="0">
            <a:noAutofit/>
          </a:bodyPr>
          <a:lstStyle/>
          <a:p>
            <a:pPr marL="352425" lvl="1" indent="-342900">
              <a:spcBef>
                <a:spcPts val="1200"/>
              </a:spcBef>
            </a:pPr>
            <a:r>
              <a:rPr lang="en-US" b="1" dirty="0" err="1">
                <a:gradFill>
                  <a:gsLst>
                    <a:gs pos="0">
                      <a:srgbClr val="0072FF"/>
                    </a:gs>
                    <a:gs pos="100000">
                      <a:srgbClr val="00C6FF"/>
                    </a:gs>
                  </a:gsLst>
                  <a:lin ang="2700000" scaled="1"/>
                </a:gradFill>
              </a:rPr>
              <a:t>Thời</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gian</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đáp</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ứng</a:t>
            </a:r>
            <a:r>
              <a:rPr lang="en-US" b="1" dirty="0">
                <a:gradFill>
                  <a:gsLst>
                    <a:gs pos="0">
                      <a:srgbClr val="0072FF"/>
                    </a:gs>
                    <a:gs pos="100000">
                      <a:srgbClr val="00C6FF"/>
                    </a:gs>
                  </a:gsLst>
                  <a:lin ang="2700000" scaled="1"/>
                </a:gradFill>
              </a:rPr>
              <a:t> </a:t>
            </a:r>
            <a:r>
              <a:rPr lang="en-US" dirty="0"/>
              <a:t>(</a:t>
            </a:r>
            <a:r>
              <a:rPr lang="en-US" i="1" dirty="0">
                <a:gradFill>
                  <a:gsLst>
                    <a:gs pos="0">
                      <a:srgbClr val="0072FF"/>
                    </a:gs>
                    <a:gs pos="100000">
                      <a:srgbClr val="00C6FF"/>
                    </a:gs>
                  </a:gsLst>
                  <a:lin ang="2700000" scaled="1"/>
                </a:gradFill>
              </a:rPr>
              <a:t>Response time</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từ</a:t>
            </a:r>
            <a:r>
              <a:rPr lang="en-US" dirty="0"/>
              <a:t> </a:t>
            </a:r>
            <a:r>
              <a:rPr lang="en-US" dirty="0" err="1"/>
              <a:t>lúc</a:t>
            </a:r>
            <a:r>
              <a:rPr lang="en-US" dirty="0"/>
              <a:t> </a:t>
            </a:r>
            <a:r>
              <a:rPr lang="en-US" dirty="0" err="1"/>
              <a:t>tiến</a:t>
            </a:r>
            <a:r>
              <a:rPr lang="en-US" dirty="0"/>
              <a:t> </a:t>
            </a:r>
            <a:r>
              <a:rPr lang="en-US" dirty="0" err="1"/>
              <a:t>trình</a:t>
            </a:r>
            <a:r>
              <a:rPr lang="en-US" dirty="0"/>
              <a:t> </a:t>
            </a:r>
            <a:r>
              <a:rPr lang="en-US" dirty="0" err="1"/>
              <a:t>gửi</a:t>
            </a:r>
            <a:r>
              <a:rPr lang="en-US" dirty="0"/>
              <a:t> </a:t>
            </a:r>
            <a:r>
              <a:rPr lang="en-US" dirty="0" err="1"/>
              <a:t>yêu</a:t>
            </a:r>
            <a:r>
              <a:rPr lang="en-US" dirty="0"/>
              <a:t> </a:t>
            </a:r>
            <a:r>
              <a:rPr lang="en-US" dirty="0" err="1"/>
              <a:t>cầu</a:t>
            </a:r>
            <a:r>
              <a:rPr lang="en-US" dirty="0"/>
              <a:t> </a:t>
            </a:r>
            <a:r>
              <a:rPr lang="en-US" dirty="0" err="1"/>
              <a:t>thực</a:t>
            </a:r>
            <a:r>
              <a:rPr lang="en-US" dirty="0"/>
              <a:t> </a:t>
            </a:r>
            <a:r>
              <a:rPr lang="en-US" dirty="0" err="1"/>
              <a:t>thi</a:t>
            </a:r>
            <a:r>
              <a:rPr lang="en-US" dirty="0"/>
              <a:t> </a:t>
            </a:r>
            <a:r>
              <a:rPr lang="en-US" dirty="0" err="1"/>
              <a:t>đến</a:t>
            </a:r>
            <a:r>
              <a:rPr lang="en-US" dirty="0"/>
              <a:t> </a:t>
            </a:r>
            <a:r>
              <a:rPr lang="en-US" dirty="0" err="1"/>
              <a:t>khi</a:t>
            </a:r>
            <a:r>
              <a:rPr lang="en-US" dirty="0"/>
              <a:t> </a:t>
            </a:r>
            <a:r>
              <a:rPr lang="en-US" dirty="0" err="1"/>
              <a:t>yêu</a:t>
            </a:r>
            <a:r>
              <a:rPr lang="en-US" dirty="0"/>
              <a:t> </a:t>
            </a:r>
            <a:r>
              <a:rPr lang="en-US" dirty="0" err="1"/>
              <a:t>cầu</a:t>
            </a:r>
            <a:r>
              <a:rPr lang="en-US" dirty="0"/>
              <a:t> </a:t>
            </a:r>
            <a:r>
              <a:rPr lang="en-US" dirty="0" err="1"/>
              <a:t>được</a:t>
            </a:r>
            <a:r>
              <a:rPr lang="en-US" dirty="0"/>
              <a:t> </a:t>
            </a:r>
            <a:r>
              <a:rPr lang="en-US" dirty="0" err="1"/>
              <a:t>đáp</a:t>
            </a:r>
            <a:r>
              <a:rPr lang="en-US" dirty="0"/>
              <a:t> </a:t>
            </a:r>
            <a:r>
              <a:rPr lang="en-US" dirty="0" err="1"/>
              <a:t>ứng</a:t>
            </a:r>
            <a:r>
              <a:rPr lang="en-US" dirty="0"/>
              <a:t> </a:t>
            </a:r>
            <a:r>
              <a:rPr lang="en-US" dirty="0" err="1"/>
              <a:t>lần</a:t>
            </a:r>
            <a:r>
              <a:rPr lang="en-US" dirty="0"/>
              <a:t> </a:t>
            </a:r>
            <a:r>
              <a:rPr lang="en-US" dirty="0" err="1"/>
              <a:t>đầu</a:t>
            </a:r>
            <a:r>
              <a:rPr lang="en-US" dirty="0"/>
              <a:t> </a:t>
            </a:r>
            <a:r>
              <a:rPr lang="en-US" dirty="0" err="1"/>
              <a:t>tiên</a:t>
            </a:r>
            <a:r>
              <a:rPr lang="en-US" dirty="0"/>
              <a:t> (</a:t>
            </a:r>
            <a:r>
              <a:rPr lang="en-US" dirty="0" err="1"/>
              <a:t>trong</a:t>
            </a:r>
            <a:r>
              <a:rPr lang="en-US" dirty="0"/>
              <a:t> </a:t>
            </a:r>
            <a:r>
              <a:rPr lang="en-US" dirty="0" err="1"/>
              <a:t>các</a:t>
            </a:r>
            <a:r>
              <a:rPr lang="en-US" dirty="0"/>
              <a:t> </a:t>
            </a:r>
            <a:r>
              <a:rPr lang="en-US" dirty="0" err="1"/>
              <a:t>hệ</a:t>
            </a:r>
            <a:r>
              <a:rPr lang="en-US" dirty="0"/>
              <a:t> </a:t>
            </a:r>
            <a:r>
              <a:rPr lang="en-US" dirty="0" err="1"/>
              <a:t>thống</a:t>
            </a:r>
            <a:r>
              <a:rPr lang="en-US" dirty="0"/>
              <a:t> time-sharing, interactive system) → </a:t>
            </a:r>
            <a:r>
              <a:rPr lang="en-US" b="1" dirty="0" err="1">
                <a:gradFill>
                  <a:gsLst>
                    <a:gs pos="0">
                      <a:srgbClr val="0072FF"/>
                    </a:gs>
                    <a:gs pos="100000">
                      <a:srgbClr val="00C6FF"/>
                    </a:gs>
                  </a:gsLst>
                  <a:lin ang="2700000" scaled="1"/>
                </a:gradFill>
              </a:rPr>
              <a:t>cực</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tiểu</a:t>
            </a:r>
            <a:endParaRPr b="1" dirty="0">
              <a:gradFill>
                <a:gsLst>
                  <a:gs pos="0">
                    <a:srgbClr val="0072FF"/>
                  </a:gs>
                  <a:gs pos="100000">
                    <a:srgbClr val="00C6FF"/>
                  </a:gs>
                </a:gsLst>
                <a:lin ang="2700000" scaled="1"/>
              </a:gradFill>
            </a:endParaRPr>
          </a:p>
          <a:p>
            <a:pPr marL="352425" lvl="1" indent="-342900">
              <a:spcBef>
                <a:spcPts val="1200"/>
              </a:spcBef>
            </a:pPr>
            <a:r>
              <a:rPr lang="en-US" b="1" dirty="0" err="1">
                <a:gradFill>
                  <a:gsLst>
                    <a:gs pos="0">
                      <a:srgbClr val="0072FF"/>
                    </a:gs>
                    <a:gs pos="100000">
                      <a:srgbClr val="00C6FF"/>
                    </a:gs>
                  </a:gsLst>
                  <a:lin ang="2700000" scaled="1"/>
                </a:gradFill>
              </a:rPr>
              <a:t>Thời</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gian</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hoàn</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thành</a:t>
            </a:r>
            <a:r>
              <a:rPr lang="en-US" b="1" dirty="0">
                <a:gradFill>
                  <a:gsLst>
                    <a:gs pos="0">
                      <a:srgbClr val="0072FF"/>
                    </a:gs>
                    <a:gs pos="100000">
                      <a:srgbClr val="00C6FF"/>
                    </a:gs>
                  </a:gsLst>
                  <a:lin ang="2700000" scaled="1"/>
                </a:gradFill>
              </a:rPr>
              <a:t> </a:t>
            </a:r>
            <a:r>
              <a:rPr lang="en-US" dirty="0"/>
              <a:t>(</a:t>
            </a:r>
            <a:r>
              <a:rPr lang="en-US" i="1" dirty="0">
                <a:gradFill>
                  <a:gsLst>
                    <a:gs pos="0">
                      <a:srgbClr val="0072FF"/>
                    </a:gs>
                    <a:gs pos="100000">
                      <a:srgbClr val="00C6FF"/>
                    </a:gs>
                  </a:gsLst>
                  <a:lin ang="2700000" scaled="1"/>
                </a:gradFill>
              </a:rPr>
              <a:t>Turnaround time</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từ</a:t>
            </a:r>
            <a:r>
              <a:rPr lang="en-US" dirty="0"/>
              <a:t> </a:t>
            </a:r>
            <a:r>
              <a:rPr lang="en-US" dirty="0" err="1"/>
              <a:t>lúc</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được</a:t>
            </a:r>
            <a:r>
              <a:rPr lang="en-US" dirty="0"/>
              <a:t> </a:t>
            </a:r>
            <a:r>
              <a:rPr lang="en-US" dirty="0" err="1"/>
              <a:t>nạp</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đến</a:t>
            </a:r>
            <a:r>
              <a:rPr lang="en-US" dirty="0"/>
              <a:t> </a:t>
            </a:r>
            <a:r>
              <a:rPr lang="en-US" dirty="0" err="1"/>
              <a:t>khi</a:t>
            </a:r>
            <a:r>
              <a:rPr lang="en-US" dirty="0"/>
              <a:t> </a:t>
            </a:r>
            <a:r>
              <a:rPr lang="en-US" dirty="0" err="1"/>
              <a:t>tiến</a:t>
            </a:r>
            <a:r>
              <a:rPr lang="en-US" dirty="0"/>
              <a:t> </a:t>
            </a:r>
            <a:r>
              <a:rPr lang="en-US" dirty="0" err="1"/>
              <a:t>trình</a:t>
            </a:r>
            <a:r>
              <a:rPr lang="en-US" dirty="0"/>
              <a:t> </a:t>
            </a:r>
            <a:r>
              <a:rPr lang="en-US" dirty="0" err="1"/>
              <a:t>đó</a:t>
            </a:r>
            <a:r>
              <a:rPr lang="en-US" dirty="0"/>
              <a:t> </a:t>
            </a:r>
            <a:r>
              <a:rPr lang="en-US" dirty="0" err="1"/>
              <a:t>kết</a:t>
            </a:r>
            <a:r>
              <a:rPr lang="en-US" dirty="0"/>
              <a:t> </a:t>
            </a:r>
            <a:r>
              <a:rPr lang="en-US" dirty="0" err="1"/>
              <a:t>thúc</a:t>
            </a:r>
            <a:r>
              <a:rPr lang="en-US" dirty="0"/>
              <a:t> → </a:t>
            </a:r>
            <a:r>
              <a:rPr lang="en-US" b="1" dirty="0" err="1">
                <a:gradFill>
                  <a:gsLst>
                    <a:gs pos="0">
                      <a:srgbClr val="0072FF"/>
                    </a:gs>
                    <a:gs pos="100000">
                      <a:srgbClr val="00C6FF"/>
                    </a:gs>
                  </a:gsLst>
                  <a:lin ang="2700000" scaled="1"/>
                </a:gradFill>
              </a:rPr>
              <a:t>cực</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tiểu</a:t>
            </a:r>
            <a:endParaRPr b="1" dirty="0">
              <a:gradFill>
                <a:gsLst>
                  <a:gs pos="0">
                    <a:srgbClr val="0072FF"/>
                  </a:gs>
                  <a:gs pos="100000">
                    <a:srgbClr val="00C6FF"/>
                  </a:gs>
                </a:gsLst>
                <a:lin ang="2700000" scaled="1"/>
              </a:gradFill>
            </a:endParaRPr>
          </a:p>
          <a:p>
            <a:pPr marL="352425" lvl="1" indent="-342900">
              <a:spcBef>
                <a:spcPts val="1200"/>
              </a:spcBef>
            </a:pPr>
            <a:r>
              <a:rPr lang="en-US" b="1" dirty="0" err="1">
                <a:gradFill>
                  <a:gsLst>
                    <a:gs pos="0">
                      <a:srgbClr val="0072FF"/>
                    </a:gs>
                    <a:gs pos="100000">
                      <a:srgbClr val="00C6FF"/>
                    </a:gs>
                  </a:gsLst>
                  <a:lin ang="2700000" scaled="1"/>
                </a:gradFill>
              </a:rPr>
              <a:t>Thời</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gian</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đợi</a:t>
            </a:r>
            <a:r>
              <a:rPr lang="en-US" b="1" dirty="0">
                <a:gradFill>
                  <a:gsLst>
                    <a:gs pos="0">
                      <a:srgbClr val="0072FF"/>
                    </a:gs>
                    <a:gs pos="100000">
                      <a:srgbClr val="00C6FF"/>
                    </a:gs>
                  </a:gsLst>
                  <a:lin ang="2700000" scaled="1"/>
                </a:gradFill>
              </a:rPr>
              <a:t> </a:t>
            </a:r>
            <a:r>
              <a:rPr lang="en-US" dirty="0"/>
              <a:t>(</a:t>
            </a:r>
            <a:r>
              <a:rPr lang="en-US" i="1" dirty="0">
                <a:gradFill>
                  <a:gsLst>
                    <a:gs pos="0">
                      <a:srgbClr val="0072FF"/>
                    </a:gs>
                    <a:gs pos="100000">
                      <a:srgbClr val="00C6FF"/>
                    </a:gs>
                  </a:gsLst>
                  <a:lin ang="2700000" scaled="1"/>
                </a:gradFill>
              </a:rPr>
              <a:t>Waiting time</a:t>
            </a:r>
            <a:r>
              <a:rPr lang="en-US" dirty="0"/>
              <a:t>): </a:t>
            </a:r>
            <a:r>
              <a:rPr lang="en-US" dirty="0" err="1"/>
              <a:t>tổng</a:t>
            </a:r>
            <a:r>
              <a:rPr lang="en-US" dirty="0"/>
              <a:t> </a:t>
            </a:r>
            <a:r>
              <a:rPr lang="en-US" dirty="0" err="1"/>
              <a:t>thời</a:t>
            </a:r>
            <a:r>
              <a:rPr lang="en-US" dirty="0"/>
              <a:t> </a:t>
            </a:r>
            <a:r>
              <a:rPr lang="en-US" dirty="0" err="1"/>
              <a:t>gian</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đợi</a:t>
            </a:r>
            <a:r>
              <a:rPr lang="en-US" dirty="0"/>
              <a:t> </a:t>
            </a:r>
            <a:r>
              <a:rPr lang="en-US" dirty="0" err="1"/>
              <a:t>trong</a:t>
            </a:r>
            <a:r>
              <a:rPr lang="en-US" dirty="0"/>
              <a:t> ready queue → </a:t>
            </a:r>
            <a:r>
              <a:rPr lang="en-US" b="1" dirty="0" err="1">
                <a:gradFill>
                  <a:gsLst>
                    <a:gs pos="0">
                      <a:srgbClr val="0072FF"/>
                    </a:gs>
                    <a:gs pos="100000">
                      <a:srgbClr val="00C6FF"/>
                    </a:gs>
                  </a:gsLst>
                  <a:lin ang="2700000" scaled="1"/>
                </a:gradFill>
              </a:rPr>
              <a:t>cực</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tiểu</a:t>
            </a:r>
            <a:endParaRPr b="1" dirty="0">
              <a:gradFill>
                <a:gsLst>
                  <a:gs pos="0">
                    <a:srgbClr val="0072FF"/>
                  </a:gs>
                  <a:gs pos="100000">
                    <a:srgbClr val="00C6FF"/>
                  </a:gs>
                </a:gsLst>
                <a:lin ang="2700000" scaled="1"/>
              </a:gradFill>
            </a:endParaRPr>
          </a:p>
        </p:txBody>
      </p:sp>
      <p:sp>
        <p:nvSpPr>
          <p:cNvPr id="199" name="Google Shape;199;p1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8CE68144-2844-DF5D-AD7A-4E764F748753}"/>
              </a:ext>
            </a:extLst>
          </p:cNvPr>
          <p:cNvSpPr>
            <a:spLocks noGrp="1"/>
          </p:cNvSpPr>
          <p:nvPr>
            <p:ph type="sldNum" sz="quarter" idx="12"/>
          </p:nvPr>
        </p:nvSpPr>
        <p:spPr/>
        <p:txBody>
          <a:bodyPr/>
          <a:lstStyle/>
          <a:p>
            <a:fld id="{00000000-1234-1234-1234-123412341234}" type="slidenum">
              <a:rPr lang="en-US" smtClean="0"/>
              <a:pPr/>
              <a:t>20</a:t>
            </a:fld>
            <a:endParaRPr lang="en-US" dirty="0"/>
          </a:p>
        </p:txBody>
      </p:sp>
      <p:sp>
        <p:nvSpPr>
          <p:cNvPr id="3" name="Title 1">
            <a:extLst>
              <a:ext uri="{FF2B5EF4-FFF2-40B4-BE49-F238E27FC236}">
                <a16:creationId xmlns:a16="http://schemas.microsoft.com/office/drawing/2014/main" id="{EF4BA361-CE3E-F451-5FEE-F677FBD569D7}"/>
              </a:ext>
            </a:extLst>
          </p:cNvPr>
          <p:cNvSpPr txBox="1">
            <a:spLocks/>
          </p:cNvSpPr>
          <p:nvPr/>
        </p:nvSpPr>
        <p:spPr>
          <a:xfrm>
            <a:off x="926545" y="1337414"/>
            <a:ext cx="5304657" cy="494751"/>
          </a:xfrm>
          <a:prstGeom prst="rect">
            <a:avLst/>
          </a:prstGeom>
          <a:gradFill>
            <a:gsLst>
              <a:gs pos="0">
                <a:srgbClr val="0072FF"/>
              </a:gs>
              <a:gs pos="100000">
                <a:srgbClr val="00C6FF"/>
              </a:gs>
            </a:gsLst>
            <a:lin ang="2700000" scaled="1"/>
          </a:gradFill>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err="1"/>
              <a:t>Hướng</a:t>
            </a:r>
            <a:r>
              <a:rPr lang="en-US" dirty="0"/>
              <a:t> </a:t>
            </a:r>
            <a:r>
              <a:rPr lang="en-US" dirty="0" err="1"/>
              <a:t>người</a:t>
            </a:r>
            <a:r>
              <a:rPr lang="en-US" dirty="0"/>
              <a:t> </a:t>
            </a:r>
            <a:r>
              <a:rPr lang="en-US" dirty="0" err="1"/>
              <a:t>dùng</a:t>
            </a:r>
            <a:r>
              <a:rPr lang="en-US" dirty="0"/>
              <a:t> (user-oriented)</a:t>
            </a:r>
            <a:endParaRPr lang="en-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6">
                                            <p:txEl>
                                              <p:pRg st="0" end="0"/>
                                            </p:txEl>
                                          </p:spTgt>
                                        </p:tgtEl>
                                        <p:attrNameLst>
                                          <p:attrName>style.visibility</p:attrName>
                                        </p:attrNameLst>
                                      </p:cBhvr>
                                      <p:to>
                                        <p:strVal val="visible"/>
                                      </p:to>
                                    </p:set>
                                    <p:anim calcmode="lin" valueType="num">
                                      <p:cBhvr additive="base">
                                        <p:cTn id="13" dur="500" fill="hold"/>
                                        <p:tgtEl>
                                          <p:spTgt spid="19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6">
                                            <p:txEl>
                                              <p:pRg st="1" end="1"/>
                                            </p:txEl>
                                          </p:spTgt>
                                        </p:tgtEl>
                                        <p:attrNameLst>
                                          <p:attrName>style.visibility</p:attrName>
                                        </p:attrNameLst>
                                      </p:cBhvr>
                                      <p:to>
                                        <p:strVal val="visible"/>
                                      </p:to>
                                    </p:set>
                                    <p:anim calcmode="lin" valueType="num">
                                      <p:cBhvr additive="base">
                                        <p:cTn id="19" dur="500" fill="hold"/>
                                        <p:tgtEl>
                                          <p:spTgt spid="19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6">
                                            <p:txEl>
                                              <p:pRg st="2" end="2"/>
                                            </p:txEl>
                                          </p:spTgt>
                                        </p:tgtEl>
                                        <p:attrNameLst>
                                          <p:attrName>style.visibility</p:attrName>
                                        </p:attrNameLst>
                                      </p:cBhvr>
                                      <p:to>
                                        <p:strVal val="visible"/>
                                      </p:to>
                                    </p:set>
                                    <p:anim calcmode="lin" valueType="num">
                                      <p:cBhvr additive="base">
                                        <p:cTn id="25" dur="500" fill="hold"/>
                                        <p:tgtEl>
                                          <p:spTgt spid="19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5"/>
          <p:cNvSpPr txBox="1">
            <a:spLocks noGrp="1"/>
          </p:cNvSpPr>
          <p:nvPr>
            <p:ph type="title"/>
          </p:nvPr>
        </p:nvSpPr>
        <p:spPr>
          <a:xfrm>
            <a:off x="774145" y="1172100"/>
            <a:ext cx="5663730" cy="494751"/>
          </a:xfrm>
          <a:prstGeom prst="rect">
            <a:avLst/>
          </a:prstGeom>
          <a:gradFill>
            <a:gsLst>
              <a:gs pos="0">
                <a:srgbClr val="0072FF"/>
              </a:gs>
              <a:gs pos="100000">
                <a:srgbClr val="00C6FF"/>
              </a:gs>
            </a:gsLst>
            <a:lin ang="2700000" scaled="1"/>
          </a:gradFill>
        </p:spPr>
        <p:txBody>
          <a:bodyPr wrap="none" rtlCol="0">
            <a:spAutoFit/>
          </a:bodyPr>
          <a:lstStyle/>
          <a:p>
            <a:r>
              <a:rPr lang="en-US" sz="2400" dirty="0" err="1">
                <a:solidFill>
                  <a:schemeClr val="bg1"/>
                </a:solidFill>
                <a:latin typeface="Arial" panose="020B0604020202020204" pitchFamily="34" charset="0"/>
                <a:ea typeface="+mn-ea"/>
                <a:cs typeface="Arial" panose="020B0604020202020204" pitchFamily="34" charset="0"/>
              </a:rPr>
              <a:t>Cách</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xác</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định</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các</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thông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số</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định</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thời</a:t>
            </a:r>
            <a:endParaRPr sz="2400" dirty="0">
              <a:solidFill>
                <a:schemeClr val="bg1"/>
              </a:solidFill>
              <a:latin typeface="Arial" panose="020B0604020202020204" pitchFamily="34" charset="0"/>
              <a:ea typeface="+mn-ea"/>
              <a:cs typeface="Arial" panose="020B0604020202020204" pitchFamily="34" charset="0"/>
            </a:endParaRPr>
          </a:p>
        </p:txBody>
      </p:sp>
      <p:sp>
        <p:nvSpPr>
          <p:cNvPr id="208" name="Google Shape;208;p1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pSp>
        <p:nvGrpSpPr>
          <p:cNvPr id="210" name="Google Shape;210;p15"/>
          <p:cNvGrpSpPr/>
          <p:nvPr/>
        </p:nvGrpSpPr>
        <p:grpSpPr>
          <a:xfrm>
            <a:off x="2161607" y="1747030"/>
            <a:ext cx="7868786" cy="1324857"/>
            <a:chOff x="914400" y="1219200"/>
            <a:chExt cx="7868786" cy="1324857"/>
          </a:xfrm>
        </p:grpSpPr>
        <p:grpSp>
          <p:nvGrpSpPr>
            <p:cNvPr id="211" name="Google Shape;211;p15"/>
            <p:cNvGrpSpPr/>
            <p:nvPr/>
          </p:nvGrpSpPr>
          <p:grpSpPr>
            <a:xfrm>
              <a:off x="914400" y="1219200"/>
              <a:ext cx="7868786" cy="1324857"/>
              <a:chOff x="535759" y="3930134"/>
              <a:chExt cx="7868786" cy="1324857"/>
            </a:xfrm>
          </p:grpSpPr>
          <p:cxnSp>
            <p:nvCxnSpPr>
              <p:cNvPr id="212" name="Google Shape;212;p15"/>
              <p:cNvCxnSpPr/>
              <p:nvPr/>
            </p:nvCxnSpPr>
            <p:spPr>
              <a:xfrm>
                <a:off x="685800" y="4800600"/>
                <a:ext cx="7620000" cy="0"/>
              </a:xfrm>
              <a:prstGeom prst="straightConnector1">
                <a:avLst/>
              </a:prstGeom>
              <a:noFill/>
              <a:ln w="25400" cap="flat" cmpd="sng">
                <a:solidFill>
                  <a:schemeClr val="dk1"/>
                </a:solidFill>
                <a:prstDash val="solid"/>
                <a:round/>
                <a:headEnd type="none" w="sm" len="sm"/>
                <a:tailEnd type="triangle" w="med" len="med"/>
              </a:ln>
            </p:spPr>
          </p:cxnSp>
          <p:sp>
            <p:nvSpPr>
              <p:cNvPr id="213" name="Google Shape;213;p15"/>
              <p:cNvSpPr/>
              <p:nvPr/>
            </p:nvSpPr>
            <p:spPr>
              <a:xfrm>
                <a:off x="2209800" y="4561367"/>
                <a:ext cx="685800" cy="228600"/>
              </a:xfrm>
              <a:prstGeom prst="rect">
                <a:avLst/>
              </a:prstGeom>
              <a:solidFill>
                <a:srgbClr val="ECAC89"/>
              </a:solidFill>
              <a:ln w="25400" cap="flat" cmpd="sng">
                <a:solidFill>
                  <a:srgbClr val="ECAC89"/>
                </a:solidFill>
                <a:prstDash val="solid"/>
                <a:round/>
                <a:headEnd type="none" w="sm" len="sm"/>
                <a:tailEnd type="none" w="sm" len="sm"/>
              </a:ln>
            </p:spPr>
            <p:txBody>
              <a:bodyPr spcFirstLastPara="1" wrap="square" lIns="91425" tIns="45700" rIns="91425" bIns="45700" anchor="ctr" anchorCtr="0">
                <a:noAutofit/>
              </a:bodyPr>
              <a:lstStyle/>
              <a:p>
                <a:pPr algn="ctr"/>
                <a:r>
                  <a:rPr lang="en-US" sz="1800" b="1">
                    <a:solidFill>
                      <a:schemeClr val="dk1"/>
                    </a:solidFill>
                    <a:latin typeface="Times New Roman"/>
                    <a:ea typeface="Times New Roman"/>
                    <a:cs typeface="Times New Roman"/>
                    <a:sym typeface="Times New Roman"/>
                  </a:rPr>
                  <a:t>P</a:t>
                </a:r>
                <a:endParaRPr/>
              </a:p>
            </p:txBody>
          </p:sp>
          <p:sp>
            <p:nvSpPr>
              <p:cNvPr id="214" name="Google Shape;214;p15"/>
              <p:cNvSpPr/>
              <p:nvPr/>
            </p:nvSpPr>
            <p:spPr>
              <a:xfrm>
                <a:off x="4381500" y="4561367"/>
                <a:ext cx="685800" cy="228600"/>
              </a:xfrm>
              <a:prstGeom prst="rect">
                <a:avLst/>
              </a:prstGeom>
              <a:solidFill>
                <a:srgbClr val="ECAC89"/>
              </a:solidFill>
              <a:ln w="25400" cap="flat" cmpd="sng">
                <a:solidFill>
                  <a:srgbClr val="ECAC89"/>
                </a:solidFill>
                <a:prstDash val="solid"/>
                <a:round/>
                <a:headEnd type="none" w="sm" len="sm"/>
                <a:tailEnd type="none" w="sm" len="sm"/>
              </a:ln>
            </p:spPr>
            <p:txBody>
              <a:bodyPr spcFirstLastPara="1" wrap="square" lIns="91425" tIns="45700" rIns="91425" bIns="45700" anchor="ctr" anchorCtr="0">
                <a:noAutofit/>
              </a:bodyPr>
              <a:lstStyle/>
              <a:p>
                <a:pPr algn="ctr"/>
                <a:r>
                  <a:rPr lang="en-US" sz="1800" b="1">
                    <a:solidFill>
                      <a:schemeClr val="dk1"/>
                    </a:solidFill>
                    <a:latin typeface="Times New Roman"/>
                    <a:ea typeface="Times New Roman"/>
                    <a:cs typeface="Times New Roman"/>
                    <a:sym typeface="Times New Roman"/>
                  </a:rPr>
                  <a:t>P</a:t>
                </a:r>
                <a:endParaRPr/>
              </a:p>
            </p:txBody>
          </p:sp>
          <p:sp>
            <p:nvSpPr>
              <p:cNvPr id="215" name="Google Shape;215;p15"/>
              <p:cNvSpPr/>
              <p:nvPr/>
            </p:nvSpPr>
            <p:spPr>
              <a:xfrm>
                <a:off x="6682680" y="4550733"/>
                <a:ext cx="1242120" cy="239233"/>
              </a:xfrm>
              <a:prstGeom prst="rect">
                <a:avLst/>
              </a:prstGeom>
              <a:solidFill>
                <a:srgbClr val="ECAC89"/>
              </a:solidFill>
              <a:ln w="25400" cap="flat" cmpd="sng">
                <a:solidFill>
                  <a:srgbClr val="ECAC89"/>
                </a:solidFill>
                <a:prstDash val="solid"/>
                <a:round/>
                <a:headEnd type="none" w="sm" len="sm"/>
                <a:tailEnd type="none" w="sm" len="sm"/>
              </a:ln>
            </p:spPr>
            <p:txBody>
              <a:bodyPr spcFirstLastPara="1" wrap="square" lIns="91425" tIns="45700" rIns="91425" bIns="45700" anchor="ctr" anchorCtr="0">
                <a:noAutofit/>
              </a:bodyPr>
              <a:lstStyle/>
              <a:p>
                <a:pPr algn="ctr"/>
                <a:r>
                  <a:rPr lang="en-US" sz="1800" b="1">
                    <a:solidFill>
                      <a:schemeClr val="dk1"/>
                    </a:solidFill>
                    <a:latin typeface="Times New Roman"/>
                    <a:ea typeface="Times New Roman"/>
                    <a:cs typeface="Times New Roman"/>
                    <a:sym typeface="Times New Roman"/>
                  </a:rPr>
                  <a:t>P</a:t>
                </a:r>
                <a:endParaRPr/>
              </a:p>
            </p:txBody>
          </p:sp>
          <p:cxnSp>
            <p:nvCxnSpPr>
              <p:cNvPr id="216" name="Google Shape;216;p15"/>
              <p:cNvCxnSpPr/>
              <p:nvPr/>
            </p:nvCxnSpPr>
            <p:spPr>
              <a:xfrm>
                <a:off x="685800" y="4681868"/>
                <a:ext cx="0" cy="228600"/>
              </a:xfrm>
              <a:prstGeom prst="straightConnector1">
                <a:avLst/>
              </a:prstGeom>
              <a:noFill/>
              <a:ln w="25400" cap="flat" cmpd="sng">
                <a:solidFill>
                  <a:schemeClr val="dk1"/>
                </a:solidFill>
                <a:prstDash val="solid"/>
                <a:round/>
                <a:headEnd type="none" w="sm" len="sm"/>
                <a:tailEnd type="none" w="sm" len="sm"/>
              </a:ln>
            </p:spPr>
          </p:cxnSp>
          <p:sp>
            <p:nvSpPr>
              <p:cNvPr id="217" name="Google Shape;217;p15"/>
              <p:cNvSpPr txBox="1"/>
              <p:nvPr/>
            </p:nvSpPr>
            <p:spPr>
              <a:xfrm>
                <a:off x="535759" y="4885659"/>
                <a:ext cx="300082" cy="369332"/>
              </a:xfrm>
              <a:prstGeom prst="rect">
                <a:avLst/>
              </a:prstGeom>
              <a:noFill/>
              <a:ln>
                <a:noFill/>
              </a:ln>
            </p:spPr>
            <p:txBody>
              <a:bodyPr spcFirstLastPara="1" wrap="square" lIns="91425" tIns="45700" rIns="91425" bIns="45700" anchor="t" anchorCtr="0">
                <a:spAutoFit/>
              </a:bodyPr>
              <a:lstStyle/>
              <a:p>
                <a:r>
                  <a:rPr lang="en-US" sz="1800">
                    <a:solidFill>
                      <a:schemeClr val="dk1"/>
                    </a:solidFill>
                    <a:latin typeface="Times New Roman"/>
                    <a:ea typeface="Times New Roman"/>
                    <a:cs typeface="Times New Roman"/>
                    <a:sym typeface="Times New Roman"/>
                  </a:rPr>
                  <a:t>0</a:t>
                </a:r>
                <a:endParaRPr/>
              </a:p>
            </p:txBody>
          </p:sp>
          <p:sp>
            <p:nvSpPr>
              <p:cNvPr id="218" name="Google Shape;218;p15"/>
              <p:cNvSpPr txBox="1"/>
              <p:nvPr/>
            </p:nvSpPr>
            <p:spPr>
              <a:xfrm>
                <a:off x="8155759" y="4885659"/>
                <a:ext cx="248786" cy="369332"/>
              </a:xfrm>
              <a:prstGeom prst="rect">
                <a:avLst/>
              </a:prstGeom>
              <a:noFill/>
              <a:ln>
                <a:noFill/>
              </a:ln>
            </p:spPr>
            <p:txBody>
              <a:bodyPr spcFirstLastPara="1" wrap="square" lIns="91425" tIns="45700" rIns="91425" bIns="45700" anchor="t" anchorCtr="0">
                <a:spAutoFit/>
              </a:bodyPr>
              <a:lstStyle/>
              <a:p>
                <a:r>
                  <a:rPr lang="en-US" sz="1800">
                    <a:solidFill>
                      <a:schemeClr val="dk1"/>
                    </a:solidFill>
                    <a:latin typeface="Times New Roman"/>
                    <a:ea typeface="Times New Roman"/>
                    <a:cs typeface="Times New Roman"/>
                    <a:sym typeface="Times New Roman"/>
                  </a:rPr>
                  <a:t>t</a:t>
                </a:r>
                <a:endParaRPr/>
              </a:p>
            </p:txBody>
          </p:sp>
          <p:cxnSp>
            <p:nvCxnSpPr>
              <p:cNvPr id="219" name="Google Shape;219;p15"/>
              <p:cNvCxnSpPr/>
              <p:nvPr/>
            </p:nvCxnSpPr>
            <p:spPr>
              <a:xfrm rot="10800000">
                <a:off x="914400" y="4114800"/>
                <a:ext cx="0" cy="694659"/>
              </a:xfrm>
              <a:prstGeom prst="straightConnector1">
                <a:avLst/>
              </a:prstGeom>
              <a:noFill/>
              <a:ln w="28575" cap="flat" cmpd="sng">
                <a:solidFill>
                  <a:schemeClr val="dk1"/>
                </a:solidFill>
                <a:prstDash val="solid"/>
                <a:round/>
                <a:headEnd type="none" w="sm" len="sm"/>
                <a:tailEnd type="triangle" w="med" len="med"/>
              </a:ln>
            </p:spPr>
          </p:cxnSp>
          <p:cxnSp>
            <p:nvCxnSpPr>
              <p:cNvPr id="220" name="Google Shape;220;p15"/>
              <p:cNvCxnSpPr/>
              <p:nvPr/>
            </p:nvCxnSpPr>
            <p:spPr>
              <a:xfrm>
                <a:off x="7924800" y="4095307"/>
                <a:ext cx="0" cy="694659"/>
              </a:xfrm>
              <a:prstGeom prst="straightConnector1">
                <a:avLst/>
              </a:prstGeom>
              <a:noFill/>
              <a:ln w="38100" cap="flat" cmpd="sng">
                <a:solidFill>
                  <a:schemeClr val="dk1"/>
                </a:solidFill>
                <a:prstDash val="solid"/>
                <a:round/>
                <a:headEnd type="none" w="sm" len="sm"/>
                <a:tailEnd type="triangle" w="med" len="med"/>
              </a:ln>
            </p:spPr>
          </p:cxnSp>
          <p:cxnSp>
            <p:nvCxnSpPr>
              <p:cNvPr id="221" name="Google Shape;221;p15"/>
              <p:cNvCxnSpPr/>
              <p:nvPr/>
            </p:nvCxnSpPr>
            <p:spPr>
              <a:xfrm>
                <a:off x="914400" y="4692134"/>
                <a:ext cx="1295400" cy="0"/>
              </a:xfrm>
              <a:prstGeom prst="straightConnector1">
                <a:avLst/>
              </a:prstGeom>
              <a:noFill/>
              <a:ln w="25400" cap="flat" cmpd="sng">
                <a:solidFill>
                  <a:schemeClr val="dk1"/>
                </a:solidFill>
                <a:prstDash val="solid"/>
                <a:round/>
                <a:headEnd type="triangle" w="med" len="med"/>
                <a:tailEnd type="triangle" w="med" len="med"/>
              </a:ln>
            </p:spPr>
          </p:cxnSp>
          <p:cxnSp>
            <p:nvCxnSpPr>
              <p:cNvPr id="222" name="Google Shape;222;p15"/>
              <p:cNvCxnSpPr/>
              <p:nvPr/>
            </p:nvCxnSpPr>
            <p:spPr>
              <a:xfrm>
                <a:off x="914400" y="4221124"/>
                <a:ext cx="7010399" cy="0"/>
              </a:xfrm>
              <a:prstGeom prst="straightConnector1">
                <a:avLst/>
              </a:prstGeom>
              <a:noFill/>
              <a:ln w="25400" cap="flat" cmpd="sng">
                <a:solidFill>
                  <a:schemeClr val="dk1"/>
                </a:solidFill>
                <a:prstDash val="solid"/>
                <a:round/>
                <a:headEnd type="triangle" w="med" len="med"/>
                <a:tailEnd type="triangle" w="med" len="med"/>
              </a:ln>
            </p:spPr>
          </p:cxnSp>
          <p:sp>
            <p:nvSpPr>
              <p:cNvPr id="223" name="Google Shape;223;p15"/>
              <p:cNvSpPr txBox="1"/>
              <p:nvPr/>
            </p:nvSpPr>
            <p:spPr>
              <a:xfrm>
                <a:off x="788916" y="4742121"/>
                <a:ext cx="356443" cy="369332"/>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n-US" sz="1800">
                    <a:latin typeface="Times New Roman"/>
                    <a:ea typeface="Times New Roman"/>
                    <a:cs typeface="Times New Roman"/>
                    <a:sym typeface="Times New Roman"/>
                  </a:rPr>
                  <a:t> </a:t>
                </a:r>
                <a:endParaRPr/>
              </a:p>
            </p:txBody>
          </p:sp>
          <p:sp>
            <p:nvSpPr>
              <p:cNvPr id="224" name="Google Shape;224;p15"/>
              <p:cNvSpPr txBox="1"/>
              <p:nvPr/>
            </p:nvSpPr>
            <p:spPr>
              <a:xfrm>
                <a:off x="7810269" y="4725802"/>
                <a:ext cx="375744" cy="369332"/>
              </a:xfrm>
              <a:prstGeom prst="rect">
                <a:avLst/>
              </a:prstGeom>
              <a:blipFill rotWithShape="1">
                <a:blip r:embed="rId4">
                  <a:alphaModFix/>
                </a:blip>
                <a:stretch>
                  <a:fillRect b="-14998"/>
                </a:stretch>
              </a:blipFill>
              <a:ln>
                <a:noFill/>
              </a:ln>
            </p:spPr>
            <p:txBody>
              <a:bodyPr spcFirstLastPara="1" wrap="square" lIns="91425" tIns="45700" rIns="91425" bIns="45700" anchor="t" anchorCtr="0">
                <a:noAutofit/>
              </a:bodyPr>
              <a:lstStyle/>
              <a:p>
                <a:r>
                  <a:rPr lang="en-US" sz="1800">
                    <a:latin typeface="Times New Roman"/>
                    <a:ea typeface="Times New Roman"/>
                    <a:cs typeface="Times New Roman"/>
                    <a:sym typeface="Times New Roman"/>
                  </a:rPr>
                  <a:t> </a:t>
                </a:r>
                <a:endParaRPr/>
              </a:p>
            </p:txBody>
          </p:sp>
          <p:sp>
            <p:nvSpPr>
              <p:cNvPr id="225" name="Google Shape;225;p15"/>
              <p:cNvSpPr txBox="1"/>
              <p:nvPr/>
            </p:nvSpPr>
            <p:spPr>
              <a:xfrm>
                <a:off x="4364995" y="3930134"/>
                <a:ext cx="312906" cy="369332"/>
              </a:xfrm>
              <a:prstGeom prst="rect">
                <a:avLst/>
              </a:prstGeom>
              <a:noFill/>
              <a:ln>
                <a:noFill/>
              </a:ln>
            </p:spPr>
            <p:txBody>
              <a:bodyPr spcFirstLastPara="1" wrap="square" lIns="91425" tIns="45700" rIns="91425" bIns="45700" anchor="t" anchorCtr="0">
                <a:spAutoFit/>
              </a:bodyPr>
              <a:lstStyle/>
              <a:p>
                <a:r>
                  <a:rPr lang="en-US" sz="1800">
                    <a:solidFill>
                      <a:schemeClr val="dk1"/>
                    </a:solidFill>
                    <a:latin typeface="Times New Roman"/>
                    <a:ea typeface="Times New Roman"/>
                    <a:cs typeface="Times New Roman"/>
                    <a:sym typeface="Times New Roman"/>
                  </a:rPr>
                  <a:t>F</a:t>
                </a:r>
                <a:endParaRPr/>
              </a:p>
            </p:txBody>
          </p:sp>
          <p:sp>
            <p:nvSpPr>
              <p:cNvPr id="226" name="Google Shape;226;p15"/>
              <p:cNvSpPr txBox="1"/>
              <p:nvPr/>
            </p:nvSpPr>
            <p:spPr>
              <a:xfrm>
                <a:off x="1339026" y="4383634"/>
                <a:ext cx="338554" cy="369332"/>
              </a:xfrm>
              <a:prstGeom prst="rect">
                <a:avLst/>
              </a:prstGeom>
              <a:noFill/>
              <a:ln>
                <a:noFill/>
              </a:ln>
            </p:spPr>
            <p:txBody>
              <a:bodyPr spcFirstLastPara="1" wrap="square" lIns="91425" tIns="45700" rIns="91425" bIns="45700" anchor="t" anchorCtr="0">
                <a:spAutoFit/>
              </a:bodyPr>
              <a:lstStyle/>
              <a:p>
                <a:r>
                  <a:rPr lang="en-US" sz="1800">
                    <a:solidFill>
                      <a:schemeClr val="dk1"/>
                    </a:solidFill>
                    <a:latin typeface="Times New Roman"/>
                    <a:ea typeface="Times New Roman"/>
                    <a:cs typeface="Times New Roman"/>
                    <a:sym typeface="Times New Roman"/>
                  </a:rPr>
                  <a:t>R</a:t>
                </a:r>
                <a:endParaRPr/>
              </a:p>
            </p:txBody>
          </p:sp>
          <p:sp>
            <p:nvSpPr>
              <p:cNvPr id="227" name="Google Shape;227;p15"/>
              <p:cNvSpPr txBox="1"/>
              <p:nvPr/>
            </p:nvSpPr>
            <p:spPr>
              <a:xfrm>
                <a:off x="2045938" y="4745638"/>
                <a:ext cx="437684" cy="369332"/>
              </a:xfrm>
              <a:prstGeom prst="rect">
                <a:avLst/>
              </a:prstGeom>
              <a:blipFill rotWithShape="1">
                <a:blip r:embed="rId5">
                  <a:alphaModFix/>
                </a:blip>
                <a:stretch>
                  <a:fillRect b="-1666"/>
                </a:stretch>
              </a:blipFill>
              <a:ln>
                <a:noFill/>
              </a:ln>
            </p:spPr>
            <p:txBody>
              <a:bodyPr spcFirstLastPara="1" wrap="square" lIns="91425" tIns="45700" rIns="91425" bIns="45700" anchor="t" anchorCtr="0">
                <a:noAutofit/>
              </a:bodyPr>
              <a:lstStyle/>
              <a:p>
                <a:r>
                  <a:rPr lang="en-US" sz="1800">
                    <a:latin typeface="Times New Roman"/>
                    <a:ea typeface="Times New Roman"/>
                    <a:cs typeface="Times New Roman"/>
                    <a:sym typeface="Times New Roman"/>
                  </a:rPr>
                  <a:t> </a:t>
                </a:r>
                <a:endParaRPr/>
              </a:p>
            </p:txBody>
          </p:sp>
        </p:grpSp>
        <p:cxnSp>
          <p:nvCxnSpPr>
            <p:cNvPr id="228" name="Google Shape;228;p15"/>
            <p:cNvCxnSpPr/>
            <p:nvPr/>
          </p:nvCxnSpPr>
          <p:spPr>
            <a:xfrm>
              <a:off x="2588441" y="1786296"/>
              <a:ext cx="685800" cy="0"/>
            </a:xfrm>
            <a:prstGeom prst="straightConnector1">
              <a:avLst/>
            </a:prstGeom>
            <a:noFill/>
            <a:ln w="25400" cap="flat" cmpd="sng">
              <a:solidFill>
                <a:schemeClr val="dk1"/>
              </a:solidFill>
              <a:prstDash val="solid"/>
              <a:round/>
              <a:headEnd type="triangle" w="med" len="med"/>
              <a:tailEnd type="triangle" w="med" len="med"/>
            </a:ln>
          </p:spPr>
        </p:cxnSp>
        <p:cxnSp>
          <p:nvCxnSpPr>
            <p:cNvPr id="229" name="Google Shape;229;p15"/>
            <p:cNvCxnSpPr/>
            <p:nvPr/>
          </p:nvCxnSpPr>
          <p:spPr>
            <a:xfrm>
              <a:off x="4743636" y="1786663"/>
              <a:ext cx="685800" cy="0"/>
            </a:xfrm>
            <a:prstGeom prst="straightConnector1">
              <a:avLst/>
            </a:prstGeom>
            <a:noFill/>
            <a:ln w="25400" cap="flat" cmpd="sng">
              <a:solidFill>
                <a:schemeClr val="dk1"/>
              </a:solidFill>
              <a:prstDash val="solid"/>
              <a:round/>
              <a:headEnd type="triangle" w="med" len="med"/>
              <a:tailEnd type="triangle" w="med" len="med"/>
            </a:ln>
          </p:spPr>
        </p:cxnSp>
        <p:cxnSp>
          <p:nvCxnSpPr>
            <p:cNvPr id="230" name="Google Shape;230;p15"/>
            <p:cNvCxnSpPr/>
            <p:nvPr/>
          </p:nvCxnSpPr>
          <p:spPr>
            <a:xfrm>
              <a:off x="7061321" y="1786296"/>
              <a:ext cx="1242119" cy="0"/>
            </a:xfrm>
            <a:prstGeom prst="straightConnector1">
              <a:avLst/>
            </a:prstGeom>
            <a:noFill/>
            <a:ln w="25400" cap="flat" cmpd="sng">
              <a:solidFill>
                <a:schemeClr val="dk1"/>
              </a:solidFill>
              <a:prstDash val="solid"/>
              <a:round/>
              <a:headEnd type="triangle" w="med" len="med"/>
              <a:tailEnd type="triangle" w="med" len="med"/>
            </a:ln>
          </p:spPr>
        </p:cxnSp>
        <p:sp>
          <p:nvSpPr>
            <p:cNvPr id="231" name="Google Shape;231;p15"/>
            <p:cNvSpPr txBox="1"/>
            <p:nvPr/>
          </p:nvSpPr>
          <p:spPr>
            <a:xfrm>
              <a:off x="2693199" y="1443702"/>
              <a:ext cx="476284" cy="369332"/>
            </a:xfrm>
            <a:prstGeom prst="rect">
              <a:avLst/>
            </a:prstGeom>
            <a:blipFill rotWithShape="1">
              <a:blip r:embed="rId6">
                <a:alphaModFix/>
              </a:blip>
              <a:stretch>
                <a:fillRect b="-1666"/>
              </a:stretch>
            </a:blipFill>
            <a:ln>
              <a:noFill/>
            </a:ln>
          </p:spPr>
          <p:txBody>
            <a:bodyPr spcFirstLastPara="1" wrap="square" lIns="91425" tIns="45700" rIns="91425" bIns="45700" anchor="t" anchorCtr="0">
              <a:noAutofit/>
            </a:bodyPr>
            <a:lstStyle/>
            <a:p>
              <a:r>
                <a:rPr lang="en-US" sz="1800">
                  <a:latin typeface="Times New Roman"/>
                  <a:ea typeface="Times New Roman"/>
                  <a:cs typeface="Times New Roman"/>
                  <a:sym typeface="Times New Roman"/>
                </a:rPr>
                <a:t> </a:t>
              </a:r>
              <a:endParaRPr/>
            </a:p>
          </p:txBody>
        </p:sp>
        <p:sp>
          <p:nvSpPr>
            <p:cNvPr id="232" name="Google Shape;232;p15"/>
            <p:cNvSpPr txBox="1"/>
            <p:nvPr/>
          </p:nvSpPr>
          <p:spPr>
            <a:xfrm>
              <a:off x="4848394" y="1430597"/>
              <a:ext cx="481607" cy="369332"/>
            </a:xfrm>
            <a:prstGeom prst="rect">
              <a:avLst/>
            </a:prstGeom>
            <a:blipFill rotWithShape="1">
              <a:blip r:embed="rId7">
                <a:alphaModFix/>
              </a:blip>
              <a:stretch>
                <a:fillRect b="-1666"/>
              </a:stretch>
            </a:blipFill>
            <a:ln>
              <a:noFill/>
            </a:ln>
          </p:spPr>
          <p:txBody>
            <a:bodyPr spcFirstLastPara="1" wrap="square" lIns="91425" tIns="45700" rIns="91425" bIns="45700" anchor="t" anchorCtr="0">
              <a:noAutofit/>
            </a:bodyPr>
            <a:lstStyle/>
            <a:p>
              <a:r>
                <a:rPr lang="en-US" sz="1800">
                  <a:latin typeface="Times New Roman"/>
                  <a:ea typeface="Times New Roman"/>
                  <a:cs typeface="Times New Roman"/>
                  <a:sym typeface="Times New Roman"/>
                </a:rPr>
                <a:t> </a:t>
              </a:r>
              <a:endParaRPr/>
            </a:p>
          </p:txBody>
        </p:sp>
        <p:sp>
          <p:nvSpPr>
            <p:cNvPr id="233" name="Google Shape;233;p15"/>
            <p:cNvSpPr txBox="1"/>
            <p:nvPr/>
          </p:nvSpPr>
          <p:spPr>
            <a:xfrm>
              <a:off x="7454263" y="1451010"/>
              <a:ext cx="481607"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r>
                <a:rPr lang="en-US" sz="1800">
                  <a:latin typeface="Times New Roman"/>
                  <a:ea typeface="Times New Roman"/>
                  <a:cs typeface="Times New Roman"/>
                  <a:sym typeface="Times New Roman"/>
                </a:rPr>
                <a:t> </a:t>
              </a:r>
              <a:endParaRPr/>
            </a:p>
          </p:txBody>
        </p:sp>
      </p:grpSp>
      <p:sp>
        <p:nvSpPr>
          <p:cNvPr id="3" name="Slide Number Placeholder 2">
            <a:extLst>
              <a:ext uri="{FF2B5EF4-FFF2-40B4-BE49-F238E27FC236}">
                <a16:creationId xmlns:a16="http://schemas.microsoft.com/office/drawing/2014/main" id="{E0041107-3C37-F640-1BAB-7BCA6E8F4B2C}"/>
              </a:ext>
            </a:extLst>
          </p:cNvPr>
          <p:cNvSpPr>
            <a:spLocks noGrp="1"/>
          </p:cNvSpPr>
          <p:nvPr>
            <p:ph type="sldNum" sz="quarter" idx="12"/>
          </p:nvPr>
        </p:nvSpPr>
        <p:spPr/>
        <p:txBody>
          <a:bodyPr/>
          <a:lstStyle/>
          <a:p>
            <a:fld id="{00000000-1234-1234-1234-123412341234}" type="slidenum">
              <a:rPr lang="en-US" smtClean="0"/>
              <a:pPr/>
              <a:t>21</a:t>
            </a:fld>
            <a:endParaRPr lang="en-US" dirty="0"/>
          </a:p>
        </p:txBody>
      </p:sp>
      <p:sp>
        <p:nvSpPr>
          <p:cNvPr id="4" name="Google Shape;195;p14">
            <a:extLst>
              <a:ext uri="{FF2B5EF4-FFF2-40B4-BE49-F238E27FC236}">
                <a16:creationId xmlns:a16="http://schemas.microsoft.com/office/drawing/2014/main" id="{828CAA75-1BEE-A12C-0E5A-4A0EB46BC774}"/>
              </a:ext>
            </a:extLst>
          </p:cNvPr>
          <p:cNvSpPr txBox="1">
            <a:spLocks/>
          </p:cNvSpPr>
          <p:nvPr/>
        </p:nvSpPr>
        <p:spPr>
          <a:xfrm>
            <a:off x="774146" y="223964"/>
            <a:ext cx="8119484"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3. </a:t>
            </a:r>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19C20E-3739-5CD9-0A56-6DF11A9138CF}"/>
                  </a:ext>
                </a:extLst>
              </p:cNvPr>
              <p:cNvSpPr txBox="1"/>
              <p:nvPr/>
            </p:nvSpPr>
            <p:spPr>
              <a:xfrm>
                <a:off x="743367" y="3298817"/>
                <a:ext cx="5352633" cy="2926122"/>
              </a:xfrm>
              <a:prstGeom prst="rect">
                <a:avLst/>
              </a:prstGeom>
              <a:noFill/>
            </p:spPr>
            <p:txBody>
              <a:bodyPr wrap="square" rtlCol="0">
                <a:spAutoFit/>
              </a:bodyPr>
              <a:lstStyle/>
              <a:p>
                <a:pPr>
                  <a:lnSpc>
                    <a:spcPct val="120000"/>
                  </a:lnSpc>
                  <a:spcBef>
                    <a:spcPts val="200"/>
                  </a:spcBef>
                  <a:spcAft>
                    <a:spcPts val="200"/>
                  </a:spcAft>
                </a:pPr>
                <a:r>
                  <a:rPr lang="en-VN" i="1" dirty="0">
                    <a:latin typeface="Arial" panose="020B0604020202020204" pitchFamily="34" charset="0"/>
                    <a:cs typeface="Arial" panose="020B0604020202020204" pitchFamily="34" charset="0"/>
                  </a:rPr>
                  <a:t>Giả sử :</a:t>
                </a:r>
              </a:p>
              <a:p>
                <a:pPr marL="285750" indent="-285750">
                  <a:lnSpc>
                    <a:spcPct val="120000"/>
                  </a:lnSpc>
                  <a:spcBef>
                    <a:spcPts val="200"/>
                  </a:spcBef>
                  <a:spcAft>
                    <a:spcPts val="200"/>
                  </a:spcAft>
                  <a:buFont typeface="Arial" panose="020B0604020202020204" pitchFamily="34" charset="0"/>
                  <a:buChar char="•"/>
                </a:pPr>
                <a:r>
                  <a:rPr lang="en-VN" dirty="0">
                    <a:latin typeface="Arial" panose="020B0604020202020204" pitchFamily="34" charset="0"/>
                    <a:cs typeface="Arial" panose="020B0604020202020204" pitchFamily="34" charset="0"/>
                  </a:rPr>
                  <a:t>Quá trình thực thi một tiến trình P gồm nhiều phần</a:t>
                </a:r>
                <a:r>
                  <a:rPr lang="en-US" dirty="0">
                    <a:latin typeface="Arial" panose="020B0604020202020204" pitchFamily="34" charset="0"/>
                    <a:cs typeface="Arial" panose="020B0604020202020204" pitchFamily="34" charset="0"/>
                  </a:rPr>
                  <a:t>.</a:t>
                </a:r>
                <a:endParaRPr lang="en-VN" dirty="0">
                  <a:latin typeface="Arial" panose="020B0604020202020204" pitchFamily="34" charset="0"/>
                  <a:cs typeface="Arial" panose="020B0604020202020204" pitchFamily="34" charset="0"/>
                </a:endParaRPr>
              </a:p>
              <a:p>
                <a:pPr marL="285750" indent="-285750">
                  <a:lnSpc>
                    <a:spcPct val="120000"/>
                  </a:lnSpc>
                  <a:spcBef>
                    <a:spcPts val="200"/>
                  </a:spcBef>
                  <a:spcAft>
                    <a:spcPts val="200"/>
                  </a:spcAft>
                  <a:buFont typeface="Arial" panose="020B0604020202020204" pitchFamily="34" charset="0"/>
                  <a:buChar char="•"/>
                </a:pPr>
                <a14:m>
                  <m:oMath xmlns:m="http://schemas.openxmlformats.org/officeDocument/2006/math">
                    <m:r>
                      <a:rPr lang="en-US" b="0" i="1" smtClean="0">
                        <a:latin typeface="Cambria Math" panose="02040503050406030204" pitchFamily="18" charset="0"/>
                        <a:cs typeface="Arial" panose="020B0604020202020204" pitchFamily="34" charset="0"/>
                      </a:rPr>
                      <m:t>𝑟</m:t>
                    </m:r>
                  </m:oMath>
                </a14:m>
                <a:r>
                  <a:rPr lang="en-VN" dirty="0">
                    <a:latin typeface="Arial" panose="020B0604020202020204" pitchFamily="34" charset="0"/>
                    <a:cs typeface="Arial" panose="020B0604020202020204" pitchFamily="34" charset="0"/>
                  </a:rPr>
                  <a:t> là thời điểm xuất hiện của P trong hệ thống (Arrival Time/Release Time)</a:t>
                </a:r>
                <a:r>
                  <a:rPr lang="en-US" dirty="0">
                    <a:latin typeface="Arial" panose="020B0604020202020204" pitchFamily="34" charset="0"/>
                    <a:cs typeface="Arial" panose="020B0604020202020204" pitchFamily="34" charset="0"/>
                  </a:rPr>
                  <a:t>.</a:t>
                </a:r>
                <a:endParaRPr lang="en-VN" dirty="0">
                  <a:latin typeface="Arial" panose="020B0604020202020204" pitchFamily="34" charset="0"/>
                  <a:cs typeface="Arial" panose="020B0604020202020204" pitchFamily="34" charset="0"/>
                </a:endParaRPr>
              </a:p>
              <a:p>
                <a:pPr marL="285750" indent="-285750">
                  <a:lnSpc>
                    <a:spcPct val="120000"/>
                  </a:lnSpc>
                  <a:spcBef>
                    <a:spcPts val="200"/>
                  </a:spcBef>
                  <a:spcAft>
                    <a:spcPts val="200"/>
                  </a:spcAft>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𝑡</m:t>
                        </m:r>
                      </m:e>
                      <m:sub>
                        <m:r>
                          <a:rPr lang="en-US" b="0" i="1" smtClean="0">
                            <a:latin typeface="Cambria Math" panose="02040503050406030204" pitchFamily="18" charset="0"/>
                            <a:cs typeface="Arial" panose="020B0604020202020204" pitchFamily="34" charset="0"/>
                          </a:rPr>
                          <m:t>0</m:t>
                        </m:r>
                      </m:sub>
                    </m:sSub>
                  </m:oMath>
                </a14:m>
                <a:r>
                  <a:rPr lang="en-VN" dirty="0">
                    <a:latin typeface="Arial" panose="020B0604020202020204" pitchFamily="34" charset="0"/>
                    <a:cs typeface="Arial" panose="020B0604020202020204" pitchFamily="34" charset="0"/>
                  </a:rPr>
                  <a:t> là thời điểm P được thực thi lần đầu tiên</a:t>
                </a:r>
                <a:r>
                  <a:rPr lang="en-US" dirty="0">
                    <a:latin typeface="Arial" panose="020B0604020202020204" pitchFamily="34" charset="0"/>
                    <a:cs typeface="Arial" panose="020B0604020202020204" pitchFamily="34" charset="0"/>
                  </a:rPr>
                  <a:t>.</a:t>
                </a:r>
                <a:endParaRPr lang="en-VN" dirty="0">
                  <a:latin typeface="Arial" panose="020B0604020202020204" pitchFamily="34" charset="0"/>
                  <a:cs typeface="Arial" panose="020B0604020202020204" pitchFamily="34" charset="0"/>
                </a:endParaRPr>
              </a:p>
              <a:p>
                <a:pPr marL="285750" indent="-285750">
                  <a:lnSpc>
                    <a:spcPct val="120000"/>
                  </a:lnSpc>
                  <a:spcBef>
                    <a:spcPts val="200"/>
                  </a:spcBef>
                  <a:spcAft>
                    <a:spcPts val="200"/>
                  </a:spcAft>
                  <a:buFont typeface="Arial" panose="020B0604020202020204" pitchFamily="34" charset="0"/>
                  <a:buChar char="•"/>
                </a:pPr>
                <a14:m>
                  <m:oMath xmlns:m="http://schemas.openxmlformats.org/officeDocument/2006/math">
                    <m:r>
                      <a:rPr lang="en-US" b="0" i="1" smtClean="0">
                        <a:latin typeface="Cambria Math" panose="02040503050406030204" pitchFamily="18" charset="0"/>
                        <a:cs typeface="Arial" panose="020B0604020202020204" pitchFamily="34" charset="0"/>
                      </a:rPr>
                      <m:t>𝑓</m:t>
                    </m:r>
                  </m:oMath>
                </a14:m>
                <a:r>
                  <a:rPr lang="en-VN" dirty="0">
                    <a:latin typeface="Arial" panose="020B0604020202020204" pitchFamily="34" charset="0"/>
                    <a:cs typeface="Arial" panose="020B0604020202020204" pitchFamily="34" charset="0"/>
                  </a:rPr>
                  <a:t> là thời điểm tiến trình P hoàn thành việc thực thi (Finishing Time)</a:t>
                </a:r>
                <a:r>
                  <a:rPr lang="en-US" dirty="0">
                    <a:latin typeface="Arial" panose="020B0604020202020204" pitchFamily="34" charset="0"/>
                    <a:cs typeface="Arial" panose="020B0604020202020204" pitchFamily="34" charset="0"/>
                  </a:rPr>
                  <a:t>.</a:t>
                </a:r>
                <a:endParaRPr lang="en-VN"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7A19C20E-3739-5CD9-0A56-6DF11A9138CF}"/>
                  </a:ext>
                </a:extLst>
              </p:cNvPr>
              <p:cNvSpPr txBox="1">
                <a:spLocks noRot="1" noChangeAspect="1" noMove="1" noResize="1" noEditPoints="1" noAdjustHandles="1" noChangeArrowheads="1" noChangeShapeType="1" noTextEdit="1"/>
              </p:cNvSpPr>
              <p:nvPr/>
            </p:nvSpPr>
            <p:spPr>
              <a:xfrm>
                <a:off x="743367" y="3298817"/>
                <a:ext cx="5352633" cy="2926122"/>
              </a:xfrm>
              <a:prstGeom prst="rect">
                <a:avLst/>
              </a:prstGeom>
              <a:blipFill>
                <a:blip r:embed="rId9"/>
                <a:stretch>
                  <a:fillRect l="-1025"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CF5C2DE-087C-7CBD-16C6-F43B734ED3C2}"/>
                  </a:ext>
                </a:extLst>
              </p:cNvPr>
              <p:cNvSpPr txBox="1"/>
              <p:nvPr/>
            </p:nvSpPr>
            <p:spPr>
              <a:xfrm>
                <a:off x="6575654" y="3298817"/>
                <a:ext cx="5352633" cy="1058944"/>
              </a:xfrm>
              <a:prstGeom prst="rect">
                <a:avLst/>
              </a:prstGeom>
              <a:noFill/>
            </p:spPr>
            <p:txBody>
              <a:bodyPr wrap="square" rtlCol="0">
                <a:spAutoFit/>
              </a:bodyPr>
              <a:lstStyle/>
              <a:p>
                <a:pPr>
                  <a:lnSpc>
                    <a:spcPct val="120000"/>
                  </a:lnSpc>
                  <a:spcBef>
                    <a:spcPts val="200"/>
                  </a:spcBef>
                  <a:spcAft>
                    <a:spcPts val="200"/>
                  </a:spcAft>
                </a:pPr>
                <a:r>
                  <a:rPr lang="en-VN" dirty="0">
                    <a:latin typeface="Arial" panose="020B0604020202020204" pitchFamily="34" charset="0"/>
                    <a:cs typeface="Arial" panose="020B0604020202020204" pitchFamily="34" charset="0"/>
                  </a:rPr>
                  <a:t>G</a:t>
                </a:r>
                <a:r>
                  <a:rPr lang="en-US" dirty="0" err="1">
                    <a:latin typeface="Arial" panose="020B0604020202020204" pitchFamily="34" charset="0"/>
                    <a:cs typeface="Arial" panose="020B0604020202020204" pitchFamily="34" charset="0"/>
                  </a:rPr>
                  <a:t>ọi</a:t>
                </a:r>
                <a:r>
                  <a:rPr lang="en-V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cs typeface="Arial" panose="020B0604020202020204" pitchFamily="34" charset="0"/>
                      </a:rPr>
                      <m:t>𝑅</m:t>
                    </m:r>
                  </m:oMath>
                </a14:m>
                <a:r>
                  <a:rPr lang="en-VN" dirty="0">
                    <a:latin typeface="Arial" panose="020B0604020202020204" pitchFamily="34" charset="0"/>
                    <a:cs typeface="Arial" panose="020B0604020202020204" pitchFamily="34" charset="0"/>
                  </a:rPr>
                  <a:t>, </a:t>
                </a:r>
                <a14:m>
                  <m:oMath xmlns:m="http://schemas.openxmlformats.org/officeDocument/2006/math">
                    <m:r>
                      <a:rPr lang="en-US" i="1">
                        <a:latin typeface="Cambria Math" panose="02040503050406030204" pitchFamily="18" charset="0"/>
                        <a:cs typeface="Arial" panose="020B0604020202020204" pitchFamily="34" charset="0"/>
                      </a:rPr>
                      <m:t>𝐹</m:t>
                    </m:r>
                  </m:oMath>
                </a14:m>
                <a:r>
                  <a:rPr lang="en-VN" dirty="0">
                    <a:latin typeface="Arial" panose="020B0604020202020204" pitchFamily="34" charset="0"/>
                    <a:cs typeface="Arial" panose="020B0604020202020204" pitchFamily="34" charset="0"/>
                  </a:rPr>
                  <a:t>, và </a:t>
                </a:r>
                <a14:m>
                  <m:oMath xmlns:m="http://schemas.openxmlformats.org/officeDocument/2006/math">
                    <m:r>
                      <a:rPr lang="en-US" i="1">
                        <a:latin typeface="Cambria Math" panose="02040503050406030204" pitchFamily="18" charset="0"/>
                        <a:cs typeface="Arial" panose="020B0604020202020204" pitchFamily="34" charset="0"/>
                      </a:rPr>
                      <m:t>𝑊</m:t>
                    </m:r>
                  </m:oMath>
                </a14:m>
                <a:r>
                  <a:rPr lang="en-VN" dirty="0">
                    <a:latin typeface="Arial" panose="020B0604020202020204" pitchFamily="34" charset="0"/>
                    <a:cs typeface="Arial" panose="020B0604020202020204" pitchFamily="34" charset="0"/>
                  </a:rPr>
                  <a:t> lần lượt là thời gian đáp ứng, thời gian hoàn thành và thời gian đợi của tiến trình P. Khi đó:</a:t>
                </a:r>
              </a:p>
            </p:txBody>
          </p:sp>
        </mc:Choice>
        <mc:Fallback xmlns="">
          <p:sp>
            <p:nvSpPr>
              <p:cNvPr id="6" name="TextBox 5">
                <a:extLst>
                  <a:ext uri="{FF2B5EF4-FFF2-40B4-BE49-F238E27FC236}">
                    <a16:creationId xmlns:a16="http://schemas.microsoft.com/office/drawing/2014/main" id="{7CF5C2DE-087C-7CBD-16C6-F43B734ED3C2}"/>
                  </a:ext>
                </a:extLst>
              </p:cNvPr>
              <p:cNvSpPr txBox="1">
                <a:spLocks noRot="1" noChangeAspect="1" noMove="1" noResize="1" noEditPoints="1" noAdjustHandles="1" noChangeArrowheads="1" noChangeShapeType="1" noTextEdit="1"/>
              </p:cNvSpPr>
              <p:nvPr/>
            </p:nvSpPr>
            <p:spPr>
              <a:xfrm>
                <a:off x="6575654" y="3298817"/>
                <a:ext cx="5352633" cy="1058944"/>
              </a:xfrm>
              <a:prstGeom prst="rect">
                <a:avLst/>
              </a:prstGeom>
              <a:blipFill>
                <a:blip r:embed="rId10"/>
                <a:stretch>
                  <a:fillRect l="-1025" b="-8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B5F7963-A5D6-2DD6-070F-610AFF82D357}"/>
                  </a:ext>
                </a:extLst>
              </p:cNvPr>
              <p:cNvSpPr txBox="1"/>
              <p:nvPr/>
            </p:nvSpPr>
            <p:spPr>
              <a:xfrm>
                <a:off x="8420668" y="4385391"/>
                <a:ext cx="1182952" cy="358047"/>
              </a:xfrm>
              <a:prstGeom prst="rect">
                <a:avLst/>
              </a:prstGeom>
              <a:noFill/>
            </p:spPr>
            <p:txBody>
              <a:bodyPr wrap="none" lIns="0" tIns="0" rIns="0" bIns="0" rtlCol="0">
                <a:spAutoFit/>
              </a:bodyPr>
              <a:lstStyle/>
              <a:p>
                <a:pPr algn="just">
                  <a:lnSpc>
                    <a:spcPct val="120000"/>
                  </a:lnSpc>
                  <a:spcBef>
                    <a:spcPts val="200"/>
                  </a:spcBef>
                  <a:spcAft>
                    <a:spcPts val="200"/>
                  </a:spcAft>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Arial" panose="020B0604020202020204" pitchFamily="34" charset="0"/>
                        </a:rPr>
                        <m:t>𝑹</m:t>
                      </m:r>
                      <m:r>
                        <a:rPr lang="en-US" b="1" i="1" smtClean="0">
                          <a:latin typeface="Cambria Math" panose="02040503050406030204" pitchFamily="18" charset="0"/>
                          <a:cs typeface="Arial" panose="020B0604020202020204" pitchFamily="34" charset="0"/>
                        </a:rPr>
                        <m:t>=</m:t>
                      </m:r>
                      <m:sSub>
                        <m:sSubPr>
                          <m:ctrlPr>
                            <a:rPr lang="en-US" b="1" i="1" smtClean="0">
                              <a:latin typeface="Cambria Math" panose="02040503050406030204" pitchFamily="18" charset="0"/>
                              <a:cs typeface="Arial" panose="020B0604020202020204" pitchFamily="34" charset="0"/>
                            </a:rPr>
                          </m:ctrlPr>
                        </m:sSubPr>
                        <m:e>
                          <m:r>
                            <a:rPr lang="en-US" b="1" i="1" smtClean="0">
                              <a:latin typeface="Cambria Math" panose="02040503050406030204" pitchFamily="18" charset="0"/>
                              <a:cs typeface="Arial" panose="020B0604020202020204" pitchFamily="34" charset="0"/>
                            </a:rPr>
                            <m:t>𝒕</m:t>
                          </m:r>
                        </m:e>
                        <m:sub>
                          <m:r>
                            <a:rPr lang="en-US" b="1" i="1" smtClean="0">
                              <a:latin typeface="Cambria Math" panose="02040503050406030204" pitchFamily="18" charset="0"/>
                              <a:cs typeface="Arial" panose="020B0604020202020204" pitchFamily="34" charset="0"/>
                            </a:rPr>
                            <m:t>𝟎</m:t>
                          </m:r>
                        </m:sub>
                      </m:sSub>
                      <m:r>
                        <a:rPr lang="en-US" b="1" i="1" smtClean="0">
                          <a:latin typeface="Cambria Math" panose="02040503050406030204" pitchFamily="18" charset="0"/>
                          <a:cs typeface="Arial" panose="020B0604020202020204" pitchFamily="34" charset="0"/>
                        </a:rPr>
                        <m:t> −</m:t>
                      </m:r>
                      <m:r>
                        <a:rPr lang="en-US" b="1" i="1" smtClean="0">
                          <a:latin typeface="Cambria Math" panose="02040503050406030204" pitchFamily="18" charset="0"/>
                          <a:cs typeface="Arial" panose="020B0604020202020204" pitchFamily="34" charset="0"/>
                        </a:rPr>
                        <m:t>𝒓</m:t>
                      </m:r>
                    </m:oMath>
                  </m:oMathPara>
                </a14:m>
                <a:endParaRPr lang="en-VN" b="1" dirty="0">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0B5F7963-A5D6-2DD6-070F-610AFF82D357}"/>
                  </a:ext>
                </a:extLst>
              </p:cNvPr>
              <p:cNvSpPr txBox="1">
                <a:spLocks noRot="1" noChangeAspect="1" noMove="1" noResize="1" noEditPoints="1" noAdjustHandles="1" noChangeArrowheads="1" noChangeShapeType="1" noTextEdit="1"/>
              </p:cNvSpPr>
              <p:nvPr/>
            </p:nvSpPr>
            <p:spPr>
              <a:xfrm>
                <a:off x="8420668" y="4385391"/>
                <a:ext cx="1182952" cy="358047"/>
              </a:xfrm>
              <a:prstGeom prst="rect">
                <a:avLst/>
              </a:prstGeom>
              <a:blipFill>
                <a:blip r:embed="rId11"/>
                <a:stretch>
                  <a:fillRect l="-3191" r="-2128" b="-13793"/>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E443580-ADA3-766E-3460-D57453E1CC89}"/>
                  </a:ext>
                </a:extLst>
              </p:cNvPr>
              <p:cNvSpPr txBox="1"/>
              <p:nvPr/>
            </p:nvSpPr>
            <p:spPr>
              <a:xfrm>
                <a:off x="8467123" y="4771068"/>
                <a:ext cx="1090042" cy="358047"/>
              </a:xfrm>
              <a:prstGeom prst="rect">
                <a:avLst/>
              </a:prstGeom>
              <a:noFill/>
            </p:spPr>
            <p:txBody>
              <a:bodyPr wrap="none" lIns="0" tIns="0" rIns="0" bIns="0" rtlCol="0">
                <a:spAutoFit/>
              </a:bodyPr>
              <a:lstStyle/>
              <a:p>
                <a:pPr algn="just">
                  <a:lnSpc>
                    <a:spcPct val="120000"/>
                  </a:lnSpc>
                  <a:spcBef>
                    <a:spcPts val="200"/>
                  </a:spcBef>
                  <a:spcAft>
                    <a:spcPts val="200"/>
                  </a:spcAft>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Arial" panose="020B0604020202020204" pitchFamily="34" charset="0"/>
                        </a:rPr>
                        <m:t>𝑭</m:t>
                      </m:r>
                      <m:r>
                        <a:rPr lang="en-US" b="1" i="1" smtClean="0">
                          <a:latin typeface="Cambria Math" panose="02040503050406030204" pitchFamily="18" charset="0"/>
                          <a:cs typeface="Arial" panose="020B0604020202020204" pitchFamily="34" charset="0"/>
                        </a:rPr>
                        <m:t>=</m:t>
                      </m:r>
                      <m:r>
                        <a:rPr lang="en-US" b="1" i="1" smtClean="0">
                          <a:latin typeface="Cambria Math" panose="02040503050406030204" pitchFamily="18" charset="0"/>
                          <a:cs typeface="Arial" panose="020B0604020202020204" pitchFamily="34" charset="0"/>
                        </a:rPr>
                        <m:t>𝒇</m:t>
                      </m:r>
                      <m:r>
                        <a:rPr lang="en-US" b="1" i="1" smtClean="0">
                          <a:latin typeface="Cambria Math" panose="02040503050406030204" pitchFamily="18" charset="0"/>
                          <a:cs typeface="Arial" panose="020B0604020202020204" pitchFamily="34" charset="0"/>
                        </a:rPr>
                        <m:t> −</m:t>
                      </m:r>
                      <m:r>
                        <a:rPr lang="en-US" b="1" i="1" smtClean="0">
                          <a:latin typeface="Cambria Math" panose="02040503050406030204" pitchFamily="18" charset="0"/>
                          <a:cs typeface="Arial" panose="020B0604020202020204" pitchFamily="34" charset="0"/>
                        </a:rPr>
                        <m:t>𝒓</m:t>
                      </m:r>
                    </m:oMath>
                  </m:oMathPara>
                </a14:m>
                <a:endParaRPr lang="en-VN" b="1"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6E443580-ADA3-766E-3460-D57453E1CC89}"/>
                  </a:ext>
                </a:extLst>
              </p:cNvPr>
              <p:cNvSpPr txBox="1">
                <a:spLocks noRot="1" noChangeAspect="1" noMove="1" noResize="1" noEditPoints="1" noAdjustHandles="1" noChangeArrowheads="1" noChangeShapeType="1" noTextEdit="1"/>
              </p:cNvSpPr>
              <p:nvPr/>
            </p:nvSpPr>
            <p:spPr>
              <a:xfrm>
                <a:off x="8467123" y="4771068"/>
                <a:ext cx="1090042" cy="358047"/>
              </a:xfrm>
              <a:prstGeom prst="rect">
                <a:avLst/>
              </a:prstGeom>
              <a:blipFill>
                <a:blip r:embed="rId12"/>
                <a:stretch>
                  <a:fillRect l="-3448" r="-2299" b="-17241"/>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2CF9409-315F-61B5-5D0A-7FAEAD5E0F66}"/>
                  </a:ext>
                </a:extLst>
              </p:cNvPr>
              <p:cNvSpPr txBox="1"/>
              <p:nvPr/>
            </p:nvSpPr>
            <p:spPr>
              <a:xfrm>
                <a:off x="8187688" y="5156745"/>
                <a:ext cx="1648913" cy="358047"/>
              </a:xfrm>
              <a:prstGeom prst="rect">
                <a:avLst/>
              </a:prstGeom>
              <a:noFill/>
            </p:spPr>
            <p:txBody>
              <a:bodyPr wrap="none" lIns="0" tIns="0" rIns="0" bIns="0" rtlCol="0">
                <a:spAutoFit/>
              </a:bodyPr>
              <a:lstStyle/>
              <a:p>
                <a:pPr algn="just">
                  <a:lnSpc>
                    <a:spcPct val="120000"/>
                  </a:lnSpc>
                  <a:spcBef>
                    <a:spcPts val="200"/>
                  </a:spcBef>
                  <a:spcAft>
                    <a:spcPts val="200"/>
                  </a:spcAft>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Arial" panose="020B0604020202020204" pitchFamily="34" charset="0"/>
                        </a:rPr>
                        <m:t>𝑾</m:t>
                      </m:r>
                      <m:r>
                        <a:rPr lang="en-US" b="1" i="1" smtClean="0">
                          <a:latin typeface="Cambria Math" panose="02040503050406030204" pitchFamily="18" charset="0"/>
                          <a:cs typeface="Arial" panose="020B0604020202020204" pitchFamily="34" charset="0"/>
                        </a:rPr>
                        <m:t>=</m:t>
                      </m:r>
                      <m:r>
                        <a:rPr lang="en-US" b="1" i="1" smtClean="0">
                          <a:latin typeface="Cambria Math" panose="02040503050406030204" pitchFamily="18" charset="0"/>
                          <a:cs typeface="Arial" panose="020B0604020202020204" pitchFamily="34" charset="0"/>
                        </a:rPr>
                        <m:t>𝒇</m:t>
                      </m:r>
                      <m:r>
                        <a:rPr lang="en-US" b="1" i="1" smtClean="0">
                          <a:latin typeface="Cambria Math" panose="02040503050406030204" pitchFamily="18" charset="0"/>
                          <a:cs typeface="Arial" panose="020B0604020202020204" pitchFamily="34" charset="0"/>
                        </a:rPr>
                        <m:t> −</m:t>
                      </m:r>
                      <m:r>
                        <a:rPr lang="en-US" b="1" i="1" smtClean="0">
                          <a:latin typeface="Cambria Math" panose="02040503050406030204" pitchFamily="18" charset="0"/>
                          <a:cs typeface="Arial" panose="020B0604020202020204" pitchFamily="34" charset="0"/>
                        </a:rPr>
                        <m:t>𝒓</m:t>
                      </m:r>
                      <m:r>
                        <a:rPr lang="en-US" b="1" i="1" smtClean="0">
                          <a:latin typeface="Cambria Math" panose="02040503050406030204" pitchFamily="18" charset="0"/>
                          <a:cs typeface="Arial" panose="020B0604020202020204" pitchFamily="34" charset="0"/>
                        </a:rPr>
                        <m:t> −</m:t>
                      </m:r>
                      <m:r>
                        <a:rPr lang="en-US" b="1" i="1" smtClean="0">
                          <a:latin typeface="Cambria Math" panose="02040503050406030204" pitchFamily="18" charset="0"/>
                          <a:cs typeface="Arial" panose="020B0604020202020204" pitchFamily="34" charset="0"/>
                        </a:rPr>
                        <m:t>𝑬</m:t>
                      </m:r>
                    </m:oMath>
                  </m:oMathPara>
                </a14:m>
                <a:endParaRPr lang="en-VN" b="1" dirty="0">
                  <a:latin typeface="Arial" panose="020B060402020202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42CF9409-315F-61B5-5D0A-7FAEAD5E0F66}"/>
                  </a:ext>
                </a:extLst>
              </p:cNvPr>
              <p:cNvSpPr txBox="1">
                <a:spLocks noRot="1" noChangeAspect="1" noMove="1" noResize="1" noEditPoints="1" noAdjustHandles="1" noChangeArrowheads="1" noChangeShapeType="1" noTextEdit="1"/>
              </p:cNvSpPr>
              <p:nvPr/>
            </p:nvSpPr>
            <p:spPr>
              <a:xfrm>
                <a:off x="8187688" y="5156745"/>
                <a:ext cx="1648913" cy="358047"/>
              </a:xfrm>
              <a:prstGeom prst="rect">
                <a:avLst/>
              </a:prstGeom>
              <a:blipFill>
                <a:blip r:embed="rId13"/>
                <a:stretch>
                  <a:fillRect l="-2290" r="-2290" b="-13793"/>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91811DF-EE3B-ED04-B1CC-1CBD0F96B009}"/>
                  </a:ext>
                </a:extLst>
              </p:cNvPr>
              <p:cNvSpPr txBox="1"/>
              <p:nvPr/>
            </p:nvSpPr>
            <p:spPr>
              <a:xfrm>
                <a:off x="6575654" y="5542422"/>
                <a:ext cx="5352633" cy="726546"/>
              </a:xfrm>
              <a:prstGeom prst="rect">
                <a:avLst/>
              </a:prstGeom>
              <a:noFill/>
            </p:spPr>
            <p:txBody>
              <a:bodyPr wrap="square" rtlCol="0">
                <a:spAutoFit/>
              </a:bodyPr>
              <a:lstStyle/>
              <a:p>
                <a:pPr>
                  <a:lnSpc>
                    <a:spcPct val="120000"/>
                  </a:lnSpc>
                  <a:spcBef>
                    <a:spcPts val="200"/>
                  </a:spcBef>
                  <a:spcAft>
                    <a:spcPts val="200"/>
                  </a:spcAft>
                </a:pP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14:m>
                  <m:oMath xmlns:m="http://schemas.openxmlformats.org/officeDocument/2006/math">
                    <m:r>
                      <a:rPr lang="en-US" b="1" i="1" smtClean="0">
                        <a:latin typeface="Cambria Math" panose="02040503050406030204" pitchFamily="18" charset="0"/>
                        <a:cs typeface="Arial" panose="020B0604020202020204" pitchFamily="34" charset="0"/>
                      </a:rPr>
                      <m:t>𝑬</m:t>
                    </m:r>
                  </m:oMath>
                </a14:m>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P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CPU (hay CPU Burst)</a:t>
                </a:r>
                <a:endParaRPr lang="en-VN" dirty="0">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D91811DF-EE3B-ED04-B1CC-1CBD0F96B009}"/>
                  </a:ext>
                </a:extLst>
              </p:cNvPr>
              <p:cNvSpPr txBox="1">
                <a:spLocks noRot="1" noChangeAspect="1" noMove="1" noResize="1" noEditPoints="1" noAdjustHandles="1" noChangeArrowheads="1" noChangeShapeType="1" noTextEdit="1"/>
              </p:cNvSpPr>
              <p:nvPr/>
            </p:nvSpPr>
            <p:spPr>
              <a:xfrm>
                <a:off x="6575654" y="5542422"/>
                <a:ext cx="5352633" cy="726546"/>
              </a:xfrm>
              <a:prstGeom prst="rect">
                <a:avLst/>
              </a:prstGeom>
              <a:blipFill>
                <a:blip r:embed="rId14"/>
                <a:stretch>
                  <a:fillRect l="-946" t="-1724" b="-12069"/>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C7240D9-C130-DA1D-5134-4DB56A45E8E4}"/>
                  </a:ext>
                </a:extLst>
              </p:cNvPr>
              <p:cNvSpPr txBox="1"/>
              <p:nvPr/>
            </p:nvSpPr>
            <p:spPr>
              <a:xfrm>
                <a:off x="8060858" y="6296596"/>
                <a:ext cx="1902572" cy="358047"/>
              </a:xfrm>
              <a:prstGeom prst="rect">
                <a:avLst/>
              </a:prstGeom>
              <a:noFill/>
            </p:spPr>
            <p:txBody>
              <a:bodyPr wrap="none" lIns="0" tIns="0" rIns="0" bIns="0" rtlCol="0">
                <a:spAutoFit/>
              </a:bodyPr>
              <a:lstStyle/>
              <a:p>
                <a:pPr algn="just">
                  <a:lnSpc>
                    <a:spcPct val="120000"/>
                  </a:lnSpc>
                  <a:spcBef>
                    <a:spcPts val="200"/>
                  </a:spcBef>
                  <a:spcAft>
                    <a:spcPts val="200"/>
                  </a:spcAft>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Arial" panose="020B0604020202020204" pitchFamily="34" charset="0"/>
                        </a:rPr>
                        <m:t>𝑬</m:t>
                      </m:r>
                      <m:r>
                        <a:rPr lang="en-US" b="1" i="1" smtClean="0">
                          <a:latin typeface="Cambria Math" panose="02040503050406030204" pitchFamily="18" charset="0"/>
                          <a:cs typeface="Arial" panose="020B0604020202020204" pitchFamily="34" charset="0"/>
                        </a:rPr>
                        <m:t>= </m:t>
                      </m:r>
                      <m:sSub>
                        <m:sSubPr>
                          <m:ctrlPr>
                            <a:rPr lang="en-US" b="1" i="1" smtClean="0">
                              <a:latin typeface="Cambria Math" panose="02040503050406030204" pitchFamily="18" charset="0"/>
                              <a:cs typeface="Arial" panose="020B0604020202020204" pitchFamily="34" charset="0"/>
                            </a:rPr>
                          </m:ctrlPr>
                        </m:sSubPr>
                        <m:e>
                          <m:r>
                            <a:rPr lang="en-US" b="1" i="1" smtClean="0">
                              <a:latin typeface="Cambria Math" panose="02040503050406030204" pitchFamily="18" charset="0"/>
                              <a:cs typeface="Arial" panose="020B0604020202020204" pitchFamily="34" charset="0"/>
                            </a:rPr>
                            <m:t>𝑬</m:t>
                          </m:r>
                        </m:e>
                        <m:sub>
                          <m:r>
                            <a:rPr lang="en-US" b="1" i="1" smtClean="0">
                              <a:latin typeface="Cambria Math" panose="02040503050406030204" pitchFamily="18" charset="0"/>
                              <a:cs typeface="Arial" panose="020B0604020202020204" pitchFamily="34" charset="0"/>
                            </a:rPr>
                            <m:t>𝟏</m:t>
                          </m:r>
                        </m:sub>
                      </m:sSub>
                      <m:r>
                        <a:rPr lang="en-US" b="1" i="1" smtClean="0">
                          <a:latin typeface="Cambria Math" panose="02040503050406030204" pitchFamily="18" charset="0"/>
                          <a:cs typeface="Arial" panose="020B0604020202020204" pitchFamily="34" charset="0"/>
                        </a:rPr>
                        <m:t>+</m:t>
                      </m:r>
                      <m:sSub>
                        <m:sSubPr>
                          <m:ctrlPr>
                            <a:rPr lang="en-US" b="1" i="1">
                              <a:latin typeface="Cambria Math" panose="02040503050406030204" pitchFamily="18" charset="0"/>
                              <a:cs typeface="Arial" panose="020B0604020202020204" pitchFamily="34" charset="0"/>
                            </a:rPr>
                          </m:ctrlPr>
                        </m:sSubPr>
                        <m:e>
                          <m:r>
                            <a:rPr lang="en-US" b="1" i="1">
                              <a:latin typeface="Cambria Math" panose="02040503050406030204" pitchFamily="18" charset="0"/>
                              <a:cs typeface="Arial" panose="020B0604020202020204" pitchFamily="34" charset="0"/>
                            </a:rPr>
                            <m:t>𝑬</m:t>
                          </m:r>
                        </m:e>
                        <m:sub>
                          <m:r>
                            <a:rPr lang="en-US" b="1" i="1" smtClean="0">
                              <a:latin typeface="Cambria Math" panose="02040503050406030204" pitchFamily="18" charset="0"/>
                              <a:cs typeface="Arial" panose="020B0604020202020204" pitchFamily="34" charset="0"/>
                            </a:rPr>
                            <m:t>𝟐</m:t>
                          </m:r>
                        </m:sub>
                      </m:sSub>
                      <m:r>
                        <a:rPr lang="en-US" b="1" i="1" smtClean="0">
                          <a:latin typeface="Cambria Math" panose="02040503050406030204" pitchFamily="18" charset="0"/>
                          <a:cs typeface="Arial" panose="020B0604020202020204" pitchFamily="34" charset="0"/>
                        </a:rPr>
                        <m:t>+</m:t>
                      </m:r>
                      <m:sSub>
                        <m:sSubPr>
                          <m:ctrlPr>
                            <a:rPr lang="en-US" b="1" i="1">
                              <a:latin typeface="Cambria Math" panose="02040503050406030204" pitchFamily="18" charset="0"/>
                              <a:cs typeface="Arial" panose="020B0604020202020204" pitchFamily="34" charset="0"/>
                            </a:rPr>
                          </m:ctrlPr>
                        </m:sSubPr>
                        <m:e>
                          <m:r>
                            <a:rPr lang="en-US" b="1" i="1">
                              <a:latin typeface="Cambria Math" panose="02040503050406030204" pitchFamily="18" charset="0"/>
                              <a:cs typeface="Arial" panose="020B0604020202020204" pitchFamily="34" charset="0"/>
                            </a:rPr>
                            <m:t>𝑬</m:t>
                          </m:r>
                        </m:e>
                        <m:sub>
                          <m:r>
                            <a:rPr lang="en-US" b="1" i="1" smtClean="0">
                              <a:latin typeface="Cambria Math" panose="02040503050406030204" pitchFamily="18" charset="0"/>
                              <a:cs typeface="Arial" panose="020B0604020202020204" pitchFamily="34" charset="0"/>
                            </a:rPr>
                            <m:t>𝟑</m:t>
                          </m:r>
                        </m:sub>
                      </m:sSub>
                    </m:oMath>
                  </m:oMathPara>
                </a14:m>
                <a:endParaRPr lang="en-VN" b="1" dirty="0">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BC7240D9-C130-DA1D-5134-4DB56A45E8E4}"/>
                  </a:ext>
                </a:extLst>
              </p:cNvPr>
              <p:cNvSpPr txBox="1">
                <a:spLocks noRot="1" noChangeAspect="1" noMove="1" noResize="1" noEditPoints="1" noAdjustHandles="1" noChangeArrowheads="1" noChangeShapeType="1" noTextEdit="1"/>
              </p:cNvSpPr>
              <p:nvPr/>
            </p:nvSpPr>
            <p:spPr>
              <a:xfrm>
                <a:off x="8060858" y="6296596"/>
                <a:ext cx="1902572" cy="358047"/>
              </a:xfrm>
              <a:prstGeom prst="rect">
                <a:avLst/>
              </a:prstGeom>
              <a:blipFill>
                <a:blip r:embed="rId15"/>
                <a:stretch>
                  <a:fillRect l="-1987" r="-662" b="-10000"/>
                </a:stretch>
              </a:blipFill>
            </p:spPr>
            <p:txBody>
              <a:bodyPr/>
              <a:lstStyle/>
              <a:p>
                <a:r>
                  <a:rPr lang="en-VN">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
                                        </p:tgtEl>
                                        <p:attrNameLst>
                                          <p:attrName>style.visibility</p:attrName>
                                        </p:attrNameLst>
                                      </p:cBhvr>
                                      <p:to>
                                        <p:strVal val="visible"/>
                                      </p:to>
                                    </p:set>
                                    <p:anim calcmode="lin" valueType="num">
                                      <p:cBhvr additive="base">
                                        <p:cTn id="7" dur="500" fill="hold"/>
                                        <p:tgtEl>
                                          <p:spTgt spid="205"/>
                                        </p:tgtEl>
                                        <p:attrNameLst>
                                          <p:attrName>ppt_x</p:attrName>
                                        </p:attrNameLst>
                                      </p:cBhvr>
                                      <p:tavLst>
                                        <p:tav tm="0">
                                          <p:val>
                                            <p:strVal val="#ppt_x"/>
                                          </p:val>
                                        </p:tav>
                                        <p:tav tm="100000">
                                          <p:val>
                                            <p:strVal val="#ppt_x"/>
                                          </p:val>
                                        </p:tav>
                                      </p:tavLst>
                                    </p:anim>
                                    <p:anim calcmode="lin" valueType="num">
                                      <p:cBhvr additive="base">
                                        <p:cTn id="8" dur="500" fill="hold"/>
                                        <p:tgtEl>
                                          <p:spTgt spid="2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0"/>
                                        </p:tgtEl>
                                        <p:attrNameLst>
                                          <p:attrName>style.visibility</p:attrName>
                                        </p:attrNameLst>
                                      </p:cBhvr>
                                      <p:to>
                                        <p:strVal val="visible"/>
                                      </p:to>
                                    </p:set>
                                    <p:anim calcmode="lin" valueType="num">
                                      <p:cBhvr additive="base">
                                        <p:cTn id="13" dur="500" fill="hold"/>
                                        <p:tgtEl>
                                          <p:spTgt spid="210"/>
                                        </p:tgtEl>
                                        <p:attrNameLst>
                                          <p:attrName>ppt_x</p:attrName>
                                        </p:attrNameLst>
                                      </p:cBhvr>
                                      <p:tavLst>
                                        <p:tav tm="0">
                                          <p:val>
                                            <p:strVal val="#ppt_x"/>
                                          </p:val>
                                        </p:tav>
                                        <p:tav tm="100000">
                                          <p:val>
                                            <p:strVal val="#ppt_x"/>
                                          </p:val>
                                        </p:tav>
                                      </p:tavLst>
                                    </p:anim>
                                    <p:anim calcmode="lin" valueType="num">
                                      <p:cBhvr additive="base">
                                        <p:cTn id="14" dur="500" fill="hold"/>
                                        <p:tgtEl>
                                          <p:spTgt spid="2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animBg="1"/>
      <p:bldP spid="5" grpId="0"/>
      <p:bldP spid="6" grpId="0"/>
      <p:bldP spid="7" grpId="0"/>
      <p:bldP spid="8" grpId="0"/>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16"/>
          <p:cNvSpPr txBox="1">
            <a:spLocks noGrp="1"/>
          </p:cNvSpPr>
          <p:nvPr>
            <p:ph idx="1"/>
          </p:nvPr>
        </p:nvSpPr>
        <p:spPr>
          <a:xfrm>
            <a:off x="774145" y="2035629"/>
            <a:ext cx="10579654" cy="3167742"/>
          </a:xfrm>
          <a:prstGeom prst="rect">
            <a:avLst/>
          </a:prstGeom>
          <a:noFill/>
          <a:ln>
            <a:noFill/>
          </a:ln>
        </p:spPr>
        <p:txBody>
          <a:bodyPr spcFirstLastPara="1" wrap="square" lIns="91425" tIns="45700" rIns="91425" bIns="45700" anchor="t" anchorCtr="0">
            <a:noAutofit/>
          </a:bodyPr>
          <a:lstStyle/>
          <a:p>
            <a:pPr marL="227013" lvl="1" indent="-217488">
              <a:spcBef>
                <a:spcPts val="1200"/>
              </a:spcBef>
            </a:pPr>
            <a:r>
              <a:rPr lang="en-US" b="1" dirty="0" err="1">
                <a:gradFill>
                  <a:gsLst>
                    <a:gs pos="0">
                      <a:srgbClr val="0072FF"/>
                    </a:gs>
                    <a:gs pos="100000">
                      <a:srgbClr val="00C6FF"/>
                    </a:gs>
                  </a:gsLst>
                  <a:lin ang="2700000" scaled="1"/>
                </a:gradFill>
              </a:rPr>
              <a:t>Hiệu</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năng</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sử</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dụng</a:t>
            </a:r>
            <a:r>
              <a:rPr lang="en-US" b="1" dirty="0">
                <a:gradFill>
                  <a:gsLst>
                    <a:gs pos="0">
                      <a:srgbClr val="0072FF"/>
                    </a:gs>
                    <a:gs pos="100000">
                      <a:srgbClr val="00C6FF"/>
                    </a:gs>
                  </a:gsLst>
                  <a:lin ang="2700000" scaled="1"/>
                </a:gradFill>
              </a:rPr>
              <a:t> CPU </a:t>
            </a:r>
            <a:r>
              <a:rPr lang="en-US" dirty="0"/>
              <a:t>(</a:t>
            </a:r>
            <a:r>
              <a:rPr lang="en-US" i="1" dirty="0">
                <a:gradFill>
                  <a:gsLst>
                    <a:gs pos="0">
                      <a:srgbClr val="0072FF"/>
                    </a:gs>
                    <a:gs pos="100000">
                      <a:srgbClr val="00C6FF"/>
                    </a:gs>
                  </a:gsLst>
                  <a:lin ang="2700000" scaled="1"/>
                </a:gradFill>
              </a:rPr>
              <a:t>processor utilization</a:t>
            </a:r>
            <a:r>
              <a:rPr lang="en-US" dirty="0"/>
              <a:t>): </a:t>
            </a:r>
            <a:r>
              <a:rPr lang="en-US" dirty="0" err="1"/>
              <a:t>định</a:t>
            </a:r>
            <a:r>
              <a:rPr lang="en-US" dirty="0"/>
              <a:t> </a:t>
            </a:r>
            <a:r>
              <a:rPr lang="en-US" dirty="0" err="1"/>
              <a:t>thời</a:t>
            </a:r>
            <a:r>
              <a:rPr lang="en-US" dirty="0"/>
              <a:t> </a:t>
            </a:r>
            <a:r>
              <a:rPr lang="en-US" dirty="0" err="1"/>
              <a:t>sao</a:t>
            </a:r>
            <a:r>
              <a:rPr lang="en-US" dirty="0"/>
              <a:t> </a:t>
            </a:r>
            <a:r>
              <a:rPr lang="en-US" dirty="0" err="1"/>
              <a:t>cho</a:t>
            </a:r>
            <a:r>
              <a:rPr lang="en-US" dirty="0"/>
              <a:t> CPU </a:t>
            </a:r>
            <a:r>
              <a:rPr lang="en-US" dirty="0" err="1"/>
              <a:t>càng</a:t>
            </a:r>
            <a:r>
              <a:rPr lang="en-US" dirty="0"/>
              <a:t> </a:t>
            </a:r>
            <a:r>
              <a:rPr lang="en-US" dirty="0" err="1"/>
              <a:t>bận</a:t>
            </a:r>
            <a:r>
              <a:rPr lang="en-US" dirty="0"/>
              <a:t> </a:t>
            </a:r>
            <a:r>
              <a:rPr lang="en-US" dirty="0" err="1"/>
              <a:t>càng</a:t>
            </a:r>
            <a:r>
              <a:rPr lang="en-US" dirty="0"/>
              <a:t> </a:t>
            </a:r>
            <a:r>
              <a:rPr lang="en-US" dirty="0" err="1"/>
              <a:t>tốt</a:t>
            </a:r>
            <a:r>
              <a:rPr lang="en-US" dirty="0"/>
              <a:t> → </a:t>
            </a:r>
            <a:r>
              <a:rPr lang="en-US" b="1" dirty="0" err="1">
                <a:gradFill>
                  <a:gsLst>
                    <a:gs pos="0">
                      <a:srgbClr val="0072FF"/>
                    </a:gs>
                    <a:gs pos="100000">
                      <a:srgbClr val="00C6FF"/>
                    </a:gs>
                  </a:gsLst>
                  <a:lin ang="2700000" scaled="1"/>
                </a:gradFill>
              </a:rPr>
              <a:t>cực</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đại</a:t>
            </a:r>
            <a:endParaRPr b="1" dirty="0">
              <a:gradFill>
                <a:gsLst>
                  <a:gs pos="0">
                    <a:srgbClr val="0072FF"/>
                  </a:gs>
                  <a:gs pos="100000">
                    <a:srgbClr val="00C6FF"/>
                  </a:gs>
                </a:gsLst>
                <a:lin ang="2700000" scaled="1"/>
              </a:gradFill>
            </a:endParaRPr>
          </a:p>
          <a:p>
            <a:pPr marL="227013" lvl="1" indent="-217488">
              <a:spcBef>
                <a:spcPts val="1200"/>
              </a:spcBef>
            </a:pPr>
            <a:r>
              <a:rPr lang="en-US" b="1" dirty="0" err="1">
                <a:gradFill>
                  <a:gsLst>
                    <a:gs pos="0">
                      <a:srgbClr val="0072FF"/>
                    </a:gs>
                    <a:gs pos="100000">
                      <a:srgbClr val="00C6FF"/>
                    </a:gs>
                  </a:gsLst>
                  <a:lin ang="2700000" scaled="1"/>
                </a:gradFill>
              </a:rPr>
              <a:t>Tính</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công</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bằng</a:t>
            </a:r>
            <a:r>
              <a:rPr lang="en-US" b="1" dirty="0">
                <a:gradFill>
                  <a:gsLst>
                    <a:gs pos="0">
                      <a:srgbClr val="0072FF"/>
                    </a:gs>
                    <a:gs pos="100000">
                      <a:srgbClr val="00C6FF"/>
                    </a:gs>
                  </a:gsLst>
                  <a:lin ang="2700000" scaled="1"/>
                </a:gradFill>
              </a:rPr>
              <a:t> </a:t>
            </a:r>
            <a:r>
              <a:rPr lang="en-US" dirty="0"/>
              <a:t>(</a:t>
            </a:r>
            <a:r>
              <a:rPr lang="en-US" i="1" dirty="0">
                <a:gradFill>
                  <a:gsLst>
                    <a:gs pos="0">
                      <a:srgbClr val="0072FF"/>
                    </a:gs>
                    <a:gs pos="100000">
                      <a:srgbClr val="00C6FF"/>
                    </a:gs>
                  </a:gsLst>
                  <a:lin ang="2700000" scaled="1"/>
                </a:gradFill>
              </a:rPr>
              <a:t>fairness</a:t>
            </a:r>
            <a:r>
              <a:rPr lang="en-US" dirty="0"/>
              <a:t>): </a:t>
            </a:r>
            <a:r>
              <a:rPr lang="en-US" dirty="0" err="1"/>
              <a:t>tất</a:t>
            </a:r>
            <a:r>
              <a:rPr lang="en-US" dirty="0"/>
              <a:t> </a:t>
            </a:r>
            <a:r>
              <a:rPr lang="en-US" dirty="0" err="1"/>
              <a:t>cả</a:t>
            </a:r>
            <a:r>
              <a:rPr lang="en-US" dirty="0"/>
              <a:t> </a:t>
            </a:r>
            <a:r>
              <a:rPr lang="en-US" dirty="0" err="1"/>
              <a:t>tiến</a:t>
            </a:r>
            <a:r>
              <a:rPr lang="en-US" dirty="0"/>
              <a:t> </a:t>
            </a:r>
            <a:r>
              <a:rPr lang="en-US" dirty="0" err="1"/>
              <a:t>trình</a:t>
            </a:r>
            <a:r>
              <a:rPr lang="en-US" dirty="0"/>
              <a:t> </a:t>
            </a:r>
            <a:r>
              <a:rPr lang="en-US" dirty="0" err="1"/>
              <a:t>phải</a:t>
            </a:r>
            <a:r>
              <a:rPr lang="en-US" dirty="0"/>
              <a:t> </a:t>
            </a:r>
            <a:r>
              <a:rPr lang="en-US" dirty="0" err="1"/>
              <a:t>được</a:t>
            </a:r>
            <a:r>
              <a:rPr lang="en-US" dirty="0"/>
              <a:t> </a:t>
            </a:r>
            <a:r>
              <a:rPr lang="en-US" b="1" dirty="0" err="1">
                <a:gradFill>
                  <a:gsLst>
                    <a:gs pos="0">
                      <a:srgbClr val="0072FF"/>
                    </a:gs>
                    <a:gs pos="100000">
                      <a:srgbClr val="00C6FF"/>
                    </a:gs>
                  </a:gsLst>
                  <a:lin ang="2700000" scaled="1"/>
                </a:gradFill>
              </a:rPr>
              <a:t>đối</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xử</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như</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nhau</a:t>
            </a:r>
            <a:r>
              <a:rPr lang="en-US" b="1" dirty="0">
                <a:gradFill>
                  <a:gsLst>
                    <a:gs pos="0">
                      <a:srgbClr val="0072FF"/>
                    </a:gs>
                    <a:gs pos="100000">
                      <a:srgbClr val="00C6FF"/>
                    </a:gs>
                  </a:gsLst>
                  <a:lin ang="2700000" scaled="1"/>
                </a:gradFill>
              </a:rPr>
              <a:t>.</a:t>
            </a:r>
            <a:endParaRPr b="1" dirty="0">
              <a:gradFill>
                <a:gsLst>
                  <a:gs pos="0">
                    <a:srgbClr val="0072FF"/>
                  </a:gs>
                  <a:gs pos="100000">
                    <a:srgbClr val="00C6FF"/>
                  </a:gs>
                </a:gsLst>
                <a:lin ang="2700000" scaled="1"/>
              </a:gradFill>
            </a:endParaRPr>
          </a:p>
          <a:p>
            <a:pPr marL="227013" lvl="1" indent="-217488">
              <a:spcBef>
                <a:spcPts val="1200"/>
              </a:spcBef>
            </a:pPr>
            <a:r>
              <a:rPr lang="en-US" b="1" dirty="0" err="1">
                <a:gradFill>
                  <a:gsLst>
                    <a:gs pos="0">
                      <a:srgbClr val="0072FF"/>
                    </a:gs>
                    <a:gs pos="100000">
                      <a:srgbClr val="00C6FF"/>
                    </a:gs>
                  </a:gsLst>
                  <a:lin ang="2700000" scaled="1"/>
                </a:gradFill>
              </a:rPr>
              <a:t>Thông</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lượng</a:t>
            </a:r>
            <a:r>
              <a:rPr lang="en-US" b="1" dirty="0">
                <a:gradFill>
                  <a:gsLst>
                    <a:gs pos="0">
                      <a:srgbClr val="0072FF"/>
                    </a:gs>
                    <a:gs pos="100000">
                      <a:srgbClr val="00C6FF"/>
                    </a:gs>
                  </a:gsLst>
                  <a:lin ang="2700000" scaled="1"/>
                </a:gradFill>
              </a:rPr>
              <a:t> </a:t>
            </a:r>
            <a:r>
              <a:rPr lang="en-US" dirty="0"/>
              <a:t>(</a:t>
            </a:r>
            <a:r>
              <a:rPr lang="en-US" i="1" dirty="0">
                <a:gradFill>
                  <a:gsLst>
                    <a:gs pos="0">
                      <a:srgbClr val="0072FF"/>
                    </a:gs>
                    <a:gs pos="100000">
                      <a:srgbClr val="00C6FF"/>
                    </a:gs>
                  </a:gsLst>
                  <a:lin ang="2700000" scaled="1"/>
                </a:gradFill>
              </a:rPr>
              <a:t>throughput</a:t>
            </a:r>
            <a:r>
              <a:rPr lang="en-US" dirty="0"/>
              <a:t>): </a:t>
            </a:r>
            <a:r>
              <a:rPr lang="en-US" dirty="0" err="1"/>
              <a:t>số</a:t>
            </a:r>
            <a:r>
              <a:rPr lang="en-US" dirty="0"/>
              <a:t> </a:t>
            </a:r>
            <a:r>
              <a:rPr lang="en-US" dirty="0" err="1"/>
              <a:t>tiến</a:t>
            </a:r>
            <a:r>
              <a:rPr lang="en-US" dirty="0"/>
              <a:t> </a:t>
            </a:r>
            <a:r>
              <a:rPr lang="en-US" dirty="0" err="1"/>
              <a:t>trình</a:t>
            </a:r>
            <a:r>
              <a:rPr lang="en-US" dirty="0"/>
              <a:t> </a:t>
            </a:r>
            <a:r>
              <a:rPr lang="en-US" dirty="0" err="1"/>
              <a:t>hoàn</a:t>
            </a:r>
            <a:r>
              <a:rPr lang="en-US" dirty="0"/>
              <a:t> </a:t>
            </a:r>
            <a:r>
              <a:rPr lang="en-US" dirty="0" err="1"/>
              <a:t>tất</a:t>
            </a:r>
            <a:r>
              <a:rPr lang="en-US" dirty="0"/>
              <a:t> </a:t>
            </a:r>
            <a:r>
              <a:rPr lang="en-US" dirty="0" err="1"/>
              <a:t>công</a:t>
            </a:r>
            <a:r>
              <a:rPr lang="en-US" dirty="0"/>
              <a:t> </a:t>
            </a:r>
            <a:r>
              <a:rPr lang="en-US" dirty="0" err="1"/>
              <a:t>việc</a:t>
            </a:r>
            <a:r>
              <a:rPr lang="en-US" dirty="0"/>
              <a:t> </a:t>
            </a:r>
            <a:r>
              <a:rPr lang="en-US" dirty="0" err="1"/>
              <a:t>trong</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 → </a:t>
            </a:r>
            <a:r>
              <a:rPr lang="en-US" b="1" dirty="0" err="1">
                <a:gradFill>
                  <a:gsLst>
                    <a:gs pos="0">
                      <a:srgbClr val="0072FF"/>
                    </a:gs>
                    <a:gs pos="100000">
                      <a:srgbClr val="00C6FF"/>
                    </a:gs>
                  </a:gsLst>
                  <a:lin ang="2700000" scaled="1"/>
                </a:gradFill>
              </a:rPr>
              <a:t>cực</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đại</a:t>
            </a:r>
            <a:endParaRPr b="1" dirty="0">
              <a:gradFill>
                <a:gsLst>
                  <a:gs pos="0">
                    <a:srgbClr val="0072FF"/>
                  </a:gs>
                  <a:gs pos="100000">
                    <a:srgbClr val="00C6FF"/>
                  </a:gs>
                </a:gsLst>
                <a:lin ang="2700000" scaled="1"/>
              </a:gradFill>
            </a:endParaRPr>
          </a:p>
        </p:txBody>
      </p:sp>
      <p:sp>
        <p:nvSpPr>
          <p:cNvPr id="242" name="Google Shape;242;p16"/>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47C3E8B1-C1B0-37CD-FF4A-E2A35F0323E2}"/>
              </a:ext>
            </a:extLst>
          </p:cNvPr>
          <p:cNvSpPr>
            <a:spLocks noGrp="1"/>
          </p:cNvSpPr>
          <p:nvPr>
            <p:ph type="sldNum" sz="quarter" idx="12"/>
          </p:nvPr>
        </p:nvSpPr>
        <p:spPr/>
        <p:txBody>
          <a:bodyPr/>
          <a:lstStyle/>
          <a:p>
            <a:fld id="{00000000-1234-1234-1234-123412341234}" type="slidenum">
              <a:rPr lang="en-US" smtClean="0"/>
              <a:pPr/>
              <a:t>22</a:t>
            </a:fld>
            <a:endParaRPr lang="en-US" dirty="0"/>
          </a:p>
        </p:txBody>
      </p:sp>
      <p:sp>
        <p:nvSpPr>
          <p:cNvPr id="5" name="Google Shape;205;p15">
            <a:extLst>
              <a:ext uri="{FF2B5EF4-FFF2-40B4-BE49-F238E27FC236}">
                <a16:creationId xmlns:a16="http://schemas.microsoft.com/office/drawing/2014/main" id="{7D802DEC-746D-3CE3-3015-A4F13F9DA17D}"/>
              </a:ext>
            </a:extLst>
          </p:cNvPr>
          <p:cNvSpPr txBox="1">
            <a:spLocks noGrp="1"/>
          </p:cNvSpPr>
          <p:nvPr>
            <p:ph type="title"/>
          </p:nvPr>
        </p:nvSpPr>
        <p:spPr>
          <a:xfrm>
            <a:off x="774145" y="1275369"/>
            <a:ext cx="5291833" cy="494751"/>
          </a:xfrm>
          <a:prstGeom prst="rect">
            <a:avLst/>
          </a:prstGeom>
          <a:gradFill>
            <a:gsLst>
              <a:gs pos="0">
                <a:srgbClr val="0072FF"/>
              </a:gs>
              <a:gs pos="100000">
                <a:srgbClr val="00C6FF"/>
              </a:gs>
            </a:gsLst>
            <a:lin ang="2700000" scaled="1"/>
          </a:gradFill>
        </p:spPr>
        <p:txBody>
          <a:bodyPr wrap="none" rtlCol="0">
            <a:spAutoFit/>
          </a:bodyPr>
          <a:lstStyle/>
          <a:p>
            <a:r>
              <a:rPr lang="en-US" sz="2400" dirty="0" err="1">
                <a:solidFill>
                  <a:schemeClr val="bg1"/>
                </a:solidFill>
                <a:latin typeface="Arial" panose="020B0604020202020204" pitchFamily="34" charset="0"/>
                <a:ea typeface="+mn-ea"/>
                <a:cs typeface="Arial" panose="020B0604020202020204" pitchFamily="34" charset="0"/>
              </a:rPr>
              <a:t>Hướng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hệ</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thống</a:t>
            </a:r>
            <a:r>
              <a:rPr lang="en-US" sz="2400" dirty="0">
                <a:solidFill>
                  <a:schemeClr val="bg1"/>
                </a:solidFill>
                <a:latin typeface="Arial" panose="020B0604020202020204" pitchFamily="34" charset="0"/>
                <a:ea typeface="+mn-ea"/>
                <a:cs typeface="Arial" panose="020B0604020202020204" pitchFamily="34" charset="0"/>
              </a:rPr>
              <a:t> (System oriented)</a:t>
            </a:r>
            <a:endParaRPr sz="2400" dirty="0">
              <a:solidFill>
                <a:schemeClr val="bg1"/>
              </a:solidFill>
              <a:latin typeface="Arial" panose="020B0604020202020204" pitchFamily="34" charset="0"/>
              <a:ea typeface="+mn-ea"/>
              <a:cs typeface="Arial" panose="020B0604020202020204" pitchFamily="34" charset="0"/>
            </a:endParaRPr>
          </a:p>
        </p:txBody>
      </p:sp>
      <p:sp>
        <p:nvSpPr>
          <p:cNvPr id="6" name="Google Shape;195;p14">
            <a:extLst>
              <a:ext uri="{FF2B5EF4-FFF2-40B4-BE49-F238E27FC236}">
                <a16:creationId xmlns:a16="http://schemas.microsoft.com/office/drawing/2014/main" id="{5A72DEE8-7C8C-7789-DA05-44B8084B23B7}"/>
              </a:ext>
            </a:extLst>
          </p:cNvPr>
          <p:cNvSpPr txBox="1">
            <a:spLocks/>
          </p:cNvSpPr>
          <p:nvPr/>
        </p:nvSpPr>
        <p:spPr>
          <a:xfrm>
            <a:off x="774146" y="223964"/>
            <a:ext cx="8119484"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3. </a:t>
            </a:r>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9">
                                            <p:txEl>
                                              <p:pRg st="0" end="0"/>
                                            </p:txEl>
                                          </p:spTgt>
                                        </p:tgtEl>
                                        <p:attrNameLst>
                                          <p:attrName>style.visibility</p:attrName>
                                        </p:attrNameLst>
                                      </p:cBhvr>
                                      <p:to>
                                        <p:strVal val="visible"/>
                                      </p:to>
                                    </p:set>
                                    <p:anim calcmode="lin" valueType="num">
                                      <p:cBhvr additive="base">
                                        <p:cTn id="13" dur="500" fill="hold"/>
                                        <p:tgtEl>
                                          <p:spTgt spid="2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9">
                                            <p:txEl>
                                              <p:pRg st="1" end="1"/>
                                            </p:txEl>
                                          </p:spTgt>
                                        </p:tgtEl>
                                        <p:attrNameLst>
                                          <p:attrName>style.visibility</p:attrName>
                                        </p:attrNameLst>
                                      </p:cBhvr>
                                      <p:to>
                                        <p:strVal val="visible"/>
                                      </p:to>
                                    </p:set>
                                    <p:anim calcmode="lin" valueType="num">
                                      <p:cBhvr additive="base">
                                        <p:cTn id="19" dur="500" fill="hold"/>
                                        <p:tgtEl>
                                          <p:spTgt spid="2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9">
                                            <p:txEl>
                                              <p:pRg st="2" end="2"/>
                                            </p:txEl>
                                          </p:spTgt>
                                        </p:tgtEl>
                                        <p:attrNameLst>
                                          <p:attrName>style.visibility</p:attrName>
                                        </p:attrNameLst>
                                      </p:cBhvr>
                                      <p:to>
                                        <p:strVal val="visible"/>
                                      </p:to>
                                    </p:set>
                                    <p:anim calcmode="lin" valueType="num">
                                      <p:cBhvr additive="base">
                                        <p:cTn id="25" dur="500" fill="hold"/>
                                        <p:tgtEl>
                                          <p:spTgt spid="2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57FB8-492A-A6D5-4C8C-B2ECC150BA9A}"/>
              </a:ext>
            </a:extLst>
          </p:cNvPr>
          <p:cNvSpPr>
            <a:spLocks noGrp="1"/>
          </p:cNvSpPr>
          <p:nvPr>
            <p:ph type="body" sz="quarter" idx="13"/>
          </p:nvPr>
        </p:nvSpPr>
        <p:spPr>
          <a:xfrm>
            <a:off x="1470929" y="1972235"/>
            <a:ext cx="8506789" cy="1007448"/>
          </a:xfrm>
        </p:spPr>
        <p:txBody>
          <a:bodyPr>
            <a:normAutofit/>
          </a:bodyPr>
          <a:lstStyle/>
          <a:p>
            <a:r>
              <a:rPr lang="en-VN" dirty="0"/>
              <a:t>CÁC GIẢI THUẬT ĐỊNH THỜI</a:t>
            </a:r>
          </a:p>
        </p:txBody>
      </p:sp>
      <p:sp>
        <p:nvSpPr>
          <p:cNvPr id="3" name="Text Placeholder 2">
            <a:extLst>
              <a:ext uri="{FF2B5EF4-FFF2-40B4-BE49-F238E27FC236}">
                <a16:creationId xmlns:a16="http://schemas.microsoft.com/office/drawing/2014/main" id="{7E721DB0-5BA6-6FC6-A4DB-D01AB470185E}"/>
              </a:ext>
            </a:extLst>
          </p:cNvPr>
          <p:cNvSpPr>
            <a:spLocks noGrp="1"/>
          </p:cNvSpPr>
          <p:nvPr>
            <p:ph type="body" sz="quarter" idx="14"/>
          </p:nvPr>
        </p:nvSpPr>
        <p:spPr/>
        <p:txBody>
          <a:bodyPr/>
          <a:lstStyle/>
          <a:p>
            <a:r>
              <a:rPr lang="en-VN" dirty="0"/>
              <a:t>4.1. Giải thuật định thời</a:t>
            </a:r>
          </a:p>
        </p:txBody>
      </p:sp>
      <p:sp>
        <p:nvSpPr>
          <p:cNvPr id="4" name="Text Placeholder 3">
            <a:extLst>
              <a:ext uri="{FF2B5EF4-FFF2-40B4-BE49-F238E27FC236}">
                <a16:creationId xmlns:a16="http://schemas.microsoft.com/office/drawing/2014/main" id="{960E2DF6-E588-5C0B-B1CC-06E2C13AF7B5}"/>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B4002889-5715-4DB2-711E-F96DC131EC79}"/>
              </a:ext>
            </a:extLst>
          </p:cNvPr>
          <p:cNvSpPr>
            <a:spLocks noGrp="1"/>
          </p:cNvSpPr>
          <p:nvPr>
            <p:ph type="body" sz="quarter" idx="16"/>
          </p:nvPr>
        </p:nvSpPr>
        <p:spPr/>
        <p:txBody>
          <a:bodyPr>
            <a:normAutofit lnSpcReduction="10000"/>
          </a:bodyPr>
          <a:lstStyle/>
          <a:p>
            <a:r>
              <a:rPr lang="en-VN" dirty="0"/>
              <a:t>04.</a:t>
            </a:r>
          </a:p>
        </p:txBody>
      </p:sp>
      <p:sp>
        <p:nvSpPr>
          <p:cNvPr id="7" name="Footer Placeholder 6">
            <a:extLst>
              <a:ext uri="{FF2B5EF4-FFF2-40B4-BE49-F238E27FC236}">
                <a16:creationId xmlns:a16="http://schemas.microsoft.com/office/drawing/2014/main" id="{E6322559-D8A6-9443-A615-8FA00540460D}"/>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8" name="Slide Number Placeholder 7">
            <a:extLst>
              <a:ext uri="{FF2B5EF4-FFF2-40B4-BE49-F238E27FC236}">
                <a16:creationId xmlns:a16="http://schemas.microsoft.com/office/drawing/2014/main" id="{E61EEE28-419A-C12A-470C-64D663856574}"/>
              </a:ext>
            </a:extLst>
          </p:cNvPr>
          <p:cNvSpPr>
            <a:spLocks noGrp="1"/>
          </p:cNvSpPr>
          <p:nvPr>
            <p:ph type="sldNum" sz="quarter" idx="12"/>
          </p:nvPr>
        </p:nvSpPr>
        <p:spPr/>
        <p:txBody>
          <a:bodyPr/>
          <a:lstStyle/>
          <a:p>
            <a:fld id="{00000000-1234-1234-1234-123412341234}" type="slidenum">
              <a:rPr lang="en-US" smtClean="0"/>
              <a:pPr/>
              <a:t>23</a:t>
            </a:fld>
            <a:endParaRPr lang="en-US"/>
          </a:p>
        </p:txBody>
      </p:sp>
    </p:spTree>
    <p:extLst>
      <p:ext uri="{BB962C8B-B14F-4D97-AF65-F5344CB8AC3E}">
        <p14:creationId xmlns:p14="http://schemas.microsoft.com/office/powerpoint/2010/main" val="472822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4.1.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endParaRPr dirty="0"/>
          </a:p>
        </p:txBody>
      </p:sp>
      <p:sp>
        <p:nvSpPr>
          <p:cNvPr id="248" name="Google Shape;248;p1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dirty="0" err="1"/>
              <a:t>Một</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a:t>
            </a:r>
            <a:r>
              <a:rPr lang="en-US" dirty="0" err="1"/>
              <a:t>thông</a:t>
            </a:r>
            <a:r>
              <a:rPr lang="en-US" dirty="0"/>
              <a:t> </a:t>
            </a:r>
            <a:r>
              <a:rPr lang="en-US" dirty="0" err="1"/>
              <a:t>thường</a:t>
            </a:r>
            <a:r>
              <a:rPr lang="en-US" dirty="0"/>
              <a:t> bao </a:t>
            </a:r>
            <a:r>
              <a:rPr lang="en-US" dirty="0" err="1"/>
              <a:t>gồm</a:t>
            </a:r>
            <a:r>
              <a:rPr lang="en-US" dirty="0"/>
              <a:t> </a:t>
            </a:r>
            <a:r>
              <a:rPr lang="en-US" dirty="0" err="1"/>
              <a:t>hai</a:t>
            </a:r>
            <a:r>
              <a:rPr lang="en-US" dirty="0"/>
              <a:t> </a:t>
            </a:r>
            <a:r>
              <a:rPr lang="en-US" dirty="0" err="1"/>
              <a:t>yếu</a:t>
            </a:r>
            <a:r>
              <a:rPr lang="en-US" dirty="0"/>
              <a:t> </a:t>
            </a:r>
            <a:r>
              <a:rPr lang="en-US" dirty="0" err="1"/>
              <a:t>tố</a:t>
            </a:r>
            <a:r>
              <a:rPr lang="en-US" dirty="0"/>
              <a:t>:</a:t>
            </a:r>
            <a:endParaRPr dirty="0"/>
          </a:p>
          <a:p>
            <a:pPr marL="342900" indent="-342900">
              <a:spcBef>
                <a:spcPts val="1200"/>
              </a:spcBef>
            </a:pPr>
            <a:r>
              <a:rPr lang="en-US" b="1" dirty="0" err="1">
                <a:gradFill>
                  <a:gsLst>
                    <a:gs pos="0">
                      <a:srgbClr val="0072FF"/>
                    </a:gs>
                    <a:gs pos="100000">
                      <a:srgbClr val="00C6FF"/>
                    </a:gs>
                  </a:gsLst>
                  <a:lin ang="2700000" scaled="1"/>
                </a:gradFill>
              </a:rPr>
              <a:t>Hàm</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chọn</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lựa</a:t>
            </a:r>
            <a:r>
              <a:rPr lang="en-US" b="1" dirty="0">
                <a:gradFill>
                  <a:gsLst>
                    <a:gs pos="0">
                      <a:srgbClr val="0072FF"/>
                    </a:gs>
                    <a:gs pos="100000">
                      <a:srgbClr val="00C6FF"/>
                    </a:gs>
                  </a:gsLst>
                  <a:lin ang="2700000" scaled="1"/>
                </a:gradFill>
              </a:rPr>
              <a:t> </a:t>
            </a:r>
            <a:r>
              <a:rPr lang="en-US" dirty="0"/>
              <a:t>(</a:t>
            </a:r>
            <a:r>
              <a:rPr lang="en-US" i="1" dirty="0">
                <a:gradFill>
                  <a:gsLst>
                    <a:gs pos="0">
                      <a:srgbClr val="0072FF"/>
                    </a:gs>
                    <a:gs pos="100000">
                      <a:srgbClr val="00C6FF"/>
                    </a:gs>
                  </a:gsLst>
                  <a:lin ang="2700000" scaled="1"/>
                </a:gradFill>
              </a:rPr>
              <a:t>selection function</a:t>
            </a:r>
            <a:r>
              <a:rPr lang="en-US" dirty="0"/>
              <a:t>): </a:t>
            </a:r>
            <a:r>
              <a:rPr lang="en-US" dirty="0" err="1"/>
              <a:t>mô</a:t>
            </a:r>
            <a:r>
              <a:rPr lang="en-US" dirty="0"/>
              <a:t> </a:t>
            </a:r>
            <a:r>
              <a:rPr lang="en-US" dirty="0" err="1"/>
              <a:t>tả</a:t>
            </a:r>
            <a:r>
              <a:rPr lang="en-US" dirty="0"/>
              <a:t> </a:t>
            </a:r>
            <a:r>
              <a:rPr lang="en-US" dirty="0" err="1"/>
              <a:t>cách</a:t>
            </a:r>
            <a:r>
              <a:rPr lang="en-US" dirty="0"/>
              <a:t> </a:t>
            </a:r>
            <a:r>
              <a:rPr lang="en-US" dirty="0" err="1"/>
              <a:t>thức</a:t>
            </a:r>
            <a:r>
              <a:rPr lang="en-US" dirty="0"/>
              <a:t> (</a:t>
            </a:r>
            <a:r>
              <a:rPr lang="en-US" dirty="0" err="1"/>
              <a:t>căn</a:t>
            </a:r>
            <a:r>
              <a:rPr lang="en-US" dirty="0"/>
              <a:t> </a:t>
            </a:r>
            <a:r>
              <a:rPr lang="en-US" dirty="0" err="1"/>
              <a:t>cứ</a:t>
            </a:r>
            <a:r>
              <a:rPr lang="en-US" dirty="0"/>
              <a:t>) </a:t>
            </a:r>
            <a:r>
              <a:rPr lang="en-US" dirty="0" err="1"/>
              <a:t>để</a:t>
            </a:r>
            <a:r>
              <a:rPr lang="en-US" dirty="0"/>
              <a:t> </a:t>
            </a:r>
            <a:r>
              <a:rPr lang="en-US" dirty="0" err="1"/>
              <a:t>chọn</a:t>
            </a:r>
            <a:r>
              <a:rPr lang="en-US" dirty="0"/>
              <a:t> </a:t>
            </a:r>
            <a:r>
              <a:rPr lang="en-US" dirty="0" err="1"/>
              <a:t>tiến</a:t>
            </a:r>
            <a:r>
              <a:rPr lang="en-US" dirty="0"/>
              <a:t> </a:t>
            </a:r>
            <a:r>
              <a:rPr lang="en-US" dirty="0" err="1"/>
              <a:t>trình</a:t>
            </a:r>
            <a:r>
              <a:rPr lang="en-US" dirty="0"/>
              <a:t> </a:t>
            </a:r>
            <a:r>
              <a:rPr lang="en-US" dirty="0" err="1"/>
              <a:t>nào</a:t>
            </a:r>
            <a:r>
              <a:rPr lang="en-US" dirty="0"/>
              <a:t> </a:t>
            </a:r>
            <a:r>
              <a:rPr lang="en-US" dirty="0" err="1"/>
              <a:t>trong</a:t>
            </a:r>
            <a:r>
              <a:rPr lang="en-US" dirty="0"/>
              <a:t> </a:t>
            </a:r>
            <a:r>
              <a:rPr lang="en-US" i="1" dirty="0"/>
              <a:t>ready queue </a:t>
            </a:r>
            <a:r>
              <a:rPr lang="en-US" dirty="0" err="1"/>
              <a:t>được</a:t>
            </a:r>
            <a:r>
              <a:rPr lang="en-US" dirty="0"/>
              <a:t> </a:t>
            </a:r>
            <a:r>
              <a:rPr lang="en-US" dirty="0" err="1"/>
              <a:t>thực</a:t>
            </a:r>
            <a:r>
              <a:rPr lang="en-US" dirty="0"/>
              <a:t> </a:t>
            </a:r>
            <a:r>
              <a:rPr lang="en-US" dirty="0" err="1"/>
              <a:t>thi</a:t>
            </a:r>
            <a:r>
              <a:rPr lang="en-US" dirty="0"/>
              <a:t> (</a:t>
            </a:r>
            <a:r>
              <a:rPr lang="en-US" dirty="0" err="1"/>
              <a:t>Các</a:t>
            </a:r>
            <a:r>
              <a:rPr lang="en-US" dirty="0"/>
              <a:t> </a:t>
            </a:r>
            <a:r>
              <a:rPr lang="en-US" dirty="0" err="1"/>
              <a:t>hàm</a:t>
            </a:r>
            <a:r>
              <a:rPr lang="en-US" dirty="0"/>
              <a:t> </a:t>
            </a:r>
            <a:r>
              <a:rPr lang="en-US" dirty="0" err="1"/>
              <a:t>chọn</a:t>
            </a:r>
            <a:r>
              <a:rPr lang="en-US" dirty="0"/>
              <a:t> </a:t>
            </a:r>
            <a:r>
              <a:rPr lang="en-US" dirty="0" err="1"/>
              <a:t>lựa</a:t>
            </a:r>
            <a:r>
              <a:rPr lang="en-US" dirty="0"/>
              <a:t> </a:t>
            </a:r>
            <a:r>
              <a:rPr lang="en-US" dirty="0" err="1"/>
              <a:t>thường</a:t>
            </a:r>
            <a:r>
              <a:rPr lang="en-US" dirty="0"/>
              <a:t> </a:t>
            </a:r>
            <a:r>
              <a:rPr lang="en-US" dirty="0" err="1"/>
              <a:t>được</a:t>
            </a:r>
            <a:r>
              <a:rPr lang="en-US" dirty="0"/>
              <a:t> </a:t>
            </a:r>
            <a:r>
              <a:rPr lang="en-US" dirty="0" err="1"/>
              <a:t>xây</a:t>
            </a:r>
            <a:r>
              <a:rPr lang="en-US" dirty="0"/>
              <a:t> </a:t>
            </a:r>
            <a:r>
              <a:rPr lang="en-US" dirty="0" err="1"/>
              <a:t>dựng</a:t>
            </a:r>
            <a:r>
              <a:rPr lang="en-US" dirty="0"/>
              <a:t> </a:t>
            </a:r>
            <a:r>
              <a:rPr lang="en-US" dirty="0" err="1"/>
              <a:t>dựa</a:t>
            </a:r>
            <a:r>
              <a:rPr lang="en-US" dirty="0"/>
              <a:t> </a:t>
            </a:r>
            <a:r>
              <a:rPr lang="en-US" dirty="0" err="1"/>
              <a:t>trên</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yêu</a:t>
            </a:r>
            <a:r>
              <a:rPr lang="en-US" dirty="0"/>
              <a:t> </a:t>
            </a:r>
            <a:r>
              <a:rPr lang="en-US" dirty="0" err="1"/>
              <a:t>cầu</a:t>
            </a:r>
            <a:r>
              <a:rPr lang="en-US" dirty="0"/>
              <a:t> </a:t>
            </a:r>
            <a:r>
              <a:rPr lang="en-US" dirty="0" err="1"/>
              <a:t>về</a:t>
            </a:r>
            <a:r>
              <a:rPr lang="en-US" dirty="0"/>
              <a:t> </a:t>
            </a:r>
            <a:r>
              <a:rPr lang="en-US" dirty="0" err="1"/>
              <a:t>tài</a:t>
            </a:r>
            <a:r>
              <a:rPr lang="en-US" dirty="0"/>
              <a:t> </a:t>
            </a:r>
            <a:r>
              <a:rPr lang="en-US" dirty="0" err="1"/>
              <a:t>nguyên</a:t>
            </a:r>
            <a:r>
              <a:rPr lang="en-US" dirty="0"/>
              <a:t>, </a:t>
            </a:r>
            <a:r>
              <a:rPr lang="en-US" dirty="0" err="1"/>
              <a:t>đặc</a:t>
            </a:r>
            <a:r>
              <a:rPr lang="en-US" dirty="0"/>
              <a:t> </a:t>
            </a:r>
            <a:r>
              <a:rPr lang="en-US" dirty="0" err="1"/>
              <a:t>điểm</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tiến</a:t>
            </a:r>
            <a:r>
              <a:rPr lang="en-US" dirty="0"/>
              <a:t> </a:t>
            </a:r>
            <a:r>
              <a:rPr lang="en-US" dirty="0" err="1"/>
              <a:t>trình</a:t>
            </a:r>
            <a:r>
              <a:rPr lang="en-US" dirty="0"/>
              <a:t>,…).</a:t>
            </a:r>
            <a:endParaRPr dirty="0"/>
          </a:p>
          <a:p>
            <a:pPr marL="342900" indent="-342900">
              <a:spcBef>
                <a:spcPts val="1200"/>
              </a:spcBef>
            </a:pPr>
            <a:r>
              <a:rPr lang="en-US" b="1" dirty="0" err="1">
                <a:gradFill>
                  <a:gsLst>
                    <a:gs pos="0">
                      <a:srgbClr val="0072FF"/>
                    </a:gs>
                    <a:gs pos="100000">
                      <a:srgbClr val="00C6FF"/>
                    </a:gs>
                  </a:gsLst>
                  <a:lin ang="2700000" scaled="1"/>
                </a:gradFill>
              </a:rPr>
              <a:t>Chế</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độ</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quyết</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định</a:t>
            </a:r>
            <a:r>
              <a:rPr lang="en-US" b="1" dirty="0">
                <a:gradFill>
                  <a:gsLst>
                    <a:gs pos="0">
                      <a:srgbClr val="0072FF"/>
                    </a:gs>
                    <a:gs pos="100000">
                      <a:srgbClr val="00C6FF"/>
                    </a:gs>
                  </a:gsLst>
                  <a:lin ang="2700000" scaled="1"/>
                </a:gradFill>
              </a:rPr>
              <a:t> </a:t>
            </a:r>
            <a:r>
              <a:rPr lang="en-US" dirty="0"/>
              <a:t>(</a:t>
            </a:r>
            <a:r>
              <a:rPr lang="en-US" i="1" dirty="0">
                <a:gradFill>
                  <a:gsLst>
                    <a:gs pos="0">
                      <a:srgbClr val="0072FF"/>
                    </a:gs>
                    <a:gs pos="100000">
                      <a:srgbClr val="00C6FF"/>
                    </a:gs>
                  </a:gsLst>
                  <a:lin ang="2700000" scaled="1"/>
                </a:gradFill>
              </a:rPr>
              <a:t>decision mode</a:t>
            </a:r>
            <a:r>
              <a:rPr lang="en-US" dirty="0"/>
              <a:t>): </a:t>
            </a:r>
            <a:r>
              <a:rPr lang="en-US" dirty="0" err="1"/>
              <a:t>quyết</a:t>
            </a:r>
            <a:r>
              <a:rPr lang="en-US" dirty="0"/>
              <a:t> </a:t>
            </a:r>
            <a:r>
              <a:rPr lang="en-US" dirty="0" err="1"/>
              <a:t>định</a:t>
            </a:r>
            <a:r>
              <a:rPr lang="en-US" dirty="0"/>
              <a:t> </a:t>
            </a:r>
            <a:r>
              <a:rPr lang="en-US" dirty="0" err="1"/>
              <a:t>thời</a:t>
            </a:r>
            <a:r>
              <a:rPr lang="en-US" dirty="0"/>
              <a:t> </a:t>
            </a:r>
            <a:r>
              <a:rPr lang="en-US" dirty="0" err="1"/>
              <a:t>điểm</a:t>
            </a:r>
            <a:r>
              <a:rPr lang="en-US" dirty="0"/>
              <a:t> </a:t>
            </a:r>
            <a:r>
              <a:rPr lang="en-US" dirty="0" err="1"/>
              <a:t>thực</a:t>
            </a:r>
            <a:r>
              <a:rPr lang="en-US" dirty="0"/>
              <a:t> </a:t>
            </a:r>
            <a:r>
              <a:rPr lang="en-US" dirty="0" err="1"/>
              <a:t>hiện</a:t>
            </a:r>
            <a:r>
              <a:rPr lang="en-US" dirty="0"/>
              <a:t> </a:t>
            </a:r>
            <a:r>
              <a:rPr lang="en-US" dirty="0" err="1"/>
              <a:t>hàm</a:t>
            </a:r>
            <a:r>
              <a:rPr lang="en-US" dirty="0"/>
              <a:t> </a:t>
            </a:r>
            <a:r>
              <a:rPr lang="en-US" dirty="0" err="1"/>
              <a:t>chọn</a:t>
            </a:r>
            <a:r>
              <a:rPr lang="en-US" dirty="0"/>
              <a:t> </a:t>
            </a:r>
            <a:r>
              <a:rPr lang="en-US" dirty="0" err="1"/>
              <a:t>lựa</a:t>
            </a:r>
            <a:r>
              <a:rPr lang="en-US" dirty="0"/>
              <a:t> </a:t>
            </a:r>
            <a:r>
              <a:rPr lang="en-US" dirty="0" err="1"/>
              <a:t>để</a:t>
            </a:r>
            <a:r>
              <a:rPr lang="en-US" dirty="0"/>
              <a:t> </a:t>
            </a:r>
            <a:r>
              <a:rPr lang="en-US" dirty="0" err="1"/>
              <a:t>định</a:t>
            </a:r>
            <a:r>
              <a:rPr lang="en-US" dirty="0"/>
              <a:t> </a:t>
            </a:r>
            <a:r>
              <a:rPr lang="en-US" dirty="0" err="1"/>
              <a:t>thời</a:t>
            </a:r>
            <a:r>
              <a:rPr lang="en-US" dirty="0"/>
              <a:t>.</a:t>
            </a:r>
            <a:endParaRPr dirty="0"/>
          </a:p>
          <a:p>
            <a:pPr marL="342900" indent="-177800">
              <a:buNone/>
            </a:pPr>
            <a:endParaRPr dirty="0"/>
          </a:p>
          <a:p>
            <a:pPr marL="342900" indent="-177800">
              <a:buNone/>
            </a:pPr>
            <a:endParaRPr dirty="0"/>
          </a:p>
        </p:txBody>
      </p:sp>
      <p:sp>
        <p:nvSpPr>
          <p:cNvPr id="251" name="Google Shape;251;p1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6A1CC98A-B24E-75B2-2559-BE89E269D249}"/>
              </a:ext>
            </a:extLst>
          </p:cNvPr>
          <p:cNvSpPr>
            <a:spLocks noGrp="1"/>
          </p:cNvSpPr>
          <p:nvPr>
            <p:ph type="sldNum" sz="quarter" idx="12"/>
          </p:nvPr>
        </p:nvSpPr>
        <p:spPr/>
        <p:txBody>
          <a:bodyPr/>
          <a:lstStyle/>
          <a:p>
            <a:fld id="{00000000-1234-1234-1234-123412341234}" type="slidenum">
              <a:rPr lang="en-US" smtClean="0"/>
              <a:pPr/>
              <a:t>24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anim calcmode="lin" valueType="num">
                                      <p:cBhvr additive="base">
                                        <p:cTn id="7" dur="500" fill="hold"/>
                                        <p:tgtEl>
                                          <p:spTgt spid="2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8">
                                            <p:txEl>
                                              <p:pRg st="1" end="1"/>
                                            </p:txEl>
                                          </p:spTgt>
                                        </p:tgtEl>
                                        <p:attrNameLst>
                                          <p:attrName>style.visibility</p:attrName>
                                        </p:attrNameLst>
                                      </p:cBhvr>
                                      <p:to>
                                        <p:strVal val="visible"/>
                                      </p:to>
                                    </p:set>
                                    <p:anim calcmode="lin" valueType="num">
                                      <p:cBhvr additive="base">
                                        <p:cTn id="13" dur="500" fill="hold"/>
                                        <p:tgtEl>
                                          <p:spTgt spid="2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8">
                                            <p:txEl>
                                              <p:pRg st="2" end="2"/>
                                            </p:txEl>
                                          </p:spTgt>
                                        </p:tgtEl>
                                        <p:attrNameLst>
                                          <p:attrName>style.visibility</p:attrName>
                                        </p:attrNameLst>
                                      </p:cBhvr>
                                      <p:to>
                                        <p:strVal val="visible"/>
                                      </p:to>
                                    </p:set>
                                    <p:anim calcmode="lin" valueType="num">
                                      <p:cBhvr additive="base">
                                        <p:cTn id="19" dur="500" fill="hold"/>
                                        <p:tgtEl>
                                          <p:spTgt spid="2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8"/>
          <p:cNvSpPr txBox="1">
            <a:spLocks noGrp="1"/>
          </p:cNvSpPr>
          <p:nvPr>
            <p:ph type="title"/>
          </p:nvPr>
        </p:nvSpPr>
        <p:spPr>
          <a:xfrm>
            <a:off x="774145" y="1092579"/>
            <a:ext cx="10579655" cy="785896"/>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dirty="0" err="1">
                <a:solidFill>
                  <a:schemeClr val="bg1"/>
                </a:solidFill>
                <a:latin typeface="Arial" panose="020B0604020202020204" pitchFamily="34" charset="0"/>
                <a:ea typeface="+mn-ea"/>
                <a:cs typeface="Arial" panose="020B0604020202020204" pitchFamily="34" charset="0"/>
              </a:rPr>
              <a:t>Các</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chế</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độ</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quyết</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định</a:t>
            </a:r>
            <a:endParaRPr sz="2400" dirty="0">
              <a:solidFill>
                <a:schemeClr val="bg1"/>
              </a:solidFill>
              <a:latin typeface="Arial" panose="020B0604020202020204" pitchFamily="34" charset="0"/>
              <a:ea typeface="+mn-ea"/>
              <a:cs typeface="Arial" panose="020B0604020202020204" pitchFamily="34" charset="0"/>
            </a:endParaRPr>
          </a:p>
        </p:txBody>
      </p:sp>
      <p:sp>
        <p:nvSpPr>
          <p:cNvPr id="257" name="Google Shape;257;p18"/>
          <p:cNvSpPr txBox="1">
            <a:spLocks noGrp="1"/>
          </p:cNvSpPr>
          <p:nvPr>
            <p:ph idx="1"/>
          </p:nvPr>
        </p:nvSpPr>
        <p:spPr>
          <a:xfrm>
            <a:off x="774145" y="1948542"/>
            <a:ext cx="10579654" cy="4386943"/>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dirty="0" err="1"/>
              <a:t>Có</a:t>
            </a:r>
            <a:r>
              <a:rPr lang="en-US" dirty="0"/>
              <a:t> </a:t>
            </a:r>
            <a:r>
              <a:rPr lang="en-US" dirty="0" err="1"/>
              <a:t>hai</a:t>
            </a:r>
            <a:r>
              <a:rPr lang="en-US" dirty="0"/>
              <a:t> </a:t>
            </a:r>
            <a:r>
              <a:rPr lang="en-US" dirty="0" err="1"/>
              <a:t>chế</a:t>
            </a:r>
            <a:r>
              <a:rPr lang="en-US" dirty="0"/>
              <a:t> </a:t>
            </a:r>
            <a:r>
              <a:rPr lang="en-US" dirty="0" err="1"/>
              <a:t>độ</a:t>
            </a:r>
            <a:r>
              <a:rPr lang="en-US" dirty="0"/>
              <a:t> </a:t>
            </a:r>
            <a:r>
              <a:rPr lang="en-US" dirty="0" err="1"/>
              <a:t>quyết</a:t>
            </a:r>
            <a:r>
              <a:rPr lang="en-US" dirty="0"/>
              <a:t> </a:t>
            </a:r>
            <a:r>
              <a:rPr lang="en-US" dirty="0" err="1"/>
              <a:t>định</a:t>
            </a:r>
            <a:r>
              <a:rPr lang="en-US" dirty="0"/>
              <a:t> </a:t>
            </a:r>
            <a:r>
              <a:rPr lang="en-US" dirty="0" err="1"/>
              <a:t>thường</a:t>
            </a:r>
            <a:r>
              <a:rPr lang="en-US" dirty="0"/>
              <a:t> </a:t>
            </a:r>
            <a:r>
              <a:rPr lang="en-US" dirty="0" err="1"/>
              <a:t>được</a:t>
            </a:r>
            <a:r>
              <a:rPr lang="en-US" dirty="0"/>
              <a:t> </a:t>
            </a:r>
            <a:r>
              <a:rPr lang="en-US" dirty="0" err="1"/>
              <a:t>áp</a:t>
            </a:r>
            <a:r>
              <a:rPr lang="en-US" dirty="0"/>
              <a:t> </a:t>
            </a:r>
            <a:r>
              <a:rPr lang="en-US" dirty="0" err="1"/>
              <a:t>dụng</a:t>
            </a:r>
            <a:r>
              <a:rPr lang="en-US" dirty="0"/>
              <a:t>:</a:t>
            </a:r>
            <a:endParaRPr dirty="0"/>
          </a:p>
          <a:p>
            <a:pPr lvl="1"/>
            <a:r>
              <a:rPr lang="en-US" b="1" dirty="0" err="1">
                <a:gradFill>
                  <a:gsLst>
                    <a:gs pos="0">
                      <a:srgbClr val="0072FF"/>
                    </a:gs>
                    <a:gs pos="100000">
                      <a:srgbClr val="00C6FF"/>
                    </a:gs>
                  </a:gsLst>
                  <a:lin ang="2700000" scaled="1"/>
                </a:gradFill>
              </a:rPr>
              <a:t>Không</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trưng</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dụng</a:t>
            </a:r>
            <a:r>
              <a:rPr lang="en-US" b="1" dirty="0">
                <a:gradFill>
                  <a:gsLst>
                    <a:gs pos="0">
                      <a:srgbClr val="0072FF"/>
                    </a:gs>
                    <a:gs pos="100000">
                      <a:srgbClr val="00C6FF"/>
                    </a:gs>
                  </a:gsLst>
                  <a:lin ang="2700000" scaled="1"/>
                </a:gradFill>
              </a:rPr>
              <a:t> (Non-preemptive)</a:t>
            </a:r>
            <a:endParaRPr b="1" dirty="0">
              <a:gradFill>
                <a:gsLst>
                  <a:gs pos="0">
                    <a:srgbClr val="0072FF"/>
                  </a:gs>
                  <a:gs pos="100000">
                    <a:srgbClr val="00C6FF"/>
                  </a:gs>
                </a:gsLst>
                <a:lin ang="2700000" scaled="1"/>
              </a:gradFill>
            </a:endParaRPr>
          </a:p>
          <a:p>
            <a:pPr lvl="2"/>
            <a:r>
              <a:rPr lang="en-US" dirty="0"/>
              <a:t>Khi </a:t>
            </a:r>
            <a:r>
              <a:rPr lang="en-US" dirty="0" err="1"/>
              <a:t>ở</a:t>
            </a:r>
            <a:r>
              <a:rPr lang="en-US" dirty="0"/>
              <a:t> </a:t>
            </a:r>
            <a:r>
              <a:rPr lang="en-US" dirty="0" err="1"/>
              <a:t>trạng</a:t>
            </a:r>
            <a:r>
              <a:rPr lang="en-US" dirty="0"/>
              <a:t> </a:t>
            </a:r>
            <a:r>
              <a:rPr lang="en-US" dirty="0" err="1"/>
              <a:t>thái</a:t>
            </a:r>
            <a:r>
              <a:rPr lang="en-US" dirty="0"/>
              <a:t> running, </a:t>
            </a:r>
            <a:r>
              <a:rPr lang="en-US" dirty="0" err="1"/>
              <a:t>tiến</a:t>
            </a:r>
            <a:r>
              <a:rPr lang="en-US" dirty="0"/>
              <a:t> </a:t>
            </a:r>
            <a:r>
              <a:rPr lang="en-US" dirty="0" err="1"/>
              <a:t>trình</a:t>
            </a:r>
            <a:r>
              <a:rPr lang="en-US" dirty="0"/>
              <a:t> </a:t>
            </a:r>
            <a:r>
              <a:rPr lang="en-US" dirty="0" err="1"/>
              <a:t>sẽ</a:t>
            </a:r>
            <a:r>
              <a:rPr lang="en-US" dirty="0"/>
              <a:t> </a:t>
            </a:r>
            <a:r>
              <a:rPr lang="en-US" dirty="0" err="1"/>
              <a:t>thực</a:t>
            </a:r>
            <a:r>
              <a:rPr lang="en-US" dirty="0"/>
              <a:t> </a:t>
            </a:r>
            <a:r>
              <a:rPr lang="en-US" dirty="0" err="1"/>
              <a:t>thi</a:t>
            </a:r>
            <a:r>
              <a:rPr lang="en-US" dirty="0"/>
              <a:t> </a:t>
            </a:r>
            <a:r>
              <a:rPr lang="en-US" u="sng" dirty="0" err="1"/>
              <a:t>cho</a:t>
            </a:r>
            <a:r>
              <a:rPr lang="en-US" u="sng" dirty="0"/>
              <a:t> </a:t>
            </a:r>
            <a:r>
              <a:rPr lang="en-US" u="sng" dirty="0" err="1"/>
              <a:t>đến</a:t>
            </a:r>
            <a:r>
              <a:rPr lang="en-US" u="sng" dirty="0"/>
              <a:t> </a:t>
            </a:r>
            <a:r>
              <a:rPr lang="en-US" u="sng" dirty="0" err="1"/>
              <a:t>khi</a:t>
            </a:r>
            <a:r>
              <a:rPr lang="en-US" u="sng" dirty="0"/>
              <a:t> </a:t>
            </a:r>
            <a:r>
              <a:rPr lang="en-US" u="sng" dirty="0" err="1"/>
              <a:t>kết</a:t>
            </a:r>
            <a:r>
              <a:rPr lang="en-US" u="sng" dirty="0"/>
              <a:t> </a:t>
            </a:r>
            <a:r>
              <a:rPr lang="en-US" u="sng" dirty="0" err="1"/>
              <a:t>thúc</a:t>
            </a:r>
            <a:r>
              <a:rPr lang="en-US" u="sng" dirty="0"/>
              <a:t> </a:t>
            </a:r>
            <a:r>
              <a:rPr lang="en-US" dirty="0" err="1"/>
              <a:t>hoặc</a:t>
            </a:r>
            <a:r>
              <a:rPr lang="en-US" dirty="0"/>
              <a:t> </a:t>
            </a:r>
            <a:r>
              <a:rPr lang="en-US" u="sng" dirty="0" err="1"/>
              <a:t>bị</a:t>
            </a:r>
            <a:r>
              <a:rPr lang="en-US" u="sng" dirty="0"/>
              <a:t> </a:t>
            </a:r>
            <a:r>
              <a:rPr lang="en-US" u="sng" dirty="0" err="1"/>
              <a:t>ngắt</a:t>
            </a:r>
            <a:r>
              <a:rPr lang="en-US" u="sng" dirty="0"/>
              <a:t> </a:t>
            </a:r>
            <a:r>
              <a:rPr lang="en-US" dirty="0"/>
              <a:t>(blocked) </a:t>
            </a:r>
            <a:r>
              <a:rPr lang="en-US" u="sng" dirty="0"/>
              <a:t>do </a:t>
            </a:r>
            <a:r>
              <a:rPr lang="en-US" u="sng" dirty="0" err="1"/>
              <a:t>yêu</a:t>
            </a:r>
            <a:r>
              <a:rPr lang="en-US" u="sng" dirty="0"/>
              <a:t> </a:t>
            </a:r>
            <a:r>
              <a:rPr lang="en-US" u="sng" dirty="0" err="1"/>
              <a:t>cầu</a:t>
            </a:r>
            <a:r>
              <a:rPr lang="en-US" u="sng" dirty="0"/>
              <a:t> I/O</a:t>
            </a:r>
            <a:r>
              <a:rPr lang="en-US" dirty="0"/>
              <a:t>.</a:t>
            </a:r>
            <a:endParaRPr dirty="0"/>
          </a:p>
          <a:p>
            <a:pPr lvl="1"/>
            <a:r>
              <a:rPr lang="en-US" b="1" dirty="0" err="1">
                <a:gradFill>
                  <a:gsLst>
                    <a:gs pos="0">
                      <a:srgbClr val="0072FF"/>
                    </a:gs>
                    <a:gs pos="100000">
                      <a:srgbClr val="00C6FF"/>
                    </a:gs>
                  </a:gsLst>
                  <a:lin ang="2700000" scaled="1"/>
                </a:gradFill>
              </a:rPr>
              <a:t>Trưng</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dụng</a:t>
            </a:r>
            <a:r>
              <a:rPr lang="en-US" b="1" dirty="0">
                <a:gradFill>
                  <a:gsLst>
                    <a:gs pos="0">
                      <a:srgbClr val="0072FF"/>
                    </a:gs>
                    <a:gs pos="100000">
                      <a:srgbClr val="00C6FF"/>
                    </a:gs>
                  </a:gsLst>
                  <a:lin ang="2700000" scaled="1"/>
                </a:gradFill>
              </a:rPr>
              <a:t> (Preemptive)</a:t>
            </a:r>
            <a:endParaRPr b="1" dirty="0">
              <a:gradFill>
                <a:gsLst>
                  <a:gs pos="0">
                    <a:srgbClr val="0072FF"/>
                  </a:gs>
                  <a:gs pos="100000">
                    <a:srgbClr val="00C6FF"/>
                  </a:gs>
                </a:gsLst>
                <a:lin ang="2700000" scaled="1"/>
              </a:gradFill>
            </a:endParaRPr>
          </a:p>
          <a:p>
            <a:pPr lvl="2"/>
            <a:r>
              <a:rPr lang="en-US" dirty="0" err="1"/>
              <a:t>Tiến</a:t>
            </a:r>
            <a:r>
              <a:rPr lang="en-US" dirty="0"/>
              <a:t> </a:t>
            </a:r>
            <a:r>
              <a:rPr lang="en-US" dirty="0" err="1"/>
              <a:t>trình</a:t>
            </a:r>
            <a:r>
              <a:rPr lang="en-US" dirty="0"/>
              <a:t> </a:t>
            </a:r>
            <a:r>
              <a:rPr lang="en-US" dirty="0" err="1"/>
              <a:t>đang</a:t>
            </a:r>
            <a:r>
              <a:rPr lang="en-US" dirty="0"/>
              <a:t> </a:t>
            </a:r>
            <a:r>
              <a:rPr lang="en-US" dirty="0" err="1"/>
              <a:t>thực</a:t>
            </a:r>
            <a:r>
              <a:rPr lang="en-US" dirty="0"/>
              <a:t> </a:t>
            </a:r>
            <a:r>
              <a:rPr lang="en-US" dirty="0" err="1"/>
              <a:t>thi</a:t>
            </a:r>
            <a:r>
              <a:rPr lang="en-US" dirty="0"/>
              <a:t> (</a:t>
            </a:r>
            <a:r>
              <a:rPr lang="en-US" dirty="0" err="1"/>
              <a:t>ở</a:t>
            </a:r>
            <a:r>
              <a:rPr lang="en-US" dirty="0"/>
              <a:t> </a:t>
            </a:r>
            <a:r>
              <a:rPr lang="en-US" dirty="0" err="1"/>
              <a:t>trạng</a:t>
            </a:r>
            <a:r>
              <a:rPr lang="en-US" dirty="0"/>
              <a:t> </a:t>
            </a:r>
            <a:r>
              <a:rPr lang="en-US" dirty="0" err="1"/>
              <a:t>thái</a:t>
            </a:r>
            <a:r>
              <a:rPr lang="en-US" dirty="0"/>
              <a:t> running) </a:t>
            </a:r>
            <a:r>
              <a:rPr lang="en-US" u="sng" dirty="0" err="1"/>
              <a:t>có</a:t>
            </a:r>
            <a:r>
              <a:rPr lang="en-US" u="sng" dirty="0"/>
              <a:t> </a:t>
            </a:r>
            <a:r>
              <a:rPr lang="en-US" u="sng" dirty="0" err="1"/>
              <a:t>thể</a:t>
            </a:r>
            <a:r>
              <a:rPr lang="en-US" u="sng" dirty="0"/>
              <a:t> </a:t>
            </a:r>
            <a:r>
              <a:rPr lang="en-US" u="sng" dirty="0" err="1"/>
              <a:t>bị</a:t>
            </a:r>
            <a:r>
              <a:rPr lang="en-US" u="sng" dirty="0"/>
              <a:t> </a:t>
            </a:r>
            <a:r>
              <a:rPr lang="en-US" u="sng" dirty="0" err="1"/>
              <a:t>ngắt</a:t>
            </a:r>
            <a:r>
              <a:rPr lang="en-US" u="sng" dirty="0"/>
              <a:t> </a:t>
            </a:r>
            <a:r>
              <a:rPr lang="en-US" u="sng" dirty="0" err="1"/>
              <a:t>giữa</a:t>
            </a:r>
            <a:r>
              <a:rPr lang="en-US" u="sng" dirty="0"/>
              <a:t> </a:t>
            </a:r>
            <a:r>
              <a:rPr lang="en-US" u="sng" dirty="0" err="1"/>
              <a:t>chừng</a:t>
            </a:r>
            <a:r>
              <a:rPr lang="en-US" u="sng" dirty="0"/>
              <a:t> </a:t>
            </a:r>
            <a:r>
              <a:rPr lang="en-US" dirty="0" err="1"/>
              <a:t>và</a:t>
            </a:r>
            <a:r>
              <a:rPr lang="en-US" dirty="0"/>
              <a:t> </a:t>
            </a:r>
            <a:r>
              <a:rPr lang="en-US" u="sng" dirty="0" err="1"/>
              <a:t>chuyển</a:t>
            </a:r>
            <a:r>
              <a:rPr lang="en-US" u="sng" dirty="0"/>
              <a:t> </a:t>
            </a:r>
            <a:r>
              <a:rPr lang="en-US" u="sng" dirty="0" err="1"/>
              <a:t>về</a:t>
            </a:r>
            <a:r>
              <a:rPr lang="en-US" u="sng" dirty="0"/>
              <a:t> </a:t>
            </a:r>
            <a:r>
              <a:rPr lang="en-US" u="sng" dirty="0" err="1"/>
              <a:t>trạng</a:t>
            </a:r>
            <a:r>
              <a:rPr lang="en-US" u="sng" dirty="0"/>
              <a:t> </a:t>
            </a:r>
            <a:r>
              <a:rPr lang="en-US" u="sng" dirty="0" err="1"/>
              <a:t>thái</a:t>
            </a:r>
            <a:r>
              <a:rPr lang="en-US" u="sng" dirty="0"/>
              <a:t> ready</a:t>
            </a:r>
            <a:r>
              <a:rPr lang="en-US" dirty="0"/>
              <a:t>.</a:t>
            </a:r>
            <a:endParaRPr dirty="0"/>
          </a:p>
          <a:p>
            <a:pPr lvl="2"/>
            <a:r>
              <a:rPr lang="en-US" dirty="0"/>
              <a:t>Chi </a:t>
            </a:r>
            <a:r>
              <a:rPr lang="en-US" dirty="0" err="1"/>
              <a:t>phí</a:t>
            </a:r>
            <a:r>
              <a:rPr lang="en-US" dirty="0"/>
              <a:t> </a:t>
            </a:r>
            <a:r>
              <a:rPr lang="en-US" dirty="0" err="1"/>
              <a:t>cao</a:t>
            </a:r>
            <a:r>
              <a:rPr lang="en-US" dirty="0"/>
              <a:t> </a:t>
            </a:r>
            <a:r>
              <a:rPr lang="en-US" dirty="0" err="1"/>
              <a:t>hơn</a:t>
            </a:r>
            <a:r>
              <a:rPr lang="en-US" dirty="0"/>
              <a:t> </a:t>
            </a:r>
            <a:r>
              <a:rPr lang="en-US" dirty="0" err="1"/>
              <a:t>chế</a:t>
            </a:r>
            <a:r>
              <a:rPr lang="en-US" dirty="0"/>
              <a:t> </a:t>
            </a:r>
            <a:r>
              <a:rPr lang="en-US" dirty="0" err="1"/>
              <a:t>độ</a:t>
            </a:r>
            <a:r>
              <a:rPr lang="en-US" dirty="0"/>
              <a:t> </a:t>
            </a:r>
            <a:r>
              <a:rPr lang="en-US" dirty="0" err="1"/>
              <a:t>không</a:t>
            </a:r>
            <a:r>
              <a:rPr lang="en-US" dirty="0"/>
              <a:t> </a:t>
            </a:r>
            <a:r>
              <a:rPr lang="en-US" dirty="0" err="1"/>
              <a:t>trưng</a:t>
            </a:r>
            <a:r>
              <a:rPr lang="en-US" dirty="0"/>
              <a:t> </a:t>
            </a:r>
            <a:r>
              <a:rPr lang="en-US" dirty="0" err="1"/>
              <a:t>dụng</a:t>
            </a:r>
            <a:r>
              <a:rPr lang="en-US" dirty="0"/>
              <a:t> </a:t>
            </a:r>
            <a:r>
              <a:rPr lang="en-US" dirty="0" err="1"/>
              <a:t>nhưng</a:t>
            </a:r>
            <a:r>
              <a:rPr lang="en-US" dirty="0"/>
              <a:t> </a:t>
            </a:r>
            <a:r>
              <a:rPr lang="en-US" dirty="0" err="1"/>
              <a:t>đánh</a:t>
            </a:r>
            <a:r>
              <a:rPr lang="en-US" dirty="0"/>
              <a:t> </a:t>
            </a:r>
            <a:r>
              <a:rPr lang="en-US" dirty="0" err="1"/>
              <a:t>đổi</a:t>
            </a:r>
            <a:r>
              <a:rPr lang="en-US" dirty="0"/>
              <a:t> </a:t>
            </a:r>
            <a:r>
              <a:rPr lang="en-US" dirty="0" err="1"/>
              <a:t>lại</a:t>
            </a:r>
            <a:r>
              <a:rPr lang="en-US" dirty="0"/>
              <a:t> </a:t>
            </a:r>
            <a:r>
              <a:rPr lang="en-US" dirty="0" err="1"/>
              <a:t>bằng</a:t>
            </a:r>
            <a:r>
              <a:rPr lang="en-US" dirty="0"/>
              <a:t> </a:t>
            </a:r>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tốt</a:t>
            </a:r>
            <a:r>
              <a:rPr lang="en-US" dirty="0"/>
              <a:t> </a:t>
            </a:r>
            <a:r>
              <a:rPr lang="en-US" dirty="0" err="1"/>
              <a:t>hơn</a:t>
            </a:r>
            <a:r>
              <a:rPr lang="en-US" dirty="0"/>
              <a:t> </a:t>
            </a:r>
            <a:r>
              <a:rPr lang="en-US" dirty="0" err="1"/>
              <a:t>vì</a:t>
            </a:r>
            <a:r>
              <a:rPr lang="en-US" dirty="0"/>
              <a:t> </a:t>
            </a:r>
            <a:r>
              <a:rPr lang="en-US" dirty="0" err="1"/>
              <a:t>không</a:t>
            </a:r>
            <a:r>
              <a:rPr lang="en-US" dirty="0"/>
              <a:t> </a:t>
            </a:r>
            <a:r>
              <a:rPr lang="en-US" dirty="0" err="1"/>
              <a:t>có</a:t>
            </a:r>
            <a:r>
              <a:rPr lang="en-US" dirty="0"/>
              <a:t> </a:t>
            </a:r>
            <a:r>
              <a:rPr lang="en-US" dirty="0" err="1"/>
              <a:t>trường</a:t>
            </a:r>
            <a:r>
              <a:rPr lang="en-US" dirty="0"/>
              <a:t> </a:t>
            </a:r>
            <a:r>
              <a:rPr lang="en-US" dirty="0" err="1"/>
              <a:t>hợp</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độc</a:t>
            </a:r>
            <a:r>
              <a:rPr lang="en-US" dirty="0"/>
              <a:t> </a:t>
            </a:r>
            <a:r>
              <a:rPr lang="en-US" dirty="0" err="1"/>
              <a:t>chiếm</a:t>
            </a:r>
            <a:r>
              <a:rPr lang="en-US" dirty="0"/>
              <a:t> CPU </a:t>
            </a:r>
            <a:r>
              <a:rPr lang="en-US" dirty="0" err="1"/>
              <a:t>quá</a:t>
            </a:r>
            <a:r>
              <a:rPr lang="en-US" dirty="0"/>
              <a:t> </a:t>
            </a:r>
            <a:r>
              <a:rPr lang="en-US" dirty="0" err="1"/>
              <a:t>lâu</a:t>
            </a:r>
            <a:r>
              <a:rPr lang="en-US" dirty="0"/>
              <a:t>.</a:t>
            </a:r>
            <a:endParaRPr dirty="0"/>
          </a:p>
        </p:txBody>
      </p:sp>
      <p:sp>
        <p:nvSpPr>
          <p:cNvPr id="260" name="Google Shape;260;p18"/>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678D0DA5-25D6-4A1C-DA9E-97BDB33F3F4D}"/>
              </a:ext>
            </a:extLst>
          </p:cNvPr>
          <p:cNvSpPr>
            <a:spLocks noGrp="1"/>
          </p:cNvSpPr>
          <p:nvPr>
            <p:ph type="sldNum" sz="quarter" idx="12"/>
          </p:nvPr>
        </p:nvSpPr>
        <p:spPr/>
        <p:txBody>
          <a:bodyPr/>
          <a:lstStyle/>
          <a:p>
            <a:fld id="{00000000-1234-1234-1234-123412341234}" type="slidenum">
              <a:rPr lang="en-US" smtClean="0"/>
              <a:pPr/>
              <a:t>25</a:t>
            </a:fld>
            <a:endParaRPr lang="en-US" dirty="0"/>
          </a:p>
        </p:txBody>
      </p:sp>
      <p:sp>
        <p:nvSpPr>
          <p:cNvPr id="3" name="Google Shape;247;p17">
            <a:extLst>
              <a:ext uri="{FF2B5EF4-FFF2-40B4-BE49-F238E27FC236}">
                <a16:creationId xmlns:a16="http://schemas.microsoft.com/office/drawing/2014/main" id="{54F1149D-64D6-2E12-B6C0-614617253769}"/>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4.1.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
                                        </p:tgtEl>
                                        <p:attrNameLst>
                                          <p:attrName>style.visibility</p:attrName>
                                        </p:attrNameLst>
                                      </p:cBhvr>
                                      <p:to>
                                        <p:strVal val="visible"/>
                                      </p:to>
                                    </p:set>
                                    <p:anim calcmode="lin" valueType="num">
                                      <p:cBhvr additive="base">
                                        <p:cTn id="7" dur="500" fill="hold"/>
                                        <p:tgtEl>
                                          <p:spTgt spid="256"/>
                                        </p:tgtEl>
                                        <p:attrNameLst>
                                          <p:attrName>ppt_x</p:attrName>
                                        </p:attrNameLst>
                                      </p:cBhvr>
                                      <p:tavLst>
                                        <p:tav tm="0">
                                          <p:val>
                                            <p:strVal val="#ppt_x"/>
                                          </p:val>
                                        </p:tav>
                                        <p:tav tm="100000">
                                          <p:val>
                                            <p:strVal val="#ppt_x"/>
                                          </p:val>
                                        </p:tav>
                                      </p:tavLst>
                                    </p:anim>
                                    <p:anim calcmode="lin" valueType="num">
                                      <p:cBhvr additive="base">
                                        <p:cTn id="8" dur="500" fill="hold"/>
                                        <p:tgtEl>
                                          <p:spTgt spid="2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7">
                                            <p:txEl>
                                              <p:pRg st="0" end="0"/>
                                            </p:txEl>
                                          </p:spTgt>
                                        </p:tgtEl>
                                        <p:attrNameLst>
                                          <p:attrName>style.visibility</p:attrName>
                                        </p:attrNameLst>
                                      </p:cBhvr>
                                      <p:to>
                                        <p:strVal val="visible"/>
                                      </p:to>
                                    </p:set>
                                    <p:anim calcmode="lin" valueType="num">
                                      <p:cBhvr additive="base">
                                        <p:cTn id="13" dur="500" fill="hold"/>
                                        <p:tgtEl>
                                          <p:spTgt spid="25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7">
                                            <p:txEl>
                                              <p:pRg st="1" end="1"/>
                                            </p:txEl>
                                          </p:spTgt>
                                        </p:tgtEl>
                                        <p:attrNameLst>
                                          <p:attrName>style.visibility</p:attrName>
                                        </p:attrNameLst>
                                      </p:cBhvr>
                                      <p:to>
                                        <p:strVal val="visible"/>
                                      </p:to>
                                    </p:set>
                                    <p:anim calcmode="lin" valueType="num">
                                      <p:cBhvr additive="base">
                                        <p:cTn id="19" dur="500" fill="hold"/>
                                        <p:tgtEl>
                                          <p:spTgt spid="25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7">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57">
                                            <p:txEl>
                                              <p:pRg st="2" end="2"/>
                                            </p:txEl>
                                          </p:spTgt>
                                        </p:tgtEl>
                                        <p:attrNameLst>
                                          <p:attrName>style.visibility</p:attrName>
                                        </p:attrNameLst>
                                      </p:cBhvr>
                                      <p:to>
                                        <p:strVal val="visible"/>
                                      </p:to>
                                    </p:set>
                                    <p:anim calcmode="lin" valueType="num">
                                      <p:cBhvr additive="base">
                                        <p:cTn id="23" dur="500" fill="hold"/>
                                        <p:tgtEl>
                                          <p:spTgt spid="25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57">
                                            <p:txEl>
                                              <p:pRg st="3" end="3"/>
                                            </p:txEl>
                                          </p:spTgt>
                                        </p:tgtEl>
                                        <p:attrNameLst>
                                          <p:attrName>style.visibility</p:attrName>
                                        </p:attrNameLst>
                                      </p:cBhvr>
                                      <p:to>
                                        <p:strVal val="visible"/>
                                      </p:to>
                                    </p:set>
                                    <p:anim calcmode="lin" valueType="num">
                                      <p:cBhvr additive="base">
                                        <p:cTn id="29" dur="500" fill="hold"/>
                                        <p:tgtEl>
                                          <p:spTgt spid="25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57">
                                            <p:txEl>
                                              <p:pRg st="4" end="4"/>
                                            </p:txEl>
                                          </p:spTgt>
                                        </p:tgtEl>
                                        <p:attrNameLst>
                                          <p:attrName>style.visibility</p:attrName>
                                        </p:attrNameLst>
                                      </p:cBhvr>
                                      <p:to>
                                        <p:strVal val="visible"/>
                                      </p:to>
                                    </p:set>
                                    <p:anim calcmode="lin" valueType="num">
                                      <p:cBhvr additive="base">
                                        <p:cTn id="33" dur="500" fill="hold"/>
                                        <p:tgtEl>
                                          <p:spTgt spid="25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5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57">
                                            <p:txEl>
                                              <p:pRg st="5" end="5"/>
                                            </p:txEl>
                                          </p:spTgt>
                                        </p:tgtEl>
                                        <p:attrNameLst>
                                          <p:attrName>style.visibility</p:attrName>
                                        </p:attrNameLst>
                                      </p:cBhvr>
                                      <p:to>
                                        <p:strVal val="visible"/>
                                      </p:to>
                                    </p:set>
                                    <p:anim calcmode="lin" valueType="num">
                                      <p:cBhvr additive="base">
                                        <p:cTn id="37" dur="500" fill="hold"/>
                                        <p:tgtEl>
                                          <p:spTgt spid="25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9"/>
          <p:cNvSpPr txBox="1">
            <a:spLocks noGrp="1"/>
          </p:cNvSpPr>
          <p:nvPr>
            <p:ph type="title"/>
          </p:nvPr>
        </p:nvSpPr>
        <p:spPr>
          <a:xfrm>
            <a:off x="774145" y="1163433"/>
            <a:ext cx="4998484"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dirty="0" err="1">
                <a:solidFill>
                  <a:schemeClr val="bg1"/>
                </a:solidFill>
                <a:latin typeface="Arial" panose="020B0604020202020204" pitchFamily="34" charset="0"/>
                <a:ea typeface="+mn-ea"/>
                <a:cs typeface="Arial" panose="020B0604020202020204" pitchFamily="34" charset="0"/>
              </a:rPr>
              <a:t>Thời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điểm</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thực</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hàm</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chọn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lựa</a:t>
            </a:r>
            <a:endParaRPr sz="2400" dirty="0">
              <a:solidFill>
                <a:schemeClr val="bg1"/>
              </a:solidFill>
              <a:latin typeface="Arial" panose="020B0604020202020204" pitchFamily="34" charset="0"/>
              <a:ea typeface="+mn-ea"/>
              <a:cs typeface="Arial" panose="020B0604020202020204" pitchFamily="34" charset="0"/>
            </a:endParaRPr>
          </a:p>
        </p:txBody>
      </p:sp>
      <p:sp>
        <p:nvSpPr>
          <p:cNvPr id="267" name="Google Shape;267;p19"/>
          <p:cNvSpPr txBox="1">
            <a:spLocks noGrp="1"/>
          </p:cNvSpPr>
          <p:nvPr>
            <p:ph idx="1"/>
          </p:nvPr>
        </p:nvSpPr>
        <p:spPr>
          <a:xfrm>
            <a:off x="774145" y="1825666"/>
            <a:ext cx="5234769" cy="4123327"/>
          </a:xfrm>
          <a:prstGeom prst="rect">
            <a:avLst/>
          </a:prstGeom>
          <a:noFill/>
          <a:ln>
            <a:noFill/>
          </a:ln>
        </p:spPr>
        <p:txBody>
          <a:bodyPr spcFirstLastPara="1" wrap="square" lIns="91425" tIns="45700" rIns="91425" bIns="45700" anchor="t" anchorCtr="0">
            <a:noAutofit/>
          </a:bodyPr>
          <a:lstStyle/>
          <a:p>
            <a:pPr marL="342900" indent="-342900"/>
            <a:r>
              <a:rPr lang="en-US" sz="2000" dirty="0" err="1"/>
              <a:t>Hàm</a:t>
            </a:r>
            <a:r>
              <a:rPr lang="en-US" sz="2000" dirty="0"/>
              <a:t> </a:t>
            </a:r>
            <a:r>
              <a:rPr lang="en-US" sz="2000" dirty="0" err="1"/>
              <a:t>chọn</a:t>
            </a:r>
            <a:r>
              <a:rPr lang="en-US" sz="2000" dirty="0"/>
              <a:t> </a:t>
            </a:r>
            <a:r>
              <a:rPr lang="en-US" sz="2000" dirty="0" err="1"/>
              <a:t>lựa</a:t>
            </a:r>
            <a:r>
              <a:rPr lang="en-US" sz="2000" dirty="0"/>
              <a:t> </a:t>
            </a:r>
            <a:r>
              <a:rPr lang="en-US" sz="2000" dirty="0" err="1"/>
              <a:t>được</a:t>
            </a:r>
            <a:r>
              <a:rPr lang="en-US" sz="2000" dirty="0"/>
              <a:t> </a:t>
            </a:r>
            <a:r>
              <a:rPr lang="en-US" sz="2000" dirty="0" err="1"/>
              <a:t>thực</a:t>
            </a:r>
            <a:r>
              <a:rPr lang="en-US" sz="2000" dirty="0"/>
              <a:t> </a:t>
            </a:r>
            <a:r>
              <a:rPr lang="en-US" sz="2000" dirty="0" err="1"/>
              <a:t>thi</a:t>
            </a:r>
            <a:r>
              <a:rPr lang="en-US" sz="2000" dirty="0"/>
              <a:t> </a:t>
            </a:r>
            <a:r>
              <a:rPr lang="en-US" sz="2000" dirty="0" err="1"/>
              <a:t>vào</a:t>
            </a:r>
            <a:r>
              <a:rPr lang="en-US" sz="2000" dirty="0"/>
              <a:t> </a:t>
            </a:r>
            <a:r>
              <a:rPr lang="en-US" sz="2000" dirty="0" err="1"/>
              <a:t>các</a:t>
            </a:r>
            <a:r>
              <a:rPr lang="en-US" sz="2000" dirty="0"/>
              <a:t> </a:t>
            </a:r>
            <a:r>
              <a:rPr lang="en-US" sz="2000" dirty="0" err="1"/>
              <a:t>thời</a:t>
            </a:r>
            <a:r>
              <a:rPr lang="en-US" sz="2000" dirty="0"/>
              <a:t> </a:t>
            </a:r>
            <a:r>
              <a:rPr lang="en-US" sz="2000" dirty="0" err="1"/>
              <a:t>điểm</a:t>
            </a:r>
            <a:r>
              <a:rPr lang="en-US" sz="2000" dirty="0"/>
              <a:t> </a:t>
            </a:r>
            <a:r>
              <a:rPr lang="en-US" sz="2000" dirty="0" err="1"/>
              <a:t>sau</a:t>
            </a:r>
            <a:r>
              <a:rPr lang="en-US" sz="2000" dirty="0"/>
              <a:t>:</a:t>
            </a:r>
            <a:endParaRPr sz="2000" dirty="0"/>
          </a:p>
          <a:p>
            <a:pPr marL="457200" lvl="1" indent="0">
              <a:buNone/>
            </a:pPr>
            <a:r>
              <a:rPr lang="en-US" sz="2000" dirty="0"/>
              <a:t>(1) </a:t>
            </a:r>
            <a:r>
              <a:rPr lang="en-US" sz="2000" dirty="0" err="1"/>
              <a:t>Có</a:t>
            </a:r>
            <a:r>
              <a:rPr lang="en-US" sz="2000" dirty="0"/>
              <a:t> </a:t>
            </a:r>
            <a:r>
              <a:rPr lang="en-US" sz="2000" dirty="0" err="1"/>
              <a:t>tiến</a:t>
            </a:r>
            <a:r>
              <a:rPr lang="en-US" sz="2000" dirty="0"/>
              <a:t> </a:t>
            </a:r>
            <a:r>
              <a:rPr lang="en-US" sz="2000" dirty="0" err="1"/>
              <a:t>trình</a:t>
            </a:r>
            <a:r>
              <a:rPr lang="en-US" sz="2000" dirty="0"/>
              <a:t> </a:t>
            </a:r>
            <a:r>
              <a:rPr lang="en-US" sz="2000" dirty="0" err="1"/>
              <a:t>chuyển</a:t>
            </a:r>
            <a:r>
              <a:rPr lang="en-US" sz="2000" dirty="0"/>
              <a:t> </a:t>
            </a:r>
            <a:r>
              <a:rPr lang="en-US" sz="2000" dirty="0" err="1"/>
              <a:t>từ</a:t>
            </a:r>
            <a:r>
              <a:rPr lang="en-US" sz="2000" dirty="0"/>
              <a:t> </a:t>
            </a:r>
            <a:r>
              <a:rPr lang="en-US" sz="2000" dirty="0" err="1"/>
              <a:t>trạng</a:t>
            </a:r>
            <a:r>
              <a:rPr lang="en-US" sz="2000" dirty="0"/>
              <a:t> </a:t>
            </a:r>
            <a:r>
              <a:rPr lang="en-US" sz="2000" dirty="0" err="1"/>
              <a:t>thái</a:t>
            </a:r>
            <a:r>
              <a:rPr lang="en-US" sz="2000" dirty="0"/>
              <a:t> </a:t>
            </a:r>
            <a:r>
              <a:rPr lang="en-US" sz="2000" b="1" dirty="0">
                <a:solidFill>
                  <a:schemeClr val="accent5"/>
                </a:solidFill>
              </a:rPr>
              <a:t>running</a:t>
            </a:r>
            <a:r>
              <a:rPr lang="en-US" sz="2000" dirty="0"/>
              <a:t> sang </a:t>
            </a:r>
            <a:r>
              <a:rPr lang="en-US" sz="2000" b="1" dirty="0">
                <a:solidFill>
                  <a:schemeClr val="accent6"/>
                </a:solidFill>
              </a:rPr>
              <a:t>waiting</a:t>
            </a:r>
            <a:r>
              <a:rPr lang="en-US" sz="2000" b="1" dirty="0">
                <a:solidFill>
                  <a:schemeClr val="bg2">
                    <a:lumMod val="10000"/>
                  </a:schemeClr>
                </a:solidFill>
              </a:rPr>
              <a:t>.</a:t>
            </a:r>
            <a:r>
              <a:rPr lang="en-US" sz="2000" dirty="0"/>
              <a:t> </a:t>
            </a:r>
            <a:endParaRPr sz="2000" dirty="0"/>
          </a:p>
          <a:p>
            <a:pPr marL="457200" lvl="1" indent="0">
              <a:buNone/>
            </a:pPr>
            <a:r>
              <a:rPr lang="en-US" sz="2000" dirty="0"/>
              <a:t>(2) </a:t>
            </a:r>
            <a:r>
              <a:rPr lang="en-US" sz="2000" dirty="0" err="1"/>
              <a:t>Có</a:t>
            </a:r>
            <a:r>
              <a:rPr lang="en-US" sz="2000" dirty="0"/>
              <a:t> </a:t>
            </a:r>
            <a:r>
              <a:rPr lang="en-US" sz="2000" dirty="0" err="1"/>
              <a:t>tiến</a:t>
            </a:r>
            <a:r>
              <a:rPr lang="en-US" sz="2000" dirty="0"/>
              <a:t> </a:t>
            </a:r>
            <a:r>
              <a:rPr lang="en-US" sz="2000" dirty="0" err="1"/>
              <a:t>trình</a:t>
            </a:r>
            <a:r>
              <a:rPr lang="en-US" sz="2000" dirty="0"/>
              <a:t> </a:t>
            </a:r>
            <a:r>
              <a:rPr lang="en-US" sz="2000" dirty="0" err="1"/>
              <a:t>chuyển</a:t>
            </a:r>
            <a:r>
              <a:rPr lang="en-US" sz="2000" dirty="0"/>
              <a:t> </a:t>
            </a:r>
            <a:r>
              <a:rPr lang="en-US" sz="2000" dirty="0" err="1"/>
              <a:t>từ</a:t>
            </a:r>
            <a:r>
              <a:rPr lang="en-US" sz="2000" dirty="0"/>
              <a:t> </a:t>
            </a:r>
            <a:r>
              <a:rPr lang="en-US" sz="2000" dirty="0" err="1"/>
              <a:t>trạng</a:t>
            </a:r>
            <a:r>
              <a:rPr lang="en-US" sz="2000" dirty="0"/>
              <a:t> </a:t>
            </a:r>
            <a:r>
              <a:rPr lang="en-US" sz="2000" dirty="0" err="1"/>
              <a:t>thái</a:t>
            </a:r>
            <a:r>
              <a:rPr lang="en-US" sz="2000" dirty="0"/>
              <a:t> </a:t>
            </a:r>
            <a:r>
              <a:rPr lang="en-US" sz="2000" b="1" dirty="0">
                <a:solidFill>
                  <a:schemeClr val="accent5"/>
                </a:solidFill>
              </a:rPr>
              <a:t>running</a:t>
            </a:r>
            <a:r>
              <a:rPr lang="en-US" sz="2000" dirty="0"/>
              <a:t> sang </a:t>
            </a:r>
            <a:r>
              <a:rPr lang="en-US" sz="2000" b="1" dirty="0">
                <a:solidFill>
                  <a:schemeClr val="accent6"/>
                </a:solidFill>
              </a:rPr>
              <a:t>ready</a:t>
            </a:r>
            <a:r>
              <a:rPr lang="en-US" sz="2000" b="1" dirty="0">
                <a:solidFill>
                  <a:schemeClr val="bg2">
                    <a:lumMod val="10000"/>
                  </a:schemeClr>
                </a:solidFill>
              </a:rPr>
              <a:t>.</a:t>
            </a:r>
            <a:endParaRPr sz="2000" b="1" dirty="0">
              <a:solidFill>
                <a:schemeClr val="bg2">
                  <a:lumMod val="10000"/>
                </a:schemeClr>
              </a:solidFill>
            </a:endParaRPr>
          </a:p>
          <a:p>
            <a:pPr marL="457200" lvl="1" indent="0">
              <a:buNone/>
            </a:pPr>
            <a:r>
              <a:rPr lang="en-US" sz="2000" dirty="0"/>
              <a:t>(3) </a:t>
            </a:r>
            <a:r>
              <a:rPr lang="en-US" sz="2000" dirty="0" err="1"/>
              <a:t>Có</a:t>
            </a:r>
            <a:r>
              <a:rPr lang="en-US" sz="2000" dirty="0"/>
              <a:t> </a:t>
            </a:r>
            <a:r>
              <a:rPr lang="en-US" sz="2000" dirty="0" err="1"/>
              <a:t>tiến</a:t>
            </a:r>
            <a:r>
              <a:rPr lang="en-US" sz="2000" dirty="0"/>
              <a:t> </a:t>
            </a:r>
            <a:r>
              <a:rPr lang="en-US" sz="2000" dirty="0" err="1"/>
              <a:t>trình</a:t>
            </a:r>
            <a:r>
              <a:rPr lang="en-US" sz="2000" dirty="0"/>
              <a:t> </a:t>
            </a:r>
            <a:r>
              <a:rPr lang="en-US" sz="2000" dirty="0" err="1"/>
              <a:t>chuyển</a:t>
            </a:r>
            <a:r>
              <a:rPr lang="en-US" sz="2000" dirty="0"/>
              <a:t> </a:t>
            </a:r>
            <a:r>
              <a:rPr lang="en-US" sz="2000" dirty="0" err="1"/>
              <a:t>từ</a:t>
            </a:r>
            <a:r>
              <a:rPr lang="en-US" sz="2000" dirty="0"/>
              <a:t> </a:t>
            </a:r>
            <a:r>
              <a:rPr lang="en-US" sz="2000" dirty="0" err="1"/>
              <a:t>trạng</a:t>
            </a:r>
            <a:r>
              <a:rPr lang="en-US" sz="2000" dirty="0"/>
              <a:t> </a:t>
            </a:r>
            <a:r>
              <a:rPr lang="en-US" sz="2000" dirty="0" err="1"/>
              <a:t>thái</a:t>
            </a:r>
            <a:r>
              <a:rPr lang="en-US" sz="2000" dirty="0"/>
              <a:t> </a:t>
            </a:r>
            <a:r>
              <a:rPr lang="en-US" sz="2000" b="1" dirty="0">
                <a:solidFill>
                  <a:schemeClr val="accent6"/>
                </a:solidFill>
              </a:rPr>
              <a:t>waiting</a:t>
            </a:r>
            <a:r>
              <a:rPr lang="en-US" sz="2000" dirty="0"/>
              <a:t>, </a:t>
            </a:r>
            <a:r>
              <a:rPr lang="en-US" sz="2000" b="1" dirty="0">
                <a:solidFill>
                  <a:schemeClr val="accent2">
                    <a:lumMod val="75000"/>
                  </a:schemeClr>
                </a:solidFill>
              </a:rPr>
              <a:t>new</a:t>
            </a:r>
            <a:r>
              <a:rPr lang="en-US" sz="2000" dirty="0"/>
              <a:t> sang </a:t>
            </a:r>
            <a:r>
              <a:rPr lang="en-US" sz="2000" b="1" dirty="0">
                <a:solidFill>
                  <a:schemeClr val="accent3"/>
                </a:solidFill>
              </a:rPr>
              <a:t>ready</a:t>
            </a:r>
            <a:r>
              <a:rPr lang="en-US" sz="2000" b="1" dirty="0">
                <a:solidFill>
                  <a:schemeClr val="bg2">
                    <a:lumMod val="10000"/>
                  </a:schemeClr>
                </a:solidFill>
              </a:rPr>
              <a:t>.</a:t>
            </a:r>
            <a:endParaRPr sz="2000" b="1" dirty="0">
              <a:solidFill>
                <a:schemeClr val="bg2">
                  <a:lumMod val="10000"/>
                </a:schemeClr>
              </a:solidFill>
            </a:endParaRPr>
          </a:p>
          <a:p>
            <a:pPr marL="457200" lvl="1" indent="0">
              <a:buNone/>
            </a:pPr>
            <a:r>
              <a:rPr lang="en-US" sz="2000" dirty="0"/>
              <a:t>(4) </a:t>
            </a:r>
            <a:r>
              <a:rPr lang="en-US" sz="2000" dirty="0" err="1"/>
              <a:t>Kết</a:t>
            </a:r>
            <a:r>
              <a:rPr lang="en-US" sz="2000" dirty="0"/>
              <a:t> </a:t>
            </a:r>
            <a:r>
              <a:rPr lang="en-US" sz="2000" dirty="0" err="1"/>
              <a:t>thúc</a:t>
            </a:r>
            <a:r>
              <a:rPr lang="en-US" sz="2000" dirty="0"/>
              <a:t> </a:t>
            </a:r>
            <a:r>
              <a:rPr lang="en-US" sz="2000" dirty="0" err="1"/>
              <a:t>thực</a:t>
            </a:r>
            <a:r>
              <a:rPr lang="en-US" sz="2000" dirty="0"/>
              <a:t> </a:t>
            </a:r>
            <a:r>
              <a:rPr lang="en-US" sz="2000" dirty="0" err="1"/>
              <a:t>thi</a:t>
            </a:r>
            <a:r>
              <a:rPr lang="en-US" sz="2000" dirty="0"/>
              <a:t> </a:t>
            </a:r>
            <a:r>
              <a:rPr lang="en-US" sz="2000" dirty="0" err="1"/>
              <a:t>của</a:t>
            </a:r>
            <a:r>
              <a:rPr lang="en-US" sz="2000" dirty="0"/>
              <a:t> </a:t>
            </a:r>
            <a:r>
              <a:rPr lang="en-US" sz="2000" dirty="0" err="1"/>
              <a:t>một</a:t>
            </a:r>
            <a:r>
              <a:rPr lang="en-US" sz="2000" dirty="0"/>
              <a:t> </a:t>
            </a:r>
            <a:r>
              <a:rPr lang="en-US" sz="2000" dirty="0" err="1"/>
              <a:t>tiến</a:t>
            </a:r>
            <a:r>
              <a:rPr lang="en-US" sz="2000" dirty="0"/>
              <a:t> </a:t>
            </a:r>
            <a:r>
              <a:rPr lang="en-US" sz="2000" dirty="0" err="1"/>
              <a:t>trình</a:t>
            </a:r>
            <a:r>
              <a:rPr lang="en-US" sz="2000" dirty="0"/>
              <a:t>.</a:t>
            </a:r>
            <a:endParaRPr sz="2000" dirty="0"/>
          </a:p>
        </p:txBody>
      </p:sp>
      <p:sp>
        <p:nvSpPr>
          <p:cNvPr id="270" name="Google Shape;270;p19"/>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364FDACA-885C-83AB-40CE-F05629389B2C}"/>
              </a:ext>
            </a:extLst>
          </p:cNvPr>
          <p:cNvSpPr>
            <a:spLocks noGrp="1"/>
          </p:cNvSpPr>
          <p:nvPr>
            <p:ph type="sldNum" sz="quarter" idx="12"/>
          </p:nvPr>
        </p:nvSpPr>
        <p:spPr/>
        <p:txBody>
          <a:bodyPr/>
          <a:lstStyle/>
          <a:p>
            <a:fld id="{00000000-1234-1234-1234-123412341234}" type="slidenum">
              <a:rPr lang="en-US" smtClean="0"/>
              <a:pPr/>
              <a:t>26</a:t>
            </a:fld>
            <a:endParaRPr lang="en-US" dirty="0"/>
          </a:p>
        </p:txBody>
      </p:sp>
      <p:sp>
        <p:nvSpPr>
          <p:cNvPr id="4" name="TextBox 3">
            <a:extLst>
              <a:ext uri="{FF2B5EF4-FFF2-40B4-BE49-F238E27FC236}">
                <a16:creationId xmlns:a16="http://schemas.microsoft.com/office/drawing/2014/main" id="{25107D97-5A78-6CFB-096E-4BF808CB16E1}"/>
              </a:ext>
            </a:extLst>
          </p:cNvPr>
          <p:cNvSpPr txBox="1"/>
          <p:nvPr/>
        </p:nvSpPr>
        <p:spPr>
          <a:xfrm>
            <a:off x="6565345" y="1825666"/>
            <a:ext cx="5234769" cy="4682692"/>
          </a:xfrm>
          <a:prstGeom prst="rect">
            <a:avLst/>
          </a:prstGeom>
          <a:noFill/>
        </p:spPr>
        <p:txBody>
          <a:bodyPr wrap="square">
            <a:spAutoFit/>
          </a:bodyPr>
          <a:lstStyle/>
          <a:p>
            <a:pPr algn="just">
              <a:lnSpc>
                <a:spcPct val="130000"/>
              </a:lnSpc>
              <a:spcBef>
                <a:spcPts val="300"/>
              </a:spcBef>
              <a:spcAft>
                <a:spcPts val="300"/>
              </a:spcAft>
            </a:pPr>
            <a:r>
              <a:rPr lang="en-US" sz="2000" b="1" dirty="0">
                <a:latin typeface="Arial" panose="020B0604020202020204" pitchFamily="34" charset="0"/>
                <a:cs typeface="Arial" panose="020B0604020202020204" pitchFamily="34" charset="0"/>
                <a:sym typeface="Wingdings" pitchFamily="2" charset="2"/>
              </a:rPr>
              <a:t> </a:t>
            </a:r>
            <a:r>
              <a:rPr lang="en-US" sz="2000" b="1" dirty="0">
                <a:latin typeface="Arial" panose="020B0604020202020204" pitchFamily="34" charset="0"/>
                <a:cs typeface="Arial" panose="020B0604020202020204" pitchFamily="34" charset="0"/>
              </a:rPr>
              <a:t>(1) </a:t>
            </a:r>
            <a:r>
              <a:rPr lang="en-US" sz="2000" b="1" dirty="0" err="1">
                <a:latin typeface="Arial" panose="020B0604020202020204" pitchFamily="34" charset="0"/>
                <a:cs typeface="Arial" panose="020B0604020202020204" pitchFamily="34" charset="0"/>
              </a:rPr>
              <a:t>và</a:t>
            </a:r>
            <a:r>
              <a:rPr lang="en-US" sz="2000" b="1" dirty="0">
                <a:latin typeface="Arial" panose="020B0604020202020204" pitchFamily="34" charset="0"/>
                <a:cs typeface="Arial" panose="020B0604020202020204" pitchFamily="34" charset="0"/>
              </a:rPr>
              <a:t> (4) </a:t>
            </a:r>
            <a:r>
              <a:rPr lang="en-US" sz="2000" b="1" dirty="0" err="1">
                <a:latin typeface="Arial" panose="020B0604020202020204" pitchFamily="34" charset="0"/>
                <a:cs typeface="Arial" panose="020B0604020202020204" pitchFamily="34" charset="0"/>
              </a:rPr>
              <a:t>không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cần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lựa</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chọn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loại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định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thời</a:t>
            </a:r>
            <a:r>
              <a:rPr lang="en-US" sz="2000" b="1" dirty="0">
                <a:latin typeface="Arial" panose="020B0604020202020204" pitchFamily="34" charset="0"/>
                <a:cs typeface="Arial" panose="020B0604020202020204" pitchFamily="34" charset="0"/>
              </a:rPr>
              <a:t>, (2) </a:t>
            </a:r>
            <a:r>
              <a:rPr lang="en-US" sz="2000" b="1" dirty="0" err="1">
                <a:latin typeface="Arial" panose="020B0604020202020204" pitchFamily="34" charset="0"/>
                <a:cs typeface="Arial" panose="020B0604020202020204" pitchFamily="34" charset="0"/>
              </a:rPr>
              <a:t>và</a:t>
            </a:r>
            <a:r>
              <a:rPr lang="en-US" sz="2000" b="1" dirty="0">
                <a:latin typeface="Arial" panose="020B0604020202020204" pitchFamily="34" charset="0"/>
                <a:cs typeface="Arial" panose="020B0604020202020204" pitchFamily="34" charset="0"/>
              </a:rPr>
              <a:t> (3) </a:t>
            </a:r>
            <a:r>
              <a:rPr lang="en-US" sz="2000" b="1" dirty="0" err="1">
                <a:latin typeface="Arial" panose="020B0604020202020204" pitchFamily="34" charset="0"/>
                <a:cs typeface="Arial" panose="020B0604020202020204" pitchFamily="34" charset="0"/>
              </a:rPr>
              <a:t>cần</a:t>
            </a:r>
            <a:r>
              <a:rPr lang="en-US" sz="2000" b="1" dirty="0">
                <a:latin typeface="Arial" panose="020B0604020202020204" pitchFamily="34" charset="0"/>
                <a:cs typeface="Arial" panose="020B0604020202020204" pitchFamily="34" charset="0"/>
              </a:rPr>
              <a:t>.</a:t>
            </a:r>
            <a:endParaRPr lang="vi-VN" sz="2000" b="1" dirty="0">
              <a:latin typeface="Arial" panose="020B0604020202020204" pitchFamily="34" charset="0"/>
              <a:cs typeface="Arial" panose="020B0604020202020204" pitchFamily="34" charset="0"/>
            </a:endParaRPr>
          </a:p>
          <a:p>
            <a:pPr marL="342900" indent="-342900" algn="just">
              <a:lnSpc>
                <a:spcPct val="130000"/>
              </a:lnSpc>
              <a:spcBef>
                <a:spcPts val="300"/>
              </a:spcBef>
              <a:spcAft>
                <a:spcPts val="300"/>
              </a:spcAft>
              <a:buFont typeface="Arial" panose="020B0604020202020204" pitchFamily="34" charset="0"/>
              <a:buChar char="•"/>
            </a:pPr>
            <a:r>
              <a:rPr lang="vi-VN" sz="2000" dirty="0">
                <a:latin typeface="Arial" panose="020B0604020202020204" pitchFamily="34" charset="0"/>
                <a:cs typeface="Arial" panose="020B0604020202020204" pitchFamily="34" charset="0"/>
              </a:rPr>
              <a:t>Việc thực thi hàm chọn lựa trong trường hợp (1) và (4) không phụ thuộc vào loại giải thuật định thời và thường áp dụng chế độ không trưng dụng.</a:t>
            </a:r>
          </a:p>
          <a:p>
            <a:pPr marL="342900" indent="-342900" algn="just">
              <a:lnSpc>
                <a:spcPct val="130000"/>
              </a:lnSpc>
              <a:spcBef>
                <a:spcPts val="300"/>
              </a:spcBef>
              <a:spcAft>
                <a:spcPts val="300"/>
              </a:spcAft>
              <a:buFont typeface="Arial" panose="020B0604020202020204" pitchFamily="34" charset="0"/>
              <a:buChar char="•"/>
            </a:pPr>
            <a:r>
              <a:rPr lang="vi-VN" sz="2000" dirty="0">
                <a:latin typeface="Arial" panose="020B0604020202020204" pitchFamily="34" charset="0"/>
                <a:cs typeface="Arial" panose="020B0604020202020204" pitchFamily="34" charset="0"/>
              </a:rPr>
              <a:t>Ngược lại, trường hợp (2) và (3) phụ thuộc vào loại giải thuật định thời và thường áp dụng chế độ trưng dụng.</a:t>
            </a:r>
          </a:p>
          <a:p>
            <a:pPr algn="just">
              <a:lnSpc>
                <a:spcPct val="130000"/>
              </a:lnSpc>
              <a:spcBef>
                <a:spcPts val="300"/>
              </a:spcBef>
              <a:spcAft>
                <a:spcPts val="300"/>
              </a:spcAft>
              <a:buFont typeface="Arial" panose="020B0604020202020204" pitchFamily="34" charset="0"/>
            </a:pPr>
            <a:r>
              <a:rPr lang="vi-VN" sz="2000" b="1" dirty="0">
                <a:latin typeface="Arial" panose="020B0604020202020204" pitchFamily="34" charset="0"/>
                <a:cs typeface="Arial" panose="020B0604020202020204" pitchFamily="34" charset="0"/>
                <a:sym typeface="Wingdings" pitchFamily="2" charset="2"/>
              </a:rPr>
              <a:t> </a:t>
            </a:r>
            <a:r>
              <a:rPr lang="vi-VN" sz="2000" b="1" dirty="0">
                <a:latin typeface="Arial" panose="020B0604020202020204" pitchFamily="34" charset="0"/>
                <a:cs typeface="Arial" panose="020B0604020202020204" pitchFamily="34" charset="0"/>
              </a:rPr>
              <a:t>Thực hiện theo cơ chế nào khó hơn? Tại sao?</a:t>
            </a:r>
          </a:p>
        </p:txBody>
      </p:sp>
      <p:sp>
        <p:nvSpPr>
          <p:cNvPr id="7" name="Google Shape;247;p17">
            <a:extLst>
              <a:ext uri="{FF2B5EF4-FFF2-40B4-BE49-F238E27FC236}">
                <a16:creationId xmlns:a16="http://schemas.microsoft.com/office/drawing/2014/main" id="{048B6225-40E7-582A-D634-B7D11ACB73CA}"/>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4.1.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anim calcmode="lin" valueType="num">
                                      <p:cBhvr additive="base">
                                        <p:cTn id="7" dur="500" fill="hold"/>
                                        <p:tgtEl>
                                          <p:spTgt spid="266"/>
                                        </p:tgtEl>
                                        <p:attrNameLst>
                                          <p:attrName>ppt_x</p:attrName>
                                        </p:attrNameLst>
                                      </p:cBhvr>
                                      <p:tavLst>
                                        <p:tav tm="0">
                                          <p:val>
                                            <p:strVal val="#ppt_x"/>
                                          </p:val>
                                        </p:tav>
                                        <p:tav tm="100000">
                                          <p:val>
                                            <p:strVal val="#ppt_x"/>
                                          </p:val>
                                        </p:tav>
                                      </p:tavLst>
                                    </p:anim>
                                    <p:anim calcmode="lin" valueType="num">
                                      <p:cBhvr additive="base">
                                        <p:cTn id="8" dur="500" fill="hold"/>
                                        <p:tgtEl>
                                          <p:spTgt spid="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7">
                                            <p:txEl>
                                              <p:pRg st="0" end="0"/>
                                            </p:txEl>
                                          </p:spTgt>
                                        </p:tgtEl>
                                        <p:attrNameLst>
                                          <p:attrName>style.visibility</p:attrName>
                                        </p:attrNameLst>
                                      </p:cBhvr>
                                      <p:to>
                                        <p:strVal val="visible"/>
                                      </p:to>
                                    </p:set>
                                    <p:anim calcmode="lin" valueType="num">
                                      <p:cBhvr additive="base">
                                        <p:cTn id="13" dur="500" fill="hold"/>
                                        <p:tgtEl>
                                          <p:spTgt spid="2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7">
                                            <p:txEl>
                                              <p:pRg st="1" end="1"/>
                                            </p:txEl>
                                          </p:spTgt>
                                        </p:tgtEl>
                                        <p:attrNameLst>
                                          <p:attrName>style.visibility</p:attrName>
                                        </p:attrNameLst>
                                      </p:cBhvr>
                                      <p:to>
                                        <p:strVal val="visible"/>
                                      </p:to>
                                    </p:set>
                                    <p:anim calcmode="lin" valueType="num">
                                      <p:cBhvr additive="base">
                                        <p:cTn id="19" dur="500" fill="hold"/>
                                        <p:tgtEl>
                                          <p:spTgt spid="2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7">
                                            <p:txEl>
                                              <p:pRg st="2" end="2"/>
                                            </p:txEl>
                                          </p:spTgt>
                                        </p:tgtEl>
                                        <p:attrNameLst>
                                          <p:attrName>style.visibility</p:attrName>
                                        </p:attrNameLst>
                                      </p:cBhvr>
                                      <p:to>
                                        <p:strVal val="visible"/>
                                      </p:to>
                                    </p:set>
                                    <p:anim calcmode="lin" valueType="num">
                                      <p:cBhvr additive="base">
                                        <p:cTn id="25" dur="500" fill="hold"/>
                                        <p:tgtEl>
                                          <p:spTgt spid="2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67">
                                            <p:txEl>
                                              <p:pRg st="3" end="3"/>
                                            </p:txEl>
                                          </p:spTgt>
                                        </p:tgtEl>
                                        <p:attrNameLst>
                                          <p:attrName>style.visibility</p:attrName>
                                        </p:attrNameLst>
                                      </p:cBhvr>
                                      <p:to>
                                        <p:strVal val="visible"/>
                                      </p:to>
                                    </p:set>
                                    <p:anim calcmode="lin" valueType="num">
                                      <p:cBhvr additive="base">
                                        <p:cTn id="31" dur="500" fill="hold"/>
                                        <p:tgtEl>
                                          <p:spTgt spid="2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7">
                                            <p:txEl>
                                              <p:pRg st="4" end="4"/>
                                            </p:txEl>
                                          </p:spTgt>
                                        </p:tgtEl>
                                        <p:attrNameLst>
                                          <p:attrName>style.visibility</p:attrName>
                                        </p:attrNameLst>
                                      </p:cBhvr>
                                      <p:to>
                                        <p:strVal val="visible"/>
                                      </p:to>
                                    </p:set>
                                    <p:anim calcmode="lin" valueType="num">
                                      <p:cBhvr additive="base">
                                        <p:cTn id="37" dur="500" fill="hold"/>
                                        <p:tgtEl>
                                          <p:spTgt spid="267">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 calcmode="lin" valueType="num">
                                      <p:cBhvr additive="base">
                                        <p:cTn id="4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 calcmode="lin" valueType="num">
                                      <p:cBhvr additive="base">
                                        <p:cTn id="5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 calcmode="lin" valueType="num">
                                      <p:cBhvr additive="base">
                                        <p:cTn id="6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a:spLocks noGrp="1"/>
          </p:cNvSpPr>
          <p:nvPr>
            <p:ph type="title"/>
          </p:nvPr>
        </p:nvSpPr>
        <p:spPr>
          <a:xfrm>
            <a:off x="774145" y="1221989"/>
            <a:ext cx="3613490"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a:solidFill>
                  <a:schemeClr val="bg1"/>
                </a:solidFill>
                <a:latin typeface="Arial" panose="020B0604020202020204" pitchFamily="34" charset="0"/>
                <a:ea typeface="+mn-ea"/>
                <a:cs typeface="Arial" panose="020B0604020202020204" pitchFamily="34" charset="0"/>
              </a:rPr>
              <a:t>Các giải thuật định thời</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276" name="Google Shape;276;p20"/>
          <p:cNvSpPr txBox="1">
            <a:spLocks noGrp="1"/>
          </p:cNvSpPr>
          <p:nvPr>
            <p:ph idx="1"/>
          </p:nvPr>
        </p:nvSpPr>
        <p:spPr>
          <a:xfrm>
            <a:off x="774145" y="1928868"/>
            <a:ext cx="5964112" cy="4546751"/>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400" dirty="0"/>
              <a:t>First-Come, First-Served (FCFS)</a:t>
            </a:r>
            <a:endParaRPr sz="2400" dirty="0"/>
          </a:p>
          <a:p>
            <a:pPr marL="342900" indent="-342900"/>
            <a:r>
              <a:rPr lang="en-US" sz="2400" dirty="0"/>
              <a:t>Shortest Job First (SJF)</a:t>
            </a:r>
            <a:endParaRPr sz="2400" dirty="0"/>
          </a:p>
          <a:p>
            <a:pPr marL="342900" indent="-342900"/>
            <a:r>
              <a:rPr lang="en-US" sz="2400" dirty="0"/>
              <a:t>Shortest Remaining Time First (SRTF)</a:t>
            </a:r>
            <a:endParaRPr sz="2400" dirty="0"/>
          </a:p>
          <a:p>
            <a:pPr marL="342900" indent="-342900"/>
            <a:r>
              <a:rPr lang="en-US" sz="2400" dirty="0"/>
              <a:t>Round-Robin (RR)</a:t>
            </a:r>
          </a:p>
          <a:p>
            <a:pPr marL="342900" indent="-342900" algn="just">
              <a:lnSpc>
                <a:spcPct val="130000"/>
              </a:lnSpc>
              <a:spcAft>
                <a:spcPts val="300"/>
              </a:spcAft>
              <a:buFont typeface="Arial" panose="020B0604020202020204" pitchFamily="34" charset="0"/>
              <a:buChar char="•"/>
            </a:pPr>
            <a:r>
              <a:rPr lang="en-US" sz="2400" dirty="0">
                <a:latin typeface="Arial" panose="020B0604020202020204" pitchFamily="34" charset="0"/>
                <a:cs typeface="Arial" panose="020B0604020202020204" pitchFamily="34" charset="0"/>
              </a:rPr>
              <a:t>Priority Scheduling</a:t>
            </a:r>
          </a:p>
          <a:p>
            <a:pPr marL="342900" indent="-342900" algn="just">
              <a:lnSpc>
                <a:spcPct val="130000"/>
              </a:lnSpc>
              <a:spcAft>
                <a:spcPts val="300"/>
              </a:spcAft>
              <a:buFont typeface="Arial" panose="020B0604020202020204" pitchFamily="34" charset="0"/>
              <a:buChar char="•"/>
            </a:pPr>
            <a:r>
              <a:rPr lang="en-US" sz="2400" dirty="0">
                <a:latin typeface="Arial" panose="020B0604020202020204" pitchFamily="34" charset="0"/>
                <a:cs typeface="Arial" panose="020B0604020202020204" pitchFamily="34" charset="0"/>
              </a:rPr>
              <a:t>Highest Response Ratio Next (HRRN)</a:t>
            </a:r>
          </a:p>
          <a:p>
            <a:pPr marL="342900" indent="-342900" algn="just">
              <a:lnSpc>
                <a:spcPct val="130000"/>
              </a:lnSpc>
              <a:spcAft>
                <a:spcPts val="300"/>
              </a:spcAft>
              <a:buFont typeface="Arial" panose="020B0604020202020204" pitchFamily="34" charset="0"/>
              <a:buChar char="•"/>
            </a:pPr>
            <a:r>
              <a:rPr lang="en-US" sz="2400" dirty="0">
                <a:latin typeface="Arial" panose="020B0604020202020204" pitchFamily="34" charset="0"/>
                <a:cs typeface="Arial" panose="020B0604020202020204" pitchFamily="34" charset="0"/>
              </a:rPr>
              <a:t>Multilevel Queue </a:t>
            </a:r>
          </a:p>
          <a:p>
            <a:pPr marL="342900" indent="-342900" algn="just">
              <a:lnSpc>
                <a:spcPct val="130000"/>
              </a:lnSpc>
              <a:spcAft>
                <a:spcPts val="300"/>
              </a:spcAft>
              <a:buFont typeface="Arial" panose="020B0604020202020204" pitchFamily="34" charset="0"/>
              <a:buChar char="•"/>
            </a:pPr>
            <a:r>
              <a:rPr lang="en-US" sz="2400" dirty="0">
                <a:latin typeface="Arial" panose="020B0604020202020204" pitchFamily="34" charset="0"/>
                <a:cs typeface="Arial" panose="020B0604020202020204" pitchFamily="34" charset="0"/>
              </a:rPr>
              <a:t>Multilevel Feedback Queue</a:t>
            </a:r>
            <a:endParaRPr sz="2400" dirty="0"/>
          </a:p>
        </p:txBody>
      </p:sp>
      <p:sp>
        <p:nvSpPr>
          <p:cNvPr id="279" name="Google Shape;279;p2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67F524ED-BAB8-DA11-5E09-1552EE6E8CAD}"/>
              </a:ext>
            </a:extLst>
          </p:cNvPr>
          <p:cNvSpPr>
            <a:spLocks noGrp="1"/>
          </p:cNvSpPr>
          <p:nvPr>
            <p:ph type="sldNum" sz="quarter" idx="12"/>
          </p:nvPr>
        </p:nvSpPr>
        <p:spPr/>
        <p:txBody>
          <a:bodyPr/>
          <a:lstStyle/>
          <a:p>
            <a:fld id="{00000000-1234-1234-1234-123412341234}" type="slidenum">
              <a:rPr lang="en-US" smtClean="0"/>
              <a:pPr/>
              <a:t>27</a:t>
            </a:fld>
            <a:endParaRPr lang="en-US" dirty="0"/>
          </a:p>
        </p:txBody>
      </p:sp>
      <p:sp>
        <p:nvSpPr>
          <p:cNvPr id="5" name="Google Shape;247;p17">
            <a:extLst>
              <a:ext uri="{FF2B5EF4-FFF2-40B4-BE49-F238E27FC236}">
                <a16:creationId xmlns:a16="http://schemas.microsoft.com/office/drawing/2014/main" id="{D8E57518-F6F1-68BB-819D-21BAD52B2F8B}"/>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4.1.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57FB8-492A-A6D5-4C8C-B2ECC150BA9A}"/>
              </a:ext>
            </a:extLst>
          </p:cNvPr>
          <p:cNvSpPr>
            <a:spLocks noGrp="1"/>
          </p:cNvSpPr>
          <p:nvPr>
            <p:ph type="body" sz="quarter" idx="13"/>
          </p:nvPr>
        </p:nvSpPr>
        <p:spPr>
          <a:xfrm>
            <a:off x="1470929" y="1972235"/>
            <a:ext cx="8506789" cy="1007448"/>
          </a:xfrm>
        </p:spPr>
        <p:txBody>
          <a:bodyPr>
            <a:normAutofit/>
          </a:bodyPr>
          <a:lstStyle/>
          <a:p>
            <a:r>
              <a:rPr lang="en-VN" dirty="0"/>
              <a:t>CÁC GIẢI THUẬT ĐỊNH THỜI</a:t>
            </a:r>
          </a:p>
        </p:txBody>
      </p:sp>
      <p:sp>
        <p:nvSpPr>
          <p:cNvPr id="3" name="Text Placeholder 2">
            <a:extLst>
              <a:ext uri="{FF2B5EF4-FFF2-40B4-BE49-F238E27FC236}">
                <a16:creationId xmlns:a16="http://schemas.microsoft.com/office/drawing/2014/main" id="{7E721DB0-5BA6-6FC6-A4DB-D01AB470185E}"/>
              </a:ext>
            </a:extLst>
          </p:cNvPr>
          <p:cNvSpPr>
            <a:spLocks noGrp="1"/>
          </p:cNvSpPr>
          <p:nvPr>
            <p:ph type="body" sz="quarter" idx="14"/>
          </p:nvPr>
        </p:nvSpPr>
        <p:spPr/>
        <p:txBody>
          <a:bodyPr/>
          <a:lstStyle/>
          <a:p>
            <a:r>
              <a:rPr lang="en-VN" dirty="0"/>
              <a:t>4.2. </a:t>
            </a:r>
            <a:r>
              <a:rPr lang="en-US" dirty="0"/>
              <a:t>First-Come, First-Served (FCFS)</a:t>
            </a:r>
            <a:endParaRPr lang="en-VN" dirty="0"/>
          </a:p>
        </p:txBody>
      </p:sp>
      <p:sp>
        <p:nvSpPr>
          <p:cNvPr id="4" name="Text Placeholder 3">
            <a:extLst>
              <a:ext uri="{FF2B5EF4-FFF2-40B4-BE49-F238E27FC236}">
                <a16:creationId xmlns:a16="http://schemas.microsoft.com/office/drawing/2014/main" id="{960E2DF6-E588-5C0B-B1CC-06E2C13AF7B5}"/>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B4002889-5715-4DB2-711E-F96DC131EC79}"/>
              </a:ext>
            </a:extLst>
          </p:cNvPr>
          <p:cNvSpPr>
            <a:spLocks noGrp="1"/>
          </p:cNvSpPr>
          <p:nvPr>
            <p:ph type="body" sz="quarter" idx="16"/>
          </p:nvPr>
        </p:nvSpPr>
        <p:spPr/>
        <p:txBody>
          <a:bodyPr>
            <a:normAutofit lnSpcReduction="10000"/>
          </a:bodyPr>
          <a:lstStyle/>
          <a:p>
            <a:r>
              <a:rPr lang="en-VN" dirty="0"/>
              <a:t>04.</a:t>
            </a:r>
          </a:p>
        </p:txBody>
      </p:sp>
      <p:sp>
        <p:nvSpPr>
          <p:cNvPr id="7" name="Footer Placeholder 6">
            <a:extLst>
              <a:ext uri="{FF2B5EF4-FFF2-40B4-BE49-F238E27FC236}">
                <a16:creationId xmlns:a16="http://schemas.microsoft.com/office/drawing/2014/main" id="{E6322559-D8A6-9443-A615-8FA00540460D}"/>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8" name="Slide Number Placeholder 7">
            <a:extLst>
              <a:ext uri="{FF2B5EF4-FFF2-40B4-BE49-F238E27FC236}">
                <a16:creationId xmlns:a16="http://schemas.microsoft.com/office/drawing/2014/main" id="{E61EEE28-419A-C12A-470C-64D663856574}"/>
              </a:ext>
            </a:extLst>
          </p:cNvPr>
          <p:cNvSpPr>
            <a:spLocks noGrp="1"/>
          </p:cNvSpPr>
          <p:nvPr>
            <p:ph type="sldNum" sz="quarter" idx="12"/>
          </p:nvPr>
        </p:nvSpPr>
        <p:spPr/>
        <p:txBody>
          <a:bodyPr/>
          <a:lstStyle/>
          <a:p>
            <a:fld id="{00000000-1234-1234-1234-123412341234}" type="slidenum">
              <a:rPr lang="en-US" smtClean="0"/>
              <a:pPr/>
              <a:t>28</a:t>
            </a:fld>
            <a:endParaRPr lang="en-US"/>
          </a:p>
        </p:txBody>
      </p:sp>
    </p:spTree>
    <p:extLst>
      <p:ext uri="{BB962C8B-B14F-4D97-AF65-F5344CB8AC3E}">
        <p14:creationId xmlns:p14="http://schemas.microsoft.com/office/powerpoint/2010/main" val="1173961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4.2. First-Come, First-Served (FCFS)</a:t>
            </a:r>
            <a:endParaRPr dirty="0"/>
          </a:p>
        </p:txBody>
      </p:sp>
      <p:sp>
        <p:nvSpPr>
          <p:cNvPr id="286" name="Google Shape;286;p21"/>
          <p:cNvSpPr txBox="1">
            <a:spLocks noGrp="1"/>
          </p:cNvSpPr>
          <p:nvPr>
            <p:ph idx="1"/>
          </p:nvPr>
        </p:nvSpPr>
        <p:spPr>
          <a:xfrm>
            <a:off x="774145" y="1233824"/>
            <a:ext cx="10579654" cy="3697405"/>
          </a:xfrm>
          <a:prstGeom prst="rect">
            <a:avLst/>
          </a:prstGeom>
          <a:noFill/>
          <a:ln>
            <a:noFill/>
          </a:ln>
        </p:spPr>
        <p:txBody>
          <a:bodyPr spcFirstLastPara="1" wrap="square" lIns="91425" tIns="45700" rIns="91425" bIns="45700" anchor="t" anchorCtr="0">
            <a:noAutofit/>
          </a:bodyPr>
          <a:lstStyle/>
          <a:p>
            <a:pPr>
              <a:spcBef>
                <a:spcPts val="0"/>
              </a:spcBef>
            </a:pPr>
            <a:r>
              <a:rPr lang="en-US" sz="2400" dirty="0" err="1"/>
              <a:t>Hàm</a:t>
            </a:r>
            <a:r>
              <a:rPr lang="en-US" sz="2400" dirty="0"/>
              <a:t> </a:t>
            </a:r>
            <a:r>
              <a:rPr lang="en-US" sz="2400" dirty="0" err="1"/>
              <a:t>lựa</a:t>
            </a:r>
            <a:r>
              <a:rPr lang="en-US" sz="2400" dirty="0"/>
              <a:t> </a:t>
            </a:r>
            <a:r>
              <a:rPr lang="en-US" sz="2400" dirty="0" err="1"/>
              <a:t>chọn</a:t>
            </a:r>
            <a:r>
              <a:rPr lang="en-US" sz="2400" dirty="0"/>
              <a:t>: </a:t>
            </a:r>
            <a:endParaRPr sz="2400" dirty="0"/>
          </a:p>
          <a:p>
            <a:pPr lvl="1"/>
            <a:r>
              <a:rPr lang="en-US" sz="2000" dirty="0" err="1"/>
              <a:t>Tiến</a:t>
            </a:r>
            <a:r>
              <a:rPr lang="en-US" sz="2000" dirty="0"/>
              <a:t> </a:t>
            </a:r>
            <a:r>
              <a:rPr lang="en-US" sz="2000" dirty="0" err="1"/>
              <a:t>trình</a:t>
            </a:r>
            <a:r>
              <a:rPr lang="en-US" sz="2000" dirty="0"/>
              <a:t> </a:t>
            </a:r>
            <a:r>
              <a:rPr lang="en-US" sz="2000" dirty="0" err="1"/>
              <a:t>nào</a:t>
            </a:r>
            <a:r>
              <a:rPr lang="en-US" sz="2000" dirty="0"/>
              <a:t> </a:t>
            </a:r>
            <a:r>
              <a:rPr lang="en-US" sz="2000" dirty="0" err="1"/>
              <a:t>yêu</a:t>
            </a:r>
            <a:r>
              <a:rPr lang="en-US" sz="2000" dirty="0"/>
              <a:t> </a:t>
            </a:r>
            <a:r>
              <a:rPr lang="en-US" sz="2000" dirty="0" err="1"/>
              <a:t>cầu</a:t>
            </a:r>
            <a:r>
              <a:rPr lang="en-US" sz="2000" dirty="0"/>
              <a:t> CPU </a:t>
            </a:r>
            <a:r>
              <a:rPr lang="en-US" sz="2000" dirty="0" err="1"/>
              <a:t>trước</a:t>
            </a:r>
            <a:r>
              <a:rPr lang="en-US" sz="2000" dirty="0"/>
              <a:t> </a:t>
            </a:r>
            <a:r>
              <a:rPr lang="en-US" sz="2000" dirty="0" err="1"/>
              <a:t>sẽ</a:t>
            </a:r>
            <a:r>
              <a:rPr lang="en-US" sz="2000" dirty="0"/>
              <a:t> </a:t>
            </a:r>
            <a:r>
              <a:rPr lang="en-US" sz="2000" dirty="0" err="1"/>
              <a:t>được</a:t>
            </a:r>
            <a:r>
              <a:rPr lang="en-US" sz="2000" dirty="0"/>
              <a:t> </a:t>
            </a:r>
            <a:r>
              <a:rPr lang="en-US" sz="2000" dirty="0" err="1"/>
              <a:t>cấp</a:t>
            </a:r>
            <a:r>
              <a:rPr lang="en-US" sz="2000" dirty="0"/>
              <a:t> </a:t>
            </a:r>
            <a:r>
              <a:rPr lang="en-US" sz="2000" dirty="0" err="1"/>
              <a:t>phát</a:t>
            </a:r>
            <a:r>
              <a:rPr lang="en-US" sz="2000" dirty="0"/>
              <a:t> CPU </a:t>
            </a:r>
            <a:r>
              <a:rPr lang="en-US" sz="2000" dirty="0" err="1"/>
              <a:t>trước</a:t>
            </a:r>
            <a:r>
              <a:rPr lang="en-US" sz="2000" dirty="0"/>
              <a:t>.</a:t>
            </a:r>
            <a:endParaRPr sz="2000" dirty="0"/>
          </a:p>
          <a:p>
            <a:pPr lvl="1"/>
            <a:r>
              <a:rPr lang="en-US" sz="2000" dirty="0" err="1"/>
              <a:t>Tiến</a:t>
            </a:r>
            <a:r>
              <a:rPr lang="en-US" sz="2000" dirty="0"/>
              <a:t> </a:t>
            </a:r>
            <a:r>
              <a:rPr lang="en-US" sz="2000" dirty="0" err="1"/>
              <a:t>trình</a:t>
            </a:r>
            <a:r>
              <a:rPr lang="en-US" sz="2000" dirty="0"/>
              <a:t> </a:t>
            </a:r>
            <a:r>
              <a:rPr lang="en-US" sz="2000" dirty="0" err="1"/>
              <a:t>sẽ</a:t>
            </a:r>
            <a:r>
              <a:rPr lang="en-US" sz="2000" dirty="0"/>
              <a:t> </a:t>
            </a:r>
            <a:r>
              <a:rPr lang="en-US" sz="2000" dirty="0" err="1"/>
              <a:t>thực</a:t>
            </a:r>
            <a:r>
              <a:rPr lang="en-US" sz="2000" dirty="0"/>
              <a:t> </a:t>
            </a:r>
            <a:r>
              <a:rPr lang="en-US" sz="2000" dirty="0" err="1"/>
              <a:t>thi</a:t>
            </a:r>
            <a:r>
              <a:rPr lang="en-US" sz="2000" dirty="0"/>
              <a:t> </a:t>
            </a:r>
            <a:r>
              <a:rPr lang="en-US" sz="2000" dirty="0" err="1"/>
              <a:t>đến</a:t>
            </a:r>
            <a:r>
              <a:rPr lang="en-US" sz="2000" dirty="0"/>
              <a:t> </a:t>
            </a:r>
            <a:r>
              <a:rPr lang="en-US" sz="2000" dirty="0" err="1"/>
              <a:t>khi</a:t>
            </a:r>
            <a:r>
              <a:rPr lang="en-US" sz="2000" dirty="0"/>
              <a:t> </a:t>
            </a:r>
            <a:r>
              <a:rPr lang="en-US" sz="2000" dirty="0" err="1"/>
              <a:t>kết</a:t>
            </a:r>
            <a:r>
              <a:rPr lang="en-US" sz="2000" dirty="0"/>
              <a:t> </a:t>
            </a:r>
            <a:r>
              <a:rPr lang="en-US" sz="2000" dirty="0" err="1"/>
              <a:t>thúc</a:t>
            </a:r>
            <a:r>
              <a:rPr lang="en-US" sz="2000" dirty="0"/>
              <a:t> </a:t>
            </a:r>
            <a:r>
              <a:rPr lang="en-US" sz="2000" dirty="0" err="1"/>
              <a:t>hoặc</a:t>
            </a:r>
            <a:r>
              <a:rPr lang="en-US" sz="2000" dirty="0"/>
              <a:t> </a:t>
            </a:r>
            <a:r>
              <a:rPr lang="en-US" sz="2000" dirty="0" err="1"/>
              <a:t>bị</a:t>
            </a:r>
            <a:r>
              <a:rPr lang="en-US" sz="2000" dirty="0"/>
              <a:t> blocked do I/O.</a:t>
            </a:r>
            <a:endParaRPr sz="2000" dirty="0"/>
          </a:p>
          <a:p>
            <a:r>
              <a:rPr lang="en-US" sz="2400" dirty="0" err="1"/>
              <a:t>Chế</a:t>
            </a:r>
            <a:r>
              <a:rPr lang="en-US" sz="2400" dirty="0"/>
              <a:t> </a:t>
            </a:r>
            <a:r>
              <a:rPr lang="en-US" sz="2400" dirty="0" err="1"/>
              <a:t>độ</a:t>
            </a:r>
            <a:r>
              <a:rPr lang="en-US" sz="2400" dirty="0"/>
              <a:t> </a:t>
            </a:r>
            <a:r>
              <a:rPr lang="en-US" sz="2400" dirty="0" err="1"/>
              <a:t>quyết</a:t>
            </a:r>
            <a:r>
              <a:rPr lang="en-US" sz="2400" dirty="0"/>
              <a:t> </a:t>
            </a:r>
            <a:r>
              <a:rPr lang="en-US" sz="2400" dirty="0" err="1"/>
              <a:t>định</a:t>
            </a:r>
            <a:r>
              <a:rPr lang="en-US" sz="2400" dirty="0"/>
              <a:t>: </a:t>
            </a:r>
            <a:r>
              <a:rPr lang="en-US" sz="2400" dirty="0" err="1"/>
              <a:t>không</a:t>
            </a:r>
            <a:r>
              <a:rPr lang="en-US" sz="2400" dirty="0"/>
              <a:t> </a:t>
            </a:r>
            <a:r>
              <a:rPr lang="en-US" sz="2400" dirty="0" err="1"/>
              <a:t>trưng</a:t>
            </a:r>
            <a:r>
              <a:rPr lang="en-US" sz="2400" dirty="0"/>
              <a:t> </a:t>
            </a:r>
            <a:r>
              <a:rPr lang="en-US" sz="2400" dirty="0" err="1"/>
              <a:t>dụng</a:t>
            </a:r>
            <a:r>
              <a:rPr lang="en-US" sz="2400" dirty="0"/>
              <a:t> (non-preemptive).</a:t>
            </a:r>
            <a:endParaRPr sz="2400" dirty="0"/>
          </a:p>
          <a:p>
            <a:r>
              <a:rPr lang="en-US" sz="2400" dirty="0" err="1"/>
              <a:t>Hiện</a:t>
            </a:r>
            <a:r>
              <a:rPr lang="en-US" sz="2400" dirty="0"/>
              <a:t> </a:t>
            </a:r>
            <a:r>
              <a:rPr lang="en-US" sz="2400" dirty="0" err="1"/>
              <a:t>thực</a:t>
            </a:r>
            <a:r>
              <a:rPr lang="en-US" sz="2400" dirty="0"/>
              <a:t>: </a:t>
            </a:r>
            <a:r>
              <a:rPr lang="en-US" sz="2400" dirty="0" err="1"/>
              <a:t>sử</a:t>
            </a:r>
            <a:r>
              <a:rPr lang="en-US" sz="2400" dirty="0"/>
              <a:t> </a:t>
            </a:r>
            <a:r>
              <a:rPr lang="en-US" sz="2400" dirty="0" err="1"/>
              <a:t>dụng</a:t>
            </a:r>
            <a:r>
              <a:rPr lang="en-US" sz="2400" dirty="0"/>
              <a:t> </a:t>
            </a:r>
            <a:r>
              <a:rPr lang="en-US" sz="2400" dirty="0" err="1"/>
              <a:t>hàng</a:t>
            </a:r>
            <a:r>
              <a:rPr lang="en-US" sz="2400" dirty="0"/>
              <a:t> </a:t>
            </a:r>
            <a:r>
              <a:rPr lang="en-US" sz="2400" dirty="0" err="1"/>
              <a:t>đợi</a:t>
            </a:r>
            <a:r>
              <a:rPr lang="en-US" sz="2400" dirty="0"/>
              <a:t> FIFO (FIFO queues)</a:t>
            </a:r>
            <a:endParaRPr sz="2400" dirty="0"/>
          </a:p>
          <a:p>
            <a:pPr lvl="1"/>
            <a:r>
              <a:rPr lang="en-US" sz="2000" dirty="0" err="1"/>
              <a:t>Tiến</a:t>
            </a:r>
            <a:r>
              <a:rPr lang="en-US" sz="2000" dirty="0"/>
              <a:t> </a:t>
            </a:r>
            <a:r>
              <a:rPr lang="en-US" sz="2000" dirty="0" err="1"/>
              <a:t>trình</a:t>
            </a:r>
            <a:r>
              <a:rPr lang="en-US" sz="2000" dirty="0"/>
              <a:t> </a:t>
            </a:r>
            <a:r>
              <a:rPr lang="en-US" sz="2000" dirty="0" err="1"/>
              <a:t>mới</a:t>
            </a:r>
            <a:r>
              <a:rPr lang="en-US" sz="2000" dirty="0"/>
              <a:t> </a:t>
            </a:r>
            <a:r>
              <a:rPr lang="en-US" sz="2000" dirty="0" err="1"/>
              <a:t>xuất</a:t>
            </a:r>
            <a:r>
              <a:rPr lang="en-US" sz="2000" dirty="0"/>
              <a:t> </a:t>
            </a:r>
            <a:r>
              <a:rPr lang="en-US" sz="2000" dirty="0" err="1"/>
              <a:t>hiện</a:t>
            </a:r>
            <a:r>
              <a:rPr lang="en-US" sz="2000" dirty="0"/>
              <a:t> </a:t>
            </a:r>
            <a:r>
              <a:rPr lang="en-US" sz="2000" dirty="0" err="1"/>
              <a:t>được</a:t>
            </a:r>
            <a:r>
              <a:rPr lang="en-US" sz="2000" dirty="0"/>
              <a:t> </a:t>
            </a:r>
            <a:r>
              <a:rPr lang="en-US" sz="2000" dirty="0" err="1"/>
              <a:t>thêm</a:t>
            </a:r>
            <a:r>
              <a:rPr lang="en-US" sz="2000" dirty="0"/>
              <a:t> </a:t>
            </a:r>
            <a:r>
              <a:rPr lang="en-US" sz="2000" dirty="0" err="1"/>
              <a:t>vào</a:t>
            </a:r>
            <a:r>
              <a:rPr lang="en-US" sz="2000" dirty="0"/>
              <a:t> </a:t>
            </a:r>
            <a:r>
              <a:rPr lang="en-US" sz="2000" dirty="0" err="1"/>
              <a:t>cuối</a:t>
            </a:r>
            <a:r>
              <a:rPr lang="en-US" sz="2000" dirty="0"/>
              <a:t> </a:t>
            </a:r>
            <a:r>
              <a:rPr lang="en-US" sz="2000" dirty="0" err="1"/>
              <a:t>hàng</a:t>
            </a:r>
            <a:r>
              <a:rPr lang="en-US" sz="2000" dirty="0"/>
              <a:t> </a:t>
            </a:r>
            <a:r>
              <a:rPr lang="en-US" sz="2000" dirty="0" err="1"/>
              <a:t>đợi</a:t>
            </a:r>
            <a:r>
              <a:rPr lang="en-US" sz="2000" dirty="0"/>
              <a:t>.</a:t>
            </a:r>
            <a:endParaRPr sz="2000" dirty="0"/>
          </a:p>
          <a:p>
            <a:pPr lvl="1"/>
            <a:r>
              <a:rPr lang="en-US" sz="2000" dirty="0" err="1"/>
              <a:t>Tiến</a:t>
            </a:r>
            <a:r>
              <a:rPr lang="en-US" sz="2000" dirty="0"/>
              <a:t> </a:t>
            </a:r>
            <a:r>
              <a:rPr lang="en-US" sz="2000" dirty="0" err="1"/>
              <a:t>trình</a:t>
            </a:r>
            <a:r>
              <a:rPr lang="en-US" sz="2000" dirty="0"/>
              <a:t> </a:t>
            </a:r>
            <a:r>
              <a:rPr lang="en-US" sz="2000" dirty="0" err="1"/>
              <a:t>được</a:t>
            </a:r>
            <a:r>
              <a:rPr lang="en-US" sz="2000" dirty="0"/>
              <a:t> </a:t>
            </a:r>
            <a:r>
              <a:rPr lang="en-US" sz="2000" dirty="0" err="1"/>
              <a:t>lựa</a:t>
            </a:r>
            <a:r>
              <a:rPr lang="en-US" sz="2000" dirty="0"/>
              <a:t> </a:t>
            </a:r>
            <a:r>
              <a:rPr lang="en-US" sz="2000" dirty="0" err="1"/>
              <a:t>chọn</a:t>
            </a:r>
            <a:r>
              <a:rPr lang="en-US" sz="2000" dirty="0"/>
              <a:t> </a:t>
            </a:r>
            <a:r>
              <a:rPr lang="en-US" sz="2000" dirty="0" err="1"/>
              <a:t>để</a:t>
            </a:r>
            <a:r>
              <a:rPr lang="en-US" sz="2000" dirty="0"/>
              <a:t> </a:t>
            </a:r>
            <a:r>
              <a:rPr lang="en-US" sz="2000" dirty="0" err="1"/>
              <a:t>xử</a:t>
            </a:r>
            <a:r>
              <a:rPr lang="en-US" sz="2000" dirty="0"/>
              <a:t> </a:t>
            </a:r>
            <a:r>
              <a:rPr lang="en-US" sz="2000" dirty="0" err="1"/>
              <a:t>lý</a:t>
            </a:r>
            <a:r>
              <a:rPr lang="en-US" sz="2000" dirty="0"/>
              <a:t> </a:t>
            </a:r>
            <a:r>
              <a:rPr lang="en-US" sz="2000" dirty="0" err="1"/>
              <a:t>được</a:t>
            </a:r>
            <a:r>
              <a:rPr lang="en-US" sz="2000" dirty="0"/>
              <a:t> </a:t>
            </a:r>
            <a:r>
              <a:rPr lang="en-US" sz="2000" dirty="0" err="1"/>
              <a:t>lấy</a:t>
            </a:r>
            <a:r>
              <a:rPr lang="en-US" sz="2000" dirty="0"/>
              <a:t> </a:t>
            </a:r>
            <a:r>
              <a:rPr lang="en-US" sz="2000" dirty="0" err="1"/>
              <a:t>từ</a:t>
            </a:r>
            <a:r>
              <a:rPr lang="en-US" sz="2000" dirty="0"/>
              <a:t> </a:t>
            </a:r>
            <a:r>
              <a:rPr lang="en-US" sz="2000" dirty="0" err="1"/>
              <a:t>đầu</a:t>
            </a:r>
            <a:r>
              <a:rPr lang="en-US" sz="2000" dirty="0"/>
              <a:t> </a:t>
            </a:r>
            <a:r>
              <a:rPr lang="en-US" sz="2000" dirty="0" err="1"/>
              <a:t>của</a:t>
            </a:r>
            <a:r>
              <a:rPr lang="en-US" sz="2000" dirty="0"/>
              <a:t> </a:t>
            </a:r>
            <a:r>
              <a:rPr lang="en-US" sz="2000" dirty="0" err="1"/>
              <a:t>hạng</a:t>
            </a:r>
            <a:r>
              <a:rPr lang="en-US" sz="2000" dirty="0"/>
              <a:t> </a:t>
            </a:r>
            <a:r>
              <a:rPr lang="en-US" sz="2000" dirty="0" err="1"/>
              <a:t>đợi</a:t>
            </a:r>
            <a:r>
              <a:rPr lang="en-US" sz="2000" dirty="0"/>
              <a:t>.</a:t>
            </a:r>
            <a:endParaRPr sz="2000" dirty="0"/>
          </a:p>
        </p:txBody>
      </p:sp>
      <p:sp>
        <p:nvSpPr>
          <p:cNvPr id="289" name="Google Shape;289;p2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pic>
        <p:nvPicPr>
          <p:cNvPr id="290" name="Google Shape;290;p21"/>
          <p:cNvPicPr preferRelativeResize="0"/>
          <p:nvPr/>
        </p:nvPicPr>
        <p:blipFill rotWithShape="1">
          <a:blip r:embed="rId3">
            <a:alphaModFix/>
          </a:blip>
          <a:srcRect/>
          <a:stretch/>
        </p:blipFill>
        <p:spPr>
          <a:xfrm>
            <a:off x="6522426" y="4828977"/>
            <a:ext cx="4831373" cy="1854202"/>
          </a:xfrm>
          <a:prstGeom prst="rect">
            <a:avLst/>
          </a:prstGeom>
          <a:noFill/>
          <a:ln>
            <a:noFill/>
          </a:ln>
        </p:spPr>
      </p:pic>
      <p:sp>
        <p:nvSpPr>
          <p:cNvPr id="2" name="Slide Number Placeholder 1">
            <a:extLst>
              <a:ext uri="{FF2B5EF4-FFF2-40B4-BE49-F238E27FC236}">
                <a16:creationId xmlns:a16="http://schemas.microsoft.com/office/drawing/2014/main" id="{D166E098-8930-F256-3762-430A7F7924D4}"/>
              </a:ext>
            </a:extLst>
          </p:cNvPr>
          <p:cNvSpPr>
            <a:spLocks noGrp="1"/>
          </p:cNvSpPr>
          <p:nvPr>
            <p:ph type="sldNum" sz="quarter" idx="12"/>
          </p:nvPr>
        </p:nvSpPr>
        <p:spPr/>
        <p:txBody>
          <a:bodyPr/>
          <a:lstStyle/>
          <a:p>
            <a:fld id="{00000000-1234-1234-1234-123412341234}" type="slidenum">
              <a:rPr lang="en-US" smtClean="0"/>
              <a:pPr/>
              <a:t>29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anim calcmode="lin" valueType="num">
                                      <p:cBhvr additive="base">
                                        <p:cTn id="7" dur="500" fill="hold"/>
                                        <p:tgtEl>
                                          <p:spTgt spid="2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
                                            <p:txEl>
                                              <p:pRg st="1" end="1"/>
                                            </p:txEl>
                                          </p:spTgt>
                                        </p:tgtEl>
                                        <p:attrNameLst>
                                          <p:attrName>style.visibility</p:attrName>
                                        </p:attrNameLst>
                                      </p:cBhvr>
                                      <p:to>
                                        <p:strVal val="visible"/>
                                      </p:to>
                                    </p:set>
                                    <p:anim calcmode="lin" valueType="num">
                                      <p:cBhvr additive="base">
                                        <p:cTn id="13" dur="500" fill="hold"/>
                                        <p:tgtEl>
                                          <p:spTgt spid="2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
                                            <p:txEl>
                                              <p:pRg st="2" end="2"/>
                                            </p:txEl>
                                          </p:spTgt>
                                        </p:tgtEl>
                                        <p:attrNameLst>
                                          <p:attrName>style.visibility</p:attrName>
                                        </p:attrNameLst>
                                      </p:cBhvr>
                                      <p:to>
                                        <p:strVal val="visible"/>
                                      </p:to>
                                    </p:set>
                                    <p:anim calcmode="lin" valueType="num">
                                      <p:cBhvr additive="base">
                                        <p:cTn id="19" dur="500" fill="hold"/>
                                        <p:tgtEl>
                                          <p:spTgt spid="28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6">
                                            <p:txEl>
                                              <p:pRg st="3" end="3"/>
                                            </p:txEl>
                                          </p:spTgt>
                                        </p:tgtEl>
                                        <p:attrNameLst>
                                          <p:attrName>style.visibility</p:attrName>
                                        </p:attrNameLst>
                                      </p:cBhvr>
                                      <p:to>
                                        <p:strVal val="visible"/>
                                      </p:to>
                                    </p:set>
                                    <p:anim calcmode="lin" valueType="num">
                                      <p:cBhvr additive="base">
                                        <p:cTn id="25" dur="500" fill="hold"/>
                                        <p:tgtEl>
                                          <p:spTgt spid="28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6">
                                            <p:txEl>
                                              <p:pRg st="4" end="4"/>
                                            </p:txEl>
                                          </p:spTgt>
                                        </p:tgtEl>
                                        <p:attrNameLst>
                                          <p:attrName>style.visibility</p:attrName>
                                        </p:attrNameLst>
                                      </p:cBhvr>
                                      <p:to>
                                        <p:strVal val="visible"/>
                                      </p:to>
                                    </p:set>
                                    <p:anim calcmode="lin" valueType="num">
                                      <p:cBhvr additive="base">
                                        <p:cTn id="31" dur="500" fill="hold"/>
                                        <p:tgtEl>
                                          <p:spTgt spid="28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86">
                                            <p:txEl>
                                              <p:pRg st="5" end="5"/>
                                            </p:txEl>
                                          </p:spTgt>
                                        </p:tgtEl>
                                        <p:attrNameLst>
                                          <p:attrName>style.visibility</p:attrName>
                                        </p:attrNameLst>
                                      </p:cBhvr>
                                      <p:to>
                                        <p:strVal val="visible"/>
                                      </p:to>
                                    </p:set>
                                    <p:anim calcmode="lin" valueType="num">
                                      <p:cBhvr additive="base">
                                        <p:cTn id="37" dur="500" fill="hold"/>
                                        <p:tgtEl>
                                          <p:spTgt spid="28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86">
                                            <p:txEl>
                                              <p:pRg st="6" end="6"/>
                                            </p:txEl>
                                          </p:spTgt>
                                        </p:tgtEl>
                                        <p:attrNameLst>
                                          <p:attrName>style.visibility</p:attrName>
                                        </p:attrNameLst>
                                      </p:cBhvr>
                                      <p:to>
                                        <p:strVal val="visible"/>
                                      </p:to>
                                    </p:set>
                                    <p:anim calcmode="lin" valueType="num">
                                      <p:cBhvr additive="base">
                                        <p:cTn id="43" dur="500" fill="hold"/>
                                        <p:tgtEl>
                                          <p:spTgt spid="28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90"/>
                                        </p:tgtEl>
                                        <p:attrNameLst>
                                          <p:attrName>style.visibility</p:attrName>
                                        </p:attrNameLst>
                                      </p:cBhvr>
                                      <p:to>
                                        <p:strVal val="visible"/>
                                      </p:to>
                                    </p:set>
                                    <p:anim calcmode="lin" valueType="num">
                                      <p:cBhvr additive="base">
                                        <p:cTn id="49" dur="500" fill="hold"/>
                                        <p:tgtEl>
                                          <p:spTgt spid="290"/>
                                        </p:tgtEl>
                                        <p:attrNameLst>
                                          <p:attrName>ppt_x</p:attrName>
                                        </p:attrNameLst>
                                      </p:cBhvr>
                                      <p:tavLst>
                                        <p:tav tm="0">
                                          <p:val>
                                            <p:strVal val="#ppt_x"/>
                                          </p:val>
                                        </p:tav>
                                        <p:tav tm="100000">
                                          <p:val>
                                            <p:strVal val="#ppt_x"/>
                                          </p:val>
                                        </p:tav>
                                      </p:tavLst>
                                    </p:anim>
                                    <p:anim calcmode="lin" valueType="num">
                                      <p:cBhvr additive="base">
                                        <p:cTn id="50" dur="500" fill="hold"/>
                                        <p:tgtEl>
                                          <p:spTgt spid="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7" name="Google Shape;77;p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16B13CF1-0E10-B465-A0D7-1EE79DB6A9E2}"/>
              </a:ext>
            </a:extLst>
          </p:cNvPr>
          <p:cNvSpPr>
            <a:spLocks noGrp="1"/>
          </p:cNvSpPr>
          <p:nvPr>
            <p:ph type="sldNum" sz="quarter" idx="12"/>
          </p:nvPr>
        </p:nvSpPr>
        <p:spPr/>
        <p:txBody>
          <a:bodyPr/>
          <a:lstStyle/>
          <a:p>
            <a:fld id="{00000000-1234-1234-1234-123412341234}" type="slidenum">
              <a:rPr lang="en-US" smtClean="0"/>
              <a:pPr/>
              <a:t>3</a:t>
            </a:fld>
            <a:endParaRPr lang="en-US" dirty="0"/>
          </a:p>
        </p:txBody>
      </p:sp>
      <p:sp>
        <p:nvSpPr>
          <p:cNvPr id="79" name="Google Shape;79;p3"/>
          <p:cNvSpPr txBox="1">
            <a:spLocks noGrp="1"/>
          </p:cNvSpPr>
          <p:nvPr>
            <p:ph type="body" sz="quarter" idx="13"/>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endParaRPr dirty="0"/>
          </a:p>
          <a:p>
            <a:pPr marL="342900" indent="-342900"/>
            <a:r>
              <a:rPr lang="en-US" dirty="0" err="1"/>
              <a:t>Các</a:t>
            </a:r>
            <a:r>
              <a:rPr lang="en-US" dirty="0"/>
              <a:t> </a:t>
            </a:r>
            <a:r>
              <a:rPr lang="en-US" dirty="0" err="1"/>
              <a:t>loại</a:t>
            </a:r>
            <a:r>
              <a:rPr lang="en-US" dirty="0"/>
              <a:t> </a:t>
            </a:r>
            <a:r>
              <a:rPr lang="en-US" dirty="0" err="1"/>
              <a:t>định</a:t>
            </a:r>
            <a:r>
              <a:rPr lang="en-US" dirty="0"/>
              <a:t> </a:t>
            </a:r>
            <a:r>
              <a:rPr lang="en-US" dirty="0" err="1"/>
              <a:t>thời</a:t>
            </a:r>
            <a:endParaRPr dirty="0"/>
          </a:p>
          <a:p>
            <a:pPr marL="342900" indent="-342900"/>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endParaRPr dirty="0"/>
          </a:p>
          <a:p>
            <a:pPr marL="342900" indent="-342900"/>
            <a:r>
              <a:rPr lang="en-US" dirty="0" err="1"/>
              <a:t>Các</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endParaRPr dirty="0"/>
          </a:p>
          <a:p>
            <a:pPr marL="800100" lvl="1" indent="-342900" algn="just">
              <a:buFont typeface="Arial" panose="020B0604020202020204" pitchFamily="34" charset="0"/>
              <a:buChar char="•"/>
            </a:pPr>
            <a:r>
              <a:rPr lang="en-US" dirty="0"/>
              <a:t>First-Come, First-Served (FCFS)</a:t>
            </a:r>
            <a:endParaRPr dirty="0"/>
          </a:p>
          <a:p>
            <a:pPr marL="800100" lvl="1" indent="-342900" algn="just">
              <a:buFont typeface="Arial" panose="020B0604020202020204" pitchFamily="34" charset="0"/>
              <a:buChar char="•"/>
            </a:pPr>
            <a:r>
              <a:rPr lang="en-US" dirty="0"/>
              <a:t>Shortest Job First (SJF)</a:t>
            </a:r>
            <a:endParaRPr dirty="0"/>
          </a:p>
          <a:p>
            <a:pPr marL="800100" lvl="1" indent="-342900" algn="just">
              <a:buFont typeface="Arial" panose="020B0604020202020204" pitchFamily="34" charset="0"/>
              <a:buChar char="•"/>
            </a:pPr>
            <a:r>
              <a:rPr lang="en-US" dirty="0"/>
              <a:t>Shortest Remaining Time First (SRTF)</a:t>
            </a:r>
            <a:endParaRPr dirty="0"/>
          </a:p>
          <a:p>
            <a:pPr marL="800100" lvl="1" indent="-342900" algn="just">
              <a:buFont typeface="Arial" panose="020B0604020202020204" pitchFamily="34" charset="0"/>
              <a:buChar char="•"/>
            </a:pPr>
            <a:r>
              <a:rPr lang="en-US" dirty="0"/>
              <a:t>Priority Scheduling</a:t>
            </a:r>
            <a:endParaRPr dirty="0"/>
          </a:p>
        </p:txBody>
      </p:sp>
      <p:sp>
        <p:nvSpPr>
          <p:cNvPr id="3" name="Text Placeholder 2">
            <a:extLst>
              <a:ext uri="{FF2B5EF4-FFF2-40B4-BE49-F238E27FC236}">
                <a16:creationId xmlns:a16="http://schemas.microsoft.com/office/drawing/2014/main" id="{EC6243EE-E1DE-12B5-F4F5-74A39594048F}"/>
              </a:ext>
            </a:extLst>
          </p:cNvPr>
          <p:cNvSpPr>
            <a:spLocks noGrp="1"/>
          </p:cNvSpPr>
          <p:nvPr>
            <p:ph type="body" sz="quarter" idx="15"/>
          </p:nvPr>
        </p:nvSpPr>
        <p:spPr/>
        <p:txBody>
          <a:bodyPr/>
          <a:lstStyle/>
          <a:p>
            <a:r>
              <a:rPr lang="en-VN" dirty="0"/>
              <a:t>NỘI DUNG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anim calcmode="lin" valueType="num">
                                      <p:cBhvr additive="base">
                                        <p:cTn id="7"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
                                            <p:txEl>
                                              <p:pRg st="1" end="1"/>
                                            </p:txEl>
                                          </p:spTgt>
                                        </p:tgtEl>
                                        <p:attrNameLst>
                                          <p:attrName>style.visibility</p:attrName>
                                        </p:attrNameLst>
                                      </p:cBhvr>
                                      <p:to>
                                        <p:strVal val="visible"/>
                                      </p:to>
                                    </p:set>
                                    <p:anim calcmode="lin" valueType="num">
                                      <p:cBhvr additive="base">
                                        <p:cTn id="13" dur="500" fill="hold"/>
                                        <p:tgtEl>
                                          <p:spTgt spid="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9">
                                            <p:txEl>
                                              <p:pRg st="2" end="2"/>
                                            </p:txEl>
                                          </p:spTgt>
                                        </p:tgtEl>
                                        <p:attrNameLst>
                                          <p:attrName>style.visibility</p:attrName>
                                        </p:attrNameLst>
                                      </p:cBhvr>
                                      <p:to>
                                        <p:strVal val="visible"/>
                                      </p:to>
                                    </p:set>
                                    <p:anim calcmode="lin" valueType="num">
                                      <p:cBhvr additive="base">
                                        <p:cTn id="19" dur="500" fill="hold"/>
                                        <p:tgtEl>
                                          <p:spTgt spid="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9">
                                            <p:txEl>
                                              <p:pRg st="3" end="3"/>
                                            </p:txEl>
                                          </p:spTgt>
                                        </p:tgtEl>
                                        <p:attrNameLst>
                                          <p:attrName>style.visibility</p:attrName>
                                        </p:attrNameLst>
                                      </p:cBhvr>
                                      <p:to>
                                        <p:strVal val="visible"/>
                                      </p:to>
                                    </p:set>
                                    <p:anim calcmode="lin" valueType="num">
                                      <p:cBhvr additive="base">
                                        <p:cTn id="25" dur="500" fill="hold"/>
                                        <p:tgtEl>
                                          <p:spTgt spid="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9">
                                            <p:txEl>
                                              <p:pRg st="4" end="4"/>
                                            </p:txEl>
                                          </p:spTgt>
                                        </p:tgtEl>
                                        <p:attrNameLst>
                                          <p:attrName>style.visibility</p:attrName>
                                        </p:attrNameLst>
                                      </p:cBhvr>
                                      <p:to>
                                        <p:strVal val="visible"/>
                                      </p:to>
                                    </p:set>
                                    <p:anim calcmode="lin" valueType="num">
                                      <p:cBhvr additive="base">
                                        <p:cTn id="31" dur="500" fill="hold"/>
                                        <p:tgtEl>
                                          <p:spTgt spid="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9">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9">
                                            <p:txEl>
                                              <p:pRg st="5" end="5"/>
                                            </p:txEl>
                                          </p:spTgt>
                                        </p:tgtEl>
                                        <p:attrNameLst>
                                          <p:attrName>style.visibility</p:attrName>
                                        </p:attrNameLst>
                                      </p:cBhvr>
                                      <p:to>
                                        <p:strVal val="visible"/>
                                      </p:to>
                                    </p:set>
                                    <p:anim calcmode="lin" valueType="num">
                                      <p:cBhvr additive="base">
                                        <p:cTn id="35" dur="500" fill="hold"/>
                                        <p:tgtEl>
                                          <p:spTgt spid="7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9">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9">
                                            <p:txEl>
                                              <p:pRg st="6" end="6"/>
                                            </p:txEl>
                                          </p:spTgt>
                                        </p:tgtEl>
                                        <p:attrNameLst>
                                          <p:attrName>style.visibility</p:attrName>
                                        </p:attrNameLst>
                                      </p:cBhvr>
                                      <p:to>
                                        <p:strVal val="visible"/>
                                      </p:to>
                                    </p:set>
                                    <p:anim calcmode="lin" valueType="num">
                                      <p:cBhvr additive="base">
                                        <p:cTn id="39" dur="500" fill="hold"/>
                                        <p:tgtEl>
                                          <p:spTgt spid="79">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9">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9">
                                            <p:txEl>
                                              <p:pRg st="7" end="7"/>
                                            </p:txEl>
                                          </p:spTgt>
                                        </p:tgtEl>
                                        <p:attrNameLst>
                                          <p:attrName>style.visibility</p:attrName>
                                        </p:attrNameLst>
                                      </p:cBhvr>
                                      <p:to>
                                        <p:strVal val="visible"/>
                                      </p:to>
                                    </p:set>
                                    <p:anim calcmode="lin" valueType="num">
                                      <p:cBhvr additive="base">
                                        <p:cTn id="43" dur="500" fill="hold"/>
                                        <p:tgtEl>
                                          <p:spTgt spid="7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4.2. First-Come, First-Served (FCFS)</a:t>
            </a:r>
            <a:endParaRPr dirty="0"/>
          </a:p>
        </p:txBody>
      </p:sp>
      <p:sp>
        <p:nvSpPr>
          <p:cNvPr id="299" name="Google Shape;299;p22"/>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aphicFrame>
        <p:nvGraphicFramePr>
          <p:cNvPr id="300" name="Google Shape;300;p22"/>
          <p:cNvGraphicFramePr/>
          <p:nvPr>
            <p:extLst>
              <p:ext uri="{D42A27DB-BD31-4B8C-83A1-F6EECF244321}">
                <p14:modId xmlns:p14="http://schemas.microsoft.com/office/powerpoint/2010/main" val="2322812102"/>
              </p:ext>
            </p:extLst>
          </p:nvPr>
        </p:nvGraphicFramePr>
        <p:xfrm>
          <a:off x="2950029" y="1389054"/>
          <a:ext cx="6291942" cy="2363406"/>
        </p:xfrm>
        <a:graphic>
          <a:graphicData uri="http://schemas.openxmlformats.org/drawingml/2006/table">
            <a:tbl>
              <a:tblPr firstRow="1" bandRow="1">
                <a:tableStyleId>{69012ECD-51FC-41F1-AA8D-1B2483CD663E}</a:tableStyleId>
              </a:tblPr>
              <a:tblGrid>
                <a:gridCol w="2097314">
                  <a:extLst>
                    <a:ext uri="{9D8B030D-6E8A-4147-A177-3AD203B41FA5}">
                      <a16:colId xmlns:a16="http://schemas.microsoft.com/office/drawing/2014/main" val="20000"/>
                    </a:ext>
                  </a:extLst>
                </a:gridCol>
                <a:gridCol w="2097314">
                  <a:extLst>
                    <a:ext uri="{9D8B030D-6E8A-4147-A177-3AD203B41FA5}">
                      <a16:colId xmlns:a16="http://schemas.microsoft.com/office/drawing/2014/main" val="20001"/>
                    </a:ext>
                  </a:extLst>
                </a:gridCol>
                <a:gridCol w="2097314">
                  <a:extLst>
                    <a:ext uri="{9D8B030D-6E8A-4147-A177-3AD203B41FA5}">
                      <a16:colId xmlns:a16="http://schemas.microsoft.com/office/drawing/2014/main" val="20002"/>
                    </a:ext>
                  </a:extLst>
                </a:gridCol>
              </a:tblGrid>
              <a:tr h="356425">
                <a:tc>
                  <a:txBody>
                    <a:bodyPr/>
                    <a:lstStyle/>
                    <a:p>
                      <a:pPr marL="0" marR="0" lvl="0" indent="0" algn="ctr" rtl="0">
                        <a:lnSpc>
                          <a:spcPct val="107000"/>
                        </a:lnSpc>
                        <a:spcBef>
                          <a:spcPts val="0"/>
                        </a:spcBef>
                        <a:spcAft>
                          <a:spcPts val="0"/>
                        </a:spcAft>
                        <a:buNone/>
                      </a:pPr>
                      <a:r>
                        <a:rPr lang="en-US" sz="2000" b="1" u="none" strike="noStrike" cap="none" dirty="0">
                          <a:latin typeface="Arial" panose="020B0604020202020204" pitchFamily="34" charset="0"/>
                          <a:cs typeface="Arial" panose="020B0604020202020204" pitchFamily="34" charset="0"/>
                          <a:sym typeface="Times New Roman"/>
                        </a:rPr>
                        <a:t>Process</a:t>
                      </a:r>
                      <a:endParaRPr sz="2000" b="1" u="none" strike="noStrike" cap="none" dirty="0">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Arrival Time</a:t>
                      </a:r>
                      <a:endParaRPr sz="2000" b="1" u="none" strike="noStrike" cap="none">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 Burst Time</a:t>
                      </a:r>
                      <a:endParaRPr sz="2000" b="1" u="none" strike="noStrike" cap="none">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P1</a:t>
                      </a:r>
                      <a:endParaRPr sz="2000" b="1" u="none" strike="noStrike" cap="none">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0</a:t>
                      </a:r>
                      <a:endParaRPr sz="2000" b="1" u="none" strike="noStrike" cap="none">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12</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P2</a:t>
                      </a:r>
                      <a:endParaRPr sz="2000" b="1" u="none" strike="noStrike" cap="none">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2</a:t>
                      </a:r>
                      <a:endParaRPr sz="2000" b="1" u="none" strike="noStrike" cap="none">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7</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P3</a:t>
                      </a:r>
                      <a:endParaRPr sz="2000" b="1" u="none" strike="noStrike" cap="none">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5</a:t>
                      </a:r>
                      <a:endParaRPr sz="2000" b="1" u="none" strike="noStrike" cap="none">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dirty="0">
                          <a:latin typeface="Arial" panose="020B0604020202020204" pitchFamily="34" charset="0"/>
                          <a:cs typeface="Arial" panose="020B0604020202020204" pitchFamily="34" charset="0"/>
                          <a:sym typeface="Times New Roman"/>
                        </a:rPr>
                        <a:t>8</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P4</a:t>
                      </a:r>
                      <a:endParaRPr sz="2000" b="1" u="none" strike="noStrike" cap="none">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9</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dirty="0">
                          <a:latin typeface="Arial" panose="020B0604020202020204" pitchFamily="34" charset="0"/>
                          <a:cs typeface="Arial" panose="020B0604020202020204" pitchFamily="34" charset="0"/>
                          <a:sym typeface="Times New Roman"/>
                        </a:rPr>
                        <a:t>3</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P5</a:t>
                      </a:r>
                      <a:endParaRPr sz="2000" b="1" u="none" strike="noStrike" cap="none">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12</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dirty="0">
                          <a:latin typeface="Arial" panose="020B0604020202020204" pitchFamily="34" charset="0"/>
                          <a:cs typeface="Arial" panose="020B0604020202020204" pitchFamily="34" charset="0"/>
                          <a:sym typeface="Times New Roman"/>
                        </a:rPr>
                        <a:t>6</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E98A52F-9A62-BE9A-244D-D37C8CA7EBB3}"/>
              </a:ext>
            </a:extLst>
          </p:cNvPr>
          <p:cNvSpPr>
            <a:spLocks noGrp="1"/>
          </p:cNvSpPr>
          <p:nvPr>
            <p:ph type="sldNum" sz="quarter" idx="12"/>
          </p:nvPr>
        </p:nvSpPr>
        <p:spPr/>
        <p:txBody>
          <a:bodyPr/>
          <a:lstStyle/>
          <a:p>
            <a:fld id="{00000000-1234-1234-1234-123412341234}" type="slidenum">
              <a:rPr lang="en-US" smtClean="0"/>
              <a:pPr/>
              <a:t>30</a:t>
            </a:fld>
            <a:endParaRPr lang="en-US" dirty="0"/>
          </a:p>
        </p:txBody>
      </p:sp>
      <p:sp>
        <p:nvSpPr>
          <p:cNvPr id="5" name="TextBox 4">
            <a:extLst>
              <a:ext uri="{FF2B5EF4-FFF2-40B4-BE49-F238E27FC236}">
                <a16:creationId xmlns:a16="http://schemas.microsoft.com/office/drawing/2014/main" id="{1FADACC2-2F30-244C-9288-97276F958AE0}"/>
              </a:ext>
            </a:extLst>
          </p:cNvPr>
          <p:cNvSpPr txBox="1"/>
          <p:nvPr/>
        </p:nvSpPr>
        <p:spPr>
          <a:xfrm>
            <a:off x="1181610" y="4136571"/>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p>
        </p:txBody>
      </p:sp>
      <p:sp>
        <p:nvSpPr>
          <p:cNvPr id="8" name="Text Box 13">
            <a:extLst>
              <a:ext uri="{FF2B5EF4-FFF2-40B4-BE49-F238E27FC236}">
                <a16:creationId xmlns:a16="http://schemas.microsoft.com/office/drawing/2014/main" id="{E4EE5A0B-83ED-CE10-16FA-A7679EDB4FBA}"/>
              </a:ext>
            </a:extLst>
          </p:cNvPr>
          <p:cNvSpPr txBox="1">
            <a:spLocks noChangeArrowheads="1"/>
          </p:cNvSpPr>
          <p:nvPr/>
        </p:nvSpPr>
        <p:spPr bwMode="auto">
          <a:xfrm>
            <a:off x="2418674" y="567390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0</a:t>
            </a:r>
          </a:p>
        </p:txBody>
      </p:sp>
      <p:sp>
        <p:nvSpPr>
          <p:cNvPr id="9" name="Text Box 13">
            <a:extLst>
              <a:ext uri="{FF2B5EF4-FFF2-40B4-BE49-F238E27FC236}">
                <a16:creationId xmlns:a16="http://schemas.microsoft.com/office/drawing/2014/main" id="{BF085319-D196-335D-A7E0-22C7D84B6AC2}"/>
              </a:ext>
            </a:extLst>
          </p:cNvPr>
          <p:cNvSpPr txBox="1">
            <a:spLocks noChangeArrowheads="1"/>
          </p:cNvSpPr>
          <p:nvPr/>
        </p:nvSpPr>
        <p:spPr bwMode="auto">
          <a:xfrm>
            <a:off x="4638379" y="567390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10" name="Text Box 13">
            <a:extLst>
              <a:ext uri="{FF2B5EF4-FFF2-40B4-BE49-F238E27FC236}">
                <a16:creationId xmlns:a16="http://schemas.microsoft.com/office/drawing/2014/main" id="{88F64DA9-EA4D-E8FA-FBBC-95C270E7BF3B}"/>
              </a:ext>
            </a:extLst>
          </p:cNvPr>
          <p:cNvSpPr txBox="1">
            <a:spLocks noChangeArrowheads="1"/>
          </p:cNvSpPr>
          <p:nvPr/>
        </p:nvSpPr>
        <p:spPr bwMode="auto">
          <a:xfrm>
            <a:off x="5933779" y="567390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11" name="Text Box 13">
            <a:extLst>
              <a:ext uri="{FF2B5EF4-FFF2-40B4-BE49-F238E27FC236}">
                <a16:creationId xmlns:a16="http://schemas.microsoft.com/office/drawing/2014/main" id="{0F64F1EF-D761-E96B-77DA-703ABC26B616}"/>
              </a:ext>
            </a:extLst>
          </p:cNvPr>
          <p:cNvSpPr txBox="1">
            <a:spLocks noChangeArrowheads="1"/>
          </p:cNvSpPr>
          <p:nvPr/>
        </p:nvSpPr>
        <p:spPr bwMode="auto">
          <a:xfrm>
            <a:off x="7383106" y="567390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27</a:t>
            </a:r>
          </a:p>
        </p:txBody>
      </p:sp>
      <p:sp>
        <p:nvSpPr>
          <p:cNvPr id="12" name="Text Box 13">
            <a:extLst>
              <a:ext uri="{FF2B5EF4-FFF2-40B4-BE49-F238E27FC236}">
                <a16:creationId xmlns:a16="http://schemas.microsoft.com/office/drawing/2014/main" id="{A65194C5-5301-0471-0145-293566DF2EA1}"/>
              </a:ext>
            </a:extLst>
          </p:cNvPr>
          <p:cNvSpPr txBox="1">
            <a:spLocks noChangeArrowheads="1"/>
          </p:cNvSpPr>
          <p:nvPr/>
        </p:nvSpPr>
        <p:spPr bwMode="auto">
          <a:xfrm>
            <a:off x="7887992" y="567390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30</a:t>
            </a:r>
          </a:p>
        </p:txBody>
      </p:sp>
      <p:sp>
        <p:nvSpPr>
          <p:cNvPr id="13" name="Text Box 13">
            <a:extLst>
              <a:ext uri="{FF2B5EF4-FFF2-40B4-BE49-F238E27FC236}">
                <a16:creationId xmlns:a16="http://schemas.microsoft.com/office/drawing/2014/main" id="{E589CE7B-B3AB-CAF0-B669-9206743DAB9E}"/>
              </a:ext>
            </a:extLst>
          </p:cNvPr>
          <p:cNvSpPr txBox="1">
            <a:spLocks noChangeArrowheads="1"/>
          </p:cNvSpPr>
          <p:nvPr/>
        </p:nvSpPr>
        <p:spPr bwMode="auto">
          <a:xfrm>
            <a:off x="8982672" y="567390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graphicFrame>
        <p:nvGraphicFramePr>
          <p:cNvPr id="14" name="Table 8">
            <a:extLst>
              <a:ext uri="{FF2B5EF4-FFF2-40B4-BE49-F238E27FC236}">
                <a16:creationId xmlns:a16="http://schemas.microsoft.com/office/drawing/2014/main" id="{54832D0B-33DC-39F8-C09B-888995BF86C0}"/>
              </a:ext>
            </a:extLst>
          </p:cNvPr>
          <p:cNvGraphicFramePr>
            <a:graphicFrameLocks noGrp="1"/>
          </p:cNvGraphicFramePr>
          <p:nvPr>
            <p:extLst>
              <p:ext uri="{D42A27DB-BD31-4B8C-83A1-F6EECF244321}">
                <p14:modId xmlns:p14="http://schemas.microsoft.com/office/powerpoint/2010/main" val="115541543"/>
              </p:ext>
            </p:extLst>
          </p:nvPr>
        </p:nvGraphicFramePr>
        <p:xfrm>
          <a:off x="2652950" y="4988102"/>
          <a:ext cx="2194560" cy="45720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091467902"/>
                    </a:ext>
                  </a:extLst>
                </a:gridCol>
              </a:tblGrid>
              <a:tr h="457200">
                <a:tc>
                  <a:txBody>
                    <a:bodyPr/>
                    <a:lstStyle/>
                    <a:p>
                      <a:pPr algn="ctr"/>
                      <a:r>
                        <a:rPr lang="en-US" dirty="0">
                          <a:solidFill>
                            <a:schemeClr val="tx1"/>
                          </a:solidFill>
                          <a:latin typeface="Arial" panose="020B0604020202020204" pitchFamily="34" charset="0"/>
                          <a:cs typeface="Arial" panose="020B0604020202020204" pitchFamily="34" charset="0"/>
                        </a:rPr>
                        <a:t>P1</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025875802"/>
                  </a:ext>
                </a:extLst>
              </a:tr>
            </a:tbl>
          </a:graphicData>
        </a:graphic>
      </p:graphicFrame>
      <p:graphicFrame>
        <p:nvGraphicFramePr>
          <p:cNvPr id="15" name="Table 10">
            <a:extLst>
              <a:ext uri="{FF2B5EF4-FFF2-40B4-BE49-F238E27FC236}">
                <a16:creationId xmlns:a16="http://schemas.microsoft.com/office/drawing/2014/main" id="{C2CCB7A7-C10E-7A1C-0C84-FD452BB92857}"/>
              </a:ext>
            </a:extLst>
          </p:cNvPr>
          <p:cNvGraphicFramePr>
            <a:graphicFrameLocks noGrp="1"/>
          </p:cNvGraphicFramePr>
          <p:nvPr>
            <p:extLst>
              <p:ext uri="{D42A27DB-BD31-4B8C-83A1-F6EECF244321}">
                <p14:modId xmlns:p14="http://schemas.microsoft.com/office/powerpoint/2010/main" val="3792897063"/>
              </p:ext>
            </p:extLst>
          </p:nvPr>
        </p:nvGraphicFramePr>
        <p:xfrm>
          <a:off x="4850218" y="4988102"/>
          <a:ext cx="1280160" cy="457200"/>
        </p:xfrm>
        <a:graphic>
          <a:graphicData uri="http://schemas.openxmlformats.org/drawingml/2006/table">
            <a:tbl>
              <a:tblPr firstRow="1" bandRow="1">
                <a:effectLst/>
                <a:tableStyleId>{5C22544A-7EE6-4342-B048-85BDC9FD1C3A}</a:tableStyleId>
              </a:tblPr>
              <a:tblGrid>
                <a:gridCol w="1280160">
                  <a:extLst>
                    <a:ext uri="{9D8B030D-6E8A-4147-A177-3AD203B41FA5}">
                      <a16:colId xmlns:a16="http://schemas.microsoft.com/office/drawing/2014/main" val="2225917917"/>
                    </a:ext>
                  </a:extLst>
                </a:gridCol>
              </a:tblGrid>
              <a:tr h="457200">
                <a:tc>
                  <a:txBody>
                    <a:bodyPr/>
                    <a:lstStyle/>
                    <a:p>
                      <a:pPr algn="ctr"/>
                      <a:r>
                        <a:rPr lang="en-US" dirty="0">
                          <a:solidFill>
                            <a:schemeClr val="tx1"/>
                          </a:solidFill>
                          <a:latin typeface="Arial" panose="020B0604020202020204" pitchFamily="34" charset="0"/>
                          <a:cs typeface="Arial" panose="020B0604020202020204" pitchFamily="34" charset="0"/>
                        </a:rPr>
                        <a:t>P2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87454617"/>
                  </a:ext>
                </a:extLst>
              </a:tr>
            </a:tbl>
          </a:graphicData>
        </a:graphic>
      </p:graphicFrame>
      <p:graphicFrame>
        <p:nvGraphicFramePr>
          <p:cNvPr id="16" name="Table 30">
            <a:extLst>
              <a:ext uri="{FF2B5EF4-FFF2-40B4-BE49-F238E27FC236}">
                <a16:creationId xmlns:a16="http://schemas.microsoft.com/office/drawing/2014/main" id="{6E1DD6C9-3C14-BB9D-0919-2F65E760FF2F}"/>
              </a:ext>
            </a:extLst>
          </p:cNvPr>
          <p:cNvGraphicFramePr>
            <a:graphicFrameLocks noGrp="1"/>
          </p:cNvGraphicFramePr>
          <p:nvPr>
            <p:extLst>
              <p:ext uri="{D42A27DB-BD31-4B8C-83A1-F6EECF244321}">
                <p14:modId xmlns:p14="http://schemas.microsoft.com/office/powerpoint/2010/main" val="1743087247"/>
              </p:ext>
            </p:extLst>
          </p:nvPr>
        </p:nvGraphicFramePr>
        <p:xfrm>
          <a:off x="6130379" y="4988102"/>
          <a:ext cx="1463040" cy="4572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683518353"/>
                    </a:ext>
                  </a:extLst>
                </a:gridCol>
              </a:tblGrid>
              <a:tr h="457200">
                <a:tc>
                  <a:txBody>
                    <a:bodyPr/>
                    <a:lstStyle/>
                    <a:p>
                      <a:pPr algn="ctr"/>
                      <a:r>
                        <a:rPr lang="en-US" dirty="0">
                          <a:solidFill>
                            <a:schemeClr val="tx1"/>
                          </a:solidFill>
                          <a:latin typeface="Arial" panose="020B0604020202020204" pitchFamily="34" charset="0"/>
                          <a:cs typeface="Arial" panose="020B0604020202020204" pitchFamily="34" charset="0"/>
                        </a:rPr>
                        <a:t>P3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341873152"/>
                  </a:ext>
                </a:extLst>
              </a:tr>
            </a:tbl>
          </a:graphicData>
        </a:graphic>
      </p:graphicFrame>
      <p:graphicFrame>
        <p:nvGraphicFramePr>
          <p:cNvPr id="17" name="Table 32">
            <a:extLst>
              <a:ext uri="{FF2B5EF4-FFF2-40B4-BE49-F238E27FC236}">
                <a16:creationId xmlns:a16="http://schemas.microsoft.com/office/drawing/2014/main" id="{EBF5DB1D-2671-D96F-E2E7-373B190B12A6}"/>
              </a:ext>
            </a:extLst>
          </p:cNvPr>
          <p:cNvGraphicFramePr>
            <a:graphicFrameLocks noGrp="1"/>
          </p:cNvGraphicFramePr>
          <p:nvPr>
            <p:extLst>
              <p:ext uri="{D42A27DB-BD31-4B8C-83A1-F6EECF244321}">
                <p14:modId xmlns:p14="http://schemas.microsoft.com/office/powerpoint/2010/main" val="414925978"/>
              </p:ext>
            </p:extLst>
          </p:nvPr>
        </p:nvGraphicFramePr>
        <p:xfrm>
          <a:off x="7590370" y="4988102"/>
          <a:ext cx="548640" cy="45720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784316092"/>
                    </a:ext>
                  </a:extLst>
                </a:gridCol>
              </a:tblGrid>
              <a:tr h="457200">
                <a:tc>
                  <a:txBody>
                    <a:bodyPr/>
                    <a:lstStyle/>
                    <a:p>
                      <a:pPr algn="ctr"/>
                      <a:r>
                        <a:rPr lang="en-US" dirty="0">
                          <a:solidFill>
                            <a:schemeClr val="tx1"/>
                          </a:solidFill>
                          <a:latin typeface="Arial" panose="020B0604020202020204" pitchFamily="34" charset="0"/>
                          <a:cs typeface="Arial" panose="020B0604020202020204" pitchFamily="34" charset="0"/>
                        </a:rPr>
                        <a:t>P4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72998781"/>
                  </a:ext>
                </a:extLst>
              </a:tr>
            </a:tbl>
          </a:graphicData>
        </a:graphic>
      </p:graphicFrame>
      <p:graphicFrame>
        <p:nvGraphicFramePr>
          <p:cNvPr id="18" name="Table 34">
            <a:extLst>
              <a:ext uri="{FF2B5EF4-FFF2-40B4-BE49-F238E27FC236}">
                <a16:creationId xmlns:a16="http://schemas.microsoft.com/office/drawing/2014/main" id="{A14564A8-5C54-3529-9C63-769E782267F0}"/>
              </a:ext>
            </a:extLst>
          </p:cNvPr>
          <p:cNvGraphicFramePr>
            <a:graphicFrameLocks noGrp="1"/>
          </p:cNvGraphicFramePr>
          <p:nvPr>
            <p:extLst>
              <p:ext uri="{D42A27DB-BD31-4B8C-83A1-F6EECF244321}">
                <p14:modId xmlns:p14="http://schemas.microsoft.com/office/powerpoint/2010/main" val="2380730085"/>
              </p:ext>
            </p:extLst>
          </p:nvPr>
        </p:nvGraphicFramePr>
        <p:xfrm>
          <a:off x="8142057" y="4988102"/>
          <a:ext cx="1097280" cy="45720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3706057806"/>
                    </a:ext>
                  </a:extLst>
                </a:gridCol>
              </a:tblGrid>
              <a:tr h="457200">
                <a:tc>
                  <a:txBody>
                    <a:bodyPr/>
                    <a:lstStyle/>
                    <a:p>
                      <a:pPr algn="ctr"/>
                      <a:r>
                        <a:rPr lang="en-US" dirty="0">
                          <a:solidFill>
                            <a:schemeClr val="tx1"/>
                          </a:solidFill>
                          <a:latin typeface="Arial" panose="020B0604020202020204" pitchFamily="34" charset="0"/>
                          <a:cs typeface="Arial" panose="020B0604020202020204" pitchFamily="34" charset="0"/>
                        </a:rPr>
                        <a:t>P5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925903823"/>
                  </a:ext>
                </a:extLst>
              </a:tr>
            </a:tbl>
          </a:graphicData>
        </a:graphic>
      </p:graphicFrame>
      <p:sp>
        <p:nvSpPr>
          <p:cNvPr id="19" name="Line 18">
            <a:extLst>
              <a:ext uri="{FF2B5EF4-FFF2-40B4-BE49-F238E27FC236}">
                <a16:creationId xmlns:a16="http://schemas.microsoft.com/office/drawing/2014/main" id="{C40D68B0-9875-8BD8-3666-EE4B90B50025}"/>
              </a:ext>
            </a:extLst>
          </p:cNvPr>
          <p:cNvSpPr>
            <a:spLocks noChangeShapeType="1"/>
          </p:cNvSpPr>
          <p:nvPr/>
        </p:nvSpPr>
        <p:spPr bwMode="auto">
          <a:xfrm>
            <a:off x="2648473" y="4983305"/>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8">
            <a:extLst>
              <a:ext uri="{FF2B5EF4-FFF2-40B4-BE49-F238E27FC236}">
                <a16:creationId xmlns:a16="http://schemas.microsoft.com/office/drawing/2014/main" id="{796FC9F6-418C-36CD-9669-D63C93E0ADF5}"/>
              </a:ext>
            </a:extLst>
          </p:cNvPr>
          <p:cNvSpPr>
            <a:spLocks noChangeShapeType="1"/>
          </p:cNvSpPr>
          <p:nvPr/>
        </p:nvSpPr>
        <p:spPr bwMode="auto">
          <a:xfrm>
            <a:off x="4850577" y="4983305"/>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8">
            <a:extLst>
              <a:ext uri="{FF2B5EF4-FFF2-40B4-BE49-F238E27FC236}">
                <a16:creationId xmlns:a16="http://schemas.microsoft.com/office/drawing/2014/main" id="{0007C2E7-F445-6281-37BF-AF21C2FBB8B7}"/>
              </a:ext>
            </a:extLst>
          </p:cNvPr>
          <p:cNvSpPr>
            <a:spLocks noChangeShapeType="1"/>
          </p:cNvSpPr>
          <p:nvPr/>
        </p:nvSpPr>
        <p:spPr bwMode="auto">
          <a:xfrm>
            <a:off x="6126988" y="4995579"/>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8">
            <a:extLst>
              <a:ext uri="{FF2B5EF4-FFF2-40B4-BE49-F238E27FC236}">
                <a16:creationId xmlns:a16="http://schemas.microsoft.com/office/drawing/2014/main" id="{3B300134-080A-8892-24B8-FC100CD53BC7}"/>
              </a:ext>
            </a:extLst>
          </p:cNvPr>
          <p:cNvSpPr>
            <a:spLocks noChangeShapeType="1"/>
          </p:cNvSpPr>
          <p:nvPr/>
        </p:nvSpPr>
        <p:spPr bwMode="auto">
          <a:xfrm>
            <a:off x="7589281" y="4983305"/>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8">
            <a:extLst>
              <a:ext uri="{FF2B5EF4-FFF2-40B4-BE49-F238E27FC236}">
                <a16:creationId xmlns:a16="http://schemas.microsoft.com/office/drawing/2014/main" id="{FA2BB64E-E9CD-07AD-B87A-E198B41E79B1}"/>
              </a:ext>
            </a:extLst>
          </p:cNvPr>
          <p:cNvSpPr>
            <a:spLocks noChangeShapeType="1"/>
          </p:cNvSpPr>
          <p:nvPr/>
        </p:nvSpPr>
        <p:spPr bwMode="auto">
          <a:xfrm>
            <a:off x="8138668" y="4983305"/>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8">
            <a:extLst>
              <a:ext uri="{FF2B5EF4-FFF2-40B4-BE49-F238E27FC236}">
                <a16:creationId xmlns:a16="http://schemas.microsoft.com/office/drawing/2014/main" id="{FE8C182B-92EE-7E97-CAF5-FB3EAC1A49DC}"/>
              </a:ext>
            </a:extLst>
          </p:cNvPr>
          <p:cNvSpPr>
            <a:spLocks noChangeShapeType="1"/>
          </p:cNvSpPr>
          <p:nvPr/>
        </p:nvSpPr>
        <p:spPr bwMode="auto">
          <a:xfrm>
            <a:off x="9241338" y="501893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fade">
                                      <p:cBhvr>
                                        <p:cTn id="6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0" grpId="0"/>
      <p:bldP spid="11" grpId="0"/>
      <p:bldP spid="12" grpId="0"/>
      <p:bldP spid="13" grpId="0"/>
      <p:bldP spid="19" grpId="0" animBg="1"/>
      <p:bldP spid="20" grpId="0" animBg="1"/>
      <p:bldP spid="21" grpId="0" animBg="1"/>
      <p:bldP spid="22" grpId="0" animBg="1"/>
      <p:bldP spid="23"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4.2. First-Come, First-Served (FCFS)</a:t>
            </a:r>
            <a:endParaRPr dirty="0"/>
          </a:p>
        </p:txBody>
      </p:sp>
      <p:sp>
        <p:nvSpPr>
          <p:cNvPr id="324" name="Google Shape;324;p23"/>
          <p:cNvSpPr txBox="1">
            <a:spLocks noGrp="1"/>
          </p:cNvSpPr>
          <p:nvPr>
            <p:ph idx="1"/>
          </p:nvPr>
        </p:nvSpPr>
        <p:spPr>
          <a:xfrm>
            <a:off x="6422577" y="1428840"/>
            <a:ext cx="5453740" cy="2872970"/>
          </a:xfrm>
          <a:prstGeom prst="rect">
            <a:avLst/>
          </a:prstGeom>
          <a:noFill/>
          <a:ln>
            <a:noFill/>
          </a:ln>
        </p:spPr>
        <p:txBody>
          <a:bodyPr spcFirstLastPara="1" wrap="square" lIns="91425" tIns="45700" rIns="91425" bIns="45700" anchor="t" anchorCtr="0">
            <a:noAutofit/>
          </a:bodyPr>
          <a:lstStyle/>
          <a:p>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p>
          <a:p>
            <a:pPr lvl="1" algn="l"/>
            <a:r>
              <a:rPr lang="en-US" dirty="0"/>
              <a:t>P1 = 0, P2 = 10, P3 = 14, </a:t>
            </a:r>
            <a:br>
              <a:rPr lang="en-US" dirty="0"/>
            </a:br>
            <a:r>
              <a:rPr lang="en-US" dirty="0"/>
              <a:t>P4 = 18, P5 = 18</a:t>
            </a:r>
          </a:p>
          <a:p>
            <a:pPr lvl="1" algn="l"/>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trung</a:t>
            </a:r>
            <a:r>
              <a:rPr lang="en-US" dirty="0"/>
              <a:t> </a:t>
            </a:r>
            <a:r>
              <a:rPr lang="en-US" dirty="0" err="1"/>
              <a:t>bình</a:t>
            </a:r>
            <a:r>
              <a:rPr lang="en-US" dirty="0"/>
              <a:t>:</a:t>
            </a:r>
            <a:br>
              <a:rPr lang="en-US" dirty="0"/>
            </a:br>
            <a:r>
              <a:rPr lang="en-US" dirty="0"/>
              <a:t>(0 + 10 + 14 + 18 + 18)/5 = 12</a:t>
            </a:r>
          </a:p>
        </p:txBody>
      </p:sp>
      <p:sp>
        <p:nvSpPr>
          <p:cNvPr id="327" name="Google Shape;327;p2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aphicFrame>
        <p:nvGraphicFramePr>
          <p:cNvPr id="328" name="Google Shape;328;p23"/>
          <p:cNvGraphicFramePr/>
          <p:nvPr>
            <p:extLst>
              <p:ext uri="{D42A27DB-BD31-4B8C-83A1-F6EECF244321}">
                <p14:modId xmlns:p14="http://schemas.microsoft.com/office/powerpoint/2010/main" val="1374227645"/>
              </p:ext>
            </p:extLst>
          </p:nvPr>
        </p:nvGraphicFramePr>
        <p:xfrm>
          <a:off x="838201" y="1428840"/>
          <a:ext cx="5348055" cy="2363406"/>
        </p:xfrm>
        <a:graphic>
          <a:graphicData uri="http://schemas.openxmlformats.org/drawingml/2006/table">
            <a:tbl>
              <a:tblPr firstRow="1" bandRow="1">
                <a:noFill/>
                <a:tableStyleId>{78499D3B-A6AB-417D-A109-BA75AA7E94FD}</a:tableStyleId>
              </a:tblPr>
              <a:tblGrid>
                <a:gridCol w="1782685">
                  <a:extLst>
                    <a:ext uri="{9D8B030D-6E8A-4147-A177-3AD203B41FA5}">
                      <a16:colId xmlns:a16="http://schemas.microsoft.com/office/drawing/2014/main" val="20000"/>
                    </a:ext>
                  </a:extLst>
                </a:gridCol>
                <a:gridCol w="1782685">
                  <a:extLst>
                    <a:ext uri="{9D8B030D-6E8A-4147-A177-3AD203B41FA5}">
                      <a16:colId xmlns:a16="http://schemas.microsoft.com/office/drawing/2014/main" val="20001"/>
                    </a:ext>
                  </a:extLst>
                </a:gridCol>
                <a:gridCol w="1782685">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bg1"/>
                          </a:solidFill>
                          <a:latin typeface="Arial" panose="020B0604020202020204" pitchFamily="34" charset="0"/>
                          <a:ea typeface="+mn-ea"/>
                          <a:cs typeface="Arial" panose="020B0604020202020204" pitchFamily="34" charset="0"/>
                          <a:sym typeface="Times New Roman"/>
                        </a:rPr>
                        <a:t>Arrival Time</a:t>
                      </a:r>
                      <a:endParaRPr sz="2000" b="1"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 Burst Time</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0</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P2</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7</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5</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8</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9</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pSp>
        <p:nvGrpSpPr>
          <p:cNvPr id="4" name="Group 3">
            <a:extLst>
              <a:ext uri="{FF2B5EF4-FFF2-40B4-BE49-F238E27FC236}">
                <a16:creationId xmlns:a16="http://schemas.microsoft.com/office/drawing/2014/main" id="{278C258B-D411-720B-97E7-E540C819F044}"/>
              </a:ext>
            </a:extLst>
          </p:cNvPr>
          <p:cNvGrpSpPr/>
          <p:nvPr/>
        </p:nvGrpSpPr>
        <p:grpSpPr>
          <a:xfrm>
            <a:off x="578139" y="4976031"/>
            <a:ext cx="7031869" cy="1085910"/>
            <a:chOff x="2494025" y="4114800"/>
            <a:chExt cx="7031869" cy="1085910"/>
          </a:xfrm>
        </p:grpSpPr>
        <p:sp>
          <p:nvSpPr>
            <p:cNvPr id="329" name="Google Shape;329;p23"/>
            <p:cNvSpPr/>
            <p:nvPr/>
          </p:nvSpPr>
          <p:spPr>
            <a:xfrm>
              <a:off x="2727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330" name="Google Shape;330;p23"/>
            <p:cNvCxnSpPr/>
            <p:nvPr/>
          </p:nvCxnSpPr>
          <p:spPr>
            <a:xfrm>
              <a:off x="2727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1" name="Google Shape;331;p23"/>
            <p:cNvCxnSpPr/>
            <p:nvPr/>
          </p:nvCxnSpPr>
          <p:spPr>
            <a:xfrm>
              <a:off x="4925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2" name="Google Shape;332;p23"/>
            <p:cNvCxnSpPr/>
            <p:nvPr/>
          </p:nvCxnSpPr>
          <p:spPr>
            <a:xfrm>
              <a:off x="62057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3" name="Google Shape;333;p23"/>
            <p:cNvCxnSpPr/>
            <p:nvPr/>
          </p:nvCxnSpPr>
          <p:spPr>
            <a:xfrm>
              <a:off x="76687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4" name="Google Shape;334;p23"/>
            <p:cNvCxnSpPr/>
            <p:nvPr/>
          </p:nvCxnSpPr>
          <p:spPr>
            <a:xfrm>
              <a:off x="821740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335" name="Google Shape;335;p23"/>
            <p:cNvSpPr txBox="1"/>
            <p:nvPr/>
          </p:nvSpPr>
          <p:spPr>
            <a:xfrm>
              <a:off x="3627121" y="4133088"/>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P1</a:t>
              </a:r>
              <a:endParaRPr dirty="0"/>
            </a:p>
          </p:txBody>
        </p:sp>
        <p:sp>
          <p:nvSpPr>
            <p:cNvPr id="336" name="Google Shape;336;p23"/>
            <p:cNvSpPr txBox="1"/>
            <p:nvPr/>
          </p:nvSpPr>
          <p:spPr>
            <a:xfrm>
              <a:off x="536448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sp>
          <p:nvSpPr>
            <p:cNvPr id="337" name="Google Shape;337;p23"/>
            <p:cNvSpPr txBox="1"/>
            <p:nvPr/>
          </p:nvSpPr>
          <p:spPr>
            <a:xfrm>
              <a:off x="669036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338" name="Google Shape;338;p23"/>
            <p:cNvSpPr txBox="1"/>
            <p:nvPr/>
          </p:nvSpPr>
          <p:spPr>
            <a:xfrm>
              <a:off x="7709154"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P4</a:t>
              </a:r>
              <a:endParaRPr/>
            </a:p>
          </p:txBody>
        </p:sp>
        <p:sp>
          <p:nvSpPr>
            <p:cNvPr id="339" name="Google Shape;339;p23"/>
            <p:cNvSpPr txBox="1"/>
            <p:nvPr/>
          </p:nvSpPr>
          <p:spPr>
            <a:xfrm>
              <a:off x="8530083"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P5</a:t>
              </a:r>
              <a:endParaRPr dirty="0"/>
            </a:p>
          </p:txBody>
        </p:sp>
        <p:sp>
          <p:nvSpPr>
            <p:cNvPr id="340" name="Google Shape;340;p23"/>
            <p:cNvSpPr txBox="1"/>
            <p:nvPr/>
          </p:nvSpPr>
          <p:spPr>
            <a:xfrm>
              <a:off x="2494025"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0</a:t>
              </a:r>
              <a:endParaRPr/>
            </a:p>
          </p:txBody>
        </p:sp>
        <p:sp>
          <p:nvSpPr>
            <p:cNvPr id="341" name="Google Shape;341;p23"/>
            <p:cNvSpPr txBox="1"/>
            <p:nvPr/>
          </p:nvSpPr>
          <p:spPr>
            <a:xfrm>
              <a:off x="47137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12</a:t>
              </a:r>
              <a:endParaRPr/>
            </a:p>
          </p:txBody>
        </p:sp>
        <p:sp>
          <p:nvSpPr>
            <p:cNvPr id="342" name="Google Shape;342;p23"/>
            <p:cNvSpPr txBox="1"/>
            <p:nvPr/>
          </p:nvSpPr>
          <p:spPr>
            <a:xfrm>
              <a:off x="60091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19</a:t>
              </a:r>
              <a:endParaRPr/>
            </a:p>
          </p:txBody>
        </p:sp>
        <p:sp>
          <p:nvSpPr>
            <p:cNvPr id="343" name="Google Shape;343;p23"/>
            <p:cNvSpPr txBox="1"/>
            <p:nvPr/>
          </p:nvSpPr>
          <p:spPr>
            <a:xfrm>
              <a:off x="74569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27</a:t>
              </a:r>
              <a:endParaRPr/>
            </a:p>
          </p:txBody>
        </p:sp>
        <p:sp>
          <p:nvSpPr>
            <p:cNvPr id="344" name="Google Shape;344;p23"/>
            <p:cNvSpPr txBox="1"/>
            <p:nvPr/>
          </p:nvSpPr>
          <p:spPr>
            <a:xfrm>
              <a:off x="796334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30</a:t>
              </a:r>
              <a:endParaRPr/>
            </a:p>
          </p:txBody>
        </p:sp>
        <p:sp>
          <p:nvSpPr>
            <p:cNvPr id="345" name="Google Shape;345;p23"/>
            <p:cNvSpPr txBox="1"/>
            <p:nvPr/>
          </p:nvSpPr>
          <p:spPr>
            <a:xfrm>
              <a:off x="905802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36</a:t>
              </a:r>
              <a:endParaRPr/>
            </a:p>
          </p:txBody>
        </p:sp>
        <p:cxnSp>
          <p:nvCxnSpPr>
            <p:cNvPr id="346" name="Google Shape;346;p23"/>
            <p:cNvCxnSpPr/>
            <p:nvPr/>
          </p:nvCxnSpPr>
          <p:spPr>
            <a:xfrm>
              <a:off x="9314688" y="4114800"/>
              <a:ext cx="0" cy="685800"/>
            </a:xfrm>
            <a:prstGeom prst="straightConnector1">
              <a:avLst/>
            </a:prstGeom>
            <a:noFill/>
            <a:ln w="9525" cap="flat" cmpd="sng">
              <a:solidFill>
                <a:schemeClr val="dk1"/>
              </a:solidFill>
              <a:prstDash val="solid"/>
              <a:round/>
              <a:headEnd type="none" w="med" len="med"/>
              <a:tailEnd type="none" w="med" len="med"/>
            </a:ln>
          </p:spPr>
        </p:cxnSp>
      </p:grpSp>
      <p:sp>
        <p:nvSpPr>
          <p:cNvPr id="2" name="Slide Number Placeholder 1">
            <a:extLst>
              <a:ext uri="{FF2B5EF4-FFF2-40B4-BE49-F238E27FC236}">
                <a16:creationId xmlns:a16="http://schemas.microsoft.com/office/drawing/2014/main" id="{B2E9E067-D620-58D7-D9F5-D36779BE9338}"/>
              </a:ext>
            </a:extLst>
          </p:cNvPr>
          <p:cNvSpPr>
            <a:spLocks noGrp="1"/>
          </p:cNvSpPr>
          <p:nvPr>
            <p:ph type="sldNum" sz="quarter" idx="12"/>
          </p:nvPr>
        </p:nvSpPr>
        <p:spPr/>
        <p:txBody>
          <a:bodyPr/>
          <a:lstStyle/>
          <a:p>
            <a:fld id="{00000000-1234-1234-1234-123412341234}" type="slidenum">
              <a:rPr lang="en-US" smtClean="0"/>
              <a:pPr/>
              <a:t>31</a:t>
            </a:fld>
            <a:endParaRPr lang="en-US" dirty="0"/>
          </a:p>
        </p:txBody>
      </p:sp>
      <p:sp>
        <p:nvSpPr>
          <p:cNvPr id="5" name="TextBox 4">
            <a:extLst>
              <a:ext uri="{FF2B5EF4-FFF2-40B4-BE49-F238E27FC236}">
                <a16:creationId xmlns:a16="http://schemas.microsoft.com/office/drawing/2014/main" id="{9BF4A98B-45BF-2759-639C-CF229CE7711B}"/>
              </a:ext>
            </a:extLst>
          </p:cNvPr>
          <p:cNvSpPr txBox="1"/>
          <p:nvPr/>
        </p:nvSpPr>
        <p:spPr>
          <a:xfrm>
            <a:off x="812074" y="4136571"/>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4">
                                            <p:txEl>
                                              <p:pRg st="0" end="0"/>
                                            </p:txEl>
                                          </p:spTgt>
                                        </p:tgtEl>
                                        <p:attrNameLst>
                                          <p:attrName>style.visibility</p:attrName>
                                        </p:attrNameLst>
                                      </p:cBhvr>
                                      <p:to>
                                        <p:strVal val="visible"/>
                                      </p:to>
                                    </p:set>
                                    <p:anim calcmode="lin" valueType="num">
                                      <p:cBhvr additive="base">
                                        <p:cTn id="7" dur="500" fill="hold"/>
                                        <p:tgtEl>
                                          <p:spTgt spid="3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4">
                                            <p:txEl>
                                              <p:pRg st="1" end="1"/>
                                            </p:txEl>
                                          </p:spTgt>
                                        </p:tgtEl>
                                        <p:attrNameLst>
                                          <p:attrName>style.visibility</p:attrName>
                                        </p:attrNameLst>
                                      </p:cBhvr>
                                      <p:to>
                                        <p:strVal val="visible"/>
                                      </p:to>
                                    </p:set>
                                    <p:anim calcmode="lin" valueType="num">
                                      <p:cBhvr additive="base">
                                        <p:cTn id="13" dur="500" fill="hold"/>
                                        <p:tgtEl>
                                          <p:spTgt spid="3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4">
                                            <p:txEl>
                                              <p:pRg st="2" end="2"/>
                                            </p:txEl>
                                          </p:spTgt>
                                        </p:tgtEl>
                                        <p:attrNameLst>
                                          <p:attrName>style.visibility</p:attrName>
                                        </p:attrNameLst>
                                      </p:cBhvr>
                                      <p:to>
                                        <p:strVal val="visible"/>
                                      </p:to>
                                    </p:set>
                                    <p:anim calcmode="lin" valueType="num">
                                      <p:cBhvr additive="base">
                                        <p:cTn id="19" dur="500" fill="hold"/>
                                        <p:tgtEl>
                                          <p:spTgt spid="3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4.2. First-Come, First-Served (FCFS)</a:t>
            </a:r>
            <a:endParaRPr dirty="0"/>
          </a:p>
        </p:txBody>
      </p:sp>
      <p:sp>
        <p:nvSpPr>
          <p:cNvPr id="324" name="Google Shape;324;p23"/>
          <p:cNvSpPr txBox="1">
            <a:spLocks noGrp="1"/>
          </p:cNvSpPr>
          <p:nvPr>
            <p:ph idx="1"/>
          </p:nvPr>
        </p:nvSpPr>
        <p:spPr>
          <a:xfrm>
            <a:off x="6422577" y="1428840"/>
            <a:ext cx="5453740" cy="2872970"/>
          </a:xfrm>
          <a:prstGeom prst="rect">
            <a:avLst/>
          </a:prstGeom>
          <a:noFill/>
          <a:ln>
            <a:noFill/>
          </a:ln>
        </p:spPr>
        <p:txBody>
          <a:bodyPr spcFirstLastPara="1" wrap="square" lIns="91425" tIns="45700" rIns="91425" bIns="45700" anchor="t" anchorCtr="0">
            <a:noAutofit/>
          </a:bodyPr>
          <a:lstStyle/>
          <a:p>
            <a:r>
              <a:rPr lang="en-US" dirty="0" err="1"/>
              <a:t>Thời</a:t>
            </a:r>
            <a:r>
              <a:rPr lang="en-US" dirty="0"/>
              <a:t> </a:t>
            </a:r>
            <a:r>
              <a:rPr lang="en-US" dirty="0" err="1"/>
              <a:t>gian</a:t>
            </a:r>
            <a:r>
              <a:rPr lang="en-US" dirty="0"/>
              <a:t> </a:t>
            </a:r>
            <a:r>
              <a:rPr lang="en-US" dirty="0" err="1"/>
              <a:t>chờ</a:t>
            </a:r>
            <a:r>
              <a:rPr lang="en-US" dirty="0"/>
              <a:t>: </a:t>
            </a:r>
          </a:p>
          <a:p>
            <a:pPr lvl="1" algn="l"/>
            <a:r>
              <a:rPr lang="en-US" dirty="0"/>
              <a:t>P1 = 0, P2 = 10, P3 = 14, </a:t>
            </a:r>
            <a:br>
              <a:rPr lang="en-US" dirty="0"/>
            </a:br>
            <a:r>
              <a:rPr lang="en-US" dirty="0"/>
              <a:t>P4 = 18, P5 = 18</a:t>
            </a:r>
          </a:p>
          <a:p>
            <a:pPr lvl="1" algn="l"/>
            <a:r>
              <a:rPr lang="en-US" dirty="0" err="1"/>
              <a:t>Thời</a:t>
            </a:r>
            <a:r>
              <a:rPr lang="en-US" dirty="0"/>
              <a:t> </a:t>
            </a:r>
            <a:r>
              <a:rPr lang="en-US" dirty="0" err="1"/>
              <a:t>gian</a:t>
            </a:r>
            <a:r>
              <a:rPr lang="en-US" dirty="0"/>
              <a:t> </a:t>
            </a:r>
            <a:r>
              <a:rPr lang="en-US" dirty="0" err="1"/>
              <a:t>chờ</a:t>
            </a:r>
            <a:r>
              <a:rPr lang="en-US" dirty="0"/>
              <a:t> </a:t>
            </a:r>
            <a:r>
              <a:rPr lang="en-US" dirty="0" err="1"/>
              <a:t>trung</a:t>
            </a:r>
            <a:r>
              <a:rPr lang="en-US" dirty="0"/>
              <a:t> </a:t>
            </a:r>
            <a:r>
              <a:rPr lang="en-US" dirty="0" err="1"/>
              <a:t>bình</a:t>
            </a:r>
            <a:r>
              <a:rPr lang="en-US" dirty="0"/>
              <a:t>:</a:t>
            </a:r>
            <a:br>
              <a:rPr lang="en-US" dirty="0"/>
            </a:br>
            <a:r>
              <a:rPr lang="en-US" dirty="0"/>
              <a:t>(0 + 10 + 14 + 18 + 18)/5 = 12</a:t>
            </a:r>
          </a:p>
        </p:txBody>
      </p:sp>
      <p:sp>
        <p:nvSpPr>
          <p:cNvPr id="327" name="Google Shape;327;p2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aphicFrame>
        <p:nvGraphicFramePr>
          <p:cNvPr id="328" name="Google Shape;328;p23"/>
          <p:cNvGraphicFramePr/>
          <p:nvPr/>
        </p:nvGraphicFramePr>
        <p:xfrm>
          <a:off x="838201" y="1428840"/>
          <a:ext cx="5348055" cy="2363406"/>
        </p:xfrm>
        <a:graphic>
          <a:graphicData uri="http://schemas.openxmlformats.org/drawingml/2006/table">
            <a:tbl>
              <a:tblPr firstRow="1" bandRow="1">
                <a:noFill/>
                <a:tableStyleId>{78499D3B-A6AB-417D-A109-BA75AA7E94FD}</a:tableStyleId>
              </a:tblPr>
              <a:tblGrid>
                <a:gridCol w="1782685">
                  <a:extLst>
                    <a:ext uri="{9D8B030D-6E8A-4147-A177-3AD203B41FA5}">
                      <a16:colId xmlns:a16="http://schemas.microsoft.com/office/drawing/2014/main" val="20000"/>
                    </a:ext>
                  </a:extLst>
                </a:gridCol>
                <a:gridCol w="1782685">
                  <a:extLst>
                    <a:ext uri="{9D8B030D-6E8A-4147-A177-3AD203B41FA5}">
                      <a16:colId xmlns:a16="http://schemas.microsoft.com/office/drawing/2014/main" val="20001"/>
                    </a:ext>
                  </a:extLst>
                </a:gridCol>
                <a:gridCol w="1782685">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bg1"/>
                          </a:solidFill>
                          <a:latin typeface="Arial" panose="020B0604020202020204" pitchFamily="34" charset="0"/>
                          <a:ea typeface="+mn-ea"/>
                          <a:cs typeface="Arial" panose="020B0604020202020204" pitchFamily="34" charset="0"/>
                          <a:sym typeface="Times New Roman"/>
                        </a:rPr>
                        <a:t>Arrival Time</a:t>
                      </a:r>
                      <a:endParaRPr sz="2000" b="1"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 Burst Time</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0</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P2</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7</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5</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8</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9</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pSp>
        <p:nvGrpSpPr>
          <p:cNvPr id="4" name="Group 3">
            <a:extLst>
              <a:ext uri="{FF2B5EF4-FFF2-40B4-BE49-F238E27FC236}">
                <a16:creationId xmlns:a16="http://schemas.microsoft.com/office/drawing/2014/main" id="{278C258B-D411-720B-97E7-E540C819F044}"/>
              </a:ext>
            </a:extLst>
          </p:cNvPr>
          <p:cNvGrpSpPr/>
          <p:nvPr/>
        </p:nvGrpSpPr>
        <p:grpSpPr>
          <a:xfrm>
            <a:off x="578139" y="4976031"/>
            <a:ext cx="7031869" cy="1085910"/>
            <a:chOff x="2494025" y="4114800"/>
            <a:chExt cx="7031869" cy="1085910"/>
          </a:xfrm>
        </p:grpSpPr>
        <p:sp>
          <p:nvSpPr>
            <p:cNvPr id="329" name="Google Shape;329;p23"/>
            <p:cNvSpPr/>
            <p:nvPr/>
          </p:nvSpPr>
          <p:spPr>
            <a:xfrm>
              <a:off x="2727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330" name="Google Shape;330;p23"/>
            <p:cNvCxnSpPr/>
            <p:nvPr/>
          </p:nvCxnSpPr>
          <p:spPr>
            <a:xfrm>
              <a:off x="2727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1" name="Google Shape;331;p23"/>
            <p:cNvCxnSpPr/>
            <p:nvPr/>
          </p:nvCxnSpPr>
          <p:spPr>
            <a:xfrm>
              <a:off x="4925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2" name="Google Shape;332;p23"/>
            <p:cNvCxnSpPr/>
            <p:nvPr/>
          </p:nvCxnSpPr>
          <p:spPr>
            <a:xfrm>
              <a:off x="62057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3" name="Google Shape;333;p23"/>
            <p:cNvCxnSpPr/>
            <p:nvPr/>
          </p:nvCxnSpPr>
          <p:spPr>
            <a:xfrm>
              <a:off x="76687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4" name="Google Shape;334;p23"/>
            <p:cNvCxnSpPr/>
            <p:nvPr/>
          </p:nvCxnSpPr>
          <p:spPr>
            <a:xfrm>
              <a:off x="821740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335" name="Google Shape;335;p23"/>
            <p:cNvSpPr txBox="1"/>
            <p:nvPr/>
          </p:nvSpPr>
          <p:spPr>
            <a:xfrm>
              <a:off x="3627121" y="4133088"/>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P1</a:t>
              </a:r>
              <a:endParaRPr dirty="0"/>
            </a:p>
          </p:txBody>
        </p:sp>
        <p:sp>
          <p:nvSpPr>
            <p:cNvPr id="336" name="Google Shape;336;p23"/>
            <p:cNvSpPr txBox="1"/>
            <p:nvPr/>
          </p:nvSpPr>
          <p:spPr>
            <a:xfrm>
              <a:off x="536448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sp>
          <p:nvSpPr>
            <p:cNvPr id="337" name="Google Shape;337;p23"/>
            <p:cNvSpPr txBox="1"/>
            <p:nvPr/>
          </p:nvSpPr>
          <p:spPr>
            <a:xfrm>
              <a:off x="669036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338" name="Google Shape;338;p23"/>
            <p:cNvSpPr txBox="1"/>
            <p:nvPr/>
          </p:nvSpPr>
          <p:spPr>
            <a:xfrm>
              <a:off x="7709154"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P4</a:t>
              </a:r>
              <a:endParaRPr/>
            </a:p>
          </p:txBody>
        </p:sp>
        <p:sp>
          <p:nvSpPr>
            <p:cNvPr id="339" name="Google Shape;339;p23"/>
            <p:cNvSpPr txBox="1"/>
            <p:nvPr/>
          </p:nvSpPr>
          <p:spPr>
            <a:xfrm>
              <a:off x="8530083"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P5</a:t>
              </a:r>
              <a:endParaRPr dirty="0"/>
            </a:p>
          </p:txBody>
        </p:sp>
        <p:sp>
          <p:nvSpPr>
            <p:cNvPr id="340" name="Google Shape;340;p23"/>
            <p:cNvSpPr txBox="1"/>
            <p:nvPr/>
          </p:nvSpPr>
          <p:spPr>
            <a:xfrm>
              <a:off x="2494025"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0</a:t>
              </a:r>
              <a:endParaRPr/>
            </a:p>
          </p:txBody>
        </p:sp>
        <p:sp>
          <p:nvSpPr>
            <p:cNvPr id="341" name="Google Shape;341;p23"/>
            <p:cNvSpPr txBox="1"/>
            <p:nvPr/>
          </p:nvSpPr>
          <p:spPr>
            <a:xfrm>
              <a:off x="47137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12</a:t>
              </a:r>
              <a:endParaRPr/>
            </a:p>
          </p:txBody>
        </p:sp>
        <p:sp>
          <p:nvSpPr>
            <p:cNvPr id="342" name="Google Shape;342;p23"/>
            <p:cNvSpPr txBox="1"/>
            <p:nvPr/>
          </p:nvSpPr>
          <p:spPr>
            <a:xfrm>
              <a:off x="60091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19</a:t>
              </a:r>
              <a:endParaRPr/>
            </a:p>
          </p:txBody>
        </p:sp>
        <p:sp>
          <p:nvSpPr>
            <p:cNvPr id="343" name="Google Shape;343;p23"/>
            <p:cNvSpPr txBox="1"/>
            <p:nvPr/>
          </p:nvSpPr>
          <p:spPr>
            <a:xfrm>
              <a:off x="74569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27</a:t>
              </a:r>
              <a:endParaRPr/>
            </a:p>
          </p:txBody>
        </p:sp>
        <p:sp>
          <p:nvSpPr>
            <p:cNvPr id="344" name="Google Shape;344;p23"/>
            <p:cNvSpPr txBox="1"/>
            <p:nvPr/>
          </p:nvSpPr>
          <p:spPr>
            <a:xfrm>
              <a:off x="796334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30</a:t>
              </a:r>
              <a:endParaRPr/>
            </a:p>
          </p:txBody>
        </p:sp>
        <p:sp>
          <p:nvSpPr>
            <p:cNvPr id="345" name="Google Shape;345;p23"/>
            <p:cNvSpPr txBox="1"/>
            <p:nvPr/>
          </p:nvSpPr>
          <p:spPr>
            <a:xfrm>
              <a:off x="905802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36</a:t>
              </a:r>
              <a:endParaRPr/>
            </a:p>
          </p:txBody>
        </p:sp>
        <p:cxnSp>
          <p:nvCxnSpPr>
            <p:cNvPr id="346" name="Google Shape;346;p23"/>
            <p:cNvCxnSpPr/>
            <p:nvPr/>
          </p:nvCxnSpPr>
          <p:spPr>
            <a:xfrm>
              <a:off x="9314688" y="4114800"/>
              <a:ext cx="0" cy="685800"/>
            </a:xfrm>
            <a:prstGeom prst="straightConnector1">
              <a:avLst/>
            </a:prstGeom>
            <a:noFill/>
            <a:ln w="9525" cap="flat" cmpd="sng">
              <a:solidFill>
                <a:schemeClr val="dk1"/>
              </a:solidFill>
              <a:prstDash val="solid"/>
              <a:round/>
              <a:headEnd type="none" w="med" len="med"/>
              <a:tailEnd type="none" w="med" len="med"/>
            </a:ln>
          </p:spPr>
        </p:cxnSp>
      </p:grpSp>
      <p:sp>
        <p:nvSpPr>
          <p:cNvPr id="2" name="Slide Number Placeholder 1">
            <a:extLst>
              <a:ext uri="{FF2B5EF4-FFF2-40B4-BE49-F238E27FC236}">
                <a16:creationId xmlns:a16="http://schemas.microsoft.com/office/drawing/2014/main" id="{B2E9E067-D620-58D7-D9F5-D36779BE9338}"/>
              </a:ext>
            </a:extLst>
          </p:cNvPr>
          <p:cNvSpPr>
            <a:spLocks noGrp="1"/>
          </p:cNvSpPr>
          <p:nvPr>
            <p:ph type="sldNum" sz="quarter" idx="12"/>
          </p:nvPr>
        </p:nvSpPr>
        <p:spPr/>
        <p:txBody>
          <a:bodyPr/>
          <a:lstStyle/>
          <a:p>
            <a:fld id="{00000000-1234-1234-1234-123412341234}" type="slidenum">
              <a:rPr lang="en-US" smtClean="0"/>
              <a:pPr/>
              <a:t>32</a:t>
            </a:fld>
            <a:endParaRPr lang="en-US" dirty="0"/>
          </a:p>
        </p:txBody>
      </p:sp>
      <p:sp>
        <p:nvSpPr>
          <p:cNvPr id="5" name="TextBox 4">
            <a:extLst>
              <a:ext uri="{FF2B5EF4-FFF2-40B4-BE49-F238E27FC236}">
                <a16:creationId xmlns:a16="http://schemas.microsoft.com/office/drawing/2014/main" id="{9BF4A98B-45BF-2759-639C-CF229CE7711B}"/>
              </a:ext>
            </a:extLst>
          </p:cNvPr>
          <p:cNvSpPr txBox="1"/>
          <p:nvPr/>
        </p:nvSpPr>
        <p:spPr>
          <a:xfrm>
            <a:off x="812074" y="4136571"/>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p>
        </p:txBody>
      </p:sp>
    </p:spTree>
    <p:extLst>
      <p:ext uri="{BB962C8B-B14F-4D97-AF65-F5344CB8AC3E}">
        <p14:creationId xmlns:p14="http://schemas.microsoft.com/office/powerpoint/2010/main" val="416596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4">
                                            <p:txEl>
                                              <p:pRg st="0" end="0"/>
                                            </p:txEl>
                                          </p:spTgt>
                                        </p:tgtEl>
                                        <p:attrNameLst>
                                          <p:attrName>style.visibility</p:attrName>
                                        </p:attrNameLst>
                                      </p:cBhvr>
                                      <p:to>
                                        <p:strVal val="visible"/>
                                      </p:to>
                                    </p:set>
                                    <p:anim calcmode="lin" valueType="num">
                                      <p:cBhvr additive="base">
                                        <p:cTn id="7" dur="500" fill="hold"/>
                                        <p:tgtEl>
                                          <p:spTgt spid="3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4">
                                            <p:txEl>
                                              <p:pRg st="1" end="1"/>
                                            </p:txEl>
                                          </p:spTgt>
                                        </p:tgtEl>
                                        <p:attrNameLst>
                                          <p:attrName>style.visibility</p:attrName>
                                        </p:attrNameLst>
                                      </p:cBhvr>
                                      <p:to>
                                        <p:strVal val="visible"/>
                                      </p:to>
                                    </p:set>
                                    <p:anim calcmode="lin" valueType="num">
                                      <p:cBhvr additive="base">
                                        <p:cTn id="13" dur="500" fill="hold"/>
                                        <p:tgtEl>
                                          <p:spTgt spid="3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4">
                                            <p:txEl>
                                              <p:pRg st="2" end="2"/>
                                            </p:txEl>
                                          </p:spTgt>
                                        </p:tgtEl>
                                        <p:attrNameLst>
                                          <p:attrName>style.visibility</p:attrName>
                                        </p:attrNameLst>
                                      </p:cBhvr>
                                      <p:to>
                                        <p:strVal val="visible"/>
                                      </p:to>
                                    </p:set>
                                    <p:anim calcmode="lin" valueType="num">
                                      <p:cBhvr additive="base">
                                        <p:cTn id="19" dur="500" fill="hold"/>
                                        <p:tgtEl>
                                          <p:spTgt spid="3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4.2. First-Come, First-Served (FCFS)</a:t>
            </a:r>
            <a:endParaRPr dirty="0"/>
          </a:p>
        </p:txBody>
      </p:sp>
      <p:sp>
        <p:nvSpPr>
          <p:cNvPr id="324" name="Google Shape;324;p23"/>
          <p:cNvSpPr txBox="1">
            <a:spLocks noGrp="1"/>
          </p:cNvSpPr>
          <p:nvPr>
            <p:ph idx="1"/>
          </p:nvPr>
        </p:nvSpPr>
        <p:spPr>
          <a:xfrm>
            <a:off x="6422577" y="1428840"/>
            <a:ext cx="5453740" cy="2872970"/>
          </a:xfrm>
          <a:prstGeom prst="rect">
            <a:avLst/>
          </a:prstGeom>
          <a:noFill/>
          <a:ln>
            <a:noFill/>
          </a:ln>
        </p:spPr>
        <p:txBody>
          <a:bodyPr spcFirstLastPara="1" wrap="square" lIns="91425" tIns="45700" rIns="91425" bIns="45700" anchor="t" anchorCtr="0">
            <a:noAutofit/>
          </a:bodyPr>
          <a:lstStyle/>
          <a:p>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p>
          <a:p>
            <a:pPr lvl="1" algn="l"/>
            <a:r>
              <a:rPr lang="en-US" dirty="0"/>
              <a:t>P1 = 12, P2 = 17, P3 = 22,</a:t>
            </a:r>
            <a:br>
              <a:rPr lang="en-US" dirty="0"/>
            </a:br>
            <a:r>
              <a:rPr lang="en-US" dirty="0"/>
              <a:t>P4 = 21, P5 = 24</a:t>
            </a:r>
          </a:p>
          <a:p>
            <a:pPr lvl="1" algn="l"/>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(12 + 17 + 22 + 21 + 24)/5 = 19.2</a:t>
            </a:r>
          </a:p>
        </p:txBody>
      </p:sp>
      <p:sp>
        <p:nvSpPr>
          <p:cNvPr id="327" name="Google Shape;327;p2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aphicFrame>
        <p:nvGraphicFramePr>
          <p:cNvPr id="328" name="Google Shape;328;p23"/>
          <p:cNvGraphicFramePr/>
          <p:nvPr>
            <p:extLst>
              <p:ext uri="{D42A27DB-BD31-4B8C-83A1-F6EECF244321}">
                <p14:modId xmlns:p14="http://schemas.microsoft.com/office/powerpoint/2010/main" val="1156929980"/>
              </p:ext>
            </p:extLst>
          </p:nvPr>
        </p:nvGraphicFramePr>
        <p:xfrm>
          <a:off x="838201" y="1428840"/>
          <a:ext cx="5348055" cy="2363406"/>
        </p:xfrm>
        <a:graphic>
          <a:graphicData uri="http://schemas.openxmlformats.org/drawingml/2006/table">
            <a:tbl>
              <a:tblPr firstRow="1" bandRow="1">
                <a:noFill/>
                <a:tableStyleId>{78499D3B-A6AB-417D-A109-BA75AA7E94FD}</a:tableStyleId>
              </a:tblPr>
              <a:tblGrid>
                <a:gridCol w="1782685">
                  <a:extLst>
                    <a:ext uri="{9D8B030D-6E8A-4147-A177-3AD203B41FA5}">
                      <a16:colId xmlns:a16="http://schemas.microsoft.com/office/drawing/2014/main" val="20000"/>
                    </a:ext>
                  </a:extLst>
                </a:gridCol>
                <a:gridCol w="1782685">
                  <a:extLst>
                    <a:ext uri="{9D8B030D-6E8A-4147-A177-3AD203B41FA5}">
                      <a16:colId xmlns:a16="http://schemas.microsoft.com/office/drawing/2014/main" val="20001"/>
                    </a:ext>
                  </a:extLst>
                </a:gridCol>
                <a:gridCol w="1782685">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bg1"/>
                          </a:solidFill>
                          <a:latin typeface="Arial" panose="020B0604020202020204" pitchFamily="34" charset="0"/>
                          <a:ea typeface="+mn-ea"/>
                          <a:cs typeface="Arial" panose="020B0604020202020204" pitchFamily="34" charset="0"/>
                          <a:sym typeface="Times New Roman"/>
                        </a:rPr>
                        <a:t>Arrival Time</a:t>
                      </a:r>
                      <a:endParaRPr sz="2000" b="1"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 Burst Time</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0</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P2</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7</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5</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8</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9</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pSp>
        <p:nvGrpSpPr>
          <p:cNvPr id="4" name="Group 3">
            <a:extLst>
              <a:ext uri="{FF2B5EF4-FFF2-40B4-BE49-F238E27FC236}">
                <a16:creationId xmlns:a16="http://schemas.microsoft.com/office/drawing/2014/main" id="{278C258B-D411-720B-97E7-E540C819F044}"/>
              </a:ext>
            </a:extLst>
          </p:cNvPr>
          <p:cNvGrpSpPr/>
          <p:nvPr/>
        </p:nvGrpSpPr>
        <p:grpSpPr>
          <a:xfrm>
            <a:off x="578139" y="4976031"/>
            <a:ext cx="7031869" cy="1085910"/>
            <a:chOff x="2494025" y="4114800"/>
            <a:chExt cx="7031869" cy="1085910"/>
          </a:xfrm>
        </p:grpSpPr>
        <p:sp>
          <p:nvSpPr>
            <p:cNvPr id="329" name="Google Shape;329;p23"/>
            <p:cNvSpPr/>
            <p:nvPr/>
          </p:nvSpPr>
          <p:spPr>
            <a:xfrm>
              <a:off x="2727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330" name="Google Shape;330;p23"/>
            <p:cNvCxnSpPr/>
            <p:nvPr/>
          </p:nvCxnSpPr>
          <p:spPr>
            <a:xfrm>
              <a:off x="2727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1" name="Google Shape;331;p23"/>
            <p:cNvCxnSpPr/>
            <p:nvPr/>
          </p:nvCxnSpPr>
          <p:spPr>
            <a:xfrm>
              <a:off x="4925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2" name="Google Shape;332;p23"/>
            <p:cNvCxnSpPr/>
            <p:nvPr/>
          </p:nvCxnSpPr>
          <p:spPr>
            <a:xfrm>
              <a:off x="62057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3" name="Google Shape;333;p23"/>
            <p:cNvCxnSpPr/>
            <p:nvPr/>
          </p:nvCxnSpPr>
          <p:spPr>
            <a:xfrm>
              <a:off x="76687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4" name="Google Shape;334;p23"/>
            <p:cNvCxnSpPr/>
            <p:nvPr/>
          </p:nvCxnSpPr>
          <p:spPr>
            <a:xfrm>
              <a:off x="821740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335" name="Google Shape;335;p23"/>
            <p:cNvSpPr txBox="1"/>
            <p:nvPr/>
          </p:nvSpPr>
          <p:spPr>
            <a:xfrm>
              <a:off x="3627121" y="4133088"/>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336" name="Google Shape;336;p23"/>
            <p:cNvSpPr txBox="1"/>
            <p:nvPr/>
          </p:nvSpPr>
          <p:spPr>
            <a:xfrm>
              <a:off x="536448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sp>
          <p:nvSpPr>
            <p:cNvPr id="337" name="Google Shape;337;p23"/>
            <p:cNvSpPr txBox="1"/>
            <p:nvPr/>
          </p:nvSpPr>
          <p:spPr>
            <a:xfrm>
              <a:off x="669036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338" name="Google Shape;338;p23"/>
            <p:cNvSpPr txBox="1"/>
            <p:nvPr/>
          </p:nvSpPr>
          <p:spPr>
            <a:xfrm>
              <a:off x="7709154"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P4</a:t>
              </a:r>
              <a:endParaRPr/>
            </a:p>
          </p:txBody>
        </p:sp>
        <p:sp>
          <p:nvSpPr>
            <p:cNvPr id="339" name="Google Shape;339;p23"/>
            <p:cNvSpPr txBox="1"/>
            <p:nvPr/>
          </p:nvSpPr>
          <p:spPr>
            <a:xfrm>
              <a:off x="8530083"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P5</a:t>
              </a:r>
              <a:endParaRPr/>
            </a:p>
          </p:txBody>
        </p:sp>
        <p:sp>
          <p:nvSpPr>
            <p:cNvPr id="340" name="Google Shape;340;p23"/>
            <p:cNvSpPr txBox="1"/>
            <p:nvPr/>
          </p:nvSpPr>
          <p:spPr>
            <a:xfrm>
              <a:off x="2494025"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0</a:t>
              </a:r>
              <a:endParaRPr/>
            </a:p>
          </p:txBody>
        </p:sp>
        <p:sp>
          <p:nvSpPr>
            <p:cNvPr id="341" name="Google Shape;341;p23"/>
            <p:cNvSpPr txBox="1"/>
            <p:nvPr/>
          </p:nvSpPr>
          <p:spPr>
            <a:xfrm>
              <a:off x="47137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12</a:t>
              </a:r>
              <a:endParaRPr/>
            </a:p>
          </p:txBody>
        </p:sp>
        <p:sp>
          <p:nvSpPr>
            <p:cNvPr id="342" name="Google Shape;342;p23"/>
            <p:cNvSpPr txBox="1"/>
            <p:nvPr/>
          </p:nvSpPr>
          <p:spPr>
            <a:xfrm>
              <a:off x="60091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19</a:t>
              </a:r>
              <a:endParaRPr/>
            </a:p>
          </p:txBody>
        </p:sp>
        <p:sp>
          <p:nvSpPr>
            <p:cNvPr id="343" name="Google Shape;343;p23"/>
            <p:cNvSpPr txBox="1"/>
            <p:nvPr/>
          </p:nvSpPr>
          <p:spPr>
            <a:xfrm>
              <a:off x="74569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27</a:t>
              </a:r>
              <a:endParaRPr/>
            </a:p>
          </p:txBody>
        </p:sp>
        <p:sp>
          <p:nvSpPr>
            <p:cNvPr id="344" name="Google Shape;344;p23"/>
            <p:cNvSpPr txBox="1"/>
            <p:nvPr/>
          </p:nvSpPr>
          <p:spPr>
            <a:xfrm>
              <a:off x="796334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30</a:t>
              </a:r>
              <a:endParaRPr/>
            </a:p>
          </p:txBody>
        </p:sp>
        <p:sp>
          <p:nvSpPr>
            <p:cNvPr id="345" name="Google Shape;345;p23"/>
            <p:cNvSpPr txBox="1"/>
            <p:nvPr/>
          </p:nvSpPr>
          <p:spPr>
            <a:xfrm>
              <a:off x="905802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36</a:t>
              </a:r>
              <a:endParaRPr/>
            </a:p>
          </p:txBody>
        </p:sp>
        <p:cxnSp>
          <p:nvCxnSpPr>
            <p:cNvPr id="346" name="Google Shape;346;p23"/>
            <p:cNvCxnSpPr/>
            <p:nvPr/>
          </p:nvCxnSpPr>
          <p:spPr>
            <a:xfrm>
              <a:off x="9314688" y="4114800"/>
              <a:ext cx="0" cy="685800"/>
            </a:xfrm>
            <a:prstGeom prst="straightConnector1">
              <a:avLst/>
            </a:prstGeom>
            <a:noFill/>
            <a:ln w="9525" cap="flat" cmpd="sng">
              <a:solidFill>
                <a:schemeClr val="dk1"/>
              </a:solidFill>
              <a:prstDash val="solid"/>
              <a:round/>
              <a:headEnd type="none" w="med" len="med"/>
              <a:tailEnd type="none" w="med" len="med"/>
            </a:ln>
          </p:spPr>
        </p:cxnSp>
      </p:grpSp>
      <p:sp>
        <p:nvSpPr>
          <p:cNvPr id="2" name="Slide Number Placeholder 1">
            <a:extLst>
              <a:ext uri="{FF2B5EF4-FFF2-40B4-BE49-F238E27FC236}">
                <a16:creationId xmlns:a16="http://schemas.microsoft.com/office/drawing/2014/main" id="{B2E9E067-D620-58D7-D9F5-D36779BE9338}"/>
              </a:ext>
            </a:extLst>
          </p:cNvPr>
          <p:cNvSpPr>
            <a:spLocks noGrp="1"/>
          </p:cNvSpPr>
          <p:nvPr>
            <p:ph type="sldNum" sz="quarter" idx="12"/>
          </p:nvPr>
        </p:nvSpPr>
        <p:spPr/>
        <p:txBody>
          <a:bodyPr/>
          <a:lstStyle/>
          <a:p>
            <a:fld id="{00000000-1234-1234-1234-123412341234}" type="slidenum">
              <a:rPr lang="en-US" smtClean="0"/>
              <a:pPr/>
              <a:t>33</a:t>
            </a:fld>
            <a:endParaRPr lang="en-US" dirty="0"/>
          </a:p>
        </p:txBody>
      </p:sp>
      <p:sp>
        <p:nvSpPr>
          <p:cNvPr id="5" name="TextBox 4">
            <a:extLst>
              <a:ext uri="{FF2B5EF4-FFF2-40B4-BE49-F238E27FC236}">
                <a16:creationId xmlns:a16="http://schemas.microsoft.com/office/drawing/2014/main" id="{9BF4A98B-45BF-2759-639C-CF229CE7711B}"/>
              </a:ext>
            </a:extLst>
          </p:cNvPr>
          <p:cNvSpPr txBox="1"/>
          <p:nvPr/>
        </p:nvSpPr>
        <p:spPr>
          <a:xfrm>
            <a:off x="812074" y="4136571"/>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p>
        </p:txBody>
      </p:sp>
    </p:spTree>
    <p:extLst>
      <p:ext uri="{BB962C8B-B14F-4D97-AF65-F5344CB8AC3E}">
        <p14:creationId xmlns:p14="http://schemas.microsoft.com/office/powerpoint/2010/main" val="380340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4">
                                            <p:txEl>
                                              <p:pRg st="0" end="0"/>
                                            </p:txEl>
                                          </p:spTgt>
                                        </p:tgtEl>
                                        <p:attrNameLst>
                                          <p:attrName>style.visibility</p:attrName>
                                        </p:attrNameLst>
                                      </p:cBhvr>
                                      <p:to>
                                        <p:strVal val="visible"/>
                                      </p:to>
                                    </p:set>
                                    <p:anim calcmode="lin" valueType="num">
                                      <p:cBhvr additive="base">
                                        <p:cTn id="7" dur="500" fill="hold"/>
                                        <p:tgtEl>
                                          <p:spTgt spid="3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4">
                                            <p:txEl>
                                              <p:pRg st="1" end="1"/>
                                            </p:txEl>
                                          </p:spTgt>
                                        </p:tgtEl>
                                        <p:attrNameLst>
                                          <p:attrName>style.visibility</p:attrName>
                                        </p:attrNameLst>
                                      </p:cBhvr>
                                      <p:to>
                                        <p:strVal val="visible"/>
                                      </p:to>
                                    </p:set>
                                    <p:anim calcmode="lin" valueType="num">
                                      <p:cBhvr additive="base">
                                        <p:cTn id="13" dur="500" fill="hold"/>
                                        <p:tgtEl>
                                          <p:spTgt spid="3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4">
                                            <p:txEl>
                                              <p:pRg st="2" end="2"/>
                                            </p:txEl>
                                          </p:spTgt>
                                        </p:tgtEl>
                                        <p:attrNameLst>
                                          <p:attrName>style.visibility</p:attrName>
                                        </p:attrNameLst>
                                      </p:cBhvr>
                                      <p:to>
                                        <p:strVal val="visible"/>
                                      </p:to>
                                    </p:set>
                                    <p:anim calcmode="lin" valueType="num">
                                      <p:cBhvr additive="base">
                                        <p:cTn id="19" dur="500" fill="hold"/>
                                        <p:tgtEl>
                                          <p:spTgt spid="3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57FB8-492A-A6D5-4C8C-B2ECC150BA9A}"/>
              </a:ext>
            </a:extLst>
          </p:cNvPr>
          <p:cNvSpPr>
            <a:spLocks noGrp="1"/>
          </p:cNvSpPr>
          <p:nvPr>
            <p:ph type="body" sz="quarter" idx="13"/>
          </p:nvPr>
        </p:nvSpPr>
        <p:spPr>
          <a:xfrm>
            <a:off x="1470929" y="1972235"/>
            <a:ext cx="8506789" cy="1007448"/>
          </a:xfrm>
        </p:spPr>
        <p:txBody>
          <a:bodyPr>
            <a:normAutofit/>
          </a:bodyPr>
          <a:lstStyle/>
          <a:p>
            <a:r>
              <a:rPr lang="en-VN" dirty="0"/>
              <a:t>CÁC GIẢI THUẬT ĐỊNH THỜI</a:t>
            </a:r>
          </a:p>
        </p:txBody>
      </p:sp>
      <p:sp>
        <p:nvSpPr>
          <p:cNvPr id="3" name="Text Placeholder 2">
            <a:extLst>
              <a:ext uri="{FF2B5EF4-FFF2-40B4-BE49-F238E27FC236}">
                <a16:creationId xmlns:a16="http://schemas.microsoft.com/office/drawing/2014/main" id="{7E721DB0-5BA6-6FC6-A4DB-D01AB470185E}"/>
              </a:ext>
            </a:extLst>
          </p:cNvPr>
          <p:cNvSpPr>
            <a:spLocks noGrp="1"/>
          </p:cNvSpPr>
          <p:nvPr>
            <p:ph type="body" sz="quarter" idx="14"/>
          </p:nvPr>
        </p:nvSpPr>
        <p:spPr/>
        <p:txBody>
          <a:bodyPr/>
          <a:lstStyle/>
          <a:p>
            <a:r>
              <a:rPr lang="en-VN" dirty="0"/>
              <a:t>4.3. </a:t>
            </a:r>
            <a:r>
              <a:rPr lang="en-US" dirty="0"/>
              <a:t>Shortest-Job-First (SJF)</a:t>
            </a:r>
            <a:endParaRPr lang="en-VN" dirty="0"/>
          </a:p>
        </p:txBody>
      </p:sp>
      <p:sp>
        <p:nvSpPr>
          <p:cNvPr id="4" name="Text Placeholder 3">
            <a:extLst>
              <a:ext uri="{FF2B5EF4-FFF2-40B4-BE49-F238E27FC236}">
                <a16:creationId xmlns:a16="http://schemas.microsoft.com/office/drawing/2014/main" id="{960E2DF6-E588-5C0B-B1CC-06E2C13AF7B5}"/>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B4002889-5715-4DB2-711E-F96DC131EC79}"/>
              </a:ext>
            </a:extLst>
          </p:cNvPr>
          <p:cNvSpPr>
            <a:spLocks noGrp="1"/>
          </p:cNvSpPr>
          <p:nvPr>
            <p:ph type="body" sz="quarter" idx="16"/>
          </p:nvPr>
        </p:nvSpPr>
        <p:spPr/>
        <p:txBody>
          <a:bodyPr>
            <a:normAutofit lnSpcReduction="10000"/>
          </a:bodyPr>
          <a:lstStyle/>
          <a:p>
            <a:r>
              <a:rPr lang="en-VN" dirty="0"/>
              <a:t>04.</a:t>
            </a:r>
          </a:p>
        </p:txBody>
      </p:sp>
      <p:sp>
        <p:nvSpPr>
          <p:cNvPr id="7" name="Footer Placeholder 6">
            <a:extLst>
              <a:ext uri="{FF2B5EF4-FFF2-40B4-BE49-F238E27FC236}">
                <a16:creationId xmlns:a16="http://schemas.microsoft.com/office/drawing/2014/main" id="{E6322559-D8A6-9443-A615-8FA00540460D}"/>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8" name="Slide Number Placeholder 7">
            <a:extLst>
              <a:ext uri="{FF2B5EF4-FFF2-40B4-BE49-F238E27FC236}">
                <a16:creationId xmlns:a16="http://schemas.microsoft.com/office/drawing/2014/main" id="{E61EEE28-419A-C12A-470C-64D663856574}"/>
              </a:ext>
            </a:extLst>
          </p:cNvPr>
          <p:cNvSpPr>
            <a:spLocks noGrp="1"/>
          </p:cNvSpPr>
          <p:nvPr>
            <p:ph type="sldNum" sz="quarter" idx="12"/>
          </p:nvPr>
        </p:nvSpPr>
        <p:spPr/>
        <p:txBody>
          <a:bodyPr/>
          <a:lstStyle/>
          <a:p>
            <a:fld id="{00000000-1234-1234-1234-123412341234}" type="slidenum">
              <a:rPr lang="en-US" smtClean="0"/>
              <a:pPr/>
              <a:t>34</a:t>
            </a:fld>
            <a:endParaRPr lang="en-US"/>
          </a:p>
        </p:txBody>
      </p:sp>
    </p:spTree>
    <p:extLst>
      <p:ext uri="{BB962C8B-B14F-4D97-AF65-F5344CB8AC3E}">
        <p14:creationId xmlns:p14="http://schemas.microsoft.com/office/powerpoint/2010/main" val="1173052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4.3. Shortest-Job-First (SJF)</a:t>
            </a:r>
            <a:endParaRPr dirty="0"/>
          </a:p>
        </p:txBody>
      </p:sp>
      <p:sp>
        <p:nvSpPr>
          <p:cNvPr id="381" name="Google Shape;381;p25"/>
          <p:cNvSpPr txBox="1">
            <a:spLocks noGrp="1"/>
          </p:cNvSpPr>
          <p:nvPr>
            <p:ph idx="1"/>
          </p:nvPr>
        </p:nvSpPr>
        <p:spPr>
          <a:xfrm>
            <a:off x="774145" y="1363153"/>
            <a:ext cx="10579654" cy="4557376"/>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Hàm</a:t>
            </a:r>
            <a:r>
              <a:rPr lang="en-US" dirty="0"/>
              <a:t> </a:t>
            </a:r>
            <a:r>
              <a:rPr lang="en-US" dirty="0" err="1"/>
              <a:t>chọn</a:t>
            </a:r>
            <a:r>
              <a:rPr lang="en-US" dirty="0"/>
              <a:t> </a:t>
            </a:r>
            <a:r>
              <a:rPr lang="en-US" dirty="0" err="1"/>
              <a:t>lựa</a:t>
            </a:r>
            <a:r>
              <a:rPr lang="en-US" dirty="0"/>
              <a:t>: </a:t>
            </a:r>
            <a:r>
              <a:rPr lang="en-US" dirty="0" err="1"/>
              <a:t>tiến</a:t>
            </a:r>
            <a:r>
              <a:rPr lang="en-US" dirty="0"/>
              <a:t> </a:t>
            </a:r>
            <a:r>
              <a:rPr lang="en-US" dirty="0" err="1"/>
              <a:t>trình</a:t>
            </a:r>
            <a:r>
              <a:rPr lang="en-US" dirty="0"/>
              <a:t> </a:t>
            </a:r>
            <a:r>
              <a:rPr lang="en-US" dirty="0" err="1"/>
              <a:t>có</a:t>
            </a:r>
            <a:r>
              <a:rPr lang="en-US" dirty="0"/>
              <a:t> </a:t>
            </a:r>
            <a:r>
              <a:rPr lang="en-US" dirty="0" err="1"/>
              <a:t>thời</a:t>
            </a:r>
            <a:r>
              <a:rPr lang="en-US" dirty="0"/>
              <a:t> </a:t>
            </a:r>
            <a:r>
              <a:rPr lang="en-US" dirty="0" err="1"/>
              <a:t>gian</a:t>
            </a:r>
            <a:r>
              <a:rPr lang="en-US" dirty="0"/>
              <a:t> </a:t>
            </a:r>
            <a:r>
              <a:rPr lang="en-US" dirty="0" err="1"/>
              <a:t>yêu</a:t>
            </a:r>
            <a:r>
              <a:rPr lang="en-US" dirty="0"/>
              <a:t> </a:t>
            </a:r>
            <a:r>
              <a:rPr lang="en-US" dirty="0" err="1"/>
              <a:t>cầu</a:t>
            </a:r>
            <a:r>
              <a:rPr lang="en-US" dirty="0"/>
              <a:t> </a:t>
            </a:r>
            <a:r>
              <a:rPr lang="en-US" dirty="0" err="1"/>
              <a:t>thực</a:t>
            </a:r>
            <a:r>
              <a:rPr lang="en-US" dirty="0"/>
              <a:t> </a:t>
            </a:r>
            <a:r>
              <a:rPr lang="en-US" dirty="0" err="1"/>
              <a:t>thi</a:t>
            </a:r>
            <a:r>
              <a:rPr lang="en-US" dirty="0"/>
              <a:t> (CPU burst) </a:t>
            </a:r>
            <a:r>
              <a:rPr lang="en-US" dirty="0" err="1"/>
              <a:t>ngắn</a:t>
            </a:r>
            <a:r>
              <a:rPr lang="en-US" dirty="0"/>
              <a:t> </a:t>
            </a:r>
            <a:r>
              <a:rPr lang="en-US" dirty="0" err="1"/>
              <a:t>nhất</a:t>
            </a:r>
            <a:r>
              <a:rPr lang="en-US" dirty="0"/>
              <a:t> </a:t>
            </a:r>
            <a:r>
              <a:rPr lang="en-US" dirty="0" err="1"/>
              <a:t>sẽ</a:t>
            </a:r>
            <a:r>
              <a:rPr lang="en-US" dirty="0"/>
              <a:t> </a:t>
            </a:r>
            <a:r>
              <a:rPr lang="en-US" dirty="0" err="1"/>
              <a:t>được</a:t>
            </a:r>
            <a:r>
              <a:rPr lang="en-US" dirty="0"/>
              <a:t> </a:t>
            </a:r>
            <a:r>
              <a:rPr lang="en-US" dirty="0" err="1"/>
              <a:t>chọn</a:t>
            </a:r>
            <a:r>
              <a:rPr lang="en-US" dirty="0"/>
              <a:t>.</a:t>
            </a:r>
            <a:endParaRPr dirty="0"/>
          </a:p>
          <a:p>
            <a:pPr marL="742950" lvl="1" indent="-285750">
              <a:buFont typeface="Noto Sans Symbols"/>
              <a:buChar char="▪"/>
            </a:pPr>
            <a:r>
              <a:rPr lang="en-US" dirty="0"/>
              <a:t>Khi CPU </a:t>
            </a:r>
            <a:r>
              <a:rPr lang="en-US" dirty="0" err="1"/>
              <a:t>trống</a:t>
            </a:r>
            <a:r>
              <a:rPr lang="en-US" dirty="0"/>
              <a:t>, HĐH </a:t>
            </a:r>
            <a:r>
              <a:rPr lang="en-US" dirty="0" err="1"/>
              <a:t>sẽ</a:t>
            </a:r>
            <a:r>
              <a:rPr lang="en-US" dirty="0"/>
              <a:t> </a:t>
            </a:r>
            <a:r>
              <a:rPr lang="en-US" dirty="0" err="1"/>
              <a:t>chọn</a:t>
            </a:r>
            <a:r>
              <a:rPr lang="en-US" dirty="0"/>
              <a:t> </a:t>
            </a:r>
            <a:r>
              <a:rPr lang="en-US" dirty="0" err="1"/>
              <a:t>tiến</a:t>
            </a:r>
            <a:r>
              <a:rPr lang="en-US" dirty="0"/>
              <a:t> </a:t>
            </a:r>
            <a:r>
              <a:rPr lang="en-US" dirty="0" err="1"/>
              <a:t>trình</a:t>
            </a:r>
            <a:r>
              <a:rPr lang="en-US" dirty="0"/>
              <a:t> </a:t>
            </a:r>
            <a:r>
              <a:rPr lang="en-US" dirty="0" err="1"/>
              <a:t>có</a:t>
            </a:r>
            <a:r>
              <a:rPr lang="en-US" dirty="0"/>
              <a:t> </a:t>
            </a:r>
            <a:r>
              <a:rPr lang="en-US" i="1" dirty="0"/>
              <a:t>CPU Burst </a:t>
            </a:r>
            <a:r>
              <a:rPr lang="en-US" dirty="0" err="1"/>
              <a:t>ngắn</a:t>
            </a:r>
            <a:r>
              <a:rPr lang="en-US" dirty="0"/>
              <a:t> </a:t>
            </a:r>
            <a:r>
              <a:rPr lang="en-US" dirty="0" err="1"/>
              <a:t>nhất</a:t>
            </a:r>
            <a:r>
              <a:rPr lang="en-US" dirty="0"/>
              <a:t> </a:t>
            </a:r>
            <a:r>
              <a:rPr lang="en-US" dirty="0" err="1"/>
              <a:t>để</a:t>
            </a:r>
            <a:r>
              <a:rPr lang="en-US" dirty="0"/>
              <a:t> </a:t>
            </a:r>
            <a:r>
              <a:rPr lang="en-US" dirty="0" err="1"/>
              <a:t>được</a:t>
            </a:r>
            <a:r>
              <a:rPr lang="en-US" dirty="0"/>
              <a:t> </a:t>
            </a:r>
            <a:r>
              <a:rPr lang="en-US" dirty="0" err="1"/>
              <a:t>thực</a:t>
            </a:r>
            <a:r>
              <a:rPr lang="en-US" dirty="0"/>
              <a:t> </a:t>
            </a:r>
            <a:r>
              <a:rPr lang="en-US" dirty="0" err="1"/>
              <a:t>thi</a:t>
            </a:r>
            <a:r>
              <a:rPr lang="en-US" dirty="0"/>
              <a:t> </a:t>
            </a:r>
            <a:r>
              <a:rPr lang="en-US" dirty="0" err="1"/>
              <a:t>tiếp</a:t>
            </a:r>
            <a:r>
              <a:rPr lang="en-US" dirty="0"/>
              <a:t> </a:t>
            </a:r>
            <a:r>
              <a:rPr lang="en-US" dirty="0" err="1"/>
              <a:t>theo.</a:t>
            </a:r>
            <a:endParaRPr dirty="0"/>
          </a:p>
          <a:p>
            <a:pPr marL="742950" lvl="1" indent="-285750">
              <a:buFont typeface="Noto Sans Symbols"/>
              <a:buChar char="▪"/>
            </a:pPr>
            <a:r>
              <a:rPr lang="en-US" dirty="0" err="1"/>
              <a:t>Giải</a:t>
            </a:r>
            <a:r>
              <a:rPr lang="en-US" dirty="0"/>
              <a:t> </a:t>
            </a:r>
            <a:r>
              <a:rPr lang="en-US" dirty="0" err="1"/>
              <a:t>thuật</a:t>
            </a:r>
            <a:r>
              <a:rPr lang="en-US" dirty="0"/>
              <a:t> </a:t>
            </a:r>
            <a:r>
              <a:rPr lang="en-US" dirty="0" err="1"/>
              <a:t>này</a:t>
            </a:r>
            <a:r>
              <a:rPr lang="en-US" dirty="0"/>
              <a:t> </a:t>
            </a:r>
            <a:r>
              <a:rPr lang="en-US" dirty="0" err="1"/>
              <a:t>sử</a:t>
            </a:r>
            <a:r>
              <a:rPr lang="en-US" dirty="0"/>
              <a:t> </a:t>
            </a:r>
            <a:r>
              <a:rPr lang="en-US" dirty="0" err="1"/>
              <a:t>dụng</a:t>
            </a:r>
            <a:r>
              <a:rPr lang="en-US" dirty="0"/>
              <a:t> </a:t>
            </a:r>
            <a:r>
              <a:rPr lang="en-US" dirty="0" err="1"/>
              <a:t>chiều</a:t>
            </a:r>
            <a:r>
              <a:rPr lang="en-US" dirty="0"/>
              <a:t> </a:t>
            </a:r>
            <a:r>
              <a:rPr lang="en-US" dirty="0" err="1"/>
              <a:t>dài</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tiến</a:t>
            </a:r>
            <a:r>
              <a:rPr lang="en-US" dirty="0"/>
              <a:t> </a:t>
            </a:r>
            <a:r>
              <a:rPr lang="en-US" dirty="0" err="1"/>
              <a:t>trình</a:t>
            </a:r>
            <a:r>
              <a:rPr lang="en-US" dirty="0"/>
              <a:t> </a:t>
            </a:r>
            <a:r>
              <a:rPr lang="en-US" dirty="0" err="1"/>
              <a:t>làm</a:t>
            </a:r>
            <a:r>
              <a:rPr lang="en-US" dirty="0"/>
              <a:t> </a:t>
            </a:r>
            <a:r>
              <a:rPr lang="en-US" dirty="0" err="1"/>
              <a:t>căn</a:t>
            </a:r>
            <a:r>
              <a:rPr lang="en-US" dirty="0"/>
              <a:t> </a:t>
            </a:r>
            <a:r>
              <a:rPr lang="en-US" dirty="0" err="1"/>
              <a:t>cứ</a:t>
            </a:r>
            <a:r>
              <a:rPr lang="en-US" dirty="0"/>
              <a:t> </a:t>
            </a:r>
            <a:r>
              <a:rPr lang="en-US" dirty="0" err="1"/>
              <a:t>để</a:t>
            </a:r>
            <a:r>
              <a:rPr lang="en-US" dirty="0"/>
              <a:t> </a:t>
            </a:r>
            <a:r>
              <a:rPr lang="en-US" dirty="0" err="1"/>
              <a:t>chọn</a:t>
            </a:r>
            <a:r>
              <a:rPr lang="en-US" dirty="0"/>
              <a:t> </a:t>
            </a:r>
            <a:r>
              <a:rPr lang="en-US" dirty="0" err="1"/>
              <a:t>lựa</a:t>
            </a:r>
            <a:r>
              <a:rPr lang="en-US" dirty="0"/>
              <a:t>.</a:t>
            </a:r>
            <a:endParaRPr dirty="0"/>
          </a:p>
          <a:p>
            <a:pPr marL="342900" indent="-342900"/>
            <a:r>
              <a:rPr lang="en-US" dirty="0"/>
              <a:t>SJF </a:t>
            </a:r>
            <a:r>
              <a:rPr lang="en-US" dirty="0" err="1"/>
              <a:t>có</a:t>
            </a:r>
            <a:r>
              <a:rPr lang="en-US" dirty="0"/>
              <a:t> </a:t>
            </a:r>
            <a:r>
              <a:rPr lang="en-US" dirty="0" err="1"/>
              <a:t>thể</a:t>
            </a:r>
            <a:r>
              <a:rPr lang="en-US" dirty="0"/>
              <a:t> </a:t>
            </a:r>
            <a:r>
              <a:rPr lang="en-US" dirty="0" err="1"/>
              <a:t>được</a:t>
            </a:r>
            <a:r>
              <a:rPr lang="en-US" dirty="0"/>
              <a:t> </a:t>
            </a:r>
            <a:r>
              <a:rPr lang="en-US" dirty="0" err="1"/>
              <a:t>hiện</a:t>
            </a:r>
            <a:r>
              <a:rPr lang="en-US" dirty="0"/>
              <a:t> </a:t>
            </a:r>
            <a:r>
              <a:rPr lang="en-US" dirty="0" err="1"/>
              <a:t>thực</a:t>
            </a:r>
            <a:r>
              <a:rPr lang="en-US" dirty="0"/>
              <a:t> </a:t>
            </a:r>
            <a:r>
              <a:rPr lang="en-US" dirty="0" err="1"/>
              <a:t>với</a:t>
            </a:r>
            <a:r>
              <a:rPr lang="en-US" dirty="0"/>
              <a:t> </a:t>
            </a:r>
            <a:r>
              <a:rPr lang="en-US" dirty="0" err="1"/>
              <a:t>cả</a:t>
            </a:r>
            <a:r>
              <a:rPr lang="en-US" dirty="0"/>
              <a:t> </a:t>
            </a:r>
            <a:r>
              <a:rPr lang="en-US" dirty="0" err="1"/>
              <a:t>hai</a:t>
            </a:r>
            <a:r>
              <a:rPr lang="en-US" dirty="0"/>
              <a:t> </a:t>
            </a:r>
            <a:r>
              <a:rPr lang="en-US" dirty="0" err="1"/>
              <a:t>chiến</a:t>
            </a:r>
            <a:r>
              <a:rPr lang="en-US" dirty="0"/>
              <a:t> </a:t>
            </a:r>
            <a:r>
              <a:rPr lang="en-US" dirty="0" err="1"/>
              <a:t>lược</a:t>
            </a:r>
            <a:r>
              <a:rPr lang="en-US" dirty="0"/>
              <a:t>: </a:t>
            </a:r>
            <a:r>
              <a:rPr lang="en-US" dirty="0" err="1"/>
              <a:t>trưng</a:t>
            </a:r>
            <a:r>
              <a:rPr lang="en-US" dirty="0"/>
              <a:t> </a:t>
            </a:r>
            <a:r>
              <a:rPr lang="en-US" dirty="0" err="1"/>
              <a:t>dụng</a:t>
            </a:r>
            <a:r>
              <a:rPr lang="en-US" dirty="0"/>
              <a:t> </a:t>
            </a:r>
            <a:r>
              <a:rPr lang="en-US" dirty="0" err="1"/>
              <a:t>và</a:t>
            </a:r>
            <a:r>
              <a:rPr lang="en-US" dirty="0"/>
              <a:t> </a:t>
            </a:r>
            <a:r>
              <a:rPr lang="en-US" dirty="0" err="1"/>
              <a:t>không</a:t>
            </a:r>
            <a:r>
              <a:rPr lang="en-US" dirty="0"/>
              <a:t> </a:t>
            </a:r>
            <a:r>
              <a:rPr lang="en-US" dirty="0" err="1"/>
              <a:t>trưng</a:t>
            </a:r>
            <a:r>
              <a:rPr lang="en-US" dirty="0"/>
              <a:t> </a:t>
            </a:r>
            <a:r>
              <a:rPr lang="en-US" dirty="0" err="1"/>
              <a:t>dụng</a:t>
            </a:r>
            <a:r>
              <a:rPr lang="en-US" dirty="0"/>
              <a:t>.</a:t>
            </a:r>
            <a:endParaRPr dirty="0"/>
          </a:p>
        </p:txBody>
      </p:sp>
      <p:sp>
        <p:nvSpPr>
          <p:cNvPr id="384" name="Google Shape;384;p2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3" name="Slide Number Placeholder 2">
            <a:extLst>
              <a:ext uri="{FF2B5EF4-FFF2-40B4-BE49-F238E27FC236}">
                <a16:creationId xmlns:a16="http://schemas.microsoft.com/office/drawing/2014/main" id="{A73B7606-B25E-829A-7BF8-9CBB42F44087}"/>
              </a:ext>
            </a:extLst>
          </p:cNvPr>
          <p:cNvSpPr>
            <a:spLocks noGrp="1"/>
          </p:cNvSpPr>
          <p:nvPr>
            <p:ph type="sldNum" sz="quarter" idx="12"/>
          </p:nvPr>
        </p:nvSpPr>
        <p:spPr/>
        <p:txBody>
          <a:bodyPr/>
          <a:lstStyle/>
          <a:p>
            <a:fld id="{00000000-1234-1234-1234-123412341234}" type="slidenum">
              <a:rPr lang="en-US" smtClean="0"/>
              <a:pPr/>
              <a:t>35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anim calcmode="lin" valueType="num">
                                      <p:cBhvr additive="base">
                                        <p:cTn id="7" dur="500" fill="hold"/>
                                        <p:tgtEl>
                                          <p:spTgt spid="3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1">
                                            <p:txEl>
                                              <p:pRg st="1" end="1"/>
                                            </p:txEl>
                                          </p:spTgt>
                                        </p:tgtEl>
                                        <p:attrNameLst>
                                          <p:attrName>style.visibility</p:attrName>
                                        </p:attrNameLst>
                                      </p:cBhvr>
                                      <p:to>
                                        <p:strVal val="visible"/>
                                      </p:to>
                                    </p:set>
                                    <p:anim calcmode="lin" valueType="num">
                                      <p:cBhvr additive="base">
                                        <p:cTn id="13" dur="500" fill="hold"/>
                                        <p:tgtEl>
                                          <p:spTgt spid="38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1">
                                            <p:txEl>
                                              <p:pRg st="2" end="2"/>
                                            </p:txEl>
                                          </p:spTgt>
                                        </p:tgtEl>
                                        <p:attrNameLst>
                                          <p:attrName>style.visibility</p:attrName>
                                        </p:attrNameLst>
                                      </p:cBhvr>
                                      <p:to>
                                        <p:strVal val="visible"/>
                                      </p:to>
                                    </p:set>
                                    <p:anim calcmode="lin" valueType="num">
                                      <p:cBhvr additive="base">
                                        <p:cTn id="19" dur="500" fill="hold"/>
                                        <p:tgtEl>
                                          <p:spTgt spid="38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1">
                                            <p:txEl>
                                              <p:pRg st="3" end="3"/>
                                            </p:txEl>
                                          </p:spTgt>
                                        </p:tgtEl>
                                        <p:attrNameLst>
                                          <p:attrName>style.visibility</p:attrName>
                                        </p:attrNameLst>
                                      </p:cBhvr>
                                      <p:to>
                                        <p:strVal val="visible"/>
                                      </p:to>
                                    </p:set>
                                    <p:anim calcmode="lin" valueType="num">
                                      <p:cBhvr additive="base">
                                        <p:cTn id="25" dur="500" fill="hold"/>
                                        <p:tgtEl>
                                          <p:spTgt spid="38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4.3. Shortest-Job-First (SJF)</a:t>
            </a:r>
            <a:endParaRPr dirty="0"/>
          </a:p>
        </p:txBody>
      </p:sp>
      <p:sp>
        <p:nvSpPr>
          <p:cNvPr id="391" name="Google Shape;391;p2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a:spcBef>
                <a:spcPts val="0"/>
              </a:spcBef>
            </a:pPr>
            <a:r>
              <a:rPr lang="en-US" dirty="0"/>
              <a:t>SJF </a:t>
            </a:r>
            <a:r>
              <a:rPr lang="en-US" dirty="0" err="1"/>
              <a:t>ở</a:t>
            </a:r>
            <a:r>
              <a:rPr lang="en-US" dirty="0"/>
              <a:t> </a:t>
            </a:r>
            <a:r>
              <a:rPr lang="en-US" dirty="0" err="1"/>
              <a:t>chế</a:t>
            </a:r>
            <a:r>
              <a:rPr lang="en-US" dirty="0"/>
              <a:t> </a:t>
            </a:r>
            <a:r>
              <a:rPr lang="en-US" dirty="0" err="1"/>
              <a:t>độ</a:t>
            </a:r>
            <a:r>
              <a:rPr lang="en-US" dirty="0"/>
              <a:t> </a:t>
            </a:r>
            <a:r>
              <a:rPr lang="en-US" dirty="0" err="1"/>
              <a:t>không</a:t>
            </a:r>
            <a:r>
              <a:rPr lang="en-US" dirty="0"/>
              <a:t> </a:t>
            </a:r>
            <a:r>
              <a:rPr lang="en-US" dirty="0" err="1"/>
              <a:t>trưng</a:t>
            </a:r>
            <a:r>
              <a:rPr lang="en-US" dirty="0"/>
              <a:t> </a:t>
            </a:r>
            <a:r>
              <a:rPr lang="en-US" dirty="0" err="1"/>
              <a:t>dụng</a:t>
            </a:r>
            <a:r>
              <a:rPr lang="en-US" dirty="0"/>
              <a:t>:</a:t>
            </a:r>
            <a:endParaRPr dirty="0"/>
          </a:p>
          <a:p>
            <a:pPr lvl="1"/>
            <a:r>
              <a:rPr lang="en-US" dirty="0" err="1"/>
              <a:t>Hàm</a:t>
            </a:r>
            <a:r>
              <a:rPr lang="en-US" dirty="0"/>
              <a:t> </a:t>
            </a:r>
            <a:r>
              <a:rPr lang="en-US" dirty="0" err="1"/>
              <a:t>chọn</a:t>
            </a:r>
            <a:r>
              <a:rPr lang="en-US" dirty="0"/>
              <a:t> </a:t>
            </a:r>
            <a:r>
              <a:rPr lang="en-US" dirty="0" err="1"/>
              <a:t>lựa</a:t>
            </a:r>
            <a:r>
              <a:rPr lang="en-US" dirty="0"/>
              <a:t> </a:t>
            </a:r>
            <a:r>
              <a:rPr lang="en-US" dirty="0" err="1"/>
              <a:t>được</a:t>
            </a:r>
            <a:r>
              <a:rPr lang="en-US" dirty="0"/>
              <a:t> </a:t>
            </a:r>
            <a:r>
              <a:rPr lang="en-US" dirty="0" err="1"/>
              <a:t>thực</a:t>
            </a:r>
            <a:r>
              <a:rPr lang="en-US" dirty="0"/>
              <a:t> </a:t>
            </a:r>
            <a:r>
              <a:rPr lang="en-US" dirty="0" err="1"/>
              <a:t>thi</a:t>
            </a:r>
            <a:r>
              <a:rPr lang="en-US" dirty="0"/>
              <a:t> </a:t>
            </a:r>
            <a:r>
              <a:rPr lang="en-US" dirty="0" err="1"/>
              <a:t>khi</a:t>
            </a:r>
            <a:r>
              <a:rPr lang="en-US" dirty="0"/>
              <a:t> CPU </a:t>
            </a:r>
            <a:r>
              <a:rPr lang="en-US" dirty="0" err="1"/>
              <a:t>trống</a:t>
            </a:r>
            <a:r>
              <a:rPr lang="en-US" dirty="0"/>
              <a:t>.</a:t>
            </a:r>
            <a:endParaRPr dirty="0"/>
          </a:p>
          <a:p>
            <a:pPr lvl="1"/>
            <a:r>
              <a:rPr lang="en-US" dirty="0"/>
              <a:t>Khi </a:t>
            </a:r>
            <a:r>
              <a:rPr lang="en-US" dirty="0" err="1"/>
              <a:t>tiến</a:t>
            </a:r>
            <a:r>
              <a:rPr lang="en-US" dirty="0"/>
              <a:t> </a:t>
            </a:r>
            <a:r>
              <a:rPr lang="en-US" dirty="0" err="1"/>
              <a:t>trình</a:t>
            </a:r>
            <a:r>
              <a:rPr lang="en-US" dirty="0"/>
              <a:t> </a:t>
            </a:r>
            <a:r>
              <a:rPr lang="en-US" dirty="0" err="1"/>
              <a:t>được</a:t>
            </a:r>
            <a:r>
              <a:rPr lang="en-US" dirty="0"/>
              <a:t> </a:t>
            </a:r>
            <a:r>
              <a:rPr lang="en-US" dirty="0" err="1"/>
              <a:t>cấp</a:t>
            </a:r>
            <a:r>
              <a:rPr lang="en-US" dirty="0"/>
              <a:t> CPU </a:t>
            </a:r>
            <a:r>
              <a:rPr lang="en-US" dirty="0" err="1"/>
              <a:t>thì</a:t>
            </a:r>
            <a:r>
              <a:rPr lang="en-US" dirty="0"/>
              <a:t> </a:t>
            </a:r>
            <a:r>
              <a:rPr lang="en-US" dirty="0" err="1"/>
              <a:t>sẽ</a:t>
            </a:r>
            <a:r>
              <a:rPr lang="en-US" dirty="0"/>
              <a:t> </a:t>
            </a:r>
            <a:r>
              <a:rPr lang="en-US" dirty="0" err="1"/>
              <a:t>thực</a:t>
            </a:r>
            <a:r>
              <a:rPr lang="en-US" dirty="0"/>
              <a:t> </a:t>
            </a:r>
            <a:r>
              <a:rPr lang="en-US" dirty="0" err="1"/>
              <a:t>thi</a:t>
            </a:r>
            <a:r>
              <a:rPr lang="en-US" dirty="0"/>
              <a:t> </a:t>
            </a:r>
            <a:r>
              <a:rPr lang="en-US" dirty="0" err="1"/>
              <a:t>cho</a:t>
            </a:r>
            <a:r>
              <a:rPr lang="en-US" dirty="0"/>
              <a:t> </a:t>
            </a:r>
            <a:r>
              <a:rPr lang="en-US" dirty="0" err="1"/>
              <a:t>đến</a:t>
            </a:r>
            <a:r>
              <a:rPr lang="en-US" dirty="0"/>
              <a:t> </a:t>
            </a:r>
            <a:r>
              <a:rPr lang="en-US" dirty="0" err="1"/>
              <a:t>khi</a:t>
            </a:r>
            <a:r>
              <a:rPr lang="en-US" dirty="0"/>
              <a:t> </a:t>
            </a:r>
            <a:r>
              <a:rPr lang="en-US" dirty="0" err="1"/>
              <a:t>kết</a:t>
            </a:r>
            <a:r>
              <a:rPr lang="en-US" dirty="0"/>
              <a:t> </a:t>
            </a:r>
            <a:r>
              <a:rPr lang="en-US" dirty="0" err="1"/>
              <a:t>thúc</a:t>
            </a:r>
            <a:r>
              <a:rPr lang="en-US" dirty="0"/>
              <a:t>.</a:t>
            </a:r>
            <a:endParaRPr dirty="0"/>
          </a:p>
          <a:p>
            <a:pPr lvl="1"/>
            <a:r>
              <a:rPr lang="en-US" dirty="0"/>
              <a:t>Khi </a:t>
            </a:r>
            <a:r>
              <a:rPr lang="en-US" dirty="0" err="1"/>
              <a:t>một</a:t>
            </a:r>
            <a:r>
              <a:rPr lang="en-US" dirty="0"/>
              <a:t> </a:t>
            </a:r>
            <a:r>
              <a:rPr lang="en-US" dirty="0" err="1"/>
              <a:t>tiến</a:t>
            </a:r>
            <a:r>
              <a:rPr lang="en-US" dirty="0"/>
              <a:t> </a:t>
            </a:r>
            <a:r>
              <a:rPr lang="en-US" dirty="0" err="1"/>
              <a:t>trình</a:t>
            </a:r>
            <a:r>
              <a:rPr lang="en-US" dirty="0"/>
              <a:t> </a:t>
            </a:r>
            <a:r>
              <a:rPr lang="en-US" dirty="0" err="1"/>
              <a:t>kết</a:t>
            </a:r>
            <a:r>
              <a:rPr lang="en-US" dirty="0"/>
              <a:t> </a:t>
            </a:r>
            <a:r>
              <a:rPr lang="en-US" dirty="0" err="1"/>
              <a:t>thúc</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khác</a:t>
            </a:r>
            <a:r>
              <a:rPr lang="en-US" dirty="0"/>
              <a:t> </a:t>
            </a:r>
            <a:r>
              <a:rPr lang="en-US" dirty="0" err="1"/>
              <a:t>có</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ngắn</a:t>
            </a:r>
            <a:r>
              <a:rPr lang="en-US" dirty="0"/>
              <a:t> </a:t>
            </a:r>
            <a:r>
              <a:rPr lang="en-US" dirty="0" err="1"/>
              <a:t>nhất</a:t>
            </a:r>
            <a:r>
              <a:rPr lang="en-US" dirty="0"/>
              <a:t> </a:t>
            </a:r>
            <a:r>
              <a:rPr lang="en-US" dirty="0" err="1"/>
              <a:t>sẽ</a:t>
            </a:r>
            <a:r>
              <a:rPr lang="en-US" dirty="0"/>
              <a:t> </a:t>
            </a:r>
            <a:r>
              <a:rPr lang="en-US" dirty="0" err="1"/>
              <a:t>được</a:t>
            </a:r>
            <a:r>
              <a:rPr lang="en-US" dirty="0"/>
              <a:t> </a:t>
            </a:r>
            <a:r>
              <a:rPr lang="en-US" dirty="0" err="1"/>
              <a:t>chọn</a:t>
            </a:r>
            <a:r>
              <a:rPr lang="en-US" dirty="0"/>
              <a:t>.</a:t>
            </a:r>
            <a:endParaRPr dirty="0"/>
          </a:p>
        </p:txBody>
      </p:sp>
      <p:sp>
        <p:nvSpPr>
          <p:cNvPr id="394" name="Google Shape;394;p26"/>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E0B9361B-6EE9-2297-80BE-6EBAA2017F16}"/>
              </a:ext>
            </a:extLst>
          </p:cNvPr>
          <p:cNvSpPr>
            <a:spLocks noGrp="1"/>
          </p:cNvSpPr>
          <p:nvPr>
            <p:ph type="sldNum" sz="quarter" idx="12"/>
          </p:nvPr>
        </p:nvSpPr>
        <p:spPr/>
        <p:txBody>
          <a:bodyPr/>
          <a:lstStyle/>
          <a:p>
            <a:fld id="{00000000-1234-1234-1234-123412341234}" type="slidenum">
              <a:rPr lang="en-US" smtClean="0"/>
              <a:pPr/>
              <a:t>36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1">
                                            <p:txEl>
                                              <p:pRg st="0" end="0"/>
                                            </p:txEl>
                                          </p:spTgt>
                                        </p:tgtEl>
                                        <p:attrNameLst>
                                          <p:attrName>style.visibility</p:attrName>
                                        </p:attrNameLst>
                                      </p:cBhvr>
                                      <p:to>
                                        <p:strVal val="visible"/>
                                      </p:to>
                                    </p:set>
                                    <p:anim calcmode="lin" valueType="num">
                                      <p:cBhvr additive="base">
                                        <p:cTn id="7" dur="500" fill="hold"/>
                                        <p:tgtEl>
                                          <p:spTgt spid="3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1">
                                            <p:txEl>
                                              <p:pRg st="1" end="1"/>
                                            </p:txEl>
                                          </p:spTgt>
                                        </p:tgtEl>
                                        <p:attrNameLst>
                                          <p:attrName>style.visibility</p:attrName>
                                        </p:attrNameLst>
                                      </p:cBhvr>
                                      <p:to>
                                        <p:strVal val="visible"/>
                                      </p:to>
                                    </p:set>
                                    <p:anim calcmode="lin" valueType="num">
                                      <p:cBhvr additive="base">
                                        <p:cTn id="13" dur="500" fill="hold"/>
                                        <p:tgtEl>
                                          <p:spTgt spid="3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1">
                                            <p:txEl>
                                              <p:pRg st="2" end="2"/>
                                            </p:txEl>
                                          </p:spTgt>
                                        </p:tgtEl>
                                        <p:attrNameLst>
                                          <p:attrName>style.visibility</p:attrName>
                                        </p:attrNameLst>
                                      </p:cBhvr>
                                      <p:to>
                                        <p:strVal val="visible"/>
                                      </p:to>
                                    </p:set>
                                    <p:anim calcmode="lin" valueType="num">
                                      <p:cBhvr additive="base">
                                        <p:cTn id="19" dur="500" fill="hold"/>
                                        <p:tgtEl>
                                          <p:spTgt spid="3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1">
                                            <p:txEl>
                                              <p:pRg st="3" end="3"/>
                                            </p:txEl>
                                          </p:spTgt>
                                        </p:tgtEl>
                                        <p:attrNameLst>
                                          <p:attrName>style.visibility</p:attrName>
                                        </p:attrNameLst>
                                      </p:cBhvr>
                                      <p:to>
                                        <p:strVal val="visible"/>
                                      </p:to>
                                    </p:set>
                                    <p:anim calcmode="lin" valueType="num">
                                      <p:cBhvr additive="base">
                                        <p:cTn id="25" dur="500" fill="hold"/>
                                        <p:tgtEl>
                                          <p:spTgt spid="3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Ví dụ: SJF ở chế độ không trưng dụng</a:t>
            </a:r>
            <a:endParaRPr/>
          </a:p>
        </p:txBody>
      </p:sp>
      <p:sp>
        <p:nvSpPr>
          <p:cNvPr id="403" name="Google Shape;403;p2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dirty="0"/>
              <a:t>Thực hiện bởi Trường Đại học Công nghệ Thông tin, ĐHQG-HCM</a:t>
            </a:r>
            <a:endParaRPr dirty="0"/>
          </a:p>
        </p:txBody>
      </p:sp>
      <p:graphicFrame>
        <p:nvGraphicFramePr>
          <p:cNvPr id="404" name="Google Shape;404;p27"/>
          <p:cNvGraphicFramePr/>
          <p:nvPr/>
        </p:nvGraphicFramePr>
        <p:xfrm>
          <a:off x="914399" y="1169840"/>
          <a:ext cx="5181597" cy="2363406"/>
        </p:xfrm>
        <a:graphic>
          <a:graphicData uri="http://schemas.openxmlformats.org/drawingml/2006/table">
            <a:tbl>
              <a:tblPr firstRow="1" bandRow="1">
                <a:noFill/>
                <a:tableStyleId>{78499D3B-A6AB-417D-A109-BA75AA7E94FD}</a:tableStyleId>
              </a:tblPr>
              <a:tblGrid>
                <a:gridCol w="1727199">
                  <a:extLst>
                    <a:ext uri="{9D8B030D-6E8A-4147-A177-3AD203B41FA5}">
                      <a16:colId xmlns:a16="http://schemas.microsoft.com/office/drawing/2014/main" val="20000"/>
                    </a:ext>
                  </a:extLst>
                </a:gridCol>
                <a:gridCol w="1727199">
                  <a:extLst>
                    <a:ext uri="{9D8B030D-6E8A-4147-A177-3AD203B41FA5}">
                      <a16:colId xmlns:a16="http://schemas.microsoft.com/office/drawing/2014/main" val="20001"/>
                    </a:ext>
                  </a:extLst>
                </a:gridCol>
                <a:gridCol w="1727199">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Arrival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 Burst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0</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7</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5</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8</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9</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7A32A557-C83F-7F10-2A8C-77D795CDE143}"/>
              </a:ext>
            </a:extLst>
          </p:cNvPr>
          <p:cNvSpPr>
            <a:spLocks noGrp="1"/>
          </p:cNvSpPr>
          <p:nvPr>
            <p:ph type="sldNum" sz="quarter" idx="12"/>
          </p:nvPr>
        </p:nvSpPr>
        <p:spPr/>
        <p:txBody>
          <a:bodyPr/>
          <a:lstStyle/>
          <a:p>
            <a:fld id="{00000000-1234-1234-1234-123412341234}" type="slidenum">
              <a:rPr lang="en-US" smtClean="0"/>
              <a:pPr/>
              <a:t>37</a:t>
            </a:fld>
            <a:endParaRPr lang="en-US" dirty="0"/>
          </a:p>
        </p:txBody>
      </p:sp>
      <p:sp>
        <p:nvSpPr>
          <p:cNvPr id="5" name="TextBox 4">
            <a:extLst>
              <a:ext uri="{FF2B5EF4-FFF2-40B4-BE49-F238E27FC236}">
                <a16:creationId xmlns:a16="http://schemas.microsoft.com/office/drawing/2014/main" id="{15A9821D-DCE7-BFC6-0B97-F6DBE83201F9}"/>
              </a:ext>
            </a:extLst>
          </p:cNvPr>
          <p:cNvSpPr txBox="1"/>
          <p:nvPr/>
        </p:nvSpPr>
        <p:spPr>
          <a:xfrm>
            <a:off x="812074" y="4136571"/>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p>
        </p:txBody>
      </p:sp>
      <p:sp>
        <p:nvSpPr>
          <p:cNvPr id="4" name="Google Shape;324;p23">
            <a:extLst>
              <a:ext uri="{FF2B5EF4-FFF2-40B4-BE49-F238E27FC236}">
                <a16:creationId xmlns:a16="http://schemas.microsoft.com/office/drawing/2014/main" id="{729A0CD2-CBBE-1AC3-D074-5F1BCB8A765C}"/>
              </a:ext>
            </a:extLst>
          </p:cNvPr>
          <p:cNvSpPr txBox="1">
            <a:spLocks/>
          </p:cNvSpPr>
          <p:nvPr/>
        </p:nvSpPr>
        <p:spPr>
          <a:xfrm>
            <a:off x="6422577" y="142884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p>
          <a:p>
            <a:pPr marL="742950" lvl="1" indent="-285750"/>
            <a:r>
              <a:rPr lang="en-US" dirty="0"/>
              <a:t>P1 = 0, P2 = 19, P3 = 23, P4 = 3, P5 = 3</a:t>
            </a:r>
          </a:p>
          <a:p>
            <a:pPr marL="742950" lvl="1" indent="-285750"/>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trung</a:t>
            </a:r>
            <a:r>
              <a:rPr lang="en-US" dirty="0"/>
              <a:t> </a:t>
            </a:r>
            <a:r>
              <a:rPr lang="en-US" dirty="0" err="1"/>
              <a:t>bình</a:t>
            </a:r>
            <a:r>
              <a:rPr lang="en-US" dirty="0"/>
              <a:t>: </a:t>
            </a:r>
            <a:br>
              <a:rPr lang="en-US" dirty="0"/>
            </a:br>
            <a:r>
              <a:rPr lang="en-US" dirty="0"/>
              <a:t>(0 + 19 + 23 + 3 + 3)/5 = 9.6</a:t>
            </a:r>
          </a:p>
        </p:txBody>
      </p:sp>
      <p:sp>
        <p:nvSpPr>
          <p:cNvPr id="6" name="Rectangle 5">
            <a:extLst>
              <a:ext uri="{FF2B5EF4-FFF2-40B4-BE49-F238E27FC236}">
                <a16:creationId xmlns:a16="http://schemas.microsoft.com/office/drawing/2014/main" id="{24681E17-FAEE-A458-8263-F796F439D6C0}"/>
              </a:ext>
            </a:extLst>
          </p:cNvPr>
          <p:cNvSpPr>
            <a:spLocks noChangeArrowheads="1"/>
          </p:cNvSpPr>
          <p:nvPr/>
        </p:nvSpPr>
        <p:spPr bwMode="auto">
          <a:xfrm>
            <a:off x="810260" y="51054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7" name="Line 18">
            <a:extLst>
              <a:ext uri="{FF2B5EF4-FFF2-40B4-BE49-F238E27FC236}">
                <a16:creationId xmlns:a16="http://schemas.microsoft.com/office/drawing/2014/main" id="{0376B330-8111-2E6E-FC0A-834A82EE7216}"/>
              </a:ext>
            </a:extLst>
          </p:cNvPr>
          <p:cNvSpPr>
            <a:spLocks noChangeShapeType="1"/>
          </p:cNvSpPr>
          <p:nvPr/>
        </p:nvSpPr>
        <p:spPr bwMode="auto">
          <a:xfrm>
            <a:off x="810260" y="5105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8">
            <a:extLst>
              <a:ext uri="{FF2B5EF4-FFF2-40B4-BE49-F238E27FC236}">
                <a16:creationId xmlns:a16="http://schemas.microsoft.com/office/drawing/2014/main" id="{8D8866B8-7C4C-225D-026A-157B4086A305}"/>
              </a:ext>
            </a:extLst>
          </p:cNvPr>
          <p:cNvSpPr>
            <a:spLocks noChangeShapeType="1"/>
          </p:cNvSpPr>
          <p:nvPr/>
        </p:nvSpPr>
        <p:spPr bwMode="auto">
          <a:xfrm>
            <a:off x="3007868" y="5105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8">
            <a:extLst>
              <a:ext uri="{FF2B5EF4-FFF2-40B4-BE49-F238E27FC236}">
                <a16:creationId xmlns:a16="http://schemas.microsoft.com/office/drawing/2014/main" id="{96828BD4-0BC9-46BE-4B24-9755B1089E88}"/>
              </a:ext>
            </a:extLst>
          </p:cNvPr>
          <p:cNvSpPr>
            <a:spLocks noChangeShapeType="1"/>
          </p:cNvSpPr>
          <p:nvPr/>
        </p:nvSpPr>
        <p:spPr bwMode="auto">
          <a:xfrm>
            <a:off x="3556508" y="5105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8">
            <a:extLst>
              <a:ext uri="{FF2B5EF4-FFF2-40B4-BE49-F238E27FC236}">
                <a16:creationId xmlns:a16="http://schemas.microsoft.com/office/drawing/2014/main" id="{50B0CE59-DD01-90DC-CEA6-DB97AAFAB7F2}"/>
              </a:ext>
            </a:extLst>
          </p:cNvPr>
          <p:cNvSpPr>
            <a:spLocks noChangeShapeType="1"/>
          </p:cNvSpPr>
          <p:nvPr/>
        </p:nvSpPr>
        <p:spPr bwMode="auto">
          <a:xfrm>
            <a:off x="4653788" y="5105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8">
            <a:extLst>
              <a:ext uri="{FF2B5EF4-FFF2-40B4-BE49-F238E27FC236}">
                <a16:creationId xmlns:a16="http://schemas.microsoft.com/office/drawing/2014/main" id="{E789C060-9914-D41B-A585-A9315A48F090}"/>
              </a:ext>
            </a:extLst>
          </p:cNvPr>
          <p:cNvSpPr>
            <a:spLocks noChangeShapeType="1"/>
          </p:cNvSpPr>
          <p:nvPr/>
        </p:nvSpPr>
        <p:spPr bwMode="auto">
          <a:xfrm>
            <a:off x="5933948" y="5105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3">
            <a:extLst>
              <a:ext uri="{FF2B5EF4-FFF2-40B4-BE49-F238E27FC236}">
                <a16:creationId xmlns:a16="http://schemas.microsoft.com/office/drawing/2014/main" id="{A81F0D7B-95A7-A7C4-77EB-7383BFFBE023}"/>
              </a:ext>
            </a:extLst>
          </p:cNvPr>
          <p:cNvSpPr txBox="1">
            <a:spLocks noChangeArrowheads="1"/>
          </p:cNvSpPr>
          <p:nvPr/>
        </p:nvSpPr>
        <p:spPr bwMode="auto">
          <a:xfrm>
            <a:off x="1709420" y="51236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13" name="Text Box 13">
            <a:extLst>
              <a:ext uri="{FF2B5EF4-FFF2-40B4-BE49-F238E27FC236}">
                <a16:creationId xmlns:a16="http://schemas.microsoft.com/office/drawing/2014/main" id="{13CDA127-C419-2715-FE89-2E8B9439E3BE}"/>
              </a:ext>
            </a:extLst>
          </p:cNvPr>
          <p:cNvSpPr txBox="1">
            <a:spLocks noChangeArrowheads="1"/>
          </p:cNvSpPr>
          <p:nvPr/>
        </p:nvSpPr>
        <p:spPr bwMode="auto">
          <a:xfrm>
            <a:off x="3035300" y="5123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14" name="Text Box 13">
            <a:extLst>
              <a:ext uri="{FF2B5EF4-FFF2-40B4-BE49-F238E27FC236}">
                <a16:creationId xmlns:a16="http://schemas.microsoft.com/office/drawing/2014/main" id="{F595F3E6-5B57-7402-3D99-AE55B7D306F0}"/>
              </a:ext>
            </a:extLst>
          </p:cNvPr>
          <p:cNvSpPr txBox="1">
            <a:spLocks noChangeArrowheads="1"/>
          </p:cNvSpPr>
          <p:nvPr/>
        </p:nvSpPr>
        <p:spPr bwMode="auto">
          <a:xfrm>
            <a:off x="3873500" y="5123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15" name="Text Box 13">
            <a:extLst>
              <a:ext uri="{FF2B5EF4-FFF2-40B4-BE49-F238E27FC236}">
                <a16:creationId xmlns:a16="http://schemas.microsoft.com/office/drawing/2014/main" id="{9614F23A-2A85-F318-6AAB-5FD4D91C3300}"/>
              </a:ext>
            </a:extLst>
          </p:cNvPr>
          <p:cNvSpPr txBox="1">
            <a:spLocks noChangeArrowheads="1"/>
          </p:cNvSpPr>
          <p:nvPr/>
        </p:nvSpPr>
        <p:spPr bwMode="auto">
          <a:xfrm>
            <a:off x="5082029" y="5123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16" name="Text Box 13">
            <a:extLst>
              <a:ext uri="{FF2B5EF4-FFF2-40B4-BE49-F238E27FC236}">
                <a16:creationId xmlns:a16="http://schemas.microsoft.com/office/drawing/2014/main" id="{210AE2C3-84E7-877D-D760-B5CF95ED51CD}"/>
              </a:ext>
            </a:extLst>
          </p:cNvPr>
          <p:cNvSpPr txBox="1">
            <a:spLocks noChangeArrowheads="1"/>
          </p:cNvSpPr>
          <p:nvPr/>
        </p:nvSpPr>
        <p:spPr bwMode="auto">
          <a:xfrm>
            <a:off x="6388100" y="5123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17" name="Text Box 13">
            <a:extLst>
              <a:ext uri="{FF2B5EF4-FFF2-40B4-BE49-F238E27FC236}">
                <a16:creationId xmlns:a16="http://schemas.microsoft.com/office/drawing/2014/main" id="{F16D039D-817D-F81B-5BBF-D15155304DC7}"/>
              </a:ext>
            </a:extLst>
          </p:cNvPr>
          <p:cNvSpPr txBox="1">
            <a:spLocks noChangeArrowheads="1"/>
          </p:cNvSpPr>
          <p:nvPr/>
        </p:nvSpPr>
        <p:spPr bwMode="auto">
          <a:xfrm>
            <a:off x="576324" y="5791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18" name="Text Box 13">
            <a:extLst>
              <a:ext uri="{FF2B5EF4-FFF2-40B4-BE49-F238E27FC236}">
                <a16:creationId xmlns:a16="http://schemas.microsoft.com/office/drawing/2014/main" id="{C490239C-9F0F-D472-CACC-81B9E405032A}"/>
              </a:ext>
            </a:extLst>
          </p:cNvPr>
          <p:cNvSpPr txBox="1">
            <a:spLocks noChangeArrowheads="1"/>
          </p:cNvSpPr>
          <p:nvPr/>
        </p:nvSpPr>
        <p:spPr bwMode="auto">
          <a:xfrm>
            <a:off x="2796029" y="5791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19" name="Text Box 13">
            <a:extLst>
              <a:ext uri="{FF2B5EF4-FFF2-40B4-BE49-F238E27FC236}">
                <a16:creationId xmlns:a16="http://schemas.microsoft.com/office/drawing/2014/main" id="{9022E3C7-1B57-BBC3-9890-0B2F11EF44D6}"/>
              </a:ext>
            </a:extLst>
          </p:cNvPr>
          <p:cNvSpPr txBox="1">
            <a:spLocks noChangeArrowheads="1"/>
          </p:cNvSpPr>
          <p:nvPr/>
        </p:nvSpPr>
        <p:spPr bwMode="auto">
          <a:xfrm>
            <a:off x="3340100" y="5791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15</a:t>
            </a:r>
          </a:p>
        </p:txBody>
      </p:sp>
      <p:sp>
        <p:nvSpPr>
          <p:cNvPr id="20" name="Text Box 13">
            <a:extLst>
              <a:ext uri="{FF2B5EF4-FFF2-40B4-BE49-F238E27FC236}">
                <a16:creationId xmlns:a16="http://schemas.microsoft.com/office/drawing/2014/main" id="{4BA29FE1-B29F-2CA2-5ECD-AB2A82DDC4CF}"/>
              </a:ext>
            </a:extLst>
          </p:cNvPr>
          <p:cNvSpPr txBox="1">
            <a:spLocks noChangeArrowheads="1"/>
          </p:cNvSpPr>
          <p:nvPr/>
        </p:nvSpPr>
        <p:spPr bwMode="auto">
          <a:xfrm>
            <a:off x="4406900" y="5791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21</a:t>
            </a:r>
          </a:p>
        </p:txBody>
      </p:sp>
      <p:sp>
        <p:nvSpPr>
          <p:cNvPr id="21" name="Text Box 13">
            <a:extLst>
              <a:ext uri="{FF2B5EF4-FFF2-40B4-BE49-F238E27FC236}">
                <a16:creationId xmlns:a16="http://schemas.microsoft.com/office/drawing/2014/main" id="{C0C2EFA7-E70D-8B58-2384-03540D02E5AE}"/>
              </a:ext>
            </a:extLst>
          </p:cNvPr>
          <p:cNvSpPr txBox="1">
            <a:spLocks noChangeArrowheads="1"/>
          </p:cNvSpPr>
          <p:nvPr/>
        </p:nvSpPr>
        <p:spPr bwMode="auto">
          <a:xfrm>
            <a:off x="5702300" y="5791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p>
        </p:txBody>
      </p:sp>
      <p:sp>
        <p:nvSpPr>
          <p:cNvPr id="22" name="Text Box 13">
            <a:extLst>
              <a:ext uri="{FF2B5EF4-FFF2-40B4-BE49-F238E27FC236}">
                <a16:creationId xmlns:a16="http://schemas.microsoft.com/office/drawing/2014/main" id="{3D5AFC2C-FDDA-7ACD-99EA-CC2B645A2F66}"/>
              </a:ext>
            </a:extLst>
          </p:cNvPr>
          <p:cNvSpPr txBox="1">
            <a:spLocks noChangeArrowheads="1"/>
          </p:cNvSpPr>
          <p:nvPr/>
        </p:nvSpPr>
        <p:spPr bwMode="auto">
          <a:xfrm>
            <a:off x="7140322" y="5791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23" name="Line 18">
            <a:extLst>
              <a:ext uri="{FF2B5EF4-FFF2-40B4-BE49-F238E27FC236}">
                <a16:creationId xmlns:a16="http://schemas.microsoft.com/office/drawing/2014/main" id="{E9E0CFD0-97D4-18DC-FDFF-ABB269D3ADDC}"/>
              </a:ext>
            </a:extLst>
          </p:cNvPr>
          <p:cNvSpPr>
            <a:spLocks noChangeShapeType="1"/>
          </p:cNvSpPr>
          <p:nvPr/>
        </p:nvSpPr>
        <p:spPr bwMode="auto">
          <a:xfrm>
            <a:off x="7396988" y="5105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59771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0" end="0"/>
                                            </p:txEl>
                                          </p:spTgt>
                                        </p:tgtEl>
                                        <p:attrNameLst>
                                          <p:attrName>style.visibility</p:attrName>
                                        </p:attrNameLst>
                                      </p:cBhvr>
                                      <p:to>
                                        <p:strVal val="visible"/>
                                      </p:to>
                                    </p:set>
                                    <p:anim calcmode="lin" valueType="num">
                                      <p:cBhvr additive="base">
                                        <p:cTn id="7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
                                            <p:txEl>
                                              <p:pRg st="1" end="1"/>
                                            </p:txEl>
                                          </p:spTgt>
                                        </p:tgtEl>
                                        <p:attrNameLst>
                                          <p:attrName>style.visibility</p:attrName>
                                        </p:attrNameLst>
                                      </p:cBhvr>
                                      <p:to>
                                        <p:strVal val="visible"/>
                                      </p:to>
                                    </p:set>
                                    <p:anim calcmode="lin" valueType="num">
                                      <p:cBhvr additive="base">
                                        <p:cTn id="7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
                                            <p:txEl>
                                              <p:pRg st="2" end="2"/>
                                            </p:txEl>
                                          </p:spTgt>
                                        </p:tgtEl>
                                        <p:attrNameLst>
                                          <p:attrName>style.visibility</p:attrName>
                                        </p:attrNameLst>
                                      </p:cBhvr>
                                      <p:to>
                                        <p:strVal val="visible"/>
                                      </p:to>
                                    </p:set>
                                    <p:anim calcmode="lin" valueType="num">
                                      <p:cBhvr additive="base">
                                        <p:cTn id="8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P spid="18" grpId="0"/>
      <p:bldP spid="19" grpId="0"/>
      <p:bldP spid="20" grpId="0"/>
      <p:bldP spid="21" grpId="0"/>
      <p:bldP spid="22" grpId="0"/>
      <p:bldP spid="2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Ví dụ: SJF ở chế độ không trưng dụng</a:t>
            </a:r>
            <a:endParaRPr/>
          </a:p>
        </p:txBody>
      </p:sp>
      <p:sp>
        <p:nvSpPr>
          <p:cNvPr id="403" name="Google Shape;403;p2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dirty="0"/>
              <a:t>Thực hiện bởi Trường Đại học Công nghệ Thông tin, ĐHQG-HCM</a:t>
            </a:r>
            <a:endParaRPr dirty="0"/>
          </a:p>
        </p:txBody>
      </p:sp>
      <p:graphicFrame>
        <p:nvGraphicFramePr>
          <p:cNvPr id="404" name="Google Shape;404;p27"/>
          <p:cNvGraphicFramePr/>
          <p:nvPr>
            <p:extLst>
              <p:ext uri="{D42A27DB-BD31-4B8C-83A1-F6EECF244321}">
                <p14:modId xmlns:p14="http://schemas.microsoft.com/office/powerpoint/2010/main" val="1940238438"/>
              </p:ext>
            </p:extLst>
          </p:nvPr>
        </p:nvGraphicFramePr>
        <p:xfrm>
          <a:off x="914399" y="1169840"/>
          <a:ext cx="5181597" cy="2363406"/>
        </p:xfrm>
        <a:graphic>
          <a:graphicData uri="http://schemas.openxmlformats.org/drawingml/2006/table">
            <a:tbl>
              <a:tblPr firstRow="1" bandRow="1">
                <a:noFill/>
                <a:tableStyleId>{78499D3B-A6AB-417D-A109-BA75AA7E94FD}</a:tableStyleId>
              </a:tblPr>
              <a:tblGrid>
                <a:gridCol w="1727199">
                  <a:extLst>
                    <a:ext uri="{9D8B030D-6E8A-4147-A177-3AD203B41FA5}">
                      <a16:colId xmlns:a16="http://schemas.microsoft.com/office/drawing/2014/main" val="20000"/>
                    </a:ext>
                  </a:extLst>
                </a:gridCol>
                <a:gridCol w="1727199">
                  <a:extLst>
                    <a:ext uri="{9D8B030D-6E8A-4147-A177-3AD203B41FA5}">
                      <a16:colId xmlns:a16="http://schemas.microsoft.com/office/drawing/2014/main" val="20001"/>
                    </a:ext>
                  </a:extLst>
                </a:gridCol>
                <a:gridCol w="1727199">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Arrival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 Burst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0</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7</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5</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8</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9</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65FDDE0A-14F2-94CB-0753-80BBED621FEE}"/>
              </a:ext>
            </a:extLst>
          </p:cNvPr>
          <p:cNvGrpSpPr/>
          <p:nvPr/>
        </p:nvGrpSpPr>
        <p:grpSpPr>
          <a:xfrm>
            <a:off x="686996" y="5081221"/>
            <a:ext cx="7031869" cy="1085910"/>
            <a:chOff x="2494025" y="4114800"/>
            <a:chExt cx="7031869" cy="1085910"/>
          </a:xfrm>
        </p:grpSpPr>
        <p:sp>
          <p:nvSpPr>
            <p:cNvPr id="405" name="Google Shape;405;p27"/>
            <p:cNvSpPr/>
            <p:nvPr/>
          </p:nvSpPr>
          <p:spPr>
            <a:xfrm>
              <a:off x="2727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406" name="Google Shape;406;p27"/>
            <p:cNvCxnSpPr/>
            <p:nvPr/>
          </p:nvCxnSpPr>
          <p:spPr>
            <a:xfrm>
              <a:off x="2727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7" name="Google Shape;407;p27"/>
            <p:cNvCxnSpPr/>
            <p:nvPr/>
          </p:nvCxnSpPr>
          <p:spPr>
            <a:xfrm>
              <a:off x="4925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8" name="Google Shape;408;p27"/>
            <p:cNvCxnSpPr/>
            <p:nvPr/>
          </p:nvCxnSpPr>
          <p:spPr>
            <a:xfrm>
              <a:off x="547420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9" name="Google Shape;409;p27"/>
            <p:cNvCxnSpPr/>
            <p:nvPr/>
          </p:nvCxnSpPr>
          <p:spPr>
            <a:xfrm>
              <a:off x="657148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10" name="Google Shape;410;p27"/>
            <p:cNvCxnSpPr/>
            <p:nvPr/>
          </p:nvCxnSpPr>
          <p:spPr>
            <a:xfrm>
              <a:off x="785164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411" name="Google Shape;411;p27"/>
            <p:cNvSpPr txBox="1"/>
            <p:nvPr/>
          </p:nvSpPr>
          <p:spPr>
            <a:xfrm>
              <a:off x="3627121" y="4133088"/>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412" name="Google Shape;412;p27"/>
            <p:cNvSpPr txBox="1"/>
            <p:nvPr/>
          </p:nvSpPr>
          <p:spPr>
            <a:xfrm>
              <a:off x="49530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P4</a:t>
              </a:r>
              <a:endParaRPr/>
            </a:p>
          </p:txBody>
        </p:sp>
        <p:sp>
          <p:nvSpPr>
            <p:cNvPr id="413" name="Google Shape;413;p27"/>
            <p:cNvSpPr txBox="1"/>
            <p:nvPr/>
          </p:nvSpPr>
          <p:spPr>
            <a:xfrm>
              <a:off x="57912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P5</a:t>
              </a:r>
              <a:endParaRPr/>
            </a:p>
          </p:txBody>
        </p:sp>
        <p:sp>
          <p:nvSpPr>
            <p:cNvPr id="414" name="Google Shape;414;p27"/>
            <p:cNvSpPr txBox="1"/>
            <p:nvPr/>
          </p:nvSpPr>
          <p:spPr>
            <a:xfrm>
              <a:off x="6999730"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sp>
          <p:nvSpPr>
            <p:cNvPr id="415" name="Google Shape;415;p27"/>
            <p:cNvSpPr txBox="1"/>
            <p:nvPr/>
          </p:nvSpPr>
          <p:spPr>
            <a:xfrm>
              <a:off x="83058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416" name="Google Shape;416;p27"/>
            <p:cNvSpPr txBox="1"/>
            <p:nvPr/>
          </p:nvSpPr>
          <p:spPr>
            <a:xfrm>
              <a:off x="2494025"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0</a:t>
              </a:r>
              <a:endParaRPr/>
            </a:p>
          </p:txBody>
        </p:sp>
        <p:sp>
          <p:nvSpPr>
            <p:cNvPr id="417" name="Google Shape;417;p27"/>
            <p:cNvSpPr txBox="1"/>
            <p:nvPr/>
          </p:nvSpPr>
          <p:spPr>
            <a:xfrm>
              <a:off x="47137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12</a:t>
              </a:r>
              <a:endParaRPr/>
            </a:p>
          </p:txBody>
        </p:sp>
        <p:sp>
          <p:nvSpPr>
            <p:cNvPr id="418" name="Google Shape;418;p27"/>
            <p:cNvSpPr txBox="1"/>
            <p:nvPr/>
          </p:nvSpPr>
          <p:spPr>
            <a:xfrm>
              <a:off x="525780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15</a:t>
              </a:r>
              <a:endParaRPr/>
            </a:p>
          </p:txBody>
        </p:sp>
        <p:sp>
          <p:nvSpPr>
            <p:cNvPr id="419" name="Google Shape;419;p27"/>
            <p:cNvSpPr txBox="1"/>
            <p:nvPr/>
          </p:nvSpPr>
          <p:spPr>
            <a:xfrm>
              <a:off x="632460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21</a:t>
              </a:r>
              <a:endParaRPr/>
            </a:p>
          </p:txBody>
        </p:sp>
        <p:sp>
          <p:nvSpPr>
            <p:cNvPr id="420" name="Google Shape;420;p27"/>
            <p:cNvSpPr txBox="1"/>
            <p:nvPr/>
          </p:nvSpPr>
          <p:spPr>
            <a:xfrm>
              <a:off x="762000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28</a:t>
              </a:r>
              <a:endParaRPr/>
            </a:p>
          </p:txBody>
        </p:sp>
        <p:sp>
          <p:nvSpPr>
            <p:cNvPr id="421" name="Google Shape;421;p27"/>
            <p:cNvSpPr txBox="1"/>
            <p:nvPr/>
          </p:nvSpPr>
          <p:spPr>
            <a:xfrm>
              <a:off x="905802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36</a:t>
              </a:r>
              <a:endParaRPr/>
            </a:p>
          </p:txBody>
        </p:sp>
        <p:cxnSp>
          <p:nvCxnSpPr>
            <p:cNvPr id="422" name="Google Shape;422;p27"/>
            <p:cNvCxnSpPr/>
            <p:nvPr/>
          </p:nvCxnSpPr>
          <p:spPr>
            <a:xfrm>
              <a:off x="9314688" y="4114800"/>
              <a:ext cx="0" cy="685800"/>
            </a:xfrm>
            <a:prstGeom prst="straightConnector1">
              <a:avLst/>
            </a:prstGeom>
            <a:noFill/>
            <a:ln w="9525" cap="flat" cmpd="sng">
              <a:solidFill>
                <a:schemeClr val="dk1"/>
              </a:solidFill>
              <a:prstDash val="solid"/>
              <a:round/>
              <a:headEnd type="none" w="med" len="med"/>
              <a:tailEnd type="none" w="med" len="med"/>
            </a:ln>
          </p:spPr>
        </p:cxnSp>
      </p:grpSp>
      <p:sp>
        <p:nvSpPr>
          <p:cNvPr id="2" name="Slide Number Placeholder 1">
            <a:extLst>
              <a:ext uri="{FF2B5EF4-FFF2-40B4-BE49-F238E27FC236}">
                <a16:creationId xmlns:a16="http://schemas.microsoft.com/office/drawing/2014/main" id="{7A32A557-C83F-7F10-2A8C-77D795CDE143}"/>
              </a:ext>
            </a:extLst>
          </p:cNvPr>
          <p:cNvSpPr>
            <a:spLocks noGrp="1"/>
          </p:cNvSpPr>
          <p:nvPr>
            <p:ph type="sldNum" sz="quarter" idx="12"/>
          </p:nvPr>
        </p:nvSpPr>
        <p:spPr/>
        <p:txBody>
          <a:bodyPr/>
          <a:lstStyle/>
          <a:p>
            <a:fld id="{00000000-1234-1234-1234-123412341234}" type="slidenum">
              <a:rPr lang="en-US" smtClean="0"/>
              <a:pPr/>
              <a:t>38</a:t>
            </a:fld>
            <a:endParaRPr lang="en-US" dirty="0"/>
          </a:p>
        </p:txBody>
      </p:sp>
      <p:sp>
        <p:nvSpPr>
          <p:cNvPr id="5" name="TextBox 4">
            <a:extLst>
              <a:ext uri="{FF2B5EF4-FFF2-40B4-BE49-F238E27FC236}">
                <a16:creationId xmlns:a16="http://schemas.microsoft.com/office/drawing/2014/main" id="{15A9821D-DCE7-BFC6-0B97-F6DBE83201F9}"/>
              </a:ext>
            </a:extLst>
          </p:cNvPr>
          <p:cNvSpPr txBox="1"/>
          <p:nvPr/>
        </p:nvSpPr>
        <p:spPr>
          <a:xfrm>
            <a:off x="812074" y="4136571"/>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p>
        </p:txBody>
      </p:sp>
      <p:sp>
        <p:nvSpPr>
          <p:cNvPr id="4" name="Google Shape;324;p23">
            <a:extLst>
              <a:ext uri="{FF2B5EF4-FFF2-40B4-BE49-F238E27FC236}">
                <a16:creationId xmlns:a16="http://schemas.microsoft.com/office/drawing/2014/main" id="{729A0CD2-CBBE-1AC3-D074-5F1BCB8A765C}"/>
              </a:ext>
            </a:extLst>
          </p:cNvPr>
          <p:cNvSpPr txBox="1">
            <a:spLocks/>
          </p:cNvSpPr>
          <p:nvPr/>
        </p:nvSpPr>
        <p:spPr>
          <a:xfrm>
            <a:off x="6422577" y="142884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Thời</a:t>
            </a:r>
            <a:r>
              <a:rPr lang="en-US" dirty="0"/>
              <a:t> </a:t>
            </a:r>
            <a:r>
              <a:rPr lang="en-US" dirty="0" err="1"/>
              <a:t>gian</a:t>
            </a:r>
            <a:r>
              <a:rPr lang="en-US" dirty="0"/>
              <a:t> </a:t>
            </a:r>
            <a:r>
              <a:rPr lang="en-US" dirty="0" err="1"/>
              <a:t>chờ</a:t>
            </a:r>
            <a:r>
              <a:rPr lang="en-US" dirty="0"/>
              <a:t>: </a:t>
            </a:r>
          </a:p>
          <a:p>
            <a:pPr marL="742950" lvl="1" indent="-285750"/>
            <a:r>
              <a:rPr lang="en-US" dirty="0"/>
              <a:t>P1 = 0, P2 = 19, P3 = 23, P4 = 3, P5 = 3</a:t>
            </a:r>
          </a:p>
          <a:p>
            <a:pPr marL="742950" lvl="1" indent="-285750"/>
            <a:r>
              <a:rPr lang="en-US" dirty="0" err="1"/>
              <a:t>Thời</a:t>
            </a:r>
            <a:r>
              <a:rPr lang="en-US" dirty="0"/>
              <a:t> </a:t>
            </a:r>
            <a:r>
              <a:rPr lang="en-US" dirty="0" err="1"/>
              <a:t>gian</a:t>
            </a:r>
            <a:r>
              <a:rPr lang="en-US" dirty="0"/>
              <a:t> </a:t>
            </a:r>
            <a:r>
              <a:rPr lang="en-US" dirty="0" err="1"/>
              <a:t>chờ</a:t>
            </a:r>
            <a:r>
              <a:rPr lang="en-US" dirty="0"/>
              <a:t> </a:t>
            </a:r>
            <a:r>
              <a:rPr lang="en-US" dirty="0" err="1"/>
              <a:t>trung</a:t>
            </a:r>
            <a:r>
              <a:rPr lang="en-US" dirty="0"/>
              <a:t> </a:t>
            </a:r>
            <a:r>
              <a:rPr lang="en-US" dirty="0" err="1"/>
              <a:t>bình</a:t>
            </a:r>
            <a:r>
              <a:rPr lang="en-US" dirty="0"/>
              <a:t>: </a:t>
            </a:r>
            <a:br>
              <a:rPr lang="en-US" dirty="0"/>
            </a:br>
            <a:r>
              <a:rPr lang="en-US" dirty="0"/>
              <a:t>(0 + 19 + 23 + 3 + 3)/5 = 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Ví dụ: SJF ở chế độ không trưng dụng</a:t>
            </a:r>
            <a:endParaRPr/>
          </a:p>
        </p:txBody>
      </p:sp>
      <p:sp>
        <p:nvSpPr>
          <p:cNvPr id="403" name="Google Shape;403;p2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dirty="0"/>
              <a:t>Thực hiện bởi Trường Đại học Công nghệ Thông tin, ĐHQG-HCM</a:t>
            </a:r>
            <a:endParaRPr dirty="0"/>
          </a:p>
        </p:txBody>
      </p:sp>
      <p:graphicFrame>
        <p:nvGraphicFramePr>
          <p:cNvPr id="404" name="Google Shape;404;p27"/>
          <p:cNvGraphicFramePr/>
          <p:nvPr>
            <p:extLst>
              <p:ext uri="{D42A27DB-BD31-4B8C-83A1-F6EECF244321}">
                <p14:modId xmlns:p14="http://schemas.microsoft.com/office/powerpoint/2010/main" val="1389808724"/>
              </p:ext>
            </p:extLst>
          </p:nvPr>
        </p:nvGraphicFramePr>
        <p:xfrm>
          <a:off x="914399" y="1169840"/>
          <a:ext cx="5181597" cy="2363406"/>
        </p:xfrm>
        <a:graphic>
          <a:graphicData uri="http://schemas.openxmlformats.org/drawingml/2006/table">
            <a:tbl>
              <a:tblPr firstRow="1" bandRow="1">
                <a:noFill/>
                <a:tableStyleId>{78499D3B-A6AB-417D-A109-BA75AA7E94FD}</a:tableStyleId>
              </a:tblPr>
              <a:tblGrid>
                <a:gridCol w="1727199">
                  <a:extLst>
                    <a:ext uri="{9D8B030D-6E8A-4147-A177-3AD203B41FA5}">
                      <a16:colId xmlns:a16="http://schemas.microsoft.com/office/drawing/2014/main" val="20000"/>
                    </a:ext>
                  </a:extLst>
                </a:gridCol>
                <a:gridCol w="1727199">
                  <a:extLst>
                    <a:ext uri="{9D8B030D-6E8A-4147-A177-3AD203B41FA5}">
                      <a16:colId xmlns:a16="http://schemas.microsoft.com/office/drawing/2014/main" val="20001"/>
                    </a:ext>
                  </a:extLst>
                </a:gridCol>
                <a:gridCol w="1727199">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Arrival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 Burst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0</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7</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5</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8</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9</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65FDDE0A-14F2-94CB-0753-80BBED621FEE}"/>
              </a:ext>
            </a:extLst>
          </p:cNvPr>
          <p:cNvGrpSpPr/>
          <p:nvPr/>
        </p:nvGrpSpPr>
        <p:grpSpPr>
          <a:xfrm>
            <a:off x="686996" y="5081221"/>
            <a:ext cx="7031869" cy="1085910"/>
            <a:chOff x="2494025" y="4114800"/>
            <a:chExt cx="7031869" cy="1085910"/>
          </a:xfrm>
        </p:grpSpPr>
        <p:sp>
          <p:nvSpPr>
            <p:cNvPr id="405" name="Google Shape;405;p27"/>
            <p:cNvSpPr/>
            <p:nvPr/>
          </p:nvSpPr>
          <p:spPr>
            <a:xfrm>
              <a:off x="2727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406" name="Google Shape;406;p27"/>
            <p:cNvCxnSpPr/>
            <p:nvPr/>
          </p:nvCxnSpPr>
          <p:spPr>
            <a:xfrm>
              <a:off x="2727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7" name="Google Shape;407;p27"/>
            <p:cNvCxnSpPr/>
            <p:nvPr/>
          </p:nvCxnSpPr>
          <p:spPr>
            <a:xfrm>
              <a:off x="4925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8" name="Google Shape;408;p27"/>
            <p:cNvCxnSpPr/>
            <p:nvPr/>
          </p:nvCxnSpPr>
          <p:spPr>
            <a:xfrm>
              <a:off x="547420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9" name="Google Shape;409;p27"/>
            <p:cNvCxnSpPr/>
            <p:nvPr/>
          </p:nvCxnSpPr>
          <p:spPr>
            <a:xfrm>
              <a:off x="657148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10" name="Google Shape;410;p27"/>
            <p:cNvCxnSpPr/>
            <p:nvPr/>
          </p:nvCxnSpPr>
          <p:spPr>
            <a:xfrm>
              <a:off x="785164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411" name="Google Shape;411;p27"/>
            <p:cNvSpPr txBox="1"/>
            <p:nvPr/>
          </p:nvSpPr>
          <p:spPr>
            <a:xfrm>
              <a:off x="3627121" y="4133088"/>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412" name="Google Shape;412;p27"/>
            <p:cNvSpPr txBox="1"/>
            <p:nvPr/>
          </p:nvSpPr>
          <p:spPr>
            <a:xfrm>
              <a:off x="49530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P4</a:t>
              </a:r>
              <a:endParaRPr/>
            </a:p>
          </p:txBody>
        </p:sp>
        <p:sp>
          <p:nvSpPr>
            <p:cNvPr id="413" name="Google Shape;413;p27"/>
            <p:cNvSpPr txBox="1"/>
            <p:nvPr/>
          </p:nvSpPr>
          <p:spPr>
            <a:xfrm>
              <a:off x="57912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P5</a:t>
              </a:r>
              <a:endParaRPr/>
            </a:p>
          </p:txBody>
        </p:sp>
        <p:sp>
          <p:nvSpPr>
            <p:cNvPr id="414" name="Google Shape;414;p27"/>
            <p:cNvSpPr txBox="1"/>
            <p:nvPr/>
          </p:nvSpPr>
          <p:spPr>
            <a:xfrm>
              <a:off x="6999730"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sp>
          <p:nvSpPr>
            <p:cNvPr id="415" name="Google Shape;415;p27"/>
            <p:cNvSpPr txBox="1"/>
            <p:nvPr/>
          </p:nvSpPr>
          <p:spPr>
            <a:xfrm>
              <a:off x="83058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416" name="Google Shape;416;p27"/>
            <p:cNvSpPr txBox="1"/>
            <p:nvPr/>
          </p:nvSpPr>
          <p:spPr>
            <a:xfrm>
              <a:off x="2494025"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0</a:t>
              </a:r>
              <a:endParaRPr/>
            </a:p>
          </p:txBody>
        </p:sp>
        <p:sp>
          <p:nvSpPr>
            <p:cNvPr id="417" name="Google Shape;417;p27"/>
            <p:cNvSpPr txBox="1"/>
            <p:nvPr/>
          </p:nvSpPr>
          <p:spPr>
            <a:xfrm>
              <a:off x="47137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12</a:t>
              </a:r>
              <a:endParaRPr/>
            </a:p>
          </p:txBody>
        </p:sp>
        <p:sp>
          <p:nvSpPr>
            <p:cNvPr id="418" name="Google Shape;418;p27"/>
            <p:cNvSpPr txBox="1"/>
            <p:nvPr/>
          </p:nvSpPr>
          <p:spPr>
            <a:xfrm>
              <a:off x="525780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15</a:t>
              </a:r>
              <a:endParaRPr/>
            </a:p>
          </p:txBody>
        </p:sp>
        <p:sp>
          <p:nvSpPr>
            <p:cNvPr id="419" name="Google Shape;419;p27"/>
            <p:cNvSpPr txBox="1"/>
            <p:nvPr/>
          </p:nvSpPr>
          <p:spPr>
            <a:xfrm>
              <a:off x="632460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21</a:t>
              </a:r>
              <a:endParaRPr/>
            </a:p>
          </p:txBody>
        </p:sp>
        <p:sp>
          <p:nvSpPr>
            <p:cNvPr id="420" name="Google Shape;420;p27"/>
            <p:cNvSpPr txBox="1"/>
            <p:nvPr/>
          </p:nvSpPr>
          <p:spPr>
            <a:xfrm>
              <a:off x="762000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28</a:t>
              </a:r>
              <a:endParaRPr/>
            </a:p>
          </p:txBody>
        </p:sp>
        <p:sp>
          <p:nvSpPr>
            <p:cNvPr id="421" name="Google Shape;421;p27"/>
            <p:cNvSpPr txBox="1"/>
            <p:nvPr/>
          </p:nvSpPr>
          <p:spPr>
            <a:xfrm>
              <a:off x="905802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36</a:t>
              </a:r>
              <a:endParaRPr/>
            </a:p>
          </p:txBody>
        </p:sp>
        <p:cxnSp>
          <p:nvCxnSpPr>
            <p:cNvPr id="422" name="Google Shape;422;p27"/>
            <p:cNvCxnSpPr/>
            <p:nvPr/>
          </p:nvCxnSpPr>
          <p:spPr>
            <a:xfrm>
              <a:off x="9314688" y="4114800"/>
              <a:ext cx="0" cy="685800"/>
            </a:xfrm>
            <a:prstGeom prst="straightConnector1">
              <a:avLst/>
            </a:prstGeom>
            <a:noFill/>
            <a:ln w="9525" cap="flat" cmpd="sng">
              <a:solidFill>
                <a:schemeClr val="dk1"/>
              </a:solidFill>
              <a:prstDash val="solid"/>
              <a:round/>
              <a:headEnd type="none" w="med" len="med"/>
              <a:tailEnd type="none" w="med" len="med"/>
            </a:ln>
          </p:spPr>
        </p:cxnSp>
      </p:grpSp>
      <p:sp>
        <p:nvSpPr>
          <p:cNvPr id="2" name="Slide Number Placeholder 1">
            <a:extLst>
              <a:ext uri="{FF2B5EF4-FFF2-40B4-BE49-F238E27FC236}">
                <a16:creationId xmlns:a16="http://schemas.microsoft.com/office/drawing/2014/main" id="{7A32A557-C83F-7F10-2A8C-77D795CDE143}"/>
              </a:ext>
            </a:extLst>
          </p:cNvPr>
          <p:cNvSpPr>
            <a:spLocks noGrp="1"/>
          </p:cNvSpPr>
          <p:nvPr>
            <p:ph type="sldNum" sz="quarter" idx="12"/>
          </p:nvPr>
        </p:nvSpPr>
        <p:spPr/>
        <p:txBody>
          <a:bodyPr/>
          <a:lstStyle/>
          <a:p>
            <a:fld id="{00000000-1234-1234-1234-123412341234}" type="slidenum">
              <a:rPr lang="en-US" smtClean="0"/>
              <a:pPr/>
              <a:t>39</a:t>
            </a:fld>
            <a:endParaRPr lang="en-US" dirty="0"/>
          </a:p>
        </p:txBody>
      </p:sp>
      <p:sp>
        <p:nvSpPr>
          <p:cNvPr id="5" name="TextBox 4">
            <a:extLst>
              <a:ext uri="{FF2B5EF4-FFF2-40B4-BE49-F238E27FC236}">
                <a16:creationId xmlns:a16="http://schemas.microsoft.com/office/drawing/2014/main" id="{15A9821D-DCE7-BFC6-0B97-F6DBE83201F9}"/>
              </a:ext>
            </a:extLst>
          </p:cNvPr>
          <p:cNvSpPr txBox="1"/>
          <p:nvPr/>
        </p:nvSpPr>
        <p:spPr>
          <a:xfrm>
            <a:off x="812074" y="4136571"/>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p>
        </p:txBody>
      </p:sp>
      <p:sp>
        <p:nvSpPr>
          <p:cNvPr id="4" name="Google Shape;324;p23">
            <a:extLst>
              <a:ext uri="{FF2B5EF4-FFF2-40B4-BE49-F238E27FC236}">
                <a16:creationId xmlns:a16="http://schemas.microsoft.com/office/drawing/2014/main" id="{729A0CD2-CBBE-1AC3-D074-5F1BCB8A765C}"/>
              </a:ext>
            </a:extLst>
          </p:cNvPr>
          <p:cNvSpPr txBox="1">
            <a:spLocks/>
          </p:cNvSpPr>
          <p:nvPr/>
        </p:nvSpPr>
        <p:spPr>
          <a:xfrm>
            <a:off x="6498772" y="1163845"/>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p>
          <a:p>
            <a:pPr marL="742950" lvl="1" indent="-285750"/>
            <a:r>
              <a:rPr lang="en-US" dirty="0"/>
              <a:t>P1 = 12, P2 = 26, P3 = 31, P4 = 6, P5 = 9</a:t>
            </a:r>
          </a:p>
          <a:p>
            <a:pPr marL="742950" lvl="1" indent="-285750"/>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(12 + 26 + 31 + 6 + 9)/5 = 16.8</a:t>
            </a:r>
          </a:p>
        </p:txBody>
      </p:sp>
    </p:spTree>
    <p:extLst>
      <p:ext uri="{BB962C8B-B14F-4D97-AF65-F5344CB8AC3E}">
        <p14:creationId xmlns:p14="http://schemas.microsoft.com/office/powerpoint/2010/main" val="162018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57FB8-492A-A6D5-4C8C-B2ECC150BA9A}"/>
              </a:ext>
            </a:extLst>
          </p:cNvPr>
          <p:cNvSpPr>
            <a:spLocks noGrp="1"/>
          </p:cNvSpPr>
          <p:nvPr>
            <p:ph type="body" sz="quarter" idx="13"/>
          </p:nvPr>
        </p:nvSpPr>
        <p:spPr>
          <a:xfrm>
            <a:off x="1470929" y="1461247"/>
            <a:ext cx="8506789" cy="1518436"/>
          </a:xfrm>
        </p:spPr>
        <p:txBody>
          <a:bodyPr>
            <a:normAutofit/>
          </a:bodyPr>
          <a:lstStyle/>
          <a:p>
            <a:r>
              <a:rPr lang="en-VN" dirty="0"/>
              <a:t>CÁC KHÁI NIỆM CƠ BẢN</a:t>
            </a:r>
            <a:br>
              <a:rPr lang="en-VN" dirty="0"/>
            </a:br>
            <a:r>
              <a:rPr lang="en-VN" dirty="0"/>
              <a:t>VỀ ĐỊNH THỜI</a:t>
            </a:r>
          </a:p>
        </p:txBody>
      </p:sp>
      <p:sp>
        <p:nvSpPr>
          <p:cNvPr id="3" name="Text Placeholder 2">
            <a:extLst>
              <a:ext uri="{FF2B5EF4-FFF2-40B4-BE49-F238E27FC236}">
                <a16:creationId xmlns:a16="http://schemas.microsoft.com/office/drawing/2014/main" id="{7E721DB0-5BA6-6FC6-A4DB-D01AB470185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960E2DF6-E588-5C0B-B1CC-06E2C13AF7B5}"/>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B4002889-5715-4DB2-711E-F96DC131EC79}"/>
              </a:ext>
            </a:extLst>
          </p:cNvPr>
          <p:cNvSpPr>
            <a:spLocks noGrp="1"/>
          </p:cNvSpPr>
          <p:nvPr>
            <p:ph type="body" sz="quarter" idx="16"/>
          </p:nvPr>
        </p:nvSpPr>
        <p:spPr/>
        <p:txBody>
          <a:bodyPr>
            <a:normAutofit lnSpcReduction="10000"/>
          </a:bodyPr>
          <a:lstStyle/>
          <a:p>
            <a:r>
              <a:rPr lang="en-VN" dirty="0"/>
              <a:t>01.</a:t>
            </a:r>
          </a:p>
        </p:txBody>
      </p:sp>
      <p:sp>
        <p:nvSpPr>
          <p:cNvPr id="7" name="Footer Placeholder 6">
            <a:extLst>
              <a:ext uri="{FF2B5EF4-FFF2-40B4-BE49-F238E27FC236}">
                <a16:creationId xmlns:a16="http://schemas.microsoft.com/office/drawing/2014/main" id="{E6322559-D8A6-9443-A615-8FA00540460D}"/>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8" name="Slide Number Placeholder 7">
            <a:extLst>
              <a:ext uri="{FF2B5EF4-FFF2-40B4-BE49-F238E27FC236}">
                <a16:creationId xmlns:a16="http://schemas.microsoft.com/office/drawing/2014/main" id="{E61EEE28-419A-C12A-470C-64D663856574}"/>
              </a:ext>
            </a:extLst>
          </p:cNvPr>
          <p:cNvSpPr>
            <a:spLocks noGrp="1"/>
          </p:cNvSpPr>
          <p:nvPr>
            <p:ph type="sldNum" sz="quarter" idx="12"/>
          </p:nvPr>
        </p:nvSpPr>
        <p:spPr/>
        <p:txBody>
          <a:bodyPr/>
          <a:lstStyle/>
          <a:p>
            <a:fld id="{00000000-1234-1234-1234-123412341234}" type="slidenum">
              <a:rPr lang="en-US" smtClean="0"/>
              <a:pPr/>
              <a:t>4</a:t>
            </a:fld>
            <a:endParaRPr lang="en-US"/>
          </a:p>
        </p:txBody>
      </p:sp>
    </p:spTree>
    <p:extLst>
      <p:ext uri="{BB962C8B-B14F-4D97-AF65-F5344CB8AC3E}">
        <p14:creationId xmlns:p14="http://schemas.microsoft.com/office/powerpoint/2010/main" val="1943927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4.3. Shortest-Job-First (SJF)</a:t>
            </a:r>
            <a:endParaRPr dirty="0"/>
          </a:p>
        </p:txBody>
      </p:sp>
      <p:sp>
        <p:nvSpPr>
          <p:cNvPr id="485" name="Google Shape;485;p30"/>
          <p:cNvSpPr txBox="1">
            <a:spLocks noGrp="1"/>
          </p:cNvSpPr>
          <p:nvPr>
            <p:ph idx="1"/>
          </p:nvPr>
        </p:nvSpPr>
        <p:spPr>
          <a:xfrm>
            <a:off x="774145" y="1233824"/>
            <a:ext cx="10579654" cy="3588547"/>
          </a:xfrm>
          <a:prstGeom prst="rect">
            <a:avLst/>
          </a:prstGeom>
          <a:noFill/>
          <a:ln>
            <a:noFill/>
          </a:ln>
        </p:spPr>
        <p:txBody>
          <a:bodyPr spcFirstLastPara="1" wrap="square" lIns="91425" tIns="45700" rIns="91425" bIns="45700" anchor="t" anchorCtr="0">
            <a:noAutofit/>
          </a:bodyPr>
          <a:lstStyle/>
          <a:p>
            <a:pPr>
              <a:spcBef>
                <a:spcPts val="0"/>
              </a:spcBef>
            </a:pPr>
            <a:r>
              <a:rPr lang="en-US" sz="2200" b="1" dirty="0">
                <a:gradFill>
                  <a:gsLst>
                    <a:gs pos="0">
                      <a:srgbClr val="0072FF"/>
                    </a:gs>
                    <a:gs pos="100000">
                      <a:srgbClr val="00C6FF"/>
                    </a:gs>
                  </a:gsLst>
                  <a:lin ang="2700000" scaled="1"/>
                </a:gradFill>
              </a:rPr>
              <a:t>SJF </a:t>
            </a:r>
            <a:r>
              <a:rPr lang="en-US" sz="2200" b="1" dirty="0" err="1">
                <a:gradFill>
                  <a:gsLst>
                    <a:gs pos="0">
                      <a:srgbClr val="0072FF"/>
                    </a:gs>
                    <a:gs pos="100000">
                      <a:srgbClr val="00C6FF"/>
                    </a:gs>
                  </a:gsLst>
                  <a:lin ang="2700000" scaled="1"/>
                </a:gradFill>
              </a:rPr>
              <a:t>ở</a:t>
            </a:r>
            <a:r>
              <a:rPr lang="en-US" sz="2200" b="1" dirty="0">
                <a:gradFill>
                  <a:gsLst>
                    <a:gs pos="0">
                      <a:srgbClr val="0072FF"/>
                    </a:gs>
                    <a:gs pos="100000">
                      <a:srgbClr val="00C6FF"/>
                    </a:gs>
                  </a:gsLst>
                  <a:lin ang="2700000" scaled="1"/>
                </a:gradFill>
              </a:rPr>
              <a:t> </a:t>
            </a:r>
            <a:r>
              <a:rPr lang="en-US" sz="2200" b="1" dirty="0" err="1">
                <a:gradFill>
                  <a:gsLst>
                    <a:gs pos="0">
                      <a:srgbClr val="0072FF"/>
                    </a:gs>
                    <a:gs pos="100000">
                      <a:srgbClr val="00C6FF"/>
                    </a:gs>
                  </a:gsLst>
                  <a:lin ang="2700000" scaled="1"/>
                </a:gradFill>
              </a:rPr>
              <a:t>chế</a:t>
            </a:r>
            <a:r>
              <a:rPr lang="en-US" sz="2200" b="1" dirty="0">
                <a:gradFill>
                  <a:gsLst>
                    <a:gs pos="0">
                      <a:srgbClr val="0072FF"/>
                    </a:gs>
                    <a:gs pos="100000">
                      <a:srgbClr val="00C6FF"/>
                    </a:gs>
                  </a:gsLst>
                  <a:lin ang="2700000" scaled="1"/>
                </a:gradFill>
              </a:rPr>
              <a:t> </a:t>
            </a:r>
            <a:r>
              <a:rPr lang="en-US" sz="2200" b="1" dirty="0" err="1">
                <a:gradFill>
                  <a:gsLst>
                    <a:gs pos="0">
                      <a:srgbClr val="0072FF"/>
                    </a:gs>
                    <a:gs pos="100000">
                      <a:srgbClr val="00C6FF"/>
                    </a:gs>
                  </a:gsLst>
                  <a:lin ang="2700000" scaled="1"/>
                </a:gradFill>
              </a:rPr>
              <a:t>độ</a:t>
            </a:r>
            <a:r>
              <a:rPr lang="en-US" sz="2200" b="1" dirty="0">
                <a:gradFill>
                  <a:gsLst>
                    <a:gs pos="0">
                      <a:srgbClr val="0072FF"/>
                    </a:gs>
                    <a:gs pos="100000">
                      <a:srgbClr val="00C6FF"/>
                    </a:gs>
                  </a:gsLst>
                  <a:lin ang="2700000" scaled="1"/>
                </a:gradFill>
              </a:rPr>
              <a:t> </a:t>
            </a:r>
            <a:r>
              <a:rPr lang="en-US" sz="2200" b="1" dirty="0" err="1">
                <a:gradFill>
                  <a:gsLst>
                    <a:gs pos="0">
                      <a:srgbClr val="0072FF"/>
                    </a:gs>
                    <a:gs pos="100000">
                      <a:srgbClr val="00C6FF"/>
                    </a:gs>
                  </a:gsLst>
                  <a:lin ang="2700000" scaled="1"/>
                </a:gradFill>
              </a:rPr>
              <a:t>trưng</a:t>
            </a:r>
            <a:r>
              <a:rPr lang="en-US" sz="2200" b="1" dirty="0">
                <a:gradFill>
                  <a:gsLst>
                    <a:gs pos="0">
                      <a:srgbClr val="0072FF"/>
                    </a:gs>
                    <a:gs pos="100000">
                      <a:srgbClr val="00C6FF"/>
                    </a:gs>
                  </a:gsLst>
                  <a:lin ang="2700000" scaled="1"/>
                </a:gradFill>
              </a:rPr>
              <a:t> </a:t>
            </a:r>
            <a:r>
              <a:rPr lang="en-US" sz="2200" b="1" dirty="0" err="1">
                <a:gradFill>
                  <a:gsLst>
                    <a:gs pos="0">
                      <a:srgbClr val="0072FF"/>
                    </a:gs>
                    <a:gs pos="100000">
                      <a:srgbClr val="00C6FF"/>
                    </a:gs>
                  </a:gsLst>
                  <a:lin ang="2700000" scaled="1"/>
                </a:gradFill>
              </a:rPr>
              <a:t>dụng</a:t>
            </a:r>
            <a:endParaRPr sz="2200" b="1" dirty="0">
              <a:gradFill>
                <a:gsLst>
                  <a:gs pos="0">
                    <a:srgbClr val="0072FF"/>
                  </a:gs>
                  <a:gs pos="100000">
                    <a:srgbClr val="00C6FF"/>
                  </a:gs>
                </a:gsLst>
                <a:lin ang="2700000" scaled="1"/>
              </a:gradFill>
            </a:endParaRPr>
          </a:p>
          <a:p>
            <a:pPr lvl="1">
              <a:spcBef>
                <a:spcPts val="400"/>
              </a:spcBef>
              <a:buSzPts val="2000"/>
            </a:pPr>
            <a:r>
              <a:rPr lang="en-US" sz="2000" dirty="0" err="1"/>
              <a:t>Hàm</a:t>
            </a:r>
            <a:r>
              <a:rPr lang="en-US" sz="2000" dirty="0"/>
              <a:t> </a:t>
            </a:r>
            <a:r>
              <a:rPr lang="en-US" sz="2000" dirty="0" err="1"/>
              <a:t>chọn</a:t>
            </a:r>
            <a:r>
              <a:rPr lang="en-US" sz="2000" dirty="0"/>
              <a:t> </a:t>
            </a:r>
            <a:r>
              <a:rPr lang="en-US" sz="2000" dirty="0" err="1"/>
              <a:t>lựa</a:t>
            </a:r>
            <a:r>
              <a:rPr lang="en-US" sz="2000" dirty="0"/>
              <a:t> </a:t>
            </a:r>
            <a:r>
              <a:rPr lang="en-US" sz="2000" dirty="0" err="1"/>
              <a:t>được</a:t>
            </a:r>
            <a:r>
              <a:rPr lang="en-US" sz="2000" dirty="0"/>
              <a:t> </a:t>
            </a:r>
            <a:r>
              <a:rPr lang="en-US" sz="2000" dirty="0" err="1"/>
              <a:t>thực</a:t>
            </a:r>
            <a:r>
              <a:rPr lang="en-US" sz="2000" dirty="0"/>
              <a:t> </a:t>
            </a:r>
            <a:r>
              <a:rPr lang="en-US" sz="2000" dirty="0" err="1"/>
              <a:t>thi</a:t>
            </a:r>
            <a:r>
              <a:rPr lang="en-US" sz="2000" dirty="0"/>
              <a:t> </a:t>
            </a:r>
            <a:r>
              <a:rPr lang="en-US" sz="2000" dirty="0" err="1"/>
              <a:t>khi</a:t>
            </a:r>
            <a:r>
              <a:rPr lang="en-US" sz="2000" dirty="0"/>
              <a:t> </a:t>
            </a:r>
            <a:r>
              <a:rPr lang="en-US" sz="2000" dirty="0" err="1"/>
              <a:t>có</a:t>
            </a:r>
            <a:r>
              <a:rPr lang="en-US" sz="2000" dirty="0"/>
              <a:t> </a:t>
            </a:r>
            <a:r>
              <a:rPr lang="en-US" sz="2000" dirty="0" err="1"/>
              <a:t>tiến</a:t>
            </a:r>
            <a:r>
              <a:rPr lang="en-US" sz="2000" dirty="0"/>
              <a:t> </a:t>
            </a:r>
            <a:r>
              <a:rPr lang="en-US" sz="2000" dirty="0" err="1"/>
              <a:t>trình</a:t>
            </a:r>
            <a:r>
              <a:rPr lang="en-US" sz="2000" dirty="0"/>
              <a:t> </a:t>
            </a:r>
            <a:r>
              <a:rPr lang="en-US" sz="2000" dirty="0" err="1"/>
              <a:t>mới</a:t>
            </a:r>
            <a:r>
              <a:rPr lang="en-US" sz="2000" dirty="0"/>
              <a:t> </a:t>
            </a:r>
            <a:r>
              <a:rPr lang="en-US" sz="2000" dirty="0" err="1"/>
              <a:t>xuất</a:t>
            </a:r>
            <a:r>
              <a:rPr lang="en-US" sz="2000" dirty="0"/>
              <a:t> </a:t>
            </a:r>
            <a:r>
              <a:rPr lang="en-US" sz="2000" dirty="0" err="1"/>
              <a:t>hiện</a:t>
            </a:r>
            <a:r>
              <a:rPr lang="en-US" sz="2000" dirty="0"/>
              <a:t> </a:t>
            </a:r>
            <a:r>
              <a:rPr lang="en-US" sz="2000" dirty="0" err="1"/>
              <a:t>hoặc</a:t>
            </a:r>
            <a:r>
              <a:rPr lang="en-US" sz="2000" dirty="0"/>
              <a:t> </a:t>
            </a:r>
            <a:r>
              <a:rPr lang="en-US" sz="2000" dirty="0" err="1"/>
              <a:t>có</a:t>
            </a:r>
            <a:r>
              <a:rPr lang="en-US" sz="2000" dirty="0"/>
              <a:t> </a:t>
            </a:r>
            <a:r>
              <a:rPr lang="en-US" sz="2000" dirty="0" err="1"/>
              <a:t>tiến</a:t>
            </a:r>
            <a:r>
              <a:rPr lang="en-US" sz="2000" dirty="0"/>
              <a:t> </a:t>
            </a:r>
            <a:r>
              <a:rPr lang="en-US" sz="2000" dirty="0" err="1"/>
              <a:t>trình</a:t>
            </a:r>
            <a:r>
              <a:rPr lang="en-US" sz="2000" dirty="0"/>
              <a:t> </a:t>
            </a:r>
            <a:r>
              <a:rPr lang="en-US" sz="2000" dirty="0" err="1"/>
              <a:t>kết</a:t>
            </a:r>
            <a:r>
              <a:rPr lang="en-US" sz="2000" dirty="0"/>
              <a:t> </a:t>
            </a:r>
            <a:r>
              <a:rPr lang="en-US" sz="2000" dirty="0" err="1"/>
              <a:t>thúc</a:t>
            </a:r>
            <a:r>
              <a:rPr lang="en-US" sz="2000" dirty="0"/>
              <a:t>.</a:t>
            </a:r>
            <a:endParaRPr sz="2000" dirty="0"/>
          </a:p>
          <a:p>
            <a:pPr lvl="1">
              <a:spcBef>
                <a:spcPts val="400"/>
              </a:spcBef>
              <a:buSzPts val="2000"/>
            </a:pPr>
            <a:r>
              <a:rPr lang="en-US" sz="2000" dirty="0"/>
              <a:t>Khi </a:t>
            </a:r>
            <a:r>
              <a:rPr lang="en-US" sz="2000" dirty="0" err="1"/>
              <a:t>có</a:t>
            </a:r>
            <a:r>
              <a:rPr lang="en-US" sz="2000" dirty="0"/>
              <a:t> </a:t>
            </a:r>
            <a:r>
              <a:rPr lang="en-US" sz="2000" dirty="0" err="1"/>
              <a:t>tiến</a:t>
            </a:r>
            <a:r>
              <a:rPr lang="en-US" sz="2000" dirty="0"/>
              <a:t> </a:t>
            </a:r>
            <a:r>
              <a:rPr lang="en-US" sz="2000" dirty="0" err="1"/>
              <a:t>trình</a:t>
            </a:r>
            <a:r>
              <a:rPr lang="en-US" sz="2000" dirty="0"/>
              <a:t> </a:t>
            </a:r>
            <a:r>
              <a:rPr lang="en-US" sz="2000" dirty="0" err="1"/>
              <a:t>mới</a:t>
            </a:r>
            <a:r>
              <a:rPr lang="en-US" sz="2000" dirty="0"/>
              <a:t> </a:t>
            </a:r>
            <a:r>
              <a:rPr lang="en-US" sz="2000" dirty="0" err="1"/>
              <a:t>xuất</a:t>
            </a:r>
            <a:r>
              <a:rPr lang="en-US" sz="2000" dirty="0"/>
              <a:t> </a:t>
            </a:r>
            <a:r>
              <a:rPr lang="en-US" sz="2000" dirty="0" err="1"/>
              <a:t>hiện</a:t>
            </a:r>
            <a:r>
              <a:rPr lang="en-US" sz="2000" dirty="0"/>
              <a:t> </a:t>
            </a:r>
            <a:r>
              <a:rPr lang="en-US" sz="2000" dirty="0" err="1"/>
              <a:t>với</a:t>
            </a:r>
            <a:r>
              <a:rPr lang="en-US" sz="2000" dirty="0"/>
              <a:t> </a:t>
            </a:r>
            <a:r>
              <a:rPr lang="en-US" sz="2000" b="1" i="1" dirty="0"/>
              <a:t>CPU-burst</a:t>
            </a:r>
            <a:r>
              <a:rPr lang="en-US" sz="2000" b="1" dirty="0"/>
              <a:t> </a:t>
            </a:r>
            <a:r>
              <a:rPr lang="en-US" sz="2000" b="1" dirty="0" err="1"/>
              <a:t>nhỏ</a:t>
            </a:r>
            <a:r>
              <a:rPr lang="en-US" sz="2000" b="1" dirty="0"/>
              <a:t> </a:t>
            </a:r>
            <a:r>
              <a:rPr lang="en-US" sz="2000" b="1" dirty="0" err="1"/>
              <a:t>hơn</a:t>
            </a:r>
            <a:r>
              <a:rPr lang="en-US" sz="2000" b="1" dirty="0"/>
              <a:t> </a:t>
            </a:r>
            <a:r>
              <a:rPr lang="en-US" sz="2000" b="1" dirty="0" err="1"/>
              <a:t>thời</a:t>
            </a:r>
            <a:r>
              <a:rPr lang="en-US" sz="2000" b="1" dirty="0"/>
              <a:t> </a:t>
            </a:r>
            <a:r>
              <a:rPr lang="en-US" sz="2000" b="1" dirty="0" err="1"/>
              <a:t>gian</a:t>
            </a:r>
            <a:r>
              <a:rPr lang="en-US" sz="2000" b="1" dirty="0"/>
              <a:t> </a:t>
            </a:r>
            <a:r>
              <a:rPr lang="en-US" sz="2000" b="1" dirty="0" err="1"/>
              <a:t>yêu</a:t>
            </a:r>
            <a:r>
              <a:rPr lang="en-US" sz="2000" b="1" dirty="0"/>
              <a:t> </a:t>
            </a:r>
            <a:r>
              <a:rPr lang="en-US" sz="2000" b="1" dirty="0" err="1"/>
              <a:t>cầu</a:t>
            </a:r>
            <a:r>
              <a:rPr lang="en-US" sz="2000" b="1" dirty="0"/>
              <a:t> </a:t>
            </a:r>
            <a:r>
              <a:rPr lang="en-US" sz="2000" b="1" dirty="0" err="1"/>
              <a:t>còn</a:t>
            </a:r>
            <a:r>
              <a:rPr lang="en-US" sz="2000" b="1" dirty="0"/>
              <a:t> </a:t>
            </a:r>
            <a:r>
              <a:rPr lang="en-US" sz="2000" b="1" dirty="0" err="1"/>
              <a:t>lại</a:t>
            </a:r>
            <a:r>
              <a:rPr lang="en-US" sz="2000" b="1" dirty="0"/>
              <a:t> </a:t>
            </a:r>
            <a:r>
              <a:rPr lang="en-US" sz="2000" dirty="0"/>
              <a:t>(remaining time) </a:t>
            </a:r>
            <a:r>
              <a:rPr lang="en-US" sz="2000" dirty="0" err="1"/>
              <a:t>của</a:t>
            </a:r>
            <a:r>
              <a:rPr lang="en-US" sz="2000" dirty="0"/>
              <a:t> </a:t>
            </a:r>
            <a:r>
              <a:rPr lang="en-US" sz="2000" dirty="0" err="1"/>
              <a:t>tiến</a:t>
            </a:r>
            <a:r>
              <a:rPr lang="en-US" sz="2000" dirty="0"/>
              <a:t> </a:t>
            </a:r>
            <a:r>
              <a:rPr lang="en-US" sz="2000" dirty="0" err="1"/>
              <a:t>trình</a:t>
            </a:r>
            <a:r>
              <a:rPr lang="en-US" sz="2000" dirty="0"/>
              <a:t> </a:t>
            </a:r>
            <a:r>
              <a:rPr lang="en-US" sz="2000" dirty="0" err="1"/>
              <a:t>đang</a:t>
            </a:r>
            <a:r>
              <a:rPr lang="en-US" sz="2000" dirty="0"/>
              <a:t> </a:t>
            </a:r>
            <a:r>
              <a:rPr lang="en-US" sz="2000" dirty="0" err="1"/>
              <a:t>thực</a:t>
            </a:r>
            <a:r>
              <a:rPr lang="en-US" sz="2000" dirty="0"/>
              <a:t> </a:t>
            </a:r>
            <a:r>
              <a:rPr lang="en-US" sz="2000" dirty="0" err="1"/>
              <a:t>thi</a:t>
            </a:r>
            <a:r>
              <a:rPr lang="en-US" sz="2000" dirty="0"/>
              <a:t>, </a:t>
            </a:r>
            <a:r>
              <a:rPr lang="en-US" sz="2000" b="1" dirty="0" err="1"/>
              <a:t>tiến</a:t>
            </a:r>
            <a:r>
              <a:rPr lang="en-US" sz="2000" b="1" dirty="0"/>
              <a:t> </a:t>
            </a:r>
            <a:r>
              <a:rPr lang="en-US" sz="2000" b="1" dirty="0" err="1"/>
              <a:t>trình</a:t>
            </a:r>
            <a:r>
              <a:rPr lang="en-US" sz="2000" b="1" dirty="0"/>
              <a:t> </a:t>
            </a:r>
            <a:r>
              <a:rPr lang="en-US" sz="2000" b="1" dirty="0" err="1"/>
              <a:t>mới</a:t>
            </a:r>
            <a:r>
              <a:rPr lang="en-US" sz="2000" b="1" dirty="0"/>
              <a:t> </a:t>
            </a:r>
            <a:r>
              <a:rPr lang="en-US" sz="2000" b="1" dirty="0" err="1"/>
              <a:t>sẽ</a:t>
            </a:r>
            <a:r>
              <a:rPr lang="en-US" sz="2000" b="1" dirty="0"/>
              <a:t> </a:t>
            </a:r>
            <a:r>
              <a:rPr lang="en-US" sz="2000" b="1" dirty="0" err="1"/>
              <a:t>được</a:t>
            </a:r>
            <a:r>
              <a:rPr lang="en-US" sz="2000" b="1" dirty="0"/>
              <a:t> </a:t>
            </a:r>
            <a:r>
              <a:rPr lang="en-US" sz="2000" b="1" dirty="0" err="1"/>
              <a:t>chọn</a:t>
            </a:r>
            <a:r>
              <a:rPr lang="en-US" sz="2000" b="1" dirty="0"/>
              <a:t> </a:t>
            </a:r>
            <a:r>
              <a:rPr lang="en-US" sz="2000" b="1" dirty="0" err="1"/>
              <a:t>và</a:t>
            </a:r>
            <a:r>
              <a:rPr lang="en-US" sz="2000" b="1" dirty="0"/>
              <a:t> </a:t>
            </a:r>
            <a:r>
              <a:rPr lang="en-US" sz="2000" b="1" dirty="0" err="1"/>
              <a:t>tiến</a:t>
            </a:r>
            <a:r>
              <a:rPr lang="en-US" sz="2000" b="1" dirty="0"/>
              <a:t> </a:t>
            </a:r>
            <a:r>
              <a:rPr lang="en-US" sz="2000" b="1" dirty="0" err="1"/>
              <a:t>trình</a:t>
            </a:r>
            <a:r>
              <a:rPr lang="en-US" sz="2000" b="1" dirty="0"/>
              <a:t> </a:t>
            </a:r>
            <a:r>
              <a:rPr lang="en-US" sz="2000" b="1" dirty="0" err="1"/>
              <a:t>đang</a:t>
            </a:r>
            <a:r>
              <a:rPr lang="en-US" sz="2000" b="1" dirty="0"/>
              <a:t> </a:t>
            </a:r>
            <a:r>
              <a:rPr lang="en-US" sz="2000" b="1" dirty="0" err="1"/>
              <a:t>thực</a:t>
            </a:r>
            <a:r>
              <a:rPr lang="en-US" sz="2000" b="1" dirty="0"/>
              <a:t> </a:t>
            </a:r>
            <a:r>
              <a:rPr lang="en-US" sz="2000" b="1" dirty="0" err="1"/>
              <a:t>thi</a:t>
            </a:r>
            <a:r>
              <a:rPr lang="en-US" sz="2000" b="1" dirty="0"/>
              <a:t> </a:t>
            </a:r>
            <a:r>
              <a:rPr lang="en-US" sz="2000" b="1" dirty="0" err="1"/>
              <a:t>sẽ</a:t>
            </a:r>
            <a:r>
              <a:rPr lang="en-US" sz="2000" b="1" dirty="0"/>
              <a:t> </a:t>
            </a:r>
            <a:r>
              <a:rPr lang="en-US" sz="2000" b="1" dirty="0" err="1"/>
              <a:t>bị</a:t>
            </a:r>
            <a:r>
              <a:rPr lang="en-US" sz="2000" b="1" dirty="0"/>
              <a:t> </a:t>
            </a:r>
            <a:r>
              <a:rPr lang="en-US" sz="2000" b="1" dirty="0" err="1"/>
              <a:t>dừng</a:t>
            </a:r>
            <a:r>
              <a:rPr lang="en-US" sz="2000" b="1" dirty="0"/>
              <a:t> </a:t>
            </a:r>
            <a:r>
              <a:rPr lang="en-US" sz="2000" b="1" dirty="0" err="1"/>
              <a:t>lại</a:t>
            </a:r>
            <a:r>
              <a:rPr lang="en-US" sz="2000" dirty="0"/>
              <a:t>.</a:t>
            </a:r>
            <a:endParaRPr sz="2000" dirty="0"/>
          </a:p>
          <a:p>
            <a:pPr lvl="1">
              <a:spcBef>
                <a:spcPts val="400"/>
              </a:spcBef>
              <a:buSzPts val="2000"/>
            </a:pPr>
            <a:r>
              <a:rPr lang="en-US" sz="2000" dirty="0"/>
              <a:t>Khi </a:t>
            </a:r>
            <a:r>
              <a:rPr lang="en-US" sz="2000" dirty="0" err="1"/>
              <a:t>một</a:t>
            </a:r>
            <a:r>
              <a:rPr lang="en-US" sz="2000" dirty="0"/>
              <a:t> </a:t>
            </a:r>
            <a:r>
              <a:rPr lang="en-US" sz="2000" dirty="0" err="1"/>
              <a:t>tiến</a:t>
            </a:r>
            <a:r>
              <a:rPr lang="en-US" sz="2000" dirty="0"/>
              <a:t> </a:t>
            </a:r>
            <a:r>
              <a:rPr lang="en-US" sz="2000" dirty="0" err="1"/>
              <a:t>trình</a:t>
            </a:r>
            <a:r>
              <a:rPr lang="en-US" sz="2000" dirty="0"/>
              <a:t> </a:t>
            </a:r>
            <a:r>
              <a:rPr lang="en-US" sz="2000" dirty="0" err="1"/>
              <a:t>kết</a:t>
            </a:r>
            <a:r>
              <a:rPr lang="en-US" sz="2000" dirty="0"/>
              <a:t> </a:t>
            </a:r>
            <a:r>
              <a:rPr lang="en-US" sz="2000" dirty="0" err="1"/>
              <a:t>thúc</a:t>
            </a:r>
            <a:r>
              <a:rPr lang="en-US" sz="2000" dirty="0"/>
              <a:t>, </a:t>
            </a:r>
            <a:r>
              <a:rPr lang="en-US" sz="2000" dirty="0" err="1"/>
              <a:t>một</a:t>
            </a:r>
            <a:r>
              <a:rPr lang="en-US" sz="2000" dirty="0"/>
              <a:t> </a:t>
            </a:r>
            <a:r>
              <a:rPr lang="en-US" sz="2000" dirty="0" err="1"/>
              <a:t>tiến</a:t>
            </a:r>
            <a:r>
              <a:rPr lang="en-US" sz="2000" dirty="0"/>
              <a:t> </a:t>
            </a:r>
            <a:r>
              <a:rPr lang="en-US" sz="2000" dirty="0" err="1"/>
              <a:t>trình</a:t>
            </a:r>
            <a:r>
              <a:rPr lang="en-US" sz="2000" dirty="0"/>
              <a:t> </a:t>
            </a:r>
            <a:r>
              <a:rPr lang="en-US" sz="2000" dirty="0" err="1"/>
              <a:t>khác</a:t>
            </a:r>
            <a:r>
              <a:rPr lang="en-US" sz="2000" dirty="0"/>
              <a:t> </a:t>
            </a:r>
            <a:r>
              <a:rPr lang="en-US" sz="2000" dirty="0" err="1"/>
              <a:t>có</a:t>
            </a:r>
            <a:r>
              <a:rPr lang="en-US" sz="2000" dirty="0"/>
              <a:t> </a:t>
            </a:r>
            <a:r>
              <a:rPr lang="en-US" sz="2000" i="1" dirty="0"/>
              <a:t>CPU-burst</a:t>
            </a:r>
            <a:r>
              <a:rPr lang="en-US" sz="2000" dirty="0"/>
              <a:t> (</a:t>
            </a:r>
            <a:r>
              <a:rPr lang="en-US" sz="2000" dirty="0" err="1"/>
              <a:t>hoặc</a:t>
            </a:r>
            <a:r>
              <a:rPr lang="en-US" sz="2000" dirty="0"/>
              <a:t> </a:t>
            </a:r>
            <a:r>
              <a:rPr lang="en-US" sz="2000" dirty="0" err="1"/>
              <a:t>thời</a:t>
            </a:r>
            <a:r>
              <a:rPr lang="en-US" sz="2000" dirty="0"/>
              <a:t> </a:t>
            </a:r>
            <a:r>
              <a:rPr lang="en-US" sz="2000" dirty="0" err="1"/>
              <a:t>gian</a:t>
            </a:r>
            <a:r>
              <a:rPr lang="en-US" sz="2000" dirty="0"/>
              <a:t> </a:t>
            </a:r>
            <a:r>
              <a:rPr lang="en-US" sz="2000" dirty="0" err="1"/>
              <a:t>yêu</a:t>
            </a:r>
            <a:r>
              <a:rPr lang="en-US" sz="2000" dirty="0"/>
              <a:t> </a:t>
            </a:r>
            <a:r>
              <a:rPr lang="en-US" sz="2000" dirty="0" err="1"/>
              <a:t>cầu</a:t>
            </a:r>
            <a:r>
              <a:rPr lang="en-US" sz="2000" dirty="0"/>
              <a:t> </a:t>
            </a:r>
            <a:r>
              <a:rPr lang="en-US" sz="2000" dirty="0" err="1"/>
              <a:t>còn</a:t>
            </a:r>
            <a:r>
              <a:rPr lang="en-US" sz="2000" dirty="0"/>
              <a:t> </a:t>
            </a:r>
            <a:r>
              <a:rPr lang="en-US" sz="2000" dirty="0" err="1"/>
              <a:t>lại</a:t>
            </a:r>
            <a:r>
              <a:rPr lang="en-US" sz="2000" dirty="0"/>
              <a:t>) </a:t>
            </a:r>
            <a:r>
              <a:rPr lang="en-US" sz="2000" dirty="0" err="1"/>
              <a:t>nhỏ</a:t>
            </a:r>
            <a:r>
              <a:rPr lang="en-US" sz="2000" dirty="0"/>
              <a:t> </a:t>
            </a:r>
            <a:r>
              <a:rPr lang="en-US" sz="2000" dirty="0" err="1"/>
              <a:t>nhất</a:t>
            </a:r>
            <a:r>
              <a:rPr lang="en-US" sz="2000" dirty="0"/>
              <a:t> </a:t>
            </a:r>
            <a:r>
              <a:rPr lang="en-US" sz="2000" dirty="0" err="1"/>
              <a:t>sẽ</a:t>
            </a:r>
            <a:r>
              <a:rPr lang="en-US" sz="2000" dirty="0"/>
              <a:t> </a:t>
            </a:r>
            <a:r>
              <a:rPr lang="en-US" sz="2000" dirty="0" err="1"/>
              <a:t>được</a:t>
            </a:r>
            <a:r>
              <a:rPr lang="en-US" sz="2000" dirty="0"/>
              <a:t> </a:t>
            </a:r>
            <a:r>
              <a:rPr lang="en-US" sz="2000" dirty="0" err="1"/>
              <a:t>chọn</a:t>
            </a:r>
            <a:r>
              <a:rPr lang="en-US" sz="2000" dirty="0"/>
              <a:t> </a:t>
            </a:r>
            <a:r>
              <a:rPr lang="en-US" sz="2000" dirty="0" err="1"/>
              <a:t>tiếp</a:t>
            </a:r>
            <a:r>
              <a:rPr lang="en-US" sz="2000" dirty="0"/>
              <a:t> </a:t>
            </a:r>
            <a:r>
              <a:rPr lang="en-US" sz="2000" dirty="0" err="1"/>
              <a:t>theo.</a:t>
            </a:r>
            <a:endParaRPr sz="2000" i="1" dirty="0"/>
          </a:p>
          <a:p>
            <a:pPr lvl="1">
              <a:spcBef>
                <a:spcPts val="400"/>
              </a:spcBef>
              <a:buSzPts val="2000"/>
            </a:pPr>
            <a:r>
              <a:rPr lang="en-US" sz="2000" b="1" dirty="0"/>
              <a:t>SJF ở </a:t>
            </a:r>
            <a:r>
              <a:rPr lang="en-US" sz="2000" b="1" dirty="0" err="1"/>
              <a:t>chế</a:t>
            </a:r>
            <a:r>
              <a:rPr lang="en-US" sz="2000" b="1" dirty="0"/>
              <a:t> </a:t>
            </a:r>
            <a:r>
              <a:rPr lang="en-US" sz="2000" b="1" dirty="0" err="1"/>
              <a:t>độ</a:t>
            </a:r>
            <a:r>
              <a:rPr lang="en-US" sz="2000" b="1" dirty="0"/>
              <a:t> </a:t>
            </a:r>
            <a:r>
              <a:rPr lang="en-US" sz="2000" b="1" dirty="0" err="1"/>
              <a:t>trưng</a:t>
            </a:r>
            <a:r>
              <a:rPr lang="en-US" sz="2000" b="1" dirty="0"/>
              <a:t> </a:t>
            </a:r>
            <a:r>
              <a:rPr lang="en-US" sz="2000" b="1" dirty="0" err="1"/>
              <a:t>dụng</a:t>
            </a:r>
            <a:r>
              <a:rPr lang="en-US" sz="2000" b="1" dirty="0"/>
              <a:t> </a:t>
            </a:r>
            <a:r>
              <a:rPr lang="en-US" sz="2000" b="1" dirty="0" err="1"/>
              <a:t>còn</a:t>
            </a:r>
            <a:r>
              <a:rPr lang="en-US" sz="2000" b="1" dirty="0"/>
              <a:t> </a:t>
            </a:r>
            <a:r>
              <a:rPr lang="en-US" sz="2000" b="1" dirty="0" err="1"/>
              <a:t>được</a:t>
            </a:r>
            <a:r>
              <a:rPr lang="en-US" sz="2000" b="1" dirty="0"/>
              <a:t> </a:t>
            </a:r>
            <a:r>
              <a:rPr lang="en-US" sz="2000" b="1" dirty="0" err="1"/>
              <a:t>gọi</a:t>
            </a:r>
            <a:r>
              <a:rPr lang="en-US" sz="2000" b="1" dirty="0"/>
              <a:t> </a:t>
            </a:r>
            <a:r>
              <a:rPr lang="en-US" sz="2000" b="1" dirty="0" err="1"/>
              <a:t>là</a:t>
            </a:r>
            <a:r>
              <a:rPr lang="en-US" sz="2000" b="1" dirty="0"/>
              <a:t> </a:t>
            </a:r>
            <a:r>
              <a:rPr lang="en-US" sz="2000" b="1" dirty="0">
                <a:gradFill>
                  <a:gsLst>
                    <a:gs pos="0">
                      <a:srgbClr val="0072FF"/>
                    </a:gs>
                    <a:gs pos="100000">
                      <a:srgbClr val="00C6FF"/>
                    </a:gs>
                  </a:gsLst>
                  <a:lin ang="2700000" scaled="1"/>
                </a:gradFill>
              </a:rPr>
              <a:t>Shortest-Remaining-Time-First (SRTF)</a:t>
            </a:r>
            <a:r>
              <a:rPr lang="en-US" sz="2000" b="1" dirty="0"/>
              <a:t>.</a:t>
            </a:r>
            <a:endParaRPr sz="2000" b="1" dirty="0"/>
          </a:p>
        </p:txBody>
      </p:sp>
      <p:sp>
        <p:nvSpPr>
          <p:cNvPr id="488" name="Google Shape;488;p3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19C15843-287C-9DFC-A017-8B7ADEA5E20E}"/>
              </a:ext>
            </a:extLst>
          </p:cNvPr>
          <p:cNvSpPr>
            <a:spLocks noGrp="1"/>
          </p:cNvSpPr>
          <p:nvPr>
            <p:ph type="sldNum" sz="quarter" idx="12"/>
          </p:nvPr>
        </p:nvSpPr>
        <p:spPr/>
        <p:txBody>
          <a:bodyPr/>
          <a:lstStyle/>
          <a:p>
            <a:fld id="{00000000-1234-1234-1234-123412341234}" type="slidenum">
              <a:rPr lang="en-US" smtClean="0"/>
              <a:pPr/>
              <a:t>40</a:t>
            </a:fld>
            <a:endParaRPr lang="en-US" dirty="0"/>
          </a:p>
        </p:txBody>
      </p:sp>
      <p:sp>
        <p:nvSpPr>
          <p:cNvPr id="4" name="TextBox 3">
            <a:extLst>
              <a:ext uri="{FF2B5EF4-FFF2-40B4-BE49-F238E27FC236}">
                <a16:creationId xmlns:a16="http://schemas.microsoft.com/office/drawing/2014/main" id="{611AE221-DBE6-1A1F-2017-5EEAC70F1ACE}"/>
              </a:ext>
            </a:extLst>
          </p:cNvPr>
          <p:cNvSpPr txBox="1"/>
          <p:nvPr/>
        </p:nvSpPr>
        <p:spPr>
          <a:xfrm>
            <a:off x="774145" y="5364833"/>
            <a:ext cx="10579653" cy="769441"/>
          </a:xfrm>
          <a:prstGeom prst="rect">
            <a:avLst/>
          </a:prstGeom>
          <a:gradFill>
            <a:gsLst>
              <a:gs pos="0">
                <a:srgbClr val="0072FF"/>
              </a:gs>
              <a:gs pos="100000">
                <a:srgbClr val="00C6FF"/>
              </a:gs>
            </a:gsLst>
            <a:lin ang="2700000" scaled="1"/>
          </a:gradFill>
        </p:spPr>
        <p:txBody>
          <a:bodyPr wrap="square">
            <a:spAutoFit/>
          </a:bodyPr>
          <a:lstStyle/>
          <a:p>
            <a:r>
              <a:rPr lang="vi-VN" sz="2200" b="1" dirty="0">
                <a:solidFill>
                  <a:schemeClr val="bg1"/>
                </a:solidFill>
              </a:rPr>
              <a:t>SJF là tối ưu về thời gian đợi: có thời gian chờ đợi trung bình ngắn nhất với một tập tiến trình cho trước</a:t>
            </a:r>
            <a:r>
              <a:rPr lang="en-US" sz="2200" b="1" dirty="0">
                <a:solidFill>
                  <a:schemeClr val="bg1"/>
                </a:solidFill>
              </a:rPr>
              <a:t>.</a:t>
            </a:r>
            <a:endParaRPr lang="vi-VN" sz="22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5">
                                            <p:txEl>
                                              <p:pRg st="0" end="0"/>
                                            </p:txEl>
                                          </p:spTgt>
                                        </p:tgtEl>
                                        <p:attrNameLst>
                                          <p:attrName>style.visibility</p:attrName>
                                        </p:attrNameLst>
                                      </p:cBhvr>
                                      <p:to>
                                        <p:strVal val="visible"/>
                                      </p:to>
                                    </p:set>
                                    <p:anim calcmode="lin" valueType="num">
                                      <p:cBhvr additive="base">
                                        <p:cTn id="7" dur="500" fill="hold"/>
                                        <p:tgtEl>
                                          <p:spTgt spid="4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5">
                                            <p:txEl>
                                              <p:pRg st="1" end="1"/>
                                            </p:txEl>
                                          </p:spTgt>
                                        </p:tgtEl>
                                        <p:attrNameLst>
                                          <p:attrName>style.visibility</p:attrName>
                                        </p:attrNameLst>
                                      </p:cBhvr>
                                      <p:to>
                                        <p:strVal val="visible"/>
                                      </p:to>
                                    </p:set>
                                    <p:anim calcmode="lin" valueType="num">
                                      <p:cBhvr additive="base">
                                        <p:cTn id="13" dur="500" fill="hold"/>
                                        <p:tgtEl>
                                          <p:spTgt spid="4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5">
                                            <p:txEl>
                                              <p:pRg st="2" end="2"/>
                                            </p:txEl>
                                          </p:spTgt>
                                        </p:tgtEl>
                                        <p:attrNameLst>
                                          <p:attrName>style.visibility</p:attrName>
                                        </p:attrNameLst>
                                      </p:cBhvr>
                                      <p:to>
                                        <p:strVal val="visible"/>
                                      </p:to>
                                    </p:set>
                                    <p:anim calcmode="lin" valueType="num">
                                      <p:cBhvr additive="base">
                                        <p:cTn id="19" dur="500" fill="hold"/>
                                        <p:tgtEl>
                                          <p:spTgt spid="4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85">
                                            <p:txEl>
                                              <p:pRg st="3" end="3"/>
                                            </p:txEl>
                                          </p:spTgt>
                                        </p:tgtEl>
                                        <p:attrNameLst>
                                          <p:attrName>style.visibility</p:attrName>
                                        </p:attrNameLst>
                                      </p:cBhvr>
                                      <p:to>
                                        <p:strVal val="visible"/>
                                      </p:to>
                                    </p:set>
                                    <p:anim calcmode="lin" valueType="num">
                                      <p:cBhvr additive="base">
                                        <p:cTn id="25" dur="500" fill="hold"/>
                                        <p:tgtEl>
                                          <p:spTgt spid="48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85">
                                            <p:txEl>
                                              <p:pRg st="4" end="4"/>
                                            </p:txEl>
                                          </p:spTgt>
                                        </p:tgtEl>
                                        <p:attrNameLst>
                                          <p:attrName>style.visibility</p:attrName>
                                        </p:attrNameLst>
                                      </p:cBhvr>
                                      <p:to>
                                        <p:strVal val="visible"/>
                                      </p:to>
                                    </p:set>
                                    <p:anim calcmode="lin" valueType="num">
                                      <p:cBhvr additive="base">
                                        <p:cTn id="31" dur="500" fill="hold"/>
                                        <p:tgtEl>
                                          <p:spTgt spid="48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6" name="Google Shape;496;p3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aphicFrame>
        <p:nvGraphicFramePr>
          <p:cNvPr id="497" name="Google Shape;497;p31"/>
          <p:cNvGraphicFramePr/>
          <p:nvPr/>
        </p:nvGraphicFramePr>
        <p:xfrm>
          <a:off x="780289" y="2057400"/>
          <a:ext cx="5105400" cy="2363406"/>
        </p:xfrm>
        <a:graphic>
          <a:graphicData uri="http://schemas.openxmlformats.org/drawingml/2006/table">
            <a:tbl>
              <a:tblPr firstRow="1" bandRow="1">
                <a:noFill/>
                <a:tableStyleId>{78499D3B-A6AB-417D-A109-BA75AA7E94FD}</a:tableStyleId>
              </a:tblPr>
              <a:tblGrid>
                <a:gridCol w="17018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Arrival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rPr>
                        <a:t> Burst Time</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0</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7</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5</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8</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9</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 name="Slide Number Placeholder 2">
            <a:extLst>
              <a:ext uri="{FF2B5EF4-FFF2-40B4-BE49-F238E27FC236}">
                <a16:creationId xmlns:a16="http://schemas.microsoft.com/office/drawing/2014/main" id="{98E58AA3-56A1-16D0-B4FF-0A07DDFAFCDD}"/>
              </a:ext>
            </a:extLst>
          </p:cNvPr>
          <p:cNvSpPr>
            <a:spLocks noGrp="1"/>
          </p:cNvSpPr>
          <p:nvPr>
            <p:ph type="sldNum" sz="quarter" idx="12"/>
          </p:nvPr>
        </p:nvSpPr>
        <p:spPr/>
        <p:txBody>
          <a:bodyPr/>
          <a:lstStyle/>
          <a:p>
            <a:fld id="{00000000-1234-1234-1234-123412341234}" type="slidenum">
              <a:rPr lang="en-US" smtClean="0"/>
              <a:pPr/>
              <a:t>41</a:t>
            </a:fld>
            <a:endParaRPr lang="en-US" dirty="0"/>
          </a:p>
        </p:txBody>
      </p:sp>
      <p:sp>
        <p:nvSpPr>
          <p:cNvPr id="4" name="Google Shape;484;p30">
            <a:extLst>
              <a:ext uri="{FF2B5EF4-FFF2-40B4-BE49-F238E27FC236}">
                <a16:creationId xmlns:a16="http://schemas.microsoft.com/office/drawing/2014/main" id="{BC525A8B-489B-8A96-2C56-CF9EA6E9E8C3}"/>
              </a:ext>
            </a:extLst>
          </p:cNvPr>
          <p:cNvSpPr txBox="1">
            <a:spLocks noGrp="1"/>
          </p:cNvSpPr>
          <p:nvPr>
            <p:ph type="title"/>
          </p:nvPr>
        </p:nvSpPr>
        <p:spPr>
          <a:xfrm>
            <a:off x="774145" y="223964"/>
            <a:ext cx="10579655" cy="785896"/>
          </a:xfrm>
          <a:prstGeom prst="rect">
            <a:avLst/>
          </a:prstGeom>
          <a:noFill/>
          <a:ln>
            <a:noFill/>
          </a:ln>
        </p:spPr>
        <p:txBody>
          <a:bodyPr spcFirstLastPara="1" wrap="square" lIns="91425" tIns="45700" rIns="91425" bIns="45700" anchor="ctr" anchorCtr="0">
            <a:noAutofit/>
          </a:bodyPr>
          <a:lstStyle/>
          <a:p>
            <a:r>
              <a:rPr lang="en-US" dirty="0"/>
              <a:t>4.3. Shortest-Job-First (SJF)</a:t>
            </a:r>
            <a:endParaRPr dirty="0"/>
          </a:p>
        </p:txBody>
      </p:sp>
      <p:sp>
        <p:nvSpPr>
          <p:cNvPr id="5" name="Google Shape;275;p20">
            <a:extLst>
              <a:ext uri="{FF2B5EF4-FFF2-40B4-BE49-F238E27FC236}">
                <a16:creationId xmlns:a16="http://schemas.microsoft.com/office/drawing/2014/main" id="{0457EA99-4EA3-D28F-49BF-E1AD591872E1}"/>
              </a:ext>
            </a:extLst>
          </p:cNvPr>
          <p:cNvSpPr txBox="1">
            <a:spLocks/>
          </p:cNvSpPr>
          <p:nvPr/>
        </p:nvSpPr>
        <p:spPr>
          <a:xfrm>
            <a:off x="774145" y="1221989"/>
            <a:ext cx="2489784"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a:solidFill>
                  <a:schemeClr val="bg1"/>
                </a:solidFill>
                <a:latin typeface="Arial" panose="020B0604020202020204" pitchFamily="34" charset="0"/>
                <a:ea typeface="+mn-ea"/>
                <a:cs typeface="Arial" panose="020B0604020202020204" pitchFamily="34" charset="0"/>
              </a:rPr>
              <a:t>SJF </a:t>
            </a:r>
            <a:r>
              <a:rPr lang="en-US" sz="2400" dirty="0" err="1">
                <a:solidFill>
                  <a:schemeClr val="bg1"/>
                </a:solidFill>
                <a:latin typeface="Arial" panose="020B0604020202020204" pitchFamily="34" charset="0"/>
                <a:ea typeface="+mn-ea"/>
                <a:cs typeface="Arial" panose="020B0604020202020204" pitchFamily="34" charset="0"/>
              </a:rPr>
              <a:t>trưng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dụng</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7" name="Google Shape;324;p23">
            <a:extLst>
              <a:ext uri="{FF2B5EF4-FFF2-40B4-BE49-F238E27FC236}">
                <a16:creationId xmlns:a16="http://schemas.microsoft.com/office/drawing/2014/main" id="{D34BCAF4-9A9A-C18B-8822-B4D653AB1E24}"/>
              </a:ext>
            </a:extLst>
          </p:cNvPr>
          <p:cNvSpPr txBox="1">
            <a:spLocks/>
          </p:cNvSpPr>
          <p:nvPr/>
        </p:nvSpPr>
        <p:spPr>
          <a:xfrm>
            <a:off x="6498772" y="205740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p>
          <a:p>
            <a:pPr marL="742950" lvl="1" indent="-285750"/>
            <a:r>
              <a:rPr lang="en-US" dirty="0"/>
              <a:t>P1 = 0, P2 = 0, P3 = 13, P4 = 0, P5 = 0</a:t>
            </a:r>
          </a:p>
          <a:p>
            <a:pPr marL="742950" lvl="1" indent="-285750"/>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trung</a:t>
            </a:r>
            <a:r>
              <a:rPr lang="en-US" dirty="0"/>
              <a:t> </a:t>
            </a:r>
            <a:r>
              <a:rPr lang="en-US" dirty="0" err="1"/>
              <a:t>bình</a:t>
            </a:r>
            <a:r>
              <a:rPr lang="en-US" dirty="0"/>
              <a:t>: </a:t>
            </a:r>
            <a:br>
              <a:rPr lang="en-US" dirty="0"/>
            </a:br>
            <a:r>
              <a:rPr lang="en-US" dirty="0"/>
              <a:t>(0 + 0 + 13 + 0 + 0)/5 = 2.6</a:t>
            </a:r>
          </a:p>
        </p:txBody>
      </p:sp>
      <p:sp>
        <p:nvSpPr>
          <p:cNvPr id="10" name="TextBox 9">
            <a:extLst>
              <a:ext uri="{FF2B5EF4-FFF2-40B4-BE49-F238E27FC236}">
                <a16:creationId xmlns:a16="http://schemas.microsoft.com/office/drawing/2014/main" id="{33B8CBD2-B404-41B7-3F88-171EE9963799}"/>
              </a:ext>
            </a:extLst>
          </p:cNvPr>
          <p:cNvSpPr txBox="1"/>
          <p:nvPr/>
        </p:nvSpPr>
        <p:spPr>
          <a:xfrm>
            <a:off x="812074" y="4714876"/>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p>
        </p:txBody>
      </p:sp>
      <p:sp>
        <p:nvSpPr>
          <p:cNvPr id="2" name="Rectangle 5">
            <a:extLst>
              <a:ext uri="{FF2B5EF4-FFF2-40B4-BE49-F238E27FC236}">
                <a16:creationId xmlns:a16="http://schemas.microsoft.com/office/drawing/2014/main" id="{9E306991-5460-FBF0-97C1-4F8ED15ADE29}"/>
              </a:ext>
            </a:extLst>
          </p:cNvPr>
          <p:cNvSpPr>
            <a:spLocks noChangeArrowheads="1"/>
          </p:cNvSpPr>
          <p:nvPr/>
        </p:nvSpPr>
        <p:spPr bwMode="auto">
          <a:xfrm>
            <a:off x="822960" y="53467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8" name="Line 18">
            <a:extLst>
              <a:ext uri="{FF2B5EF4-FFF2-40B4-BE49-F238E27FC236}">
                <a16:creationId xmlns:a16="http://schemas.microsoft.com/office/drawing/2014/main" id="{CD70EAE2-2CAD-6D1D-D155-DCAAF64FA7DD}"/>
              </a:ext>
            </a:extLst>
          </p:cNvPr>
          <p:cNvSpPr>
            <a:spLocks noChangeShapeType="1"/>
          </p:cNvSpPr>
          <p:nvPr/>
        </p:nvSpPr>
        <p:spPr bwMode="auto">
          <a:xfrm>
            <a:off x="822960" y="53467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8">
            <a:extLst>
              <a:ext uri="{FF2B5EF4-FFF2-40B4-BE49-F238E27FC236}">
                <a16:creationId xmlns:a16="http://schemas.microsoft.com/office/drawing/2014/main" id="{4A7B9770-FE41-7BCA-D2B5-D77F6B11018B}"/>
              </a:ext>
            </a:extLst>
          </p:cNvPr>
          <p:cNvSpPr>
            <a:spLocks noChangeShapeType="1"/>
          </p:cNvSpPr>
          <p:nvPr/>
        </p:nvSpPr>
        <p:spPr bwMode="auto">
          <a:xfrm>
            <a:off x="2471928" y="53467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8">
            <a:extLst>
              <a:ext uri="{FF2B5EF4-FFF2-40B4-BE49-F238E27FC236}">
                <a16:creationId xmlns:a16="http://schemas.microsoft.com/office/drawing/2014/main" id="{339D41D5-87EC-3D9C-F6E0-F1FF9616E297}"/>
              </a:ext>
            </a:extLst>
          </p:cNvPr>
          <p:cNvSpPr>
            <a:spLocks noChangeShapeType="1"/>
          </p:cNvSpPr>
          <p:nvPr/>
        </p:nvSpPr>
        <p:spPr bwMode="auto">
          <a:xfrm>
            <a:off x="3020568" y="53467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8">
            <a:extLst>
              <a:ext uri="{FF2B5EF4-FFF2-40B4-BE49-F238E27FC236}">
                <a16:creationId xmlns:a16="http://schemas.microsoft.com/office/drawing/2014/main" id="{70DC8726-2645-D671-05B2-AC412D854F7E}"/>
              </a:ext>
            </a:extLst>
          </p:cNvPr>
          <p:cNvSpPr>
            <a:spLocks noChangeShapeType="1"/>
          </p:cNvSpPr>
          <p:nvPr/>
        </p:nvSpPr>
        <p:spPr bwMode="auto">
          <a:xfrm>
            <a:off x="4117848" y="53467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8">
            <a:extLst>
              <a:ext uri="{FF2B5EF4-FFF2-40B4-BE49-F238E27FC236}">
                <a16:creationId xmlns:a16="http://schemas.microsoft.com/office/drawing/2014/main" id="{324C3FAA-2309-5387-4EC6-DBB9968380A2}"/>
              </a:ext>
            </a:extLst>
          </p:cNvPr>
          <p:cNvSpPr>
            <a:spLocks noChangeShapeType="1"/>
          </p:cNvSpPr>
          <p:nvPr/>
        </p:nvSpPr>
        <p:spPr bwMode="auto">
          <a:xfrm>
            <a:off x="5580888" y="53467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3">
            <a:extLst>
              <a:ext uri="{FF2B5EF4-FFF2-40B4-BE49-F238E27FC236}">
                <a16:creationId xmlns:a16="http://schemas.microsoft.com/office/drawing/2014/main" id="{7CA76B37-FC46-C254-86ED-677E29628C37}"/>
              </a:ext>
            </a:extLst>
          </p:cNvPr>
          <p:cNvSpPr txBox="1">
            <a:spLocks noChangeArrowheads="1"/>
          </p:cNvSpPr>
          <p:nvPr/>
        </p:nvSpPr>
        <p:spPr bwMode="auto">
          <a:xfrm>
            <a:off x="780288" y="53649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15" name="Text Box 13">
            <a:extLst>
              <a:ext uri="{FF2B5EF4-FFF2-40B4-BE49-F238E27FC236}">
                <a16:creationId xmlns:a16="http://schemas.microsoft.com/office/drawing/2014/main" id="{F4F28CF0-D70F-F1D4-8390-DBC534300CA3}"/>
              </a:ext>
            </a:extLst>
          </p:cNvPr>
          <p:cNvSpPr txBox="1">
            <a:spLocks noChangeArrowheads="1"/>
          </p:cNvSpPr>
          <p:nvPr/>
        </p:nvSpPr>
        <p:spPr bwMode="auto">
          <a:xfrm>
            <a:off x="2517648" y="53649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16" name="Text Box 13">
            <a:extLst>
              <a:ext uri="{FF2B5EF4-FFF2-40B4-BE49-F238E27FC236}">
                <a16:creationId xmlns:a16="http://schemas.microsoft.com/office/drawing/2014/main" id="{11B8B3C9-854D-4320-7465-730B59E8CCAC}"/>
              </a:ext>
            </a:extLst>
          </p:cNvPr>
          <p:cNvSpPr txBox="1">
            <a:spLocks noChangeArrowheads="1"/>
          </p:cNvSpPr>
          <p:nvPr/>
        </p:nvSpPr>
        <p:spPr bwMode="auto">
          <a:xfrm>
            <a:off x="3340608" y="53649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17" name="Text Box 13">
            <a:extLst>
              <a:ext uri="{FF2B5EF4-FFF2-40B4-BE49-F238E27FC236}">
                <a16:creationId xmlns:a16="http://schemas.microsoft.com/office/drawing/2014/main" id="{6726DE20-CF00-CB6E-D748-DBD3F2C4860F}"/>
              </a:ext>
            </a:extLst>
          </p:cNvPr>
          <p:cNvSpPr txBox="1">
            <a:spLocks noChangeArrowheads="1"/>
          </p:cNvSpPr>
          <p:nvPr/>
        </p:nvSpPr>
        <p:spPr bwMode="auto">
          <a:xfrm>
            <a:off x="4620768" y="53649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18" name="Text Box 13">
            <a:extLst>
              <a:ext uri="{FF2B5EF4-FFF2-40B4-BE49-F238E27FC236}">
                <a16:creationId xmlns:a16="http://schemas.microsoft.com/office/drawing/2014/main" id="{8E583A50-DB07-C84C-3328-5322B655438E}"/>
              </a:ext>
            </a:extLst>
          </p:cNvPr>
          <p:cNvSpPr txBox="1">
            <a:spLocks noChangeArrowheads="1"/>
          </p:cNvSpPr>
          <p:nvPr/>
        </p:nvSpPr>
        <p:spPr bwMode="auto">
          <a:xfrm>
            <a:off x="6220968" y="53649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19" name="Text Box 13">
            <a:extLst>
              <a:ext uri="{FF2B5EF4-FFF2-40B4-BE49-F238E27FC236}">
                <a16:creationId xmlns:a16="http://schemas.microsoft.com/office/drawing/2014/main" id="{CFF4027D-48B8-CDA2-0016-7A62700AE568}"/>
              </a:ext>
            </a:extLst>
          </p:cNvPr>
          <p:cNvSpPr txBox="1">
            <a:spLocks noChangeArrowheads="1"/>
          </p:cNvSpPr>
          <p:nvPr/>
        </p:nvSpPr>
        <p:spPr bwMode="auto">
          <a:xfrm>
            <a:off x="589024" y="60325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0" name="Text Box 13">
            <a:extLst>
              <a:ext uri="{FF2B5EF4-FFF2-40B4-BE49-F238E27FC236}">
                <a16:creationId xmlns:a16="http://schemas.microsoft.com/office/drawing/2014/main" id="{260DC3C2-1B81-A878-8067-4AF5BCC0668C}"/>
              </a:ext>
            </a:extLst>
          </p:cNvPr>
          <p:cNvSpPr txBox="1">
            <a:spLocks noChangeArrowheads="1"/>
          </p:cNvSpPr>
          <p:nvPr/>
        </p:nvSpPr>
        <p:spPr bwMode="auto">
          <a:xfrm>
            <a:off x="2218416" y="60325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9</a:t>
            </a:r>
          </a:p>
        </p:txBody>
      </p:sp>
      <p:sp>
        <p:nvSpPr>
          <p:cNvPr id="21" name="Text Box 13">
            <a:extLst>
              <a:ext uri="{FF2B5EF4-FFF2-40B4-BE49-F238E27FC236}">
                <a16:creationId xmlns:a16="http://schemas.microsoft.com/office/drawing/2014/main" id="{A5585B2D-2218-7CBF-3230-465FB7E7CF66}"/>
              </a:ext>
            </a:extLst>
          </p:cNvPr>
          <p:cNvSpPr txBox="1">
            <a:spLocks noChangeArrowheads="1"/>
          </p:cNvSpPr>
          <p:nvPr/>
        </p:nvSpPr>
        <p:spPr bwMode="auto">
          <a:xfrm>
            <a:off x="2801112" y="60325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2" name="Text Box 13">
            <a:extLst>
              <a:ext uri="{FF2B5EF4-FFF2-40B4-BE49-F238E27FC236}">
                <a16:creationId xmlns:a16="http://schemas.microsoft.com/office/drawing/2014/main" id="{D90AF4FF-F706-1C3C-F937-D3B66DBDEFC8}"/>
              </a:ext>
            </a:extLst>
          </p:cNvPr>
          <p:cNvSpPr txBox="1">
            <a:spLocks noChangeArrowheads="1"/>
          </p:cNvSpPr>
          <p:nvPr/>
        </p:nvSpPr>
        <p:spPr bwMode="auto">
          <a:xfrm>
            <a:off x="3916680" y="60325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18</a:t>
            </a:r>
          </a:p>
        </p:txBody>
      </p:sp>
      <p:sp>
        <p:nvSpPr>
          <p:cNvPr id="23" name="Text Box 13">
            <a:extLst>
              <a:ext uri="{FF2B5EF4-FFF2-40B4-BE49-F238E27FC236}">
                <a16:creationId xmlns:a16="http://schemas.microsoft.com/office/drawing/2014/main" id="{EA896C8A-2ACE-36BA-2BA4-2B20BD00A991}"/>
              </a:ext>
            </a:extLst>
          </p:cNvPr>
          <p:cNvSpPr txBox="1">
            <a:spLocks noChangeArrowheads="1"/>
          </p:cNvSpPr>
          <p:nvPr/>
        </p:nvSpPr>
        <p:spPr bwMode="auto">
          <a:xfrm>
            <a:off x="5379720" y="60325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26</a:t>
            </a:r>
          </a:p>
        </p:txBody>
      </p:sp>
      <p:sp>
        <p:nvSpPr>
          <p:cNvPr id="24" name="Text Box 13">
            <a:extLst>
              <a:ext uri="{FF2B5EF4-FFF2-40B4-BE49-F238E27FC236}">
                <a16:creationId xmlns:a16="http://schemas.microsoft.com/office/drawing/2014/main" id="{4357CBFE-916A-D17C-84AC-70216E6D872B}"/>
              </a:ext>
            </a:extLst>
          </p:cNvPr>
          <p:cNvSpPr txBox="1">
            <a:spLocks noChangeArrowheads="1"/>
          </p:cNvSpPr>
          <p:nvPr/>
        </p:nvSpPr>
        <p:spPr bwMode="auto">
          <a:xfrm>
            <a:off x="7153022" y="60325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25" name="Line 18">
            <a:extLst>
              <a:ext uri="{FF2B5EF4-FFF2-40B4-BE49-F238E27FC236}">
                <a16:creationId xmlns:a16="http://schemas.microsoft.com/office/drawing/2014/main" id="{0D595210-4F5F-F1D8-0CD2-080B7AB1A649}"/>
              </a:ext>
            </a:extLst>
          </p:cNvPr>
          <p:cNvSpPr>
            <a:spLocks noChangeShapeType="1"/>
          </p:cNvSpPr>
          <p:nvPr/>
        </p:nvSpPr>
        <p:spPr bwMode="auto">
          <a:xfrm>
            <a:off x="7409688" y="53467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8">
            <a:extLst>
              <a:ext uri="{FF2B5EF4-FFF2-40B4-BE49-F238E27FC236}">
                <a16:creationId xmlns:a16="http://schemas.microsoft.com/office/drawing/2014/main" id="{F4950625-3EAE-F34D-1869-B5391B5D6039}"/>
              </a:ext>
            </a:extLst>
          </p:cNvPr>
          <p:cNvSpPr>
            <a:spLocks noChangeShapeType="1"/>
          </p:cNvSpPr>
          <p:nvPr/>
        </p:nvSpPr>
        <p:spPr bwMode="auto">
          <a:xfrm>
            <a:off x="1191768" y="53467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13">
            <a:extLst>
              <a:ext uri="{FF2B5EF4-FFF2-40B4-BE49-F238E27FC236}">
                <a16:creationId xmlns:a16="http://schemas.microsoft.com/office/drawing/2014/main" id="{D7D348FC-F065-8D2E-E241-3A41E8397343}"/>
              </a:ext>
            </a:extLst>
          </p:cNvPr>
          <p:cNvSpPr txBox="1">
            <a:spLocks noChangeArrowheads="1"/>
          </p:cNvSpPr>
          <p:nvPr/>
        </p:nvSpPr>
        <p:spPr bwMode="auto">
          <a:xfrm>
            <a:off x="979929" y="60325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a:t>
            </a:r>
          </a:p>
        </p:txBody>
      </p:sp>
      <p:sp>
        <p:nvSpPr>
          <p:cNvPr id="28" name="Text Box 13">
            <a:extLst>
              <a:ext uri="{FF2B5EF4-FFF2-40B4-BE49-F238E27FC236}">
                <a16:creationId xmlns:a16="http://schemas.microsoft.com/office/drawing/2014/main" id="{34921F47-8EC2-C5C1-7146-DDD3327A89E4}"/>
              </a:ext>
            </a:extLst>
          </p:cNvPr>
          <p:cNvSpPr txBox="1">
            <a:spLocks noChangeArrowheads="1"/>
          </p:cNvSpPr>
          <p:nvPr/>
        </p:nvSpPr>
        <p:spPr bwMode="auto">
          <a:xfrm>
            <a:off x="1524000" y="53649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Tree>
    <p:extLst>
      <p:ext uri="{BB962C8B-B14F-4D97-AF65-F5344CB8AC3E}">
        <p14:creationId xmlns:p14="http://schemas.microsoft.com/office/powerpoint/2010/main" val="383252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7">
                                            <p:txEl>
                                              <p:pRg st="0" end="0"/>
                                            </p:txEl>
                                          </p:spTgt>
                                        </p:tgtEl>
                                        <p:attrNameLst>
                                          <p:attrName>style.visibility</p:attrName>
                                        </p:attrNameLst>
                                      </p:cBhvr>
                                      <p:to>
                                        <p:strVal val="visible"/>
                                      </p:to>
                                    </p:set>
                                    <p:anim calcmode="lin" valueType="num">
                                      <p:cBhvr additive="base">
                                        <p:cTn id="8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7">
                                            <p:txEl>
                                              <p:pRg st="1" end="1"/>
                                            </p:txEl>
                                          </p:spTgt>
                                        </p:tgtEl>
                                        <p:attrNameLst>
                                          <p:attrName>style.visibility</p:attrName>
                                        </p:attrNameLst>
                                      </p:cBhvr>
                                      <p:to>
                                        <p:strVal val="visible"/>
                                      </p:to>
                                    </p:set>
                                    <p:anim calcmode="lin" valueType="num">
                                      <p:cBhvr additive="base">
                                        <p:cTn id="90"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7">
                                            <p:txEl>
                                              <p:pRg st="2" end="2"/>
                                            </p:txEl>
                                          </p:spTgt>
                                        </p:tgtEl>
                                        <p:attrNameLst>
                                          <p:attrName>style.visibility</p:attrName>
                                        </p:attrNameLst>
                                      </p:cBhvr>
                                      <p:to>
                                        <p:strVal val="visible"/>
                                      </p:to>
                                    </p:set>
                                    <p:anim calcmode="lin" valueType="num">
                                      <p:cBhvr additive="base">
                                        <p:cTn id="96"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1" grpId="0" animBg="1"/>
      <p:bldP spid="12" grpId="0" animBg="1"/>
      <p:bldP spid="13" grpId="0" animBg="1"/>
      <p:bldP spid="14" grpId="0"/>
      <p:bldP spid="15" grpId="0"/>
      <p:bldP spid="16" grpId="0"/>
      <p:bldP spid="17" grpId="0"/>
      <p:bldP spid="18" grpId="0"/>
      <p:bldP spid="19" grpId="0"/>
      <p:bldP spid="20" grpId="0"/>
      <p:bldP spid="21" grpId="0"/>
      <p:bldP spid="22" grpId="0"/>
      <p:bldP spid="23" grpId="0"/>
      <p:bldP spid="24" grpId="0"/>
      <p:bldP spid="25" grpId="0" animBg="1"/>
      <p:bldP spid="26" grpId="0" animBg="1"/>
      <p:bldP spid="27" grpId="0"/>
      <p:bldP spid="2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6" name="Google Shape;496;p3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aphicFrame>
        <p:nvGraphicFramePr>
          <p:cNvPr id="497" name="Google Shape;497;p31"/>
          <p:cNvGraphicFramePr/>
          <p:nvPr>
            <p:extLst>
              <p:ext uri="{D42A27DB-BD31-4B8C-83A1-F6EECF244321}">
                <p14:modId xmlns:p14="http://schemas.microsoft.com/office/powerpoint/2010/main" val="1087170633"/>
              </p:ext>
            </p:extLst>
          </p:nvPr>
        </p:nvGraphicFramePr>
        <p:xfrm>
          <a:off x="780289" y="2057400"/>
          <a:ext cx="5105400" cy="2363406"/>
        </p:xfrm>
        <a:graphic>
          <a:graphicData uri="http://schemas.openxmlformats.org/drawingml/2006/table">
            <a:tbl>
              <a:tblPr firstRow="1" bandRow="1">
                <a:noFill/>
                <a:tableStyleId>{78499D3B-A6AB-417D-A109-BA75AA7E94FD}</a:tableStyleId>
              </a:tblPr>
              <a:tblGrid>
                <a:gridCol w="17018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Arrival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rPr>
                        <a:t> Burst Time</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0</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7</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5</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8</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9</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pSp>
        <p:nvGrpSpPr>
          <p:cNvPr id="6" name="Group 5">
            <a:extLst>
              <a:ext uri="{FF2B5EF4-FFF2-40B4-BE49-F238E27FC236}">
                <a16:creationId xmlns:a16="http://schemas.microsoft.com/office/drawing/2014/main" id="{CAF0AFA6-BE3C-342E-45F8-26250D3E88EC}"/>
              </a:ext>
            </a:extLst>
          </p:cNvPr>
          <p:cNvGrpSpPr/>
          <p:nvPr/>
        </p:nvGrpSpPr>
        <p:grpSpPr>
          <a:xfrm>
            <a:off x="545483" y="5422448"/>
            <a:ext cx="7031869" cy="1085910"/>
            <a:chOff x="2494025" y="4114800"/>
            <a:chExt cx="7031869" cy="1085910"/>
          </a:xfrm>
        </p:grpSpPr>
        <p:sp>
          <p:nvSpPr>
            <p:cNvPr id="498" name="Google Shape;498;p31"/>
            <p:cNvSpPr/>
            <p:nvPr/>
          </p:nvSpPr>
          <p:spPr>
            <a:xfrm>
              <a:off x="2727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499" name="Google Shape;499;p31"/>
            <p:cNvCxnSpPr/>
            <p:nvPr/>
          </p:nvCxnSpPr>
          <p:spPr>
            <a:xfrm>
              <a:off x="2727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0" name="Google Shape;500;p31"/>
            <p:cNvCxnSpPr/>
            <p:nvPr/>
          </p:nvCxnSpPr>
          <p:spPr>
            <a:xfrm>
              <a:off x="43769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1" name="Google Shape;501;p31"/>
            <p:cNvCxnSpPr/>
            <p:nvPr/>
          </p:nvCxnSpPr>
          <p:spPr>
            <a:xfrm>
              <a:off x="4925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2" name="Google Shape;502;p31"/>
            <p:cNvCxnSpPr/>
            <p:nvPr/>
          </p:nvCxnSpPr>
          <p:spPr>
            <a:xfrm>
              <a:off x="602284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3" name="Google Shape;503;p31"/>
            <p:cNvCxnSpPr/>
            <p:nvPr/>
          </p:nvCxnSpPr>
          <p:spPr>
            <a:xfrm>
              <a:off x="748588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504" name="Google Shape;504;p31"/>
            <p:cNvSpPr txBox="1"/>
            <p:nvPr/>
          </p:nvSpPr>
          <p:spPr>
            <a:xfrm>
              <a:off x="2685289" y="4133088"/>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505" name="Google Shape;505;p31"/>
            <p:cNvSpPr txBox="1"/>
            <p:nvPr/>
          </p:nvSpPr>
          <p:spPr>
            <a:xfrm>
              <a:off x="442264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P4</a:t>
              </a:r>
              <a:endParaRPr/>
            </a:p>
          </p:txBody>
        </p:sp>
        <p:sp>
          <p:nvSpPr>
            <p:cNvPr id="506" name="Google Shape;506;p31"/>
            <p:cNvSpPr txBox="1"/>
            <p:nvPr/>
          </p:nvSpPr>
          <p:spPr>
            <a:xfrm>
              <a:off x="524560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P5</a:t>
              </a:r>
              <a:endParaRPr/>
            </a:p>
          </p:txBody>
        </p:sp>
        <p:sp>
          <p:nvSpPr>
            <p:cNvPr id="507" name="Google Shape;507;p31"/>
            <p:cNvSpPr txBox="1"/>
            <p:nvPr/>
          </p:nvSpPr>
          <p:spPr>
            <a:xfrm>
              <a:off x="652576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508" name="Google Shape;508;p31"/>
            <p:cNvSpPr txBox="1"/>
            <p:nvPr/>
          </p:nvSpPr>
          <p:spPr>
            <a:xfrm>
              <a:off x="812596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509" name="Google Shape;509;p31"/>
            <p:cNvSpPr txBox="1"/>
            <p:nvPr/>
          </p:nvSpPr>
          <p:spPr>
            <a:xfrm>
              <a:off x="2494025"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0</a:t>
              </a:r>
              <a:endParaRPr/>
            </a:p>
          </p:txBody>
        </p:sp>
        <p:sp>
          <p:nvSpPr>
            <p:cNvPr id="510" name="Google Shape;510;p31"/>
            <p:cNvSpPr txBox="1"/>
            <p:nvPr/>
          </p:nvSpPr>
          <p:spPr>
            <a:xfrm>
              <a:off x="4123417"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9</a:t>
              </a:r>
              <a:endParaRPr/>
            </a:p>
          </p:txBody>
        </p:sp>
        <p:sp>
          <p:nvSpPr>
            <p:cNvPr id="511" name="Google Shape;511;p31"/>
            <p:cNvSpPr txBox="1"/>
            <p:nvPr/>
          </p:nvSpPr>
          <p:spPr>
            <a:xfrm>
              <a:off x="470611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12</a:t>
              </a:r>
              <a:endParaRPr/>
            </a:p>
          </p:txBody>
        </p:sp>
        <p:sp>
          <p:nvSpPr>
            <p:cNvPr id="512" name="Google Shape;512;p31"/>
            <p:cNvSpPr txBox="1"/>
            <p:nvPr/>
          </p:nvSpPr>
          <p:spPr>
            <a:xfrm>
              <a:off x="582168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18</a:t>
              </a:r>
              <a:endParaRPr/>
            </a:p>
          </p:txBody>
        </p:sp>
        <p:sp>
          <p:nvSpPr>
            <p:cNvPr id="513" name="Google Shape;513;p31"/>
            <p:cNvSpPr txBox="1"/>
            <p:nvPr/>
          </p:nvSpPr>
          <p:spPr>
            <a:xfrm>
              <a:off x="728472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26</a:t>
              </a:r>
              <a:endParaRPr/>
            </a:p>
          </p:txBody>
        </p:sp>
        <p:sp>
          <p:nvSpPr>
            <p:cNvPr id="514" name="Google Shape;514;p31"/>
            <p:cNvSpPr txBox="1"/>
            <p:nvPr/>
          </p:nvSpPr>
          <p:spPr>
            <a:xfrm>
              <a:off x="905802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36</a:t>
              </a:r>
              <a:endParaRPr/>
            </a:p>
          </p:txBody>
        </p:sp>
        <p:cxnSp>
          <p:nvCxnSpPr>
            <p:cNvPr id="515" name="Google Shape;515;p31"/>
            <p:cNvCxnSpPr/>
            <p:nvPr/>
          </p:nvCxnSpPr>
          <p:spPr>
            <a:xfrm>
              <a:off x="931468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31"/>
            <p:cNvCxnSpPr/>
            <p:nvPr/>
          </p:nvCxnSpPr>
          <p:spPr>
            <a:xfrm>
              <a:off x="309676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517" name="Google Shape;517;p31"/>
            <p:cNvSpPr txBox="1"/>
            <p:nvPr/>
          </p:nvSpPr>
          <p:spPr>
            <a:xfrm>
              <a:off x="28849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a:t>
              </a:r>
              <a:endParaRPr/>
            </a:p>
          </p:txBody>
        </p:sp>
        <p:sp>
          <p:nvSpPr>
            <p:cNvPr id="518" name="Google Shape;518;p31"/>
            <p:cNvSpPr txBox="1"/>
            <p:nvPr/>
          </p:nvSpPr>
          <p:spPr>
            <a:xfrm>
              <a:off x="34290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grpSp>
      <p:sp>
        <p:nvSpPr>
          <p:cNvPr id="3" name="Slide Number Placeholder 2">
            <a:extLst>
              <a:ext uri="{FF2B5EF4-FFF2-40B4-BE49-F238E27FC236}">
                <a16:creationId xmlns:a16="http://schemas.microsoft.com/office/drawing/2014/main" id="{98E58AA3-56A1-16D0-B4FF-0A07DDFAFCDD}"/>
              </a:ext>
            </a:extLst>
          </p:cNvPr>
          <p:cNvSpPr>
            <a:spLocks noGrp="1"/>
          </p:cNvSpPr>
          <p:nvPr>
            <p:ph type="sldNum" sz="quarter" idx="12"/>
          </p:nvPr>
        </p:nvSpPr>
        <p:spPr/>
        <p:txBody>
          <a:bodyPr/>
          <a:lstStyle/>
          <a:p>
            <a:fld id="{00000000-1234-1234-1234-123412341234}" type="slidenum">
              <a:rPr lang="en-US" smtClean="0"/>
              <a:pPr/>
              <a:t>42</a:t>
            </a:fld>
            <a:endParaRPr lang="en-US" dirty="0"/>
          </a:p>
        </p:txBody>
      </p:sp>
      <p:sp>
        <p:nvSpPr>
          <p:cNvPr id="4" name="Google Shape;484;p30">
            <a:extLst>
              <a:ext uri="{FF2B5EF4-FFF2-40B4-BE49-F238E27FC236}">
                <a16:creationId xmlns:a16="http://schemas.microsoft.com/office/drawing/2014/main" id="{BC525A8B-489B-8A96-2C56-CF9EA6E9E8C3}"/>
              </a:ext>
            </a:extLst>
          </p:cNvPr>
          <p:cNvSpPr txBox="1">
            <a:spLocks noGrp="1"/>
          </p:cNvSpPr>
          <p:nvPr>
            <p:ph type="title"/>
          </p:nvPr>
        </p:nvSpPr>
        <p:spPr>
          <a:xfrm>
            <a:off x="774145" y="223964"/>
            <a:ext cx="10579655" cy="785896"/>
          </a:xfrm>
          <a:prstGeom prst="rect">
            <a:avLst/>
          </a:prstGeom>
          <a:noFill/>
          <a:ln>
            <a:noFill/>
          </a:ln>
        </p:spPr>
        <p:txBody>
          <a:bodyPr spcFirstLastPara="1" wrap="square" lIns="91425" tIns="45700" rIns="91425" bIns="45700" anchor="ctr" anchorCtr="0">
            <a:noAutofit/>
          </a:bodyPr>
          <a:lstStyle/>
          <a:p>
            <a:r>
              <a:rPr lang="en-US" dirty="0"/>
              <a:t>4.3. Shortest-Job-First (SJF)</a:t>
            </a:r>
            <a:endParaRPr dirty="0"/>
          </a:p>
        </p:txBody>
      </p:sp>
      <p:sp>
        <p:nvSpPr>
          <p:cNvPr id="5" name="Google Shape;275;p20">
            <a:extLst>
              <a:ext uri="{FF2B5EF4-FFF2-40B4-BE49-F238E27FC236}">
                <a16:creationId xmlns:a16="http://schemas.microsoft.com/office/drawing/2014/main" id="{0457EA99-4EA3-D28F-49BF-E1AD591872E1}"/>
              </a:ext>
            </a:extLst>
          </p:cNvPr>
          <p:cNvSpPr txBox="1">
            <a:spLocks/>
          </p:cNvSpPr>
          <p:nvPr/>
        </p:nvSpPr>
        <p:spPr>
          <a:xfrm>
            <a:off x="774145" y="1221989"/>
            <a:ext cx="2489784"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a:solidFill>
                  <a:schemeClr val="bg1"/>
                </a:solidFill>
                <a:latin typeface="Arial" panose="020B0604020202020204" pitchFamily="34" charset="0"/>
                <a:ea typeface="+mn-ea"/>
                <a:cs typeface="Arial" panose="020B0604020202020204" pitchFamily="34" charset="0"/>
              </a:rPr>
              <a:t>SJF </a:t>
            </a:r>
            <a:r>
              <a:rPr lang="en-US" sz="2400" dirty="0" err="1">
                <a:solidFill>
                  <a:schemeClr val="bg1"/>
                </a:solidFill>
                <a:latin typeface="Arial" panose="020B0604020202020204" pitchFamily="34" charset="0"/>
                <a:ea typeface="+mn-ea"/>
                <a:cs typeface="Arial" panose="020B0604020202020204" pitchFamily="34" charset="0"/>
              </a:rPr>
              <a:t>trưng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dụng</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7" name="Google Shape;324;p23">
            <a:extLst>
              <a:ext uri="{FF2B5EF4-FFF2-40B4-BE49-F238E27FC236}">
                <a16:creationId xmlns:a16="http://schemas.microsoft.com/office/drawing/2014/main" id="{D34BCAF4-9A9A-C18B-8822-B4D653AB1E24}"/>
              </a:ext>
            </a:extLst>
          </p:cNvPr>
          <p:cNvSpPr txBox="1">
            <a:spLocks/>
          </p:cNvSpPr>
          <p:nvPr/>
        </p:nvSpPr>
        <p:spPr>
          <a:xfrm>
            <a:off x="6498772" y="205740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Thời</a:t>
            </a:r>
            <a:r>
              <a:rPr lang="en-US" dirty="0"/>
              <a:t> </a:t>
            </a:r>
            <a:r>
              <a:rPr lang="en-US" dirty="0" err="1"/>
              <a:t>gian</a:t>
            </a:r>
            <a:r>
              <a:rPr lang="en-US" dirty="0"/>
              <a:t> </a:t>
            </a:r>
            <a:r>
              <a:rPr lang="en-US" dirty="0" err="1"/>
              <a:t>chờ</a:t>
            </a:r>
            <a:r>
              <a:rPr lang="en-US" dirty="0"/>
              <a:t>: </a:t>
            </a:r>
          </a:p>
          <a:p>
            <a:pPr marL="742950" lvl="1" indent="-285750"/>
            <a:r>
              <a:rPr lang="en-US" dirty="0"/>
              <a:t>P1 = 24, P2 = 0, P3 = 13, P4 = 0, P5 = 0</a:t>
            </a:r>
          </a:p>
          <a:p>
            <a:pPr marL="742950" lvl="1" indent="-285750"/>
            <a:r>
              <a:rPr lang="en-US" dirty="0" err="1"/>
              <a:t>Thời</a:t>
            </a:r>
            <a:r>
              <a:rPr lang="en-US" dirty="0"/>
              <a:t> </a:t>
            </a:r>
            <a:r>
              <a:rPr lang="en-US" dirty="0" err="1"/>
              <a:t>gian</a:t>
            </a:r>
            <a:r>
              <a:rPr lang="en-US" dirty="0"/>
              <a:t> </a:t>
            </a:r>
            <a:r>
              <a:rPr lang="en-US" dirty="0" err="1"/>
              <a:t>chờ</a:t>
            </a:r>
            <a:r>
              <a:rPr lang="en-US" dirty="0"/>
              <a:t> </a:t>
            </a:r>
            <a:r>
              <a:rPr lang="en-US" dirty="0" err="1"/>
              <a:t>trung</a:t>
            </a:r>
            <a:r>
              <a:rPr lang="en-US" dirty="0"/>
              <a:t> </a:t>
            </a:r>
            <a:r>
              <a:rPr lang="en-US" dirty="0" err="1"/>
              <a:t>bình</a:t>
            </a:r>
            <a:r>
              <a:rPr lang="en-US" dirty="0"/>
              <a:t>: </a:t>
            </a:r>
            <a:br>
              <a:rPr lang="en-US" dirty="0"/>
            </a:br>
            <a:r>
              <a:rPr lang="en-US" dirty="0"/>
              <a:t>(24 + 0 + 13 + 0 + 0)/5 = 7.4</a:t>
            </a:r>
          </a:p>
        </p:txBody>
      </p:sp>
      <p:sp>
        <p:nvSpPr>
          <p:cNvPr id="10" name="TextBox 9">
            <a:extLst>
              <a:ext uri="{FF2B5EF4-FFF2-40B4-BE49-F238E27FC236}">
                <a16:creationId xmlns:a16="http://schemas.microsoft.com/office/drawing/2014/main" id="{33B8CBD2-B404-41B7-3F88-171EE9963799}"/>
              </a:ext>
            </a:extLst>
          </p:cNvPr>
          <p:cNvSpPr txBox="1"/>
          <p:nvPr/>
        </p:nvSpPr>
        <p:spPr>
          <a:xfrm>
            <a:off x="812074" y="4714876"/>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6" name="Google Shape;496;p3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aphicFrame>
        <p:nvGraphicFramePr>
          <p:cNvPr id="497" name="Google Shape;497;p31"/>
          <p:cNvGraphicFramePr/>
          <p:nvPr>
            <p:extLst>
              <p:ext uri="{D42A27DB-BD31-4B8C-83A1-F6EECF244321}">
                <p14:modId xmlns:p14="http://schemas.microsoft.com/office/powerpoint/2010/main" val="1942543496"/>
              </p:ext>
            </p:extLst>
          </p:nvPr>
        </p:nvGraphicFramePr>
        <p:xfrm>
          <a:off x="780289" y="2057400"/>
          <a:ext cx="5105400" cy="2363406"/>
        </p:xfrm>
        <a:graphic>
          <a:graphicData uri="http://schemas.openxmlformats.org/drawingml/2006/table">
            <a:tbl>
              <a:tblPr firstRow="1" bandRow="1">
                <a:noFill/>
                <a:tableStyleId>{78499D3B-A6AB-417D-A109-BA75AA7E94FD}</a:tableStyleId>
              </a:tblPr>
              <a:tblGrid>
                <a:gridCol w="17018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Arrival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rPr>
                        <a:t> Burst Time</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0</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7</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5</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8</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9</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pSp>
        <p:nvGrpSpPr>
          <p:cNvPr id="6" name="Group 5">
            <a:extLst>
              <a:ext uri="{FF2B5EF4-FFF2-40B4-BE49-F238E27FC236}">
                <a16:creationId xmlns:a16="http://schemas.microsoft.com/office/drawing/2014/main" id="{CAF0AFA6-BE3C-342E-45F8-26250D3E88EC}"/>
              </a:ext>
            </a:extLst>
          </p:cNvPr>
          <p:cNvGrpSpPr/>
          <p:nvPr/>
        </p:nvGrpSpPr>
        <p:grpSpPr>
          <a:xfrm>
            <a:off x="545483" y="5422448"/>
            <a:ext cx="7031869" cy="1085910"/>
            <a:chOff x="2494025" y="4114800"/>
            <a:chExt cx="7031869" cy="1085910"/>
          </a:xfrm>
        </p:grpSpPr>
        <p:sp>
          <p:nvSpPr>
            <p:cNvPr id="498" name="Google Shape;498;p31"/>
            <p:cNvSpPr/>
            <p:nvPr/>
          </p:nvSpPr>
          <p:spPr>
            <a:xfrm>
              <a:off x="2727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499" name="Google Shape;499;p31"/>
            <p:cNvCxnSpPr/>
            <p:nvPr/>
          </p:nvCxnSpPr>
          <p:spPr>
            <a:xfrm>
              <a:off x="2727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0" name="Google Shape;500;p31"/>
            <p:cNvCxnSpPr/>
            <p:nvPr/>
          </p:nvCxnSpPr>
          <p:spPr>
            <a:xfrm>
              <a:off x="43769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1" name="Google Shape;501;p31"/>
            <p:cNvCxnSpPr/>
            <p:nvPr/>
          </p:nvCxnSpPr>
          <p:spPr>
            <a:xfrm>
              <a:off x="4925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2" name="Google Shape;502;p31"/>
            <p:cNvCxnSpPr/>
            <p:nvPr/>
          </p:nvCxnSpPr>
          <p:spPr>
            <a:xfrm>
              <a:off x="602284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3" name="Google Shape;503;p31"/>
            <p:cNvCxnSpPr/>
            <p:nvPr/>
          </p:nvCxnSpPr>
          <p:spPr>
            <a:xfrm>
              <a:off x="748588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504" name="Google Shape;504;p31"/>
            <p:cNvSpPr txBox="1"/>
            <p:nvPr/>
          </p:nvSpPr>
          <p:spPr>
            <a:xfrm>
              <a:off x="2685289" y="4133088"/>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505" name="Google Shape;505;p31"/>
            <p:cNvSpPr txBox="1"/>
            <p:nvPr/>
          </p:nvSpPr>
          <p:spPr>
            <a:xfrm>
              <a:off x="442264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P4</a:t>
              </a:r>
              <a:endParaRPr/>
            </a:p>
          </p:txBody>
        </p:sp>
        <p:sp>
          <p:nvSpPr>
            <p:cNvPr id="506" name="Google Shape;506;p31"/>
            <p:cNvSpPr txBox="1"/>
            <p:nvPr/>
          </p:nvSpPr>
          <p:spPr>
            <a:xfrm>
              <a:off x="524560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P5</a:t>
              </a:r>
              <a:endParaRPr/>
            </a:p>
          </p:txBody>
        </p:sp>
        <p:sp>
          <p:nvSpPr>
            <p:cNvPr id="507" name="Google Shape;507;p31"/>
            <p:cNvSpPr txBox="1"/>
            <p:nvPr/>
          </p:nvSpPr>
          <p:spPr>
            <a:xfrm>
              <a:off x="652576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508" name="Google Shape;508;p31"/>
            <p:cNvSpPr txBox="1"/>
            <p:nvPr/>
          </p:nvSpPr>
          <p:spPr>
            <a:xfrm>
              <a:off x="812596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P1</a:t>
              </a:r>
              <a:endParaRPr dirty="0"/>
            </a:p>
          </p:txBody>
        </p:sp>
        <p:sp>
          <p:nvSpPr>
            <p:cNvPr id="509" name="Google Shape;509;p31"/>
            <p:cNvSpPr txBox="1"/>
            <p:nvPr/>
          </p:nvSpPr>
          <p:spPr>
            <a:xfrm>
              <a:off x="2494025"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0</a:t>
              </a:r>
              <a:endParaRPr/>
            </a:p>
          </p:txBody>
        </p:sp>
        <p:sp>
          <p:nvSpPr>
            <p:cNvPr id="510" name="Google Shape;510;p31"/>
            <p:cNvSpPr txBox="1"/>
            <p:nvPr/>
          </p:nvSpPr>
          <p:spPr>
            <a:xfrm>
              <a:off x="4123417"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9</a:t>
              </a:r>
              <a:endParaRPr/>
            </a:p>
          </p:txBody>
        </p:sp>
        <p:sp>
          <p:nvSpPr>
            <p:cNvPr id="511" name="Google Shape;511;p31"/>
            <p:cNvSpPr txBox="1"/>
            <p:nvPr/>
          </p:nvSpPr>
          <p:spPr>
            <a:xfrm>
              <a:off x="470611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12</a:t>
              </a:r>
              <a:endParaRPr/>
            </a:p>
          </p:txBody>
        </p:sp>
        <p:sp>
          <p:nvSpPr>
            <p:cNvPr id="512" name="Google Shape;512;p31"/>
            <p:cNvSpPr txBox="1"/>
            <p:nvPr/>
          </p:nvSpPr>
          <p:spPr>
            <a:xfrm>
              <a:off x="582168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18</a:t>
              </a:r>
              <a:endParaRPr/>
            </a:p>
          </p:txBody>
        </p:sp>
        <p:sp>
          <p:nvSpPr>
            <p:cNvPr id="513" name="Google Shape;513;p31"/>
            <p:cNvSpPr txBox="1"/>
            <p:nvPr/>
          </p:nvSpPr>
          <p:spPr>
            <a:xfrm>
              <a:off x="728472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26</a:t>
              </a:r>
              <a:endParaRPr/>
            </a:p>
          </p:txBody>
        </p:sp>
        <p:sp>
          <p:nvSpPr>
            <p:cNvPr id="514" name="Google Shape;514;p31"/>
            <p:cNvSpPr txBox="1"/>
            <p:nvPr/>
          </p:nvSpPr>
          <p:spPr>
            <a:xfrm>
              <a:off x="905802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36</a:t>
              </a:r>
              <a:endParaRPr/>
            </a:p>
          </p:txBody>
        </p:sp>
        <p:cxnSp>
          <p:nvCxnSpPr>
            <p:cNvPr id="515" name="Google Shape;515;p31"/>
            <p:cNvCxnSpPr/>
            <p:nvPr/>
          </p:nvCxnSpPr>
          <p:spPr>
            <a:xfrm>
              <a:off x="931468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31"/>
            <p:cNvCxnSpPr/>
            <p:nvPr/>
          </p:nvCxnSpPr>
          <p:spPr>
            <a:xfrm>
              <a:off x="309676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517" name="Google Shape;517;p31"/>
            <p:cNvSpPr txBox="1"/>
            <p:nvPr/>
          </p:nvSpPr>
          <p:spPr>
            <a:xfrm>
              <a:off x="28849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a:t>
              </a:r>
              <a:endParaRPr/>
            </a:p>
          </p:txBody>
        </p:sp>
        <p:sp>
          <p:nvSpPr>
            <p:cNvPr id="518" name="Google Shape;518;p31"/>
            <p:cNvSpPr txBox="1"/>
            <p:nvPr/>
          </p:nvSpPr>
          <p:spPr>
            <a:xfrm>
              <a:off x="34290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grpSp>
      <p:sp>
        <p:nvSpPr>
          <p:cNvPr id="3" name="Slide Number Placeholder 2">
            <a:extLst>
              <a:ext uri="{FF2B5EF4-FFF2-40B4-BE49-F238E27FC236}">
                <a16:creationId xmlns:a16="http://schemas.microsoft.com/office/drawing/2014/main" id="{98E58AA3-56A1-16D0-B4FF-0A07DDFAFCDD}"/>
              </a:ext>
            </a:extLst>
          </p:cNvPr>
          <p:cNvSpPr>
            <a:spLocks noGrp="1"/>
          </p:cNvSpPr>
          <p:nvPr>
            <p:ph type="sldNum" sz="quarter" idx="12"/>
          </p:nvPr>
        </p:nvSpPr>
        <p:spPr/>
        <p:txBody>
          <a:bodyPr/>
          <a:lstStyle/>
          <a:p>
            <a:fld id="{00000000-1234-1234-1234-123412341234}" type="slidenum">
              <a:rPr lang="en-US" smtClean="0"/>
              <a:pPr/>
              <a:t>43</a:t>
            </a:fld>
            <a:endParaRPr lang="en-US" dirty="0"/>
          </a:p>
        </p:txBody>
      </p:sp>
      <p:sp>
        <p:nvSpPr>
          <p:cNvPr id="4" name="Google Shape;484;p30">
            <a:extLst>
              <a:ext uri="{FF2B5EF4-FFF2-40B4-BE49-F238E27FC236}">
                <a16:creationId xmlns:a16="http://schemas.microsoft.com/office/drawing/2014/main" id="{BC525A8B-489B-8A96-2C56-CF9EA6E9E8C3}"/>
              </a:ext>
            </a:extLst>
          </p:cNvPr>
          <p:cNvSpPr txBox="1">
            <a:spLocks noGrp="1"/>
          </p:cNvSpPr>
          <p:nvPr>
            <p:ph type="title"/>
          </p:nvPr>
        </p:nvSpPr>
        <p:spPr>
          <a:xfrm>
            <a:off x="774145" y="223964"/>
            <a:ext cx="10579655" cy="785896"/>
          </a:xfrm>
          <a:prstGeom prst="rect">
            <a:avLst/>
          </a:prstGeom>
          <a:noFill/>
          <a:ln>
            <a:noFill/>
          </a:ln>
        </p:spPr>
        <p:txBody>
          <a:bodyPr spcFirstLastPara="1" wrap="square" lIns="91425" tIns="45700" rIns="91425" bIns="45700" anchor="ctr" anchorCtr="0">
            <a:noAutofit/>
          </a:bodyPr>
          <a:lstStyle/>
          <a:p>
            <a:r>
              <a:rPr lang="en-US" dirty="0"/>
              <a:t>4.3. Shortest-Job-First (SJF)</a:t>
            </a:r>
            <a:endParaRPr dirty="0"/>
          </a:p>
        </p:txBody>
      </p:sp>
      <p:sp>
        <p:nvSpPr>
          <p:cNvPr id="5" name="Google Shape;275;p20">
            <a:extLst>
              <a:ext uri="{FF2B5EF4-FFF2-40B4-BE49-F238E27FC236}">
                <a16:creationId xmlns:a16="http://schemas.microsoft.com/office/drawing/2014/main" id="{0457EA99-4EA3-D28F-49BF-E1AD591872E1}"/>
              </a:ext>
            </a:extLst>
          </p:cNvPr>
          <p:cNvSpPr txBox="1">
            <a:spLocks/>
          </p:cNvSpPr>
          <p:nvPr/>
        </p:nvSpPr>
        <p:spPr>
          <a:xfrm>
            <a:off x="774145" y="1221989"/>
            <a:ext cx="2489784"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a:solidFill>
                  <a:schemeClr val="bg1"/>
                </a:solidFill>
                <a:latin typeface="Arial" panose="020B0604020202020204" pitchFamily="34" charset="0"/>
                <a:ea typeface="+mn-ea"/>
                <a:cs typeface="Arial" panose="020B0604020202020204" pitchFamily="34" charset="0"/>
              </a:rPr>
              <a:t>SJF </a:t>
            </a:r>
            <a:r>
              <a:rPr lang="en-US" sz="2400" dirty="0" err="1">
                <a:solidFill>
                  <a:schemeClr val="bg1"/>
                </a:solidFill>
                <a:latin typeface="Arial" panose="020B0604020202020204" pitchFamily="34" charset="0"/>
                <a:ea typeface="+mn-ea"/>
                <a:cs typeface="Arial" panose="020B0604020202020204" pitchFamily="34" charset="0"/>
              </a:rPr>
              <a:t>trưng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dụng</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7" name="Google Shape;324;p23">
            <a:extLst>
              <a:ext uri="{FF2B5EF4-FFF2-40B4-BE49-F238E27FC236}">
                <a16:creationId xmlns:a16="http://schemas.microsoft.com/office/drawing/2014/main" id="{D34BCAF4-9A9A-C18B-8822-B4D653AB1E24}"/>
              </a:ext>
            </a:extLst>
          </p:cNvPr>
          <p:cNvSpPr txBox="1">
            <a:spLocks/>
          </p:cNvSpPr>
          <p:nvPr/>
        </p:nvSpPr>
        <p:spPr>
          <a:xfrm>
            <a:off x="6498772" y="205740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p>
          <a:p>
            <a:pPr marL="742950" lvl="1" indent="-285750"/>
            <a:r>
              <a:rPr lang="en-US" dirty="0"/>
              <a:t>P1 = 36, P2 = 7, P3 = 21, P4 = 3, P5 = 6</a:t>
            </a:r>
          </a:p>
          <a:p>
            <a:pPr marL="742950" lvl="1" indent="-285750"/>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(36 + 7 + 21 + 3 + 6)/5 = 14.6</a:t>
            </a:r>
          </a:p>
        </p:txBody>
      </p:sp>
      <p:sp>
        <p:nvSpPr>
          <p:cNvPr id="10" name="TextBox 9">
            <a:extLst>
              <a:ext uri="{FF2B5EF4-FFF2-40B4-BE49-F238E27FC236}">
                <a16:creationId xmlns:a16="http://schemas.microsoft.com/office/drawing/2014/main" id="{33B8CBD2-B404-41B7-3F88-171EE9963799}"/>
              </a:ext>
            </a:extLst>
          </p:cNvPr>
          <p:cNvSpPr txBox="1"/>
          <p:nvPr/>
        </p:nvSpPr>
        <p:spPr>
          <a:xfrm>
            <a:off x="812074" y="4714876"/>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p>
        </p:txBody>
      </p:sp>
    </p:spTree>
    <p:extLst>
      <p:ext uri="{BB962C8B-B14F-4D97-AF65-F5344CB8AC3E}">
        <p14:creationId xmlns:p14="http://schemas.microsoft.com/office/powerpoint/2010/main" val="422422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4"/>
          <p:cNvSpPr txBox="1">
            <a:spLocks noGrp="1"/>
          </p:cNvSpPr>
          <p:nvPr>
            <p:ph type="title"/>
          </p:nvPr>
        </p:nvSpPr>
        <p:spPr>
          <a:xfrm>
            <a:off x="774145" y="1159072"/>
            <a:ext cx="4012637"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dirty="0" err="1">
                <a:solidFill>
                  <a:schemeClr val="bg1"/>
                </a:solidFill>
                <a:latin typeface="Arial" panose="020B0604020202020204" pitchFamily="34" charset="0"/>
                <a:ea typeface="+mn-ea"/>
                <a:cs typeface="Arial" panose="020B0604020202020204" pitchFamily="34" charset="0"/>
              </a:rPr>
              <a:t>Nhận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xét</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về</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giải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thuật</a:t>
            </a:r>
            <a:r>
              <a:rPr lang="en-US" sz="2400" dirty="0">
                <a:solidFill>
                  <a:schemeClr val="bg1"/>
                </a:solidFill>
                <a:latin typeface="Arial" panose="020B0604020202020204" pitchFamily="34" charset="0"/>
                <a:ea typeface="+mn-ea"/>
                <a:cs typeface="Arial" panose="020B0604020202020204" pitchFamily="34" charset="0"/>
              </a:rPr>
              <a:t> SJF</a:t>
            </a:r>
            <a:endParaRPr sz="2400" dirty="0">
              <a:solidFill>
                <a:schemeClr val="bg1"/>
              </a:solidFill>
              <a:latin typeface="Arial" panose="020B0604020202020204" pitchFamily="34" charset="0"/>
              <a:ea typeface="+mn-ea"/>
              <a:cs typeface="Arial" panose="020B0604020202020204" pitchFamily="34" charset="0"/>
            </a:endParaRPr>
          </a:p>
        </p:txBody>
      </p:sp>
      <p:sp>
        <p:nvSpPr>
          <p:cNvPr id="588" name="Google Shape;588;p34"/>
          <p:cNvSpPr txBox="1">
            <a:spLocks noGrp="1"/>
          </p:cNvSpPr>
          <p:nvPr>
            <p:ph idx="1"/>
          </p:nvPr>
        </p:nvSpPr>
        <p:spPr>
          <a:xfrm>
            <a:off x="774145" y="1948544"/>
            <a:ext cx="10579654" cy="3750384"/>
          </a:xfrm>
          <a:prstGeom prst="rect">
            <a:avLst/>
          </a:prstGeom>
          <a:noFill/>
          <a:ln>
            <a:noFill/>
          </a:ln>
        </p:spPr>
        <p:txBody>
          <a:bodyPr spcFirstLastPara="1" wrap="square" lIns="91425" tIns="45700" rIns="91425" bIns="45700" anchor="t" anchorCtr="0">
            <a:noAutofit/>
          </a:bodyPr>
          <a:lstStyle/>
          <a:p>
            <a:pPr marL="342900" indent="-342900"/>
            <a:r>
              <a:rPr lang="en-US" sz="2000" dirty="0" err="1"/>
              <a:t>Có</a:t>
            </a:r>
            <a:r>
              <a:rPr lang="en-US" sz="2000" dirty="0"/>
              <a:t> </a:t>
            </a:r>
            <a:r>
              <a:rPr lang="en-US" sz="2000" dirty="0" err="1"/>
              <a:t>thể</a:t>
            </a:r>
            <a:r>
              <a:rPr lang="en-US" sz="2000" dirty="0"/>
              <a:t> </a:t>
            </a:r>
            <a:r>
              <a:rPr lang="en-US" sz="2000" dirty="0" err="1"/>
              <a:t>xảy</a:t>
            </a:r>
            <a:r>
              <a:rPr lang="en-US" sz="2000" dirty="0"/>
              <a:t> </a:t>
            </a:r>
            <a:r>
              <a:rPr lang="en-US" sz="2000" dirty="0" err="1"/>
              <a:t>ra</a:t>
            </a:r>
            <a:r>
              <a:rPr lang="en-US" sz="2000" dirty="0"/>
              <a:t> </a:t>
            </a:r>
            <a:r>
              <a:rPr lang="en-US" sz="2000" dirty="0" err="1"/>
              <a:t>tình</a:t>
            </a:r>
            <a:r>
              <a:rPr lang="en-US" sz="2000" dirty="0"/>
              <a:t> </a:t>
            </a:r>
            <a:r>
              <a:rPr lang="en-US" sz="2000" dirty="0" err="1"/>
              <a:t>trạng</a:t>
            </a:r>
            <a:r>
              <a:rPr lang="en-US" sz="2000" dirty="0"/>
              <a:t> “</a:t>
            </a:r>
            <a:r>
              <a:rPr lang="en-US" sz="2000" dirty="0" err="1"/>
              <a:t>đói</a:t>
            </a:r>
            <a:r>
              <a:rPr lang="en-US" sz="2000" dirty="0"/>
              <a:t>” </a:t>
            </a:r>
            <a:r>
              <a:rPr lang="en-US" sz="2000" dirty="0" err="1"/>
              <a:t>tài</a:t>
            </a:r>
            <a:r>
              <a:rPr lang="en-US" sz="2000" dirty="0"/>
              <a:t> </a:t>
            </a:r>
            <a:r>
              <a:rPr lang="en-US" sz="2000" dirty="0" err="1"/>
              <a:t>nguyên</a:t>
            </a:r>
            <a:r>
              <a:rPr lang="en-US" sz="2000" dirty="0"/>
              <a:t> (</a:t>
            </a:r>
            <a:r>
              <a:rPr lang="en-US" sz="2000" b="1" dirty="0">
                <a:gradFill>
                  <a:gsLst>
                    <a:gs pos="0">
                      <a:srgbClr val="0072FF"/>
                    </a:gs>
                    <a:gs pos="100000">
                      <a:srgbClr val="00C6FF"/>
                    </a:gs>
                  </a:gsLst>
                  <a:lin ang="2700000" scaled="1"/>
                </a:gradFill>
              </a:rPr>
              <a:t>starvation</a:t>
            </a:r>
            <a:r>
              <a:rPr lang="en-US" sz="2000" dirty="0"/>
              <a:t>) </a:t>
            </a:r>
            <a:r>
              <a:rPr lang="en-US" sz="2000" dirty="0" err="1"/>
              <a:t>đối</a:t>
            </a:r>
            <a:r>
              <a:rPr lang="en-US" sz="2000" dirty="0"/>
              <a:t> </a:t>
            </a:r>
            <a:r>
              <a:rPr lang="en-US" sz="2000" dirty="0" err="1"/>
              <a:t>với</a:t>
            </a:r>
            <a:r>
              <a:rPr lang="en-US" sz="2000" dirty="0"/>
              <a:t> </a:t>
            </a:r>
            <a:r>
              <a:rPr lang="en-US" sz="2000" dirty="0" err="1"/>
              <a:t>các</a:t>
            </a:r>
            <a:r>
              <a:rPr lang="en-US" sz="2000" dirty="0"/>
              <a:t> </a:t>
            </a:r>
            <a:r>
              <a:rPr lang="en-US" sz="2000" dirty="0" err="1"/>
              <a:t>tiến</a:t>
            </a:r>
            <a:r>
              <a:rPr lang="en-US" sz="2000" dirty="0"/>
              <a:t> </a:t>
            </a:r>
            <a:r>
              <a:rPr lang="en-US" sz="2000" dirty="0" err="1"/>
              <a:t>trình</a:t>
            </a:r>
            <a:r>
              <a:rPr lang="en-US" sz="2000" dirty="0"/>
              <a:t> </a:t>
            </a:r>
            <a:r>
              <a:rPr lang="en-US" sz="2000" dirty="0" err="1"/>
              <a:t>có</a:t>
            </a:r>
            <a:r>
              <a:rPr lang="en-US" sz="2000" dirty="0"/>
              <a:t> </a:t>
            </a:r>
            <a:r>
              <a:rPr lang="en-US" sz="2000" i="1" dirty="0"/>
              <a:t>CPU-burst</a:t>
            </a:r>
            <a:r>
              <a:rPr lang="en-US" sz="2000" dirty="0"/>
              <a:t> </a:t>
            </a:r>
            <a:r>
              <a:rPr lang="en-US" sz="2000" dirty="0" err="1"/>
              <a:t>lớn</a:t>
            </a:r>
            <a:r>
              <a:rPr lang="en-US" sz="2000" dirty="0"/>
              <a:t> </a:t>
            </a:r>
            <a:r>
              <a:rPr lang="en-US" sz="2000" dirty="0" err="1"/>
              <a:t>nếu</a:t>
            </a:r>
            <a:r>
              <a:rPr lang="en-US" sz="2000" dirty="0"/>
              <a:t> </a:t>
            </a:r>
            <a:r>
              <a:rPr lang="en-US" sz="2000" dirty="0" err="1"/>
              <a:t>có</a:t>
            </a:r>
            <a:r>
              <a:rPr lang="en-US" sz="2000" dirty="0"/>
              <a:t> </a:t>
            </a:r>
            <a:r>
              <a:rPr lang="en-US" sz="2000" dirty="0" err="1"/>
              <a:t>nhiều</a:t>
            </a:r>
            <a:r>
              <a:rPr lang="en-US" sz="2000" dirty="0"/>
              <a:t> </a:t>
            </a:r>
            <a:r>
              <a:rPr lang="en-US" sz="2000" dirty="0" err="1"/>
              <a:t>tiến</a:t>
            </a:r>
            <a:r>
              <a:rPr lang="en-US" sz="2000" dirty="0"/>
              <a:t> </a:t>
            </a:r>
            <a:r>
              <a:rPr lang="en-US" sz="2000" dirty="0" err="1"/>
              <a:t>trình</a:t>
            </a:r>
            <a:r>
              <a:rPr lang="en-US" sz="2000" dirty="0"/>
              <a:t> </a:t>
            </a:r>
            <a:r>
              <a:rPr lang="en-US" sz="2000" dirty="0" err="1"/>
              <a:t>với</a:t>
            </a:r>
            <a:r>
              <a:rPr lang="en-US" sz="2000" dirty="0"/>
              <a:t> </a:t>
            </a:r>
            <a:r>
              <a:rPr lang="en-US" sz="2000" i="1" dirty="0"/>
              <a:t>CPU-burst</a:t>
            </a:r>
            <a:r>
              <a:rPr lang="en-US" sz="2000" dirty="0"/>
              <a:t> </a:t>
            </a:r>
            <a:r>
              <a:rPr lang="en-US" sz="2000" dirty="0" err="1"/>
              <a:t>nhỏ</a:t>
            </a:r>
            <a:r>
              <a:rPr lang="en-US" sz="2000" dirty="0"/>
              <a:t> (</a:t>
            </a:r>
            <a:r>
              <a:rPr lang="en-US" sz="2000" dirty="0" err="1"/>
              <a:t>liên</a:t>
            </a:r>
            <a:r>
              <a:rPr lang="en-US" sz="2000" dirty="0"/>
              <a:t> </a:t>
            </a:r>
            <a:r>
              <a:rPr lang="en-US" sz="2000" dirty="0" err="1"/>
              <a:t>tục</a:t>
            </a:r>
            <a:r>
              <a:rPr lang="en-US" sz="2000" dirty="0"/>
              <a:t>) </a:t>
            </a:r>
            <a:r>
              <a:rPr lang="en-US" sz="2000" dirty="0" err="1"/>
              <a:t>xuất</a:t>
            </a:r>
            <a:r>
              <a:rPr lang="en-US" sz="2000" dirty="0"/>
              <a:t> </a:t>
            </a:r>
            <a:r>
              <a:rPr lang="en-US" sz="2000" dirty="0" err="1"/>
              <a:t>hiện</a:t>
            </a:r>
            <a:r>
              <a:rPr lang="en-US" sz="2000" dirty="0"/>
              <a:t> </a:t>
            </a:r>
            <a:r>
              <a:rPr lang="en-US" sz="2000" dirty="0" err="1"/>
              <a:t>trong</a:t>
            </a:r>
            <a:r>
              <a:rPr lang="en-US" sz="2000" dirty="0"/>
              <a:t> </a:t>
            </a:r>
            <a:r>
              <a:rPr lang="en-US" sz="2000" dirty="0" err="1"/>
              <a:t>hệ</a:t>
            </a:r>
            <a:r>
              <a:rPr lang="en-US" sz="2000" dirty="0"/>
              <a:t> </a:t>
            </a:r>
            <a:r>
              <a:rPr lang="en-US" sz="2000" dirty="0" err="1"/>
              <a:t>thống</a:t>
            </a:r>
            <a:r>
              <a:rPr lang="en-US" sz="2000" dirty="0"/>
              <a:t>.</a:t>
            </a:r>
            <a:endParaRPr sz="2000" dirty="0"/>
          </a:p>
          <a:p>
            <a:pPr marL="342900" indent="-342900"/>
            <a:r>
              <a:rPr lang="en-US" sz="2000" dirty="0" err="1"/>
              <a:t>Cơ</a:t>
            </a:r>
            <a:r>
              <a:rPr lang="en-US" sz="2000" dirty="0"/>
              <a:t> </a:t>
            </a:r>
            <a:r>
              <a:rPr lang="en-US" sz="2000" dirty="0" err="1"/>
              <a:t>chế</a:t>
            </a:r>
            <a:r>
              <a:rPr lang="en-US" sz="2000" dirty="0"/>
              <a:t> </a:t>
            </a:r>
            <a:r>
              <a:rPr lang="en-US" sz="2000" dirty="0" err="1"/>
              <a:t>không</a:t>
            </a:r>
            <a:r>
              <a:rPr lang="en-US" sz="2000" dirty="0"/>
              <a:t> </a:t>
            </a:r>
            <a:r>
              <a:rPr lang="en-US" sz="2000" dirty="0" err="1"/>
              <a:t>trưng</a:t>
            </a:r>
            <a:r>
              <a:rPr lang="en-US" sz="2000" dirty="0"/>
              <a:t> </a:t>
            </a:r>
            <a:r>
              <a:rPr lang="en-US" sz="2000" dirty="0" err="1"/>
              <a:t>dụng</a:t>
            </a:r>
            <a:r>
              <a:rPr lang="en-US" sz="2000" dirty="0"/>
              <a:t> </a:t>
            </a:r>
            <a:r>
              <a:rPr lang="en-US" sz="2000" dirty="0" err="1"/>
              <a:t>không</a:t>
            </a:r>
            <a:r>
              <a:rPr lang="en-US" sz="2000" dirty="0"/>
              <a:t> </a:t>
            </a:r>
            <a:r>
              <a:rPr lang="en-US" sz="2000" dirty="0" err="1"/>
              <a:t>phù</a:t>
            </a:r>
            <a:r>
              <a:rPr lang="en-US" sz="2000" dirty="0"/>
              <a:t> </a:t>
            </a:r>
            <a:r>
              <a:rPr lang="en-US" sz="2000" dirty="0" err="1"/>
              <a:t>hợp</a:t>
            </a:r>
            <a:r>
              <a:rPr lang="en-US" sz="2000" dirty="0"/>
              <a:t> </a:t>
            </a:r>
            <a:r>
              <a:rPr lang="en-US" sz="2000" dirty="0" err="1"/>
              <a:t>cho</a:t>
            </a:r>
            <a:r>
              <a:rPr lang="en-US" sz="2000" dirty="0"/>
              <a:t> </a:t>
            </a:r>
            <a:r>
              <a:rPr lang="en-US" sz="2000" dirty="0" err="1"/>
              <a:t>hệ</a:t>
            </a:r>
            <a:r>
              <a:rPr lang="en-US" sz="2000" dirty="0"/>
              <a:t> </a:t>
            </a:r>
            <a:r>
              <a:rPr lang="en-US" sz="2000" dirty="0" err="1"/>
              <a:t>thống</a:t>
            </a:r>
            <a:r>
              <a:rPr lang="en-US" sz="2000" dirty="0"/>
              <a:t> time sharing (interactive).</a:t>
            </a:r>
            <a:endParaRPr sz="2000" dirty="0"/>
          </a:p>
          <a:p>
            <a:pPr marL="342900" indent="-342900"/>
            <a:r>
              <a:rPr lang="en-US" sz="2000" dirty="0" err="1"/>
              <a:t>Giải</a:t>
            </a:r>
            <a:r>
              <a:rPr lang="en-US" sz="2000" dirty="0"/>
              <a:t> </a:t>
            </a:r>
            <a:r>
              <a:rPr lang="en-US" sz="2000" dirty="0" err="1"/>
              <a:t>thuật</a:t>
            </a:r>
            <a:r>
              <a:rPr lang="en-US" sz="2000" dirty="0"/>
              <a:t> SJF </a:t>
            </a:r>
            <a:r>
              <a:rPr lang="en-US" sz="2000" dirty="0" err="1"/>
              <a:t>ngầm</a:t>
            </a:r>
            <a:r>
              <a:rPr lang="en-US" sz="2000" dirty="0"/>
              <a:t> </a:t>
            </a:r>
            <a:r>
              <a:rPr lang="en-US" sz="2000" dirty="0" err="1"/>
              <a:t>định</a:t>
            </a:r>
            <a:r>
              <a:rPr lang="en-US" sz="2000" dirty="0"/>
              <a:t> </a:t>
            </a:r>
            <a:r>
              <a:rPr lang="en-US" sz="2000" dirty="0" err="1"/>
              <a:t>rằng</a:t>
            </a:r>
            <a:r>
              <a:rPr lang="en-US" sz="2000" dirty="0"/>
              <a:t> </a:t>
            </a:r>
            <a:r>
              <a:rPr lang="en-US" sz="2000" dirty="0" err="1"/>
              <a:t>độ</a:t>
            </a:r>
            <a:r>
              <a:rPr lang="en-US" sz="2000" dirty="0"/>
              <a:t> </a:t>
            </a:r>
            <a:r>
              <a:rPr lang="en-US" sz="2000" dirty="0" err="1"/>
              <a:t>ưu</a:t>
            </a:r>
            <a:r>
              <a:rPr lang="en-US" sz="2000" dirty="0"/>
              <a:t> </a:t>
            </a:r>
            <a:r>
              <a:rPr lang="en-US" sz="2000" dirty="0" err="1"/>
              <a:t>tiên</a:t>
            </a:r>
            <a:r>
              <a:rPr lang="en-US" sz="2000" dirty="0"/>
              <a:t> </a:t>
            </a:r>
            <a:r>
              <a:rPr lang="en-US" sz="2000" dirty="0" err="1"/>
              <a:t>được</a:t>
            </a:r>
            <a:r>
              <a:rPr lang="en-US" sz="2000" dirty="0"/>
              <a:t> </a:t>
            </a:r>
            <a:r>
              <a:rPr lang="en-US" sz="2000" dirty="0" err="1"/>
              <a:t>xác</a:t>
            </a:r>
            <a:r>
              <a:rPr lang="en-US" sz="2000" dirty="0"/>
              <a:t> </a:t>
            </a:r>
            <a:r>
              <a:rPr lang="en-US" sz="2000" dirty="0" err="1"/>
              <a:t>định</a:t>
            </a:r>
            <a:r>
              <a:rPr lang="en-US" sz="2000" dirty="0"/>
              <a:t> </a:t>
            </a:r>
            <a:r>
              <a:rPr lang="en-US" sz="2000" dirty="0" err="1"/>
              <a:t>dựa</a:t>
            </a:r>
            <a:r>
              <a:rPr lang="en-US" sz="2000" dirty="0"/>
              <a:t> </a:t>
            </a:r>
            <a:r>
              <a:rPr lang="en-US" sz="2000" dirty="0" err="1"/>
              <a:t>theo</a:t>
            </a:r>
            <a:r>
              <a:rPr lang="en-US" sz="2000" dirty="0"/>
              <a:t> </a:t>
            </a:r>
            <a:r>
              <a:rPr lang="en-US" sz="2000" dirty="0" err="1"/>
              <a:t>độ</a:t>
            </a:r>
            <a:r>
              <a:rPr lang="en-US" sz="2000" dirty="0"/>
              <a:t> </a:t>
            </a:r>
            <a:r>
              <a:rPr lang="en-US" sz="2000" dirty="0" err="1"/>
              <a:t>dài</a:t>
            </a:r>
            <a:r>
              <a:rPr lang="en-US" sz="2000" dirty="0"/>
              <a:t> </a:t>
            </a:r>
            <a:r>
              <a:rPr lang="en-US" sz="2000" i="1" dirty="0"/>
              <a:t>CPU-burst</a:t>
            </a:r>
            <a:r>
              <a:rPr lang="en-US" sz="2000" dirty="0"/>
              <a:t>. </a:t>
            </a:r>
            <a:endParaRPr sz="2000" dirty="0"/>
          </a:p>
          <a:p>
            <a:pPr marL="0" indent="0">
              <a:buNone/>
            </a:pPr>
            <a:r>
              <a:rPr lang="en-US" sz="2000" dirty="0">
                <a:sym typeface="Wingdings" pitchFamily="2" charset="2"/>
              </a:rPr>
              <a:t> </a:t>
            </a:r>
            <a:r>
              <a:rPr lang="en-US" sz="2000" dirty="0" err="1"/>
              <a:t>Các</a:t>
            </a:r>
            <a:r>
              <a:rPr lang="en-US" sz="2000" dirty="0"/>
              <a:t> </a:t>
            </a:r>
            <a:r>
              <a:rPr lang="en-US" sz="2000" dirty="0" err="1"/>
              <a:t>tiến</a:t>
            </a:r>
            <a:r>
              <a:rPr lang="en-US" sz="2000" dirty="0"/>
              <a:t> </a:t>
            </a:r>
            <a:r>
              <a:rPr lang="en-US" sz="2000" dirty="0" err="1"/>
              <a:t>trình</a:t>
            </a:r>
            <a:r>
              <a:rPr lang="en-US" sz="2000" dirty="0"/>
              <a:t> </a:t>
            </a:r>
            <a:r>
              <a:rPr lang="en-US" sz="2000" dirty="0" err="1"/>
              <a:t>hướng</a:t>
            </a:r>
            <a:r>
              <a:rPr lang="en-US" sz="2000" dirty="0"/>
              <a:t> CPU (CPU-bound) </a:t>
            </a:r>
            <a:r>
              <a:rPr lang="en-US" sz="2000" dirty="0" err="1"/>
              <a:t>có</a:t>
            </a:r>
            <a:r>
              <a:rPr lang="en-US" sz="2000" dirty="0"/>
              <a:t> </a:t>
            </a:r>
            <a:r>
              <a:rPr lang="en-US" sz="2000" dirty="0" err="1"/>
              <a:t>độ</a:t>
            </a:r>
            <a:r>
              <a:rPr lang="en-US" sz="2000" dirty="0"/>
              <a:t> </a:t>
            </a:r>
            <a:r>
              <a:rPr lang="en-US" sz="2000" dirty="0" err="1"/>
              <a:t>ưu</a:t>
            </a:r>
            <a:r>
              <a:rPr lang="en-US" sz="2000" dirty="0"/>
              <a:t> </a:t>
            </a:r>
            <a:r>
              <a:rPr lang="en-US" sz="2000" dirty="0" err="1"/>
              <a:t>tiên</a:t>
            </a:r>
            <a:r>
              <a:rPr lang="en-US" sz="2000" dirty="0"/>
              <a:t> </a:t>
            </a:r>
            <a:r>
              <a:rPr lang="en-US" sz="2000" dirty="0" err="1"/>
              <a:t>thấp</a:t>
            </a:r>
            <a:r>
              <a:rPr lang="en-US" sz="2000" dirty="0"/>
              <a:t> </a:t>
            </a:r>
            <a:r>
              <a:rPr lang="en-US" sz="2000" dirty="0" err="1"/>
              <a:t>hơn</a:t>
            </a:r>
            <a:r>
              <a:rPr lang="en-US" sz="2000" dirty="0"/>
              <a:t> so </a:t>
            </a:r>
            <a:r>
              <a:rPr lang="en-US" sz="2000" dirty="0" err="1"/>
              <a:t>với</a:t>
            </a:r>
            <a:r>
              <a:rPr lang="en-US" sz="2000" dirty="0"/>
              <a:t> </a:t>
            </a:r>
            <a:r>
              <a:rPr lang="en-US" sz="2000" dirty="0" err="1"/>
              <a:t>tiến</a:t>
            </a:r>
            <a:r>
              <a:rPr lang="en-US" sz="2000" dirty="0"/>
              <a:t> </a:t>
            </a:r>
            <a:r>
              <a:rPr lang="en-US" sz="2000" dirty="0" err="1"/>
              <a:t>trình</a:t>
            </a:r>
            <a:r>
              <a:rPr lang="en-US" sz="2000" dirty="0"/>
              <a:t> </a:t>
            </a:r>
            <a:r>
              <a:rPr lang="en-US" sz="2000" dirty="0" err="1"/>
              <a:t>hướng</a:t>
            </a:r>
            <a:r>
              <a:rPr lang="en-US" sz="2000" dirty="0"/>
              <a:t> I/O (I/O-bound).</a:t>
            </a:r>
            <a:endParaRPr sz="2000" dirty="0"/>
          </a:p>
          <a:p>
            <a:pPr marL="0" indent="0">
              <a:buNone/>
            </a:pPr>
            <a:r>
              <a:rPr lang="en-US" sz="2000" dirty="0">
                <a:sym typeface="Wingdings" pitchFamily="2" charset="2"/>
              </a:rPr>
              <a:t> </a:t>
            </a:r>
            <a:r>
              <a:rPr lang="en-US" sz="2000" dirty="0" err="1"/>
              <a:t>Tuy</a:t>
            </a:r>
            <a:r>
              <a:rPr lang="en-US" sz="2000" dirty="0"/>
              <a:t> </a:t>
            </a:r>
            <a:r>
              <a:rPr lang="en-US" sz="2000" dirty="0" err="1"/>
              <a:t>nhiên</a:t>
            </a:r>
            <a:r>
              <a:rPr lang="en-US" sz="2000" dirty="0"/>
              <a:t>, </a:t>
            </a:r>
            <a:r>
              <a:rPr lang="en-US" sz="2000" dirty="0" err="1"/>
              <a:t>khi</a:t>
            </a:r>
            <a:r>
              <a:rPr lang="en-US" sz="2000" dirty="0"/>
              <a:t> </a:t>
            </a:r>
            <a:r>
              <a:rPr lang="en-US" sz="2000" dirty="0" err="1"/>
              <a:t>một</a:t>
            </a:r>
            <a:r>
              <a:rPr lang="en-US" sz="2000" dirty="0"/>
              <a:t> </a:t>
            </a:r>
            <a:r>
              <a:rPr lang="en-US" sz="2000" dirty="0" err="1"/>
              <a:t>tiến</a:t>
            </a:r>
            <a:r>
              <a:rPr lang="en-US" sz="2000" dirty="0"/>
              <a:t> </a:t>
            </a:r>
            <a:r>
              <a:rPr lang="en-US" sz="2000" dirty="0" err="1"/>
              <a:t>trình</a:t>
            </a:r>
            <a:r>
              <a:rPr lang="en-US" sz="2000" dirty="0"/>
              <a:t> </a:t>
            </a:r>
            <a:r>
              <a:rPr lang="en-US" sz="2000" dirty="0" err="1"/>
              <a:t>hướng</a:t>
            </a:r>
            <a:r>
              <a:rPr lang="en-US" sz="2000" dirty="0"/>
              <a:t> CPU </a:t>
            </a:r>
            <a:r>
              <a:rPr lang="en-US" sz="2000" dirty="0" err="1"/>
              <a:t>được</a:t>
            </a:r>
            <a:r>
              <a:rPr lang="en-US" sz="2000" dirty="0"/>
              <a:t> </a:t>
            </a:r>
            <a:r>
              <a:rPr lang="en-US" sz="2000" dirty="0" err="1"/>
              <a:t>thực</a:t>
            </a:r>
            <a:r>
              <a:rPr lang="en-US" sz="2000" dirty="0"/>
              <a:t> </a:t>
            </a:r>
            <a:r>
              <a:rPr lang="en-US" sz="2000" dirty="0" err="1"/>
              <a:t>thi</a:t>
            </a:r>
            <a:r>
              <a:rPr lang="en-US" sz="2000" dirty="0"/>
              <a:t> </a:t>
            </a:r>
            <a:r>
              <a:rPr lang="en-US" sz="2000" dirty="0" err="1"/>
              <a:t>thì</a:t>
            </a:r>
            <a:r>
              <a:rPr lang="en-US" sz="2000" dirty="0"/>
              <a:t> </a:t>
            </a:r>
            <a:r>
              <a:rPr lang="en-US" sz="2000" dirty="0" err="1"/>
              <a:t>nó</a:t>
            </a:r>
            <a:r>
              <a:rPr lang="en-US" sz="2000" dirty="0"/>
              <a:t> </a:t>
            </a:r>
            <a:r>
              <a:rPr lang="en-US" sz="2000" dirty="0" err="1"/>
              <a:t>độc</a:t>
            </a:r>
            <a:r>
              <a:rPr lang="en-US" sz="2000" dirty="0"/>
              <a:t> </a:t>
            </a:r>
            <a:r>
              <a:rPr lang="en-US" sz="2000" dirty="0" err="1"/>
              <a:t>chiếm</a:t>
            </a:r>
            <a:r>
              <a:rPr lang="en-US" sz="2000" dirty="0"/>
              <a:t> CPU </a:t>
            </a:r>
            <a:r>
              <a:rPr lang="en-US" sz="2000" dirty="0" err="1"/>
              <a:t>cho</a:t>
            </a:r>
            <a:r>
              <a:rPr lang="en-US" sz="2000" dirty="0"/>
              <a:t> </a:t>
            </a:r>
            <a:r>
              <a:rPr lang="en-US" sz="2000" dirty="0" err="1"/>
              <a:t>đến</a:t>
            </a:r>
            <a:r>
              <a:rPr lang="en-US" sz="2000" dirty="0"/>
              <a:t> </a:t>
            </a:r>
            <a:r>
              <a:rPr lang="en-US" sz="2000" dirty="0" err="1"/>
              <a:t>khi</a:t>
            </a:r>
            <a:r>
              <a:rPr lang="en-US" sz="2000" dirty="0"/>
              <a:t> </a:t>
            </a:r>
            <a:r>
              <a:rPr lang="en-US" sz="2000" dirty="0" err="1"/>
              <a:t>kết</a:t>
            </a:r>
            <a:r>
              <a:rPr lang="en-US" sz="2000" dirty="0"/>
              <a:t> </a:t>
            </a:r>
            <a:r>
              <a:rPr lang="en-US" sz="2000" dirty="0" err="1"/>
              <a:t>thúc</a:t>
            </a:r>
            <a:r>
              <a:rPr lang="en-US" sz="2000" dirty="0"/>
              <a:t>.</a:t>
            </a:r>
            <a:endParaRPr sz="2000" dirty="0"/>
          </a:p>
        </p:txBody>
      </p:sp>
      <p:sp>
        <p:nvSpPr>
          <p:cNvPr id="591" name="Google Shape;591;p3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B3A8545D-0F6D-7010-7A72-99CC326A81BC}"/>
              </a:ext>
            </a:extLst>
          </p:cNvPr>
          <p:cNvSpPr>
            <a:spLocks noGrp="1"/>
          </p:cNvSpPr>
          <p:nvPr>
            <p:ph type="sldNum" sz="quarter" idx="12"/>
          </p:nvPr>
        </p:nvSpPr>
        <p:spPr/>
        <p:txBody>
          <a:bodyPr/>
          <a:lstStyle/>
          <a:p>
            <a:fld id="{00000000-1234-1234-1234-123412341234}" type="slidenum">
              <a:rPr lang="en-US" smtClean="0"/>
              <a:pPr/>
              <a:t>44</a:t>
            </a:fld>
            <a:endParaRPr lang="en-US" dirty="0"/>
          </a:p>
        </p:txBody>
      </p:sp>
      <p:sp>
        <p:nvSpPr>
          <p:cNvPr id="3" name="Google Shape;484;p30">
            <a:extLst>
              <a:ext uri="{FF2B5EF4-FFF2-40B4-BE49-F238E27FC236}">
                <a16:creationId xmlns:a16="http://schemas.microsoft.com/office/drawing/2014/main" id="{E464D57A-828D-C9F1-DC6E-846C88A51D6C}"/>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a:t>4.3. Shortest-Job-First (SJF)</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7"/>
                                        </p:tgtEl>
                                        <p:attrNameLst>
                                          <p:attrName>style.visibility</p:attrName>
                                        </p:attrNameLst>
                                      </p:cBhvr>
                                      <p:to>
                                        <p:strVal val="visible"/>
                                      </p:to>
                                    </p:set>
                                    <p:anim calcmode="lin" valueType="num">
                                      <p:cBhvr additive="base">
                                        <p:cTn id="7" dur="500" fill="hold"/>
                                        <p:tgtEl>
                                          <p:spTgt spid="587"/>
                                        </p:tgtEl>
                                        <p:attrNameLst>
                                          <p:attrName>ppt_x</p:attrName>
                                        </p:attrNameLst>
                                      </p:cBhvr>
                                      <p:tavLst>
                                        <p:tav tm="0">
                                          <p:val>
                                            <p:strVal val="#ppt_x"/>
                                          </p:val>
                                        </p:tav>
                                        <p:tav tm="100000">
                                          <p:val>
                                            <p:strVal val="#ppt_x"/>
                                          </p:val>
                                        </p:tav>
                                      </p:tavLst>
                                    </p:anim>
                                    <p:anim calcmode="lin" valueType="num">
                                      <p:cBhvr additive="base">
                                        <p:cTn id="8" dur="500" fill="hold"/>
                                        <p:tgtEl>
                                          <p:spTgt spid="5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8">
                                            <p:txEl>
                                              <p:pRg st="0" end="0"/>
                                            </p:txEl>
                                          </p:spTgt>
                                        </p:tgtEl>
                                        <p:attrNameLst>
                                          <p:attrName>style.visibility</p:attrName>
                                        </p:attrNameLst>
                                      </p:cBhvr>
                                      <p:to>
                                        <p:strVal val="visible"/>
                                      </p:to>
                                    </p:set>
                                    <p:anim calcmode="lin" valueType="num">
                                      <p:cBhvr additive="base">
                                        <p:cTn id="13" dur="500" fill="hold"/>
                                        <p:tgtEl>
                                          <p:spTgt spid="58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8">
                                            <p:txEl>
                                              <p:pRg st="1" end="1"/>
                                            </p:txEl>
                                          </p:spTgt>
                                        </p:tgtEl>
                                        <p:attrNameLst>
                                          <p:attrName>style.visibility</p:attrName>
                                        </p:attrNameLst>
                                      </p:cBhvr>
                                      <p:to>
                                        <p:strVal val="visible"/>
                                      </p:to>
                                    </p:set>
                                    <p:anim calcmode="lin" valueType="num">
                                      <p:cBhvr additive="base">
                                        <p:cTn id="19" dur="500" fill="hold"/>
                                        <p:tgtEl>
                                          <p:spTgt spid="58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8">
                                            <p:txEl>
                                              <p:pRg st="2" end="2"/>
                                            </p:txEl>
                                          </p:spTgt>
                                        </p:tgtEl>
                                        <p:attrNameLst>
                                          <p:attrName>style.visibility</p:attrName>
                                        </p:attrNameLst>
                                      </p:cBhvr>
                                      <p:to>
                                        <p:strVal val="visible"/>
                                      </p:to>
                                    </p:set>
                                    <p:anim calcmode="lin" valueType="num">
                                      <p:cBhvr additive="base">
                                        <p:cTn id="25" dur="500" fill="hold"/>
                                        <p:tgtEl>
                                          <p:spTgt spid="58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8">
                                            <p:txEl>
                                              <p:pRg st="3" end="3"/>
                                            </p:txEl>
                                          </p:spTgt>
                                        </p:tgtEl>
                                        <p:attrNameLst>
                                          <p:attrName>style.visibility</p:attrName>
                                        </p:attrNameLst>
                                      </p:cBhvr>
                                      <p:to>
                                        <p:strVal val="visible"/>
                                      </p:to>
                                    </p:set>
                                    <p:anim calcmode="lin" valueType="num">
                                      <p:cBhvr additive="base">
                                        <p:cTn id="31" dur="500" fill="hold"/>
                                        <p:tgtEl>
                                          <p:spTgt spid="58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88">
                                            <p:txEl>
                                              <p:pRg st="4" end="4"/>
                                            </p:txEl>
                                          </p:spTgt>
                                        </p:tgtEl>
                                        <p:attrNameLst>
                                          <p:attrName>style.visibility</p:attrName>
                                        </p:attrNameLst>
                                      </p:cBhvr>
                                      <p:to>
                                        <p:strVal val="visible"/>
                                      </p:to>
                                    </p:set>
                                    <p:anim calcmode="lin" valueType="num">
                                      <p:cBhvr additive="base">
                                        <p:cTn id="37" dur="500" fill="hold"/>
                                        <p:tgtEl>
                                          <p:spTgt spid="58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4"/>
          <p:cNvSpPr txBox="1">
            <a:spLocks noGrp="1"/>
          </p:cNvSpPr>
          <p:nvPr>
            <p:ph type="title"/>
          </p:nvPr>
        </p:nvSpPr>
        <p:spPr>
          <a:xfrm>
            <a:off x="774145" y="1159072"/>
            <a:ext cx="4012637"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a:solidFill>
                  <a:schemeClr val="bg1"/>
                </a:solidFill>
                <a:latin typeface="Arial" panose="020B0604020202020204" pitchFamily="34" charset="0"/>
                <a:ea typeface="+mn-ea"/>
                <a:cs typeface="Arial" panose="020B0604020202020204" pitchFamily="34" charset="0"/>
              </a:rPr>
              <a:t>Nhận xét về giải thuật</a:t>
            </a:r>
            <a:r>
              <a:rPr lang="en-US" sz="2400" dirty="0">
                <a:solidFill>
                  <a:schemeClr val="bg1"/>
                </a:solidFill>
                <a:latin typeface="Arial" panose="020B0604020202020204" pitchFamily="34" charset="0"/>
                <a:ea typeface="+mn-ea"/>
                <a:cs typeface="Arial" panose="020B0604020202020204" pitchFamily="34" charset="0"/>
              </a:rPr>
              <a:t> SJF</a:t>
            </a:r>
            <a:endParaRPr sz="2400" dirty="0">
              <a:solidFill>
                <a:schemeClr val="bg1"/>
              </a:solidFill>
              <a:latin typeface="Arial" panose="020B0604020202020204" pitchFamily="34" charset="0"/>
              <a:ea typeface="+mn-ea"/>
              <a:cs typeface="Arial" panose="020B0604020202020204" pitchFamily="34" charset="0"/>
            </a:endParaRPr>
          </a:p>
        </p:txBody>
      </p:sp>
      <p:sp>
        <p:nvSpPr>
          <p:cNvPr id="588" name="Google Shape;588;p34"/>
          <p:cNvSpPr txBox="1">
            <a:spLocks noGrp="1"/>
          </p:cNvSpPr>
          <p:nvPr>
            <p:ph idx="1"/>
          </p:nvPr>
        </p:nvSpPr>
        <p:spPr>
          <a:xfrm>
            <a:off x="774145" y="1948544"/>
            <a:ext cx="10579654" cy="1883227"/>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vi-VN" sz="2400" b="1" dirty="0"/>
              <a:t>Ưu điểm: </a:t>
            </a:r>
            <a:r>
              <a:rPr lang="vi-VN" sz="2400" dirty="0"/>
              <a:t>SJF tối ưu trong việc giảm thời gian đợi trung bình</a:t>
            </a:r>
            <a:r>
              <a:rPr lang="en-US" sz="2400" dirty="0"/>
              <a:t>.</a:t>
            </a:r>
            <a:endParaRPr lang="vi-VN" sz="2400" dirty="0"/>
          </a:p>
          <a:p>
            <a:pPr marL="342900" indent="-342900"/>
            <a:r>
              <a:rPr lang="vi-VN" sz="2400" b="1" dirty="0"/>
              <a:t>Hạn chế: </a:t>
            </a:r>
            <a:r>
              <a:rPr lang="vi-VN" sz="2400" dirty="0"/>
              <a:t>Cần phải ước lượng thời gian cần CPU tiếp theo của </a:t>
            </a:r>
            <a:r>
              <a:rPr lang="en-US" sz="2400" dirty="0" err="1"/>
              <a:t>tiến</a:t>
            </a:r>
            <a:r>
              <a:rPr lang="en-US" sz="2400" dirty="0"/>
              <a:t> </a:t>
            </a:r>
            <a:r>
              <a:rPr lang="en-US" sz="2400" dirty="0" err="1"/>
              <a:t>trình</a:t>
            </a:r>
            <a:r>
              <a:rPr lang="en-US" sz="2400" dirty="0"/>
              <a:t>.</a:t>
            </a:r>
            <a:endParaRPr lang="vi-VN" sz="2400" dirty="0"/>
          </a:p>
          <a:p>
            <a:pPr marL="0" indent="0">
              <a:buNone/>
            </a:pPr>
            <a:r>
              <a:rPr lang="vi-VN" sz="2400" b="1" dirty="0"/>
              <a:t> </a:t>
            </a:r>
            <a:r>
              <a:rPr lang="vi-VN" sz="2400" b="1" dirty="0">
                <a:sym typeface="Wingdings" pitchFamily="2" charset="2"/>
              </a:rPr>
              <a:t> </a:t>
            </a:r>
            <a:r>
              <a:rPr lang="vi-VN" sz="2400" b="1" dirty="0"/>
              <a:t>Giải pháp cho vấn đề này?</a:t>
            </a:r>
            <a:endParaRPr sz="2400" b="1" dirty="0"/>
          </a:p>
        </p:txBody>
      </p:sp>
      <p:sp>
        <p:nvSpPr>
          <p:cNvPr id="591" name="Google Shape;591;p3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B3A8545D-0F6D-7010-7A72-99CC326A81BC}"/>
              </a:ext>
            </a:extLst>
          </p:cNvPr>
          <p:cNvSpPr>
            <a:spLocks noGrp="1"/>
          </p:cNvSpPr>
          <p:nvPr>
            <p:ph type="sldNum" sz="quarter" idx="12"/>
          </p:nvPr>
        </p:nvSpPr>
        <p:spPr/>
        <p:txBody>
          <a:bodyPr/>
          <a:lstStyle/>
          <a:p>
            <a:fld id="{00000000-1234-1234-1234-123412341234}" type="slidenum">
              <a:rPr lang="en-US" smtClean="0"/>
              <a:pPr/>
              <a:t>45</a:t>
            </a:fld>
            <a:endParaRPr lang="en-US" dirty="0"/>
          </a:p>
        </p:txBody>
      </p:sp>
      <p:sp>
        <p:nvSpPr>
          <p:cNvPr id="3" name="Google Shape;484;p30">
            <a:extLst>
              <a:ext uri="{FF2B5EF4-FFF2-40B4-BE49-F238E27FC236}">
                <a16:creationId xmlns:a16="http://schemas.microsoft.com/office/drawing/2014/main" id="{E464D57A-828D-C9F1-DC6E-846C88A51D6C}"/>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a:t>4.3. Shortest-Job-First (SJF)</a:t>
            </a:r>
            <a:endParaRPr lang="en-US" dirty="0"/>
          </a:p>
        </p:txBody>
      </p:sp>
    </p:spTree>
    <p:extLst>
      <p:ext uri="{BB962C8B-B14F-4D97-AF65-F5344CB8AC3E}">
        <p14:creationId xmlns:p14="http://schemas.microsoft.com/office/powerpoint/2010/main" val="316470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8">
                                            <p:txEl>
                                              <p:pRg st="0" end="0"/>
                                            </p:txEl>
                                          </p:spTgt>
                                        </p:tgtEl>
                                        <p:attrNameLst>
                                          <p:attrName>style.visibility</p:attrName>
                                        </p:attrNameLst>
                                      </p:cBhvr>
                                      <p:to>
                                        <p:strVal val="visible"/>
                                      </p:to>
                                    </p:set>
                                    <p:anim calcmode="lin" valueType="num">
                                      <p:cBhvr additive="base">
                                        <p:cTn id="7" dur="500" fill="hold"/>
                                        <p:tgtEl>
                                          <p:spTgt spid="5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8">
                                            <p:txEl>
                                              <p:pRg st="1" end="1"/>
                                            </p:txEl>
                                          </p:spTgt>
                                        </p:tgtEl>
                                        <p:attrNameLst>
                                          <p:attrName>style.visibility</p:attrName>
                                        </p:attrNameLst>
                                      </p:cBhvr>
                                      <p:to>
                                        <p:strVal val="visible"/>
                                      </p:to>
                                    </p:set>
                                    <p:anim calcmode="lin" valueType="num">
                                      <p:cBhvr additive="base">
                                        <p:cTn id="13" dur="500" fill="hold"/>
                                        <p:tgtEl>
                                          <p:spTgt spid="5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8">
                                            <p:txEl>
                                              <p:pRg st="2" end="2"/>
                                            </p:txEl>
                                          </p:spTgt>
                                        </p:tgtEl>
                                        <p:attrNameLst>
                                          <p:attrName>style.visibility</p:attrName>
                                        </p:attrNameLst>
                                      </p:cBhvr>
                                      <p:to>
                                        <p:strVal val="visible"/>
                                      </p:to>
                                    </p:set>
                                    <p:anim calcmode="lin" valueType="num">
                                      <p:cBhvr additive="base">
                                        <p:cTn id="19" dur="500" fill="hold"/>
                                        <p:tgtEl>
                                          <p:spTgt spid="5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4"/>
          <p:cNvSpPr txBox="1">
            <a:spLocks noGrp="1"/>
          </p:cNvSpPr>
          <p:nvPr>
            <p:ph type="title"/>
          </p:nvPr>
        </p:nvSpPr>
        <p:spPr>
          <a:xfrm>
            <a:off x="774145" y="1159072"/>
            <a:ext cx="4012637"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dirty="0" err="1">
                <a:solidFill>
                  <a:schemeClr val="bg1"/>
                </a:solidFill>
                <a:latin typeface="Arial" panose="020B0604020202020204" pitchFamily="34" charset="0"/>
                <a:ea typeface="+mn-ea"/>
                <a:cs typeface="Arial" panose="020B0604020202020204" pitchFamily="34" charset="0"/>
              </a:rPr>
              <a:t>Nhận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xét</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về</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giải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thuật</a:t>
            </a:r>
            <a:r>
              <a:rPr lang="en-US" sz="2400" dirty="0">
                <a:solidFill>
                  <a:schemeClr val="bg1"/>
                </a:solidFill>
                <a:latin typeface="Arial" panose="020B0604020202020204" pitchFamily="34" charset="0"/>
                <a:ea typeface="+mn-ea"/>
                <a:cs typeface="Arial" panose="020B0604020202020204" pitchFamily="34" charset="0"/>
              </a:rPr>
              <a:t> SJF</a:t>
            </a:r>
            <a:endParaRPr sz="2400" dirty="0">
              <a:solidFill>
                <a:schemeClr val="bg1"/>
              </a:solidFill>
              <a:latin typeface="Arial" panose="020B0604020202020204" pitchFamily="34" charset="0"/>
              <a:ea typeface="+mn-ea"/>
              <a:cs typeface="Arial" panose="020B0604020202020204" pitchFamily="34" charset="0"/>
            </a:endParaRPr>
          </a:p>
        </p:txBody>
      </p:sp>
      <p:sp>
        <p:nvSpPr>
          <p:cNvPr id="588" name="Google Shape;588;p34"/>
          <p:cNvSpPr txBox="1">
            <a:spLocks noGrp="1"/>
          </p:cNvSpPr>
          <p:nvPr>
            <p:ph idx="1"/>
          </p:nvPr>
        </p:nvSpPr>
        <p:spPr>
          <a:xfrm>
            <a:off x="774144" y="1948544"/>
            <a:ext cx="10712363" cy="2269701"/>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vi-VN" sz="2200" dirty="0"/>
              <a:t>Thời gian sử dụng CPU chính là độ dài của CPU burst</a:t>
            </a:r>
            <a:r>
              <a:rPr lang="en-US" sz="2200" dirty="0"/>
              <a:t>:</a:t>
            </a:r>
            <a:endParaRPr lang="vi-VN" sz="2200" dirty="0"/>
          </a:p>
          <a:p>
            <a:pPr marL="800100" lvl="1" indent="-342900">
              <a:spcBef>
                <a:spcPts val="0"/>
              </a:spcBef>
            </a:pPr>
            <a:r>
              <a:rPr lang="vi-VN" sz="1800" dirty="0"/>
              <a:t>Trung bình tất cả các CPU Burst đo được trong quá khứ</a:t>
            </a:r>
            <a:r>
              <a:rPr lang="en-US" sz="1800" dirty="0"/>
              <a:t>.</a:t>
            </a:r>
            <a:endParaRPr lang="vi-VN" sz="1800" dirty="0"/>
          </a:p>
          <a:p>
            <a:pPr marL="800100" lvl="1" indent="-342900">
              <a:spcBef>
                <a:spcPts val="0"/>
              </a:spcBef>
            </a:pPr>
            <a:r>
              <a:rPr lang="vi-VN" sz="1800" dirty="0"/>
              <a:t>Nhưng thông thường những CPU Burst càng mới càng phản ánh đúng hành của tiến trình trong tương lai</a:t>
            </a:r>
            <a:r>
              <a:rPr lang="en-US" sz="1800" dirty="0"/>
              <a:t>.</a:t>
            </a:r>
            <a:endParaRPr lang="vi-VN" sz="1800" dirty="0"/>
          </a:p>
          <a:p>
            <a:pPr marL="342900" indent="-342900">
              <a:spcBef>
                <a:spcPts val="0"/>
              </a:spcBef>
            </a:pPr>
            <a:r>
              <a:rPr lang="vi-VN" sz="2200" dirty="0"/>
              <a:t>Một kỹ thuật thường dùng là sử dụng tr</a:t>
            </a:r>
            <a:r>
              <a:rPr lang="en-US" sz="2200" dirty="0" err="1"/>
              <a:t>ung</a:t>
            </a:r>
            <a:r>
              <a:rPr lang="vi-VN" sz="2200" dirty="0"/>
              <a:t> bình hàm mũ (exponential averaging)</a:t>
            </a:r>
            <a:r>
              <a:rPr lang="en-US" sz="2200" dirty="0"/>
              <a:t>:</a:t>
            </a:r>
          </a:p>
          <a:p>
            <a:pPr marL="342900" indent="-342900">
              <a:spcBef>
                <a:spcPts val="0"/>
              </a:spcBef>
            </a:pPr>
            <a:endParaRPr lang="en-US" sz="2200" dirty="0"/>
          </a:p>
          <a:p>
            <a:pPr marL="342900" indent="-342900">
              <a:spcBef>
                <a:spcPts val="0"/>
              </a:spcBef>
            </a:pPr>
            <a:endParaRPr sz="2200" dirty="0"/>
          </a:p>
        </p:txBody>
      </p:sp>
      <p:sp>
        <p:nvSpPr>
          <p:cNvPr id="591" name="Google Shape;591;p3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B3A8545D-0F6D-7010-7A72-99CC326A81BC}"/>
              </a:ext>
            </a:extLst>
          </p:cNvPr>
          <p:cNvSpPr>
            <a:spLocks noGrp="1"/>
          </p:cNvSpPr>
          <p:nvPr>
            <p:ph type="sldNum" sz="quarter" idx="12"/>
          </p:nvPr>
        </p:nvSpPr>
        <p:spPr/>
        <p:txBody>
          <a:bodyPr/>
          <a:lstStyle/>
          <a:p>
            <a:fld id="{00000000-1234-1234-1234-123412341234}" type="slidenum">
              <a:rPr lang="en-US" smtClean="0"/>
              <a:pPr/>
              <a:t>46</a:t>
            </a:fld>
            <a:endParaRPr lang="en-US" dirty="0"/>
          </a:p>
        </p:txBody>
      </p:sp>
      <p:sp>
        <p:nvSpPr>
          <p:cNvPr id="3" name="Google Shape;484;p30">
            <a:extLst>
              <a:ext uri="{FF2B5EF4-FFF2-40B4-BE49-F238E27FC236}">
                <a16:creationId xmlns:a16="http://schemas.microsoft.com/office/drawing/2014/main" id="{E464D57A-828D-C9F1-DC6E-846C88A51D6C}"/>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4.3. Shortest-Job-First (SJF)</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EBF0393-E3B9-728D-496B-88E90FED2939}"/>
                  </a:ext>
                </a:extLst>
              </p:cNvPr>
              <p:cNvSpPr txBox="1"/>
              <p:nvPr/>
            </p:nvSpPr>
            <p:spPr>
              <a:xfrm>
                <a:off x="1154105" y="4683304"/>
                <a:ext cx="8973482" cy="445122"/>
              </a:xfrm>
              <a:prstGeom prst="rect">
                <a:avLst/>
              </a:prstGeom>
              <a:noFill/>
            </p:spPr>
            <p:txBody>
              <a:bodyPr wrap="none" lIns="0" tIns="0" rIns="0" bIns="0" rtlCol="0">
                <a:spAutoFit/>
              </a:bodyPr>
              <a:lstStyle/>
              <a:p>
                <a:pPr>
                  <a:lnSpc>
                    <a:spcPct val="120000"/>
                  </a:lnSpc>
                  <a:spcBef>
                    <a:spcPts val="200"/>
                  </a:spcBef>
                  <a:spcAft>
                    <a:spcPts val="200"/>
                  </a:spcAft>
                </a:pPr>
                <a14:m>
                  <m:oMathPara xmlns:m="http://schemas.openxmlformats.org/officeDocument/2006/math">
                    <m:oMathParaPr>
                      <m:jc m:val="left"/>
                    </m:oMathParaPr>
                    <m:oMath xmlns:m="http://schemas.openxmlformats.org/officeDocument/2006/math">
                      <m:sSub>
                        <m:sSubPr>
                          <m:ctrlPr>
                            <a:rPr lang="en-VN" sz="2000" i="1" smtClean="0">
                              <a:latin typeface="Cambria Math" panose="02040503050406030204" pitchFamily="18" charset="0"/>
                              <a:cs typeface="Arial" panose="020B0604020202020204" pitchFamily="34" charset="0"/>
                            </a:rPr>
                          </m:ctrlPr>
                        </m:sSubPr>
                        <m:e>
                          <m:r>
                            <a:rPr lang="en-VN" sz="2000" i="1" smtClean="0">
                              <a:latin typeface="Cambria Math" panose="02040503050406030204" pitchFamily="18" charset="0"/>
                              <a:ea typeface="Cambria Math" panose="02040503050406030204" pitchFamily="18" charset="0"/>
                              <a:cs typeface="Arial" panose="020B0604020202020204" pitchFamily="34" charset="0"/>
                            </a:rPr>
                            <m:t>𝜏</m:t>
                          </m:r>
                        </m:e>
                        <m:sub>
                          <m:r>
                            <a:rPr lang="en-US" sz="2000" b="0" i="1" smtClean="0">
                              <a:latin typeface="Cambria Math" panose="02040503050406030204" pitchFamily="18" charset="0"/>
                              <a:cs typeface="Arial" panose="020B0604020202020204" pitchFamily="34" charset="0"/>
                            </a:rPr>
                            <m:t>𝑛</m:t>
                          </m:r>
                          <m:r>
                            <a:rPr lang="en-US" sz="2000" b="0" i="1" smtClean="0">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𝑡</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𝑛</m:t>
                          </m:r>
                        </m:sub>
                      </m:sSub>
                      <m:r>
                        <a:rPr lang="en-US" sz="2000" b="0" i="1" smtClean="0">
                          <a:latin typeface="Cambria Math" panose="02040503050406030204" pitchFamily="18" charset="0"/>
                          <a:ea typeface="Cambria Math" panose="02040503050406030204" pitchFamily="18" charset="0"/>
                          <a:cs typeface="Arial" panose="020B0604020202020204" pitchFamily="34" charset="0"/>
                        </a:rPr>
                        <m:t>+</m:t>
                      </m:r>
                      <m:d>
                        <m:d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ea typeface="Cambria Math" panose="02040503050406030204" pitchFamily="18" charset="0"/>
                              <a:cs typeface="Arial" panose="020B0604020202020204" pitchFamily="34" charset="0"/>
                            </a:rPr>
                            <m:t>1−</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e>
                      </m:d>
                      <m:r>
                        <a:rPr lang="en-US" sz="2000" i="1">
                          <a:latin typeface="Cambria Math" panose="02040503050406030204" pitchFamily="18" charset="0"/>
                          <a:ea typeface="Cambria Math" panose="02040503050406030204" pitchFamily="18" charset="0"/>
                          <a:cs typeface="Arial" panose="020B0604020202020204" pitchFamily="34" charset="0"/>
                        </a:rPr>
                        <m:t>𝛼</m:t>
                      </m:r>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a:rPr lang="en-US" sz="2000" i="1">
                              <a:latin typeface="Cambria Math" panose="02040503050406030204" pitchFamily="18" charset="0"/>
                              <a:ea typeface="Cambria Math" panose="02040503050406030204" pitchFamily="18" charset="0"/>
                              <a:cs typeface="Arial" panose="020B0604020202020204" pitchFamily="34" charset="0"/>
                            </a:rPr>
                            <m:t>𝑡</m:t>
                          </m:r>
                        </m:e>
                        <m:sub>
                          <m:r>
                            <a:rPr lang="en-US" sz="2000" i="1">
                              <a:latin typeface="Cambria Math" panose="02040503050406030204" pitchFamily="18" charset="0"/>
                              <a:ea typeface="Cambria Math" panose="02040503050406030204" pitchFamily="18" charset="0"/>
                              <a:cs typeface="Arial" panose="020B0604020202020204" pitchFamily="34" charset="0"/>
                            </a:rPr>
                            <m:t>𝑛</m:t>
                          </m:r>
                          <m:r>
                            <a:rPr lang="en-US" sz="2000" b="0" i="1" smtClean="0">
                              <a:latin typeface="Cambria Math" panose="02040503050406030204" pitchFamily="18" charset="0"/>
                              <a:ea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sz="2000" i="1" smtClean="0">
                              <a:latin typeface="Cambria Math" panose="02040503050406030204" pitchFamily="18" charset="0"/>
                              <a:ea typeface="Cambria Math" panose="02040503050406030204" pitchFamily="18" charset="0"/>
                              <a:cs typeface="Arial" panose="020B0604020202020204" pitchFamily="34" charset="0"/>
                            </a:rPr>
                          </m:ctrlPr>
                        </m:sSupPr>
                        <m:e>
                          <m:d>
                            <m:dPr>
                              <m:ctrlPr>
                                <a:rPr lang="en-US" sz="2000" i="1">
                                  <a:latin typeface="Cambria Math" panose="02040503050406030204" pitchFamily="18" charset="0"/>
                                  <a:ea typeface="Cambria Math" panose="02040503050406030204" pitchFamily="18" charset="0"/>
                                  <a:cs typeface="Arial" panose="020B0604020202020204" pitchFamily="34" charset="0"/>
                                </a:rPr>
                              </m:ctrlPr>
                            </m:dPr>
                            <m:e>
                              <m:r>
                                <a:rPr lang="en-US" sz="2000" i="1">
                                  <a:latin typeface="Cambria Math" panose="02040503050406030204" pitchFamily="18" charset="0"/>
                                  <a:ea typeface="Cambria Math" panose="02040503050406030204" pitchFamily="18" charset="0"/>
                                  <a:cs typeface="Arial" panose="020B0604020202020204" pitchFamily="34" charset="0"/>
                                </a:rPr>
                                <m:t>1−</m:t>
                              </m:r>
                              <m:r>
                                <a:rPr lang="en-US" sz="2000" i="1">
                                  <a:latin typeface="Cambria Math" panose="02040503050406030204" pitchFamily="18" charset="0"/>
                                  <a:ea typeface="Cambria Math" panose="02040503050406030204" pitchFamily="18" charset="0"/>
                                  <a:cs typeface="Arial" panose="020B0604020202020204" pitchFamily="34" charset="0"/>
                                </a:rPr>
                                <m:t>𝛼</m:t>
                              </m:r>
                            </m:e>
                          </m:d>
                        </m:e>
                        <m:sup>
                          <m:r>
                            <a:rPr lang="en-US" sz="2000" b="0" i="1" smtClean="0">
                              <a:latin typeface="Cambria Math" panose="02040503050406030204" pitchFamily="18" charset="0"/>
                              <a:ea typeface="Cambria Math" panose="02040503050406030204" pitchFamily="18" charset="0"/>
                              <a:cs typeface="Arial" panose="020B0604020202020204" pitchFamily="34" charset="0"/>
                            </a:rPr>
                            <m:t>𝑗</m:t>
                          </m:r>
                        </m:sup>
                      </m:sSup>
                      <m:r>
                        <a:rPr lang="en-US" sz="2000" i="1">
                          <a:latin typeface="Cambria Math" panose="02040503050406030204" pitchFamily="18" charset="0"/>
                          <a:ea typeface="Cambria Math" panose="02040503050406030204" pitchFamily="18" charset="0"/>
                          <a:cs typeface="Arial" panose="020B0604020202020204" pitchFamily="34" charset="0"/>
                        </a:rPr>
                        <m:t>𝛼</m:t>
                      </m:r>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a:rPr lang="en-US" sz="2000" i="1">
                              <a:latin typeface="Cambria Math" panose="02040503050406030204" pitchFamily="18" charset="0"/>
                              <a:ea typeface="Cambria Math" panose="02040503050406030204" pitchFamily="18" charset="0"/>
                              <a:cs typeface="Arial" panose="020B0604020202020204" pitchFamily="34" charset="0"/>
                            </a:rPr>
                            <m:t>𝑡</m:t>
                          </m:r>
                        </m:e>
                        <m:sub>
                          <m:r>
                            <a:rPr lang="en-US" sz="2000" i="1">
                              <a:latin typeface="Cambria Math" panose="02040503050406030204" pitchFamily="18" charset="0"/>
                              <a:ea typeface="Cambria Math" panose="02040503050406030204" pitchFamily="18" charset="0"/>
                              <a:cs typeface="Arial" panose="020B0604020202020204" pitchFamily="34" charset="0"/>
                            </a:rPr>
                            <m:t>𝑛</m:t>
                          </m:r>
                          <m:r>
                            <a:rPr lang="en-US" sz="2000" i="1">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𝑗</m:t>
                          </m:r>
                        </m:sub>
                      </m:sSub>
                      <m:r>
                        <a:rPr lang="en-US" sz="20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pPr>
                        <m:e>
                          <m:d>
                            <m:dPr>
                              <m:ctrlPr>
                                <a:rPr lang="en-US" sz="2000" i="1">
                                  <a:latin typeface="Cambria Math" panose="02040503050406030204" pitchFamily="18" charset="0"/>
                                  <a:ea typeface="Cambria Math" panose="02040503050406030204" pitchFamily="18" charset="0"/>
                                  <a:cs typeface="Arial" panose="020B0604020202020204" pitchFamily="34" charset="0"/>
                                </a:rPr>
                              </m:ctrlPr>
                            </m:dPr>
                            <m:e>
                              <m:r>
                                <a:rPr lang="en-US" sz="2000" i="1">
                                  <a:latin typeface="Cambria Math" panose="02040503050406030204" pitchFamily="18" charset="0"/>
                                  <a:ea typeface="Cambria Math" panose="02040503050406030204" pitchFamily="18" charset="0"/>
                                  <a:cs typeface="Arial" panose="020B0604020202020204" pitchFamily="34" charset="0"/>
                                </a:rPr>
                                <m:t>1−</m:t>
                              </m:r>
                              <m:r>
                                <a:rPr lang="en-US" sz="2000" i="1">
                                  <a:latin typeface="Cambria Math" panose="02040503050406030204" pitchFamily="18" charset="0"/>
                                  <a:ea typeface="Cambria Math" panose="02040503050406030204" pitchFamily="18" charset="0"/>
                                  <a:cs typeface="Arial" panose="020B0604020202020204" pitchFamily="34" charset="0"/>
                                </a:rPr>
                                <m:t>𝛼</m:t>
                              </m:r>
                            </m:e>
                          </m:d>
                        </m:e>
                        <m:sup>
                          <m:r>
                            <a:rPr lang="en-US" sz="2000" b="0" i="1" smtClean="0">
                              <a:latin typeface="Cambria Math" panose="02040503050406030204" pitchFamily="18" charset="0"/>
                              <a:ea typeface="Cambria Math" panose="02040503050406030204" pitchFamily="18" charset="0"/>
                              <a:cs typeface="Arial" panose="020B0604020202020204" pitchFamily="34" charset="0"/>
                            </a:rPr>
                            <m:t>𝑛</m:t>
                          </m:r>
                          <m:r>
                            <a:rPr lang="en-US" sz="2000" b="0" i="1" smtClean="0">
                              <a:latin typeface="Cambria Math" panose="02040503050406030204" pitchFamily="18" charset="0"/>
                              <a:ea typeface="Cambria Math" panose="02040503050406030204" pitchFamily="18" charset="0"/>
                              <a:cs typeface="Arial" panose="020B0604020202020204" pitchFamily="34" charset="0"/>
                            </a:rPr>
                            <m:t>+1</m:t>
                          </m:r>
                        </m:sup>
                      </m:sSup>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𝜏</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0</m:t>
                          </m:r>
                        </m:sub>
                      </m:sSub>
                      <m:r>
                        <a:rPr lang="en-US" sz="2000" b="0" i="1" smtClean="0">
                          <a:latin typeface="Cambria Math" panose="02040503050406030204" pitchFamily="18" charset="0"/>
                          <a:cs typeface="Arial" panose="020B0604020202020204" pitchFamily="34" charset="0"/>
                        </a:rPr>
                        <m:t>, 0 ≤</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r>
                        <a:rPr lang="en-US" sz="2000" b="0" i="1" smtClean="0">
                          <a:latin typeface="Cambria Math" panose="02040503050406030204" pitchFamily="18" charset="0"/>
                          <a:ea typeface="Cambria Math" panose="02040503050406030204" pitchFamily="18" charset="0"/>
                          <a:cs typeface="Arial" panose="020B0604020202020204" pitchFamily="34" charset="0"/>
                        </a:rPr>
                        <m:t>≤1</m:t>
                      </m:r>
                    </m:oMath>
                  </m:oMathPara>
                </a14:m>
                <a:endParaRPr lang="en-VN" sz="2000"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3EBF0393-E3B9-728D-496B-88E90FED2939}"/>
                  </a:ext>
                </a:extLst>
              </p:cNvPr>
              <p:cNvSpPr txBox="1">
                <a:spLocks noRot="1" noChangeAspect="1" noMove="1" noResize="1" noEditPoints="1" noAdjustHandles="1" noChangeArrowheads="1" noChangeShapeType="1" noTextEdit="1"/>
              </p:cNvSpPr>
              <p:nvPr/>
            </p:nvSpPr>
            <p:spPr>
              <a:xfrm>
                <a:off x="1154105" y="4683304"/>
                <a:ext cx="8973482" cy="44512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925714-87A3-50D1-D383-379CEDDA16BF}"/>
                  </a:ext>
                </a:extLst>
              </p:cNvPr>
              <p:cNvSpPr txBox="1"/>
              <p:nvPr/>
            </p:nvSpPr>
            <p:spPr>
              <a:xfrm>
                <a:off x="774144" y="5389249"/>
                <a:ext cx="10579655" cy="797078"/>
              </a:xfrm>
              <a:prstGeom prst="rect">
                <a:avLst/>
              </a:prstGeom>
              <a:noFill/>
            </p:spPr>
            <p:txBody>
              <a:bodyPr wrap="square" rtlCol="0">
                <a:spAutoFit/>
              </a:bodyPr>
              <a:lstStyle/>
              <a:p>
                <a:pPr algn="just">
                  <a:lnSpc>
                    <a:spcPct val="120000"/>
                  </a:lnSpc>
                  <a:spcBef>
                    <a:spcPts val="200"/>
                  </a:spcBef>
                  <a:spcAft>
                    <a:spcPts val="200"/>
                  </a:spcAft>
                </a:pPr>
                <a:r>
                  <a:rPr lang="en-US" sz="2000" dirty="0">
                    <a:latin typeface="Arial" panose="020B0604020202020204" pitchFamily="34" charset="0"/>
                    <a:cs typeface="Arial" panose="020B0604020202020204" pitchFamily="34" charset="0"/>
                  </a:rPr>
                  <a:t>    </a:t>
                </a:r>
                <a:r>
                  <a:rPr lang="en-VN" sz="2000" dirty="0">
                    <a:latin typeface="Arial" panose="020B0604020202020204" pitchFamily="34" charset="0"/>
                    <a:cs typeface="Arial" panose="020B0604020202020204" pitchFamily="34" charset="0"/>
                  </a:rPr>
                  <a:t>Nếu chọn </a:t>
                </a:r>
                <a14:m>
                  <m:oMath xmlns:m="http://schemas.openxmlformats.org/officeDocument/2006/math">
                    <m:r>
                      <a:rPr lang="en-VN" sz="2000" i="1" dirty="0" smtClean="0">
                        <a:latin typeface="Cambria Math" panose="02040503050406030204" pitchFamily="18" charset="0"/>
                        <a:ea typeface="Cambria Math" panose="02040503050406030204" pitchFamily="18" charset="0"/>
                        <a:cs typeface="Arial" panose="020B0604020202020204" pitchFamily="34" charset="0"/>
                      </a:rPr>
                      <m:t>𝛼</m:t>
                    </m:r>
                    <m:r>
                      <a:rPr lang="en-VN" sz="2000" i="1" dirty="0" smtClean="0">
                        <a:latin typeface="Cambria Math" panose="02040503050406030204" pitchFamily="18" charset="0"/>
                        <a:cs typeface="Arial" panose="020B0604020202020204" pitchFamily="34" charset="0"/>
                      </a:rPr>
                      <m:t> = ½ </m:t>
                    </m:r>
                  </m:oMath>
                </a14:m>
                <a:r>
                  <a:rPr lang="en-VN" sz="2000" dirty="0">
                    <a:latin typeface="Arial" panose="020B0604020202020204" pitchFamily="34" charset="0"/>
                    <a:cs typeface="Arial" panose="020B0604020202020204" pitchFamily="34" charset="0"/>
                  </a:rPr>
                  <a:t>thì có nghĩa là trị đo được </a:t>
                </a:r>
                <a14:m>
                  <m:oMath xmlns:m="http://schemas.openxmlformats.org/officeDocument/2006/math">
                    <m:sSub>
                      <m:sSubPr>
                        <m:ctrlPr>
                          <a:rPr lang="en-VN" sz="2000" i="1" dirty="0">
                            <a:latin typeface="Cambria Math" panose="02040503050406030204" pitchFamily="18" charset="0"/>
                            <a:cs typeface="Arial" panose="020B0604020202020204" pitchFamily="34" charset="0"/>
                          </a:rPr>
                        </m:ctrlPr>
                      </m:sSubPr>
                      <m:e>
                        <m:r>
                          <a:rPr lang="en-US" sz="2000" i="1" dirty="0">
                            <a:latin typeface="Cambria Math" panose="02040503050406030204" pitchFamily="18" charset="0"/>
                            <a:cs typeface="Arial" panose="020B0604020202020204" pitchFamily="34" charset="0"/>
                          </a:rPr>
                          <m:t>𝑡</m:t>
                        </m:r>
                      </m:e>
                      <m:sub>
                        <m:r>
                          <a:rPr lang="en-US" sz="2000" i="1" dirty="0">
                            <a:latin typeface="Cambria Math" panose="02040503050406030204" pitchFamily="18" charset="0"/>
                            <a:cs typeface="Arial" panose="020B0604020202020204" pitchFamily="34" charset="0"/>
                          </a:rPr>
                          <m:t>𝑛</m:t>
                        </m:r>
                      </m:sub>
                    </m:sSub>
                  </m:oMath>
                </a14:m>
                <a:r>
                  <a:rPr lang="en-VN" sz="2000" dirty="0">
                    <a:latin typeface="Arial" panose="020B0604020202020204" pitchFamily="34" charset="0"/>
                    <a:cs typeface="Arial" panose="020B0604020202020204" pitchFamily="34" charset="0"/>
                  </a:rPr>
                  <a:t> và trị dự đoán </a:t>
                </a:r>
                <a14:m>
                  <m:oMath xmlns:m="http://schemas.openxmlformats.org/officeDocument/2006/math">
                    <m:sSub>
                      <m:sSubPr>
                        <m:ctrlPr>
                          <a:rPr lang="en-VN" sz="2000" i="1" dirty="0" smtClean="0">
                            <a:latin typeface="Cambria Math" panose="02040503050406030204" pitchFamily="18" charset="0"/>
                            <a:cs typeface="Arial" panose="020B0604020202020204" pitchFamily="34" charset="0"/>
                          </a:rPr>
                        </m:ctrlPr>
                      </m:sSubPr>
                      <m:e>
                        <m:r>
                          <a:rPr lang="en-US" sz="2000" b="0" i="1" dirty="0" smtClean="0">
                            <a:latin typeface="Cambria Math" panose="02040503050406030204" pitchFamily="18" charset="0"/>
                            <a:ea typeface="Cambria Math" panose="02040503050406030204" pitchFamily="18" charset="0"/>
                            <a:cs typeface="Arial" panose="020B0604020202020204" pitchFamily="34" charset="0"/>
                          </a:rPr>
                          <m:t>𝜏</m:t>
                        </m:r>
                      </m:e>
                      <m:sub>
                        <m:r>
                          <a:rPr lang="en-US" sz="2000" b="0" i="1" dirty="0" smtClean="0">
                            <a:latin typeface="Cambria Math" panose="02040503050406030204" pitchFamily="18" charset="0"/>
                            <a:cs typeface="Arial" panose="020B0604020202020204" pitchFamily="34" charset="0"/>
                          </a:rPr>
                          <m:t>𝑛</m:t>
                        </m:r>
                      </m:sub>
                    </m:sSub>
                  </m:oMath>
                </a14:m>
                <a:r>
                  <a:rPr lang="en-VN" sz="2000" dirty="0">
                    <a:latin typeface="Arial" panose="020B0604020202020204" pitchFamily="34" charset="0"/>
                    <a:cs typeface="Arial" panose="020B0604020202020204" pitchFamily="34" charset="0"/>
                  </a:rPr>
                  <a:t> được xem quan trọng </a:t>
                </a:r>
                <a:r>
                  <a:rPr lang="en-US" sz="2000" dirty="0">
                    <a:latin typeface="Arial" panose="020B0604020202020204" pitchFamily="34" charset="0"/>
                    <a:cs typeface="Arial" panose="020B0604020202020204" pitchFamily="34" charset="0"/>
                  </a:rPr>
                  <a:t>   </a:t>
                </a:r>
                <a:r>
                  <a:rPr lang="en-VN" sz="2000" dirty="0">
                    <a:latin typeface="Arial" panose="020B0604020202020204" pitchFamily="34" charset="0"/>
                    <a:cs typeface="Arial" panose="020B0604020202020204" pitchFamily="34" charset="0"/>
                  </a:rPr>
                  <a:t>như nhau.</a:t>
                </a:r>
              </a:p>
            </p:txBody>
          </p:sp>
        </mc:Choice>
        <mc:Fallback xmlns="">
          <p:sp>
            <p:nvSpPr>
              <p:cNvPr id="9" name="TextBox 8">
                <a:extLst>
                  <a:ext uri="{FF2B5EF4-FFF2-40B4-BE49-F238E27FC236}">
                    <a16:creationId xmlns:a16="http://schemas.microsoft.com/office/drawing/2014/main" id="{A5925714-87A3-50D1-D383-379CEDDA16BF}"/>
                  </a:ext>
                </a:extLst>
              </p:cNvPr>
              <p:cNvSpPr txBox="1">
                <a:spLocks noRot="1" noChangeAspect="1" noMove="1" noResize="1" noEditPoints="1" noAdjustHandles="1" noChangeArrowheads="1" noChangeShapeType="1" noTextEdit="1"/>
              </p:cNvSpPr>
              <p:nvPr/>
            </p:nvSpPr>
            <p:spPr>
              <a:xfrm>
                <a:off x="774144" y="5389249"/>
                <a:ext cx="10579655" cy="797078"/>
              </a:xfrm>
              <a:prstGeom prst="rect">
                <a:avLst/>
              </a:prstGeom>
              <a:blipFill>
                <a:blip r:embed="rId4"/>
                <a:stretch>
                  <a:fillRect l="-634" r="-576" b="-129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8152B54-7F2B-3A19-D4FC-14A364E8C3C4}"/>
                  </a:ext>
                </a:extLst>
              </p:cNvPr>
              <p:cNvSpPr txBox="1"/>
              <p:nvPr/>
            </p:nvSpPr>
            <p:spPr>
              <a:xfrm>
                <a:off x="1154105" y="4191393"/>
                <a:ext cx="4334713" cy="394980"/>
              </a:xfrm>
              <a:prstGeom prst="rect">
                <a:avLst/>
              </a:prstGeom>
              <a:noFill/>
            </p:spPr>
            <p:txBody>
              <a:bodyPr wrap="square" lIns="0" tIns="0" rIns="0" bIns="0" rtlCol="0">
                <a:spAutoFit/>
              </a:bodyPr>
              <a:lstStyle/>
              <a:p>
                <a:pPr>
                  <a:lnSpc>
                    <a:spcPct val="120000"/>
                  </a:lnSpc>
                  <a:spcBef>
                    <a:spcPts val="200"/>
                  </a:spcBef>
                  <a:spcAft>
                    <a:spcPts val="200"/>
                  </a:spcAft>
                </a:pPr>
                <a14:m>
                  <m:oMathPara xmlns:m="http://schemas.openxmlformats.org/officeDocument/2006/math">
                    <m:oMathParaPr>
                      <m:jc m:val="left"/>
                    </m:oMathParaPr>
                    <m:oMath xmlns:m="http://schemas.openxmlformats.org/officeDocument/2006/math">
                      <m:sSub>
                        <m:sSubPr>
                          <m:ctrlPr>
                            <a:rPr lang="en-VN" sz="2000" i="1" smtClean="0">
                              <a:latin typeface="Cambria Math" panose="02040503050406030204" pitchFamily="18" charset="0"/>
                              <a:cs typeface="Arial" panose="020B0604020202020204" pitchFamily="34" charset="0"/>
                            </a:rPr>
                          </m:ctrlPr>
                        </m:sSubPr>
                        <m:e>
                          <m:r>
                            <a:rPr lang="en-VN" sz="2000" i="1" smtClean="0">
                              <a:latin typeface="Cambria Math" panose="02040503050406030204" pitchFamily="18" charset="0"/>
                              <a:ea typeface="Cambria Math" panose="02040503050406030204" pitchFamily="18" charset="0"/>
                              <a:cs typeface="Arial" panose="020B0604020202020204" pitchFamily="34" charset="0"/>
                            </a:rPr>
                            <m:t>𝜏</m:t>
                          </m:r>
                        </m:e>
                        <m:sub>
                          <m:r>
                            <a:rPr lang="en-US" sz="2000" b="0" i="1" smtClean="0">
                              <a:latin typeface="Cambria Math" panose="02040503050406030204" pitchFamily="18" charset="0"/>
                              <a:cs typeface="Arial" panose="020B0604020202020204" pitchFamily="34" charset="0"/>
                            </a:rPr>
                            <m:t>𝑛</m:t>
                          </m:r>
                          <m:r>
                            <a:rPr lang="en-US" sz="2000" b="0" i="1" smtClean="0">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𝑡</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𝑛</m:t>
                          </m:r>
                        </m:sub>
                      </m:sSub>
                      <m:r>
                        <a:rPr lang="en-US" sz="2000" b="0" i="1" smtClean="0">
                          <a:latin typeface="Cambria Math" panose="02040503050406030204" pitchFamily="18" charset="0"/>
                          <a:ea typeface="Cambria Math" panose="02040503050406030204" pitchFamily="18" charset="0"/>
                          <a:cs typeface="Arial" panose="020B0604020202020204" pitchFamily="34" charset="0"/>
                        </a:rPr>
                        <m:t>+</m:t>
                      </m:r>
                      <m:d>
                        <m:d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ea typeface="Cambria Math" panose="02040503050406030204" pitchFamily="18" charset="0"/>
                              <a:cs typeface="Arial" panose="020B0604020202020204" pitchFamily="34" charset="0"/>
                            </a:rPr>
                            <m:t>1−</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e>
                      </m:d>
                      <m:sSub>
                        <m:sSubPr>
                          <m:ctrlPr>
                            <a:rPr lang="en-VN" sz="2000" i="1">
                              <a:latin typeface="Cambria Math" panose="02040503050406030204" pitchFamily="18" charset="0"/>
                              <a:cs typeface="Arial" panose="020B0604020202020204" pitchFamily="34" charset="0"/>
                            </a:rPr>
                          </m:ctrlPr>
                        </m:sSubPr>
                        <m:e>
                          <m:r>
                            <a:rPr lang="en-VN" sz="2000" i="1">
                              <a:latin typeface="Cambria Math" panose="02040503050406030204" pitchFamily="18" charset="0"/>
                              <a:ea typeface="Cambria Math" panose="02040503050406030204" pitchFamily="18" charset="0"/>
                              <a:cs typeface="Arial" panose="020B0604020202020204" pitchFamily="34" charset="0"/>
                            </a:rPr>
                            <m:t>𝜏</m:t>
                          </m:r>
                        </m:e>
                        <m:sub>
                          <m:r>
                            <a:rPr lang="en-US" sz="2000" i="1">
                              <a:latin typeface="Cambria Math" panose="02040503050406030204" pitchFamily="18" charset="0"/>
                              <a:cs typeface="Arial" panose="020B0604020202020204" pitchFamily="34" charset="0"/>
                            </a:rPr>
                            <m:t>𝑛</m:t>
                          </m:r>
                        </m:sub>
                      </m:sSub>
                      <m:r>
                        <a:rPr lang="en-US" sz="2000" b="0" i="1" smtClean="0">
                          <a:latin typeface="Cambria Math" panose="02040503050406030204" pitchFamily="18" charset="0"/>
                          <a:cs typeface="Arial" panose="020B0604020202020204" pitchFamily="34" charset="0"/>
                        </a:rPr>
                        <m:t>, 0 ≤</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r>
                        <a:rPr lang="en-US" sz="2000" b="0" i="1" smtClean="0">
                          <a:latin typeface="Cambria Math" panose="02040503050406030204" pitchFamily="18" charset="0"/>
                          <a:ea typeface="Cambria Math" panose="02040503050406030204" pitchFamily="18" charset="0"/>
                          <a:cs typeface="Arial" panose="020B0604020202020204" pitchFamily="34" charset="0"/>
                        </a:rPr>
                        <m:t>≤1</m:t>
                      </m:r>
                    </m:oMath>
                  </m:oMathPara>
                </a14:m>
                <a:endParaRPr lang="en-VN" sz="2000" dirty="0">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98152B54-7F2B-3A19-D4FC-14A364E8C3C4}"/>
                  </a:ext>
                </a:extLst>
              </p:cNvPr>
              <p:cNvSpPr txBox="1">
                <a:spLocks noRot="1" noChangeAspect="1" noMove="1" noResize="1" noEditPoints="1" noAdjustHandles="1" noChangeArrowheads="1" noChangeShapeType="1" noTextEdit="1"/>
              </p:cNvSpPr>
              <p:nvPr/>
            </p:nvSpPr>
            <p:spPr>
              <a:xfrm>
                <a:off x="1154105" y="4191393"/>
                <a:ext cx="4334713" cy="39498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7430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8">
                                            <p:txEl>
                                              <p:pRg st="0" end="0"/>
                                            </p:txEl>
                                          </p:spTgt>
                                        </p:tgtEl>
                                        <p:attrNameLst>
                                          <p:attrName>style.visibility</p:attrName>
                                        </p:attrNameLst>
                                      </p:cBhvr>
                                      <p:to>
                                        <p:strVal val="visible"/>
                                      </p:to>
                                    </p:set>
                                    <p:anim calcmode="lin" valueType="num">
                                      <p:cBhvr additive="base">
                                        <p:cTn id="7" dur="500" fill="hold"/>
                                        <p:tgtEl>
                                          <p:spTgt spid="5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8">
                                            <p:txEl>
                                              <p:pRg st="1" end="1"/>
                                            </p:txEl>
                                          </p:spTgt>
                                        </p:tgtEl>
                                        <p:attrNameLst>
                                          <p:attrName>style.visibility</p:attrName>
                                        </p:attrNameLst>
                                      </p:cBhvr>
                                      <p:to>
                                        <p:strVal val="visible"/>
                                      </p:to>
                                    </p:set>
                                    <p:anim calcmode="lin" valueType="num">
                                      <p:cBhvr additive="base">
                                        <p:cTn id="13" dur="500" fill="hold"/>
                                        <p:tgtEl>
                                          <p:spTgt spid="5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8">
                                            <p:txEl>
                                              <p:pRg st="2" end="2"/>
                                            </p:txEl>
                                          </p:spTgt>
                                        </p:tgtEl>
                                        <p:attrNameLst>
                                          <p:attrName>style.visibility</p:attrName>
                                        </p:attrNameLst>
                                      </p:cBhvr>
                                      <p:to>
                                        <p:strVal val="visible"/>
                                      </p:to>
                                    </p:set>
                                    <p:anim calcmode="lin" valueType="num">
                                      <p:cBhvr additive="base">
                                        <p:cTn id="19" dur="500" fill="hold"/>
                                        <p:tgtEl>
                                          <p:spTgt spid="5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8">
                                            <p:txEl>
                                              <p:pRg st="3" end="3"/>
                                            </p:txEl>
                                          </p:spTgt>
                                        </p:tgtEl>
                                        <p:attrNameLst>
                                          <p:attrName>style.visibility</p:attrName>
                                        </p:attrNameLst>
                                      </p:cBhvr>
                                      <p:to>
                                        <p:strVal val="visible"/>
                                      </p:to>
                                    </p:set>
                                    <p:anim calcmode="lin" valueType="num">
                                      <p:cBhvr additive="base">
                                        <p:cTn id="25" dur="500" fill="hold"/>
                                        <p:tgtEl>
                                          <p:spTgt spid="58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20" name="Google Shape;620;p3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pic>
        <p:nvPicPr>
          <p:cNvPr id="621" name="Google Shape;621;p37"/>
          <p:cNvPicPr preferRelativeResize="0"/>
          <p:nvPr/>
        </p:nvPicPr>
        <p:blipFill rotWithShape="1">
          <a:blip r:embed="rId3">
            <a:alphaModFix/>
          </a:blip>
          <a:srcRect l="641" t="2280" r="641" b="2849"/>
          <a:stretch/>
        </p:blipFill>
        <p:spPr>
          <a:xfrm>
            <a:off x="2014539" y="2126432"/>
            <a:ext cx="5140325" cy="3705225"/>
          </a:xfrm>
          <a:prstGeom prst="rect">
            <a:avLst/>
          </a:prstGeom>
          <a:noFill/>
          <a:ln w="38100" cap="flat" cmpd="dbl">
            <a:solidFill>
              <a:srgbClr val="CC6600"/>
            </a:solidFill>
            <a:prstDash val="solid"/>
            <a:miter lim="800000"/>
            <a:headEnd type="none" w="sm" len="sm"/>
            <a:tailEnd type="none" w="sm" len="sm"/>
          </a:ln>
        </p:spPr>
      </p:pic>
      <p:cxnSp>
        <p:nvCxnSpPr>
          <p:cNvPr id="622" name="Google Shape;622;p37"/>
          <p:cNvCxnSpPr/>
          <p:nvPr/>
        </p:nvCxnSpPr>
        <p:spPr>
          <a:xfrm rot="10800000">
            <a:off x="5156200" y="3099568"/>
            <a:ext cx="2400300" cy="495300"/>
          </a:xfrm>
          <a:prstGeom prst="straightConnector1">
            <a:avLst/>
          </a:prstGeom>
          <a:noFill/>
          <a:ln w="25400" cap="flat" cmpd="sng">
            <a:solidFill>
              <a:schemeClr val="dk1"/>
            </a:solidFill>
            <a:prstDash val="solid"/>
            <a:round/>
            <a:headEnd type="none" w="med" len="med"/>
            <a:tailEnd type="triangle" w="med" len="med"/>
          </a:ln>
        </p:spPr>
      </p:cxnSp>
      <p:cxnSp>
        <p:nvCxnSpPr>
          <p:cNvPr id="623" name="Google Shape;623;p37"/>
          <p:cNvCxnSpPr/>
          <p:nvPr/>
        </p:nvCxnSpPr>
        <p:spPr>
          <a:xfrm flipH="1">
            <a:off x="6330951" y="1994904"/>
            <a:ext cx="1498600" cy="266700"/>
          </a:xfrm>
          <a:prstGeom prst="straightConnector1">
            <a:avLst/>
          </a:prstGeom>
          <a:noFill/>
          <a:ln w="25400" cap="flat" cmpd="sng">
            <a:solidFill>
              <a:schemeClr val="dk1"/>
            </a:solidFill>
            <a:prstDash val="solid"/>
            <a:round/>
            <a:headEnd type="none" w="med" len="med"/>
            <a:tailEnd type="triangle" w="med" len="med"/>
          </a:ln>
        </p:spPr>
      </p:cxnSp>
      <p:sp>
        <p:nvSpPr>
          <p:cNvPr id="624" name="Google Shape;624;p37"/>
          <p:cNvSpPr txBox="1"/>
          <p:nvPr/>
        </p:nvSpPr>
        <p:spPr>
          <a:xfrm>
            <a:off x="7829551" y="1654943"/>
            <a:ext cx="2581275" cy="831850"/>
          </a:xfrm>
          <a:prstGeom prst="rect">
            <a:avLst/>
          </a:prstGeom>
          <a:noFill/>
          <a:ln>
            <a:noFill/>
          </a:ln>
        </p:spPr>
        <p:txBody>
          <a:bodyPr spcFirstLastPara="1" wrap="square" lIns="91425" tIns="45700" rIns="91425" bIns="45700" anchor="t" anchorCtr="0">
            <a:spAutoFit/>
          </a:bodyPr>
          <a:lstStyle/>
          <a:p>
            <a:r>
              <a:rPr lang="en-US" sz="2400" dirty="0" err="1">
                <a:solidFill>
                  <a:schemeClr val="dk1"/>
                </a:solidFill>
                <a:latin typeface="Arial" panose="020B0604020202020204" pitchFamily="34" charset="0"/>
                <a:ea typeface="Times New Roman"/>
                <a:cs typeface="Arial" panose="020B0604020202020204" pitchFamily="34" charset="0"/>
                <a:sym typeface="Times New Roman"/>
              </a:rPr>
              <a:t>Độ</a:t>
            </a:r>
            <a:r>
              <a:rPr lang="en-US" sz="2400" dirty="0">
                <a:solidFill>
                  <a:schemeClr val="dk1"/>
                </a:solidFill>
                <a:latin typeface="Arial" panose="020B0604020202020204" pitchFamily="34" charset="0"/>
                <a:ea typeface="Times New Roman"/>
                <a:cs typeface="Arial" panose="020B0604020202020204" pitchFamily="34" charset="0"/>
                <a:sym typeface="Times New Roman"/>
              </a:rPr>
              <a:t> </a:t>
            </a:r>
            <a:r>
              <a:rPr lang="en-US" sz="2400" dirty="0" err="1">
                <a:solidFill>
                  <a:schemeClr val="dk1"/>
                </a:solidFill>
                <a:latin typeface="Arial" panose="020B0604020202020204" pitchFamily="34" charset="0"/>
                <a:ea typeface="Times New Roman"/>
                <a:cs typeface="Arial" panose="020B0604020202020204" pitchFamily="34" charset="0"/>
                <a:sym typeface="Times New Roman"/>
              </a:rPr>
              <a:t>dài</a:t>
            </a:r>
            <a:r>
              <a:rPr lang="en-US" sz="2400" dirty="0">
                <a:solidFill>
                  <a:schemeClr val="dk1"/>
                </a:solidFill>
                <a:latin typeface="Arial" panose="020B0604020202020204" pitchFamily="34" charset="0"/>
                <a:ea typeface="Times New Roman"/>
                <a:cs typeface="Arial" panose="020B0604020202020204" pitchFamily="34" charset="0"/>
                <a:sym typeface="Times New Roman"/>
              </a:rPr>
              <a:t> CPU burst</a:t>
            </a:r>
            <a:endParaRPr dirty="0">
              <a:latin typeface="Arial" panose="020B0604020202020204" pitchFamily="34" charset="0"/>
              <a:cs typeface="Arial" panose="020B0604020202020204" pitchFamily="34" charset="0"/>
            </a:endParaRPr>
          </a:p>
          <a:p>
            <a:r>
              <a:rPr lang="en-US" sz="2400" dirty="0" err="1">
                <a:solidFill>
                  <a:schemeClr val="dk1"/>
                </a:solidFill>
                <a:latin typeface="Arial" panose="020B0604020202020204" pitchFamily="34" charset="0"/>
                <a:ea typeface="Times New Roman"/>
                <a:cs typeface="Arial" panose="020B0604020202020204" pitchFamily="34" charset="0"/>
                <a:sym typeface="Times New Roman"/>
              </a:rPr>
              <a:t>đo</a:t>
            </a:r>
            <a:r>
              <a:rPr lang="en-US" sz="2400" dirty="0">
                <a:solidFill>
                  <a:schemeClr val="dk1"/>
                </a:solidFill>
                <a:latin typeface="Arial" panose="020B0604020202020204" pitchFamily="34" charset="0"/>
                <a:ea typeface="Times New Roman"/>
                <a:cs typeface="Arial" panose="020B0604020202020204" pitchFamily="34" charset="0"/>
                <a:sym typeface="Times New Roman"/>
              </a:rPr>
              <a:t> </a:t>
            </a:r>
            <a:r>
              <a:rPr lang="en-US" sz="2400" dirty="0" err="1">
                <a:solidFill>
                  <a:schemeClr val="dk1"/>
                </a:solidFill>
                <a:latin typeface="Arial" panose="020B0604020202020204" pitchFamily="34" charset="0"/>
                <a:ea typeface="Times New Roman"/>
                <a:cs typeface="Arial" panose="020B0604020202020204" pitchFamily="34" charset="0"/>
                <a:sym typeface="Times New Roman"/>
              </a:rPr>
              <a:t>được</a:t>
            </a:r>
            <a:endParaRPr sz="2400" dirty="0">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 name="Slide Number Placeholder 2">
            <a:extLst>
              <a:ext uri="{FF2B5EF4-FFF2-40B4-BE49-F238E27FC236}">
                <a16:creationId xmlns:a16="http://schemas.microsoft.com/office/drawing/2014/main" id="{287EF3BE-F46E-FC8B-8F69-CA6FFA039731}"/>
              </a:ext>
            </a:extLst>
          </p:cNvPr>
          <p:cNvSpPr>
            <a:spLocks noGrp="1"/>
          </p:cNvSpPr>
          <p:nvPr>
            <p:ph type="sldNum" sz="quarter" idx="12"/>
          </p:nvPr>
        </p:nvSpPr>
        <p:spPr/>
        <p:txBody>
          <a:bodyPr/>
          <a:lstStyle/>
          <a:p>
            <a:fld id="{00000000-1234-1234-1234-123412341234}" type="slidenum">
              <a:rPr lang="en-US" smtClean="0"/>
              <a:pPr/>
              <a:t>47</a:t>
            </a:fld>
            <a:endParaRPr lang="en-US" dirty="0"/>
          </a:p>
        </p:txBody>
      </p:sp>
      <p:sp>
        <p:nvSpPr>
          <p:cNvPr id="4" name="Google Shape;587;p34">
            <a:extLst>
              <a:ext uri="{FF2B5EF4-FFF2-40B4-BE49-F238E27FC236}">
                <a16:creationId xmlns:a16="http://schemas.microsoft.com/office/drawing/2014/main" id="{A2B39670-3BED-38C2-2A74-96FA8D131486}"/>
              </a:ext>
            </a:extLst>
          </p:cNvPr>
          <p:cNvSpPr txBox="1">
            <a:spLocks/>
          </p:cNvSpPr>
          <p:nvPr/>
        </p:nvSpPr>
        <p:spPr>
          <a:xfrm>
            <a:off x="774145" y="1159072"/>
            <a:ext cx="4895892"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err="1">
                <a:solidFill>
                  <a:schemeClr val="bg1"/>
                </a:solidFill>
                <a:latin typeface="Arial" panose="020B0604020202020204" pitchFamily="34" charset="0"/>
                <a:ea typeface="+mn-ea"/>
                <a:cs typeface="Arial" panose="020B0604020202020204" pitchFamily="34" charset="0"/>
              </a:rPr>
              <a:t>Dự</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đoán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thời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gian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sử</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dụng</a:t>
            </a:r>
            <a:r>
              <a:rPr lang="en-US" sz="2400" dirty="0">
                <a:solidFill>
                  <a:schemeClr val="bg1"/>
                </a:solidFill>
                <a:latin typeface="Arial" panose="020B0604020202020204" pitchFamily="34" charset="0"/>
                <a:ea typeface="+mn-ea"/>
                <a:cs typeface="Arial" panose="020B0604020202020204" pitchFamily="34" charset="0"/>
              </a:rPr>
              <a:t> CPU</a:t>
            </a:r>
          </a:p>
        </p:txBody>
      </p:sp>
      <p:sp>
        <p:nvSpPr>
          <p:cNvPr id="5" name="Google Shape;484;p30">
            <a:extLst>
              <a:ext uri="{FF2B5EF4-FFF2-40B4-BE49-F238E27FC236}">
                <a16:creationId xmlns:a16="http://schemas.microsoft.com/office/drawing/2014/main" id="{1074977C-BDD2-A9E7-10D0-B00C11018162}"/>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4.3. Shortest-Job-First (SJF)</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15DADCC-7F07-F26B-7028-7FBF5DC3A04D}"/>
                  </a:ext>
                </a:extLst>
              </p:cNvPr>
              <p:cNvSpPr txBox="1"/>
              <p:nvPr/>
            </p:nvSpPr>
            <p:spPr>
              <a:xfrm>
                <a:off x="7696200" y="3383817"/>
                <a:ext cx="4358886" cy="989245"/>
              </a:xfrm>
              <a:prstGeom prst="rect">
                <a:avLst/>
              </a:prstGeom>
              <a:noFill/>
            </p:spPr>
            <p:txBody>
              <a:bodyPr wrap="none" rtlCol="0">
                <a:spAutoFit/>
              </a:bodyPr>
              <a:lstStyle/>
              <a:p>
                <a:pPr>
                  <a:lnSpc>
                    <a:spcPct val="120000"/>
                  </a:lnSpc>
                  <a:spcBef>
                    <a:spcPts val="200"/>
                  </a:spcBef>
                  <a:spcAft>
                    <a:spcPts val="200"/>
                  </a:spcAft>
                </a:pPr>
                <a:r>
                  <a:rPr lang="en-VN" sz="2400" dirty="0">
                    <a:latin typeface="Arial" panose="020B0604020202020204" pitchFamily="34" charset="0"/>
                    <a:cs typeface="Arial" panose="020B0604020202020204" pitchFamily="34" charset="0"/>
                  </a:rPr>
                  <a:t>Độ dài CPU Burst dự đoán với</a:t>
                </a:r>
              </a:p>
              <a:p>
                <a:pPr>
                  <a:lnSpc>
                    <a:spcPct val="120000"/>
                  </a:lnSpc>
                  <a:spcBef>
                    <a:spcPts val="200"/>
                  </a:spcBef>
                  <a:spcAft>
                    <a:spcPts val="200"/>
                  </a:spcAft>
                </a:pPr>
                <a14:m>
                  <m:oMath xmlns:m="http://schemas.openxmlformats.org/officeDocument/2006/math">
                    <m:r>
                      <a:rPr lang="en-VN" sz="2400" i="1" dirty="0" smtClean="0">
                        <a:latin typeface="Cambria Math" panose="02040503050406030204" pitchFamily="18" charset="0"/>
                        <a:ea typeface="Cambria Math" panose="02040503050406030204" pitchFamily="18" charset="0"/>
                        <a:cs typeface="Arial" panose="020B0604020202020204" pitchFamily="34" charset="0"/>
                      </a:rPr>
                      <m:t>𝛼</m:t>
                    </m:r>
                    <m:r>
                      <a:rPr lang="en-VN" sz="2400" i="1" dirty="0" smtClean="0">
                        <a:latin typeface="Cambria Math" panose="02040503050406030204" pitchFamily="18" charset="0"/>
                        <a:cs typeface="Arial" panose="020B0604020202020204" pitchFamily="34" charset="0"/>
                      </a:rPr>
                      <m:t> = ½ </m:t>
                    </m:r>
                  </m:oMath>
                </a14:m>
                <a:r>
                  <a:rPr lang="en-VN" sz="2400" dirty="0">
                    <a:latin typeface="Arial" panose="020B0604020202020204" pitchFamily="34" charset="0"/>
                    <a:cs typeface="Arial" panose="020B0604020202020204" pitchFamily="34" charset="0"/>
                  </a:rPr>
                  <a:t>và </a:t>
                </a:r>
                <a14:m>
                  <m:oMath xmlns:m="http://schemas.openxmlformats.org/officeDocument/2006/math">
                    <m:sSub>
                      <m:sSubPr>
                        <m:ctrlPr>
                          <a:rPr lang="en-VN" sz="2400" i="1" dirty="0" smtClean="0">
                            <a:latin typeface="Cambria Math" panose="02040503050406030204" pitchFamily="18" charset="0"/>
                            <a:cs typeface="Arial" panose="020B0604020202020204" pitchFamily="34" charset="0"/>
                          </a:rPr>
                        </m:ctrlPr>
                      </m:sSubPr>
                      <m:e>
                        <m:r>
                          <a:rPr lang="en-VN" sz="2400" i="1" dirty="0" smtClean="0">
                            <a:latin typeface="Cambria Math" panose="02040503050406030204" pitchFamily="18" charset="0"/>
                            <a:ea typeface="Cambria Math" panose="02040503050406030204" pitchFamily="18" charset="0"/>
                            <a:cs typeface="Arial" panose="020B0604020202020204" pitchFamily="34" charset="0"/>
                          </a:rPr>
                          <m:t>𝜏</m:t>
                        </m:r>
                      </m:e>
                      <m:sub>
                        <m:r>
                          <a:rPr lang="en-US" sz="2400" b="0" i="1" dirty="0" smtClean="0">
                            <a:latin typeface="Cambria Math" panose="02040503050406030204" pitchFamily="18" charset="0"/>
                            <a:cs typeface="Arial" panose="020B0604020202020204" pitchFamily="34" charset="0"/>
                          </a:rPr>
                          <m:t>0</m:t>
                        </m:r>
                      </m:sub>
                    </m:sSub>
                  </m:oMath>
                </a14:m>
                <a:r>
                  <a:rPr lang="en-VN" sz="2400" dirty="0">
                    <a:latin typeface="Arial" panose="020B0604020202020204" pitchFamily="34" charset="0"/>
                    <a:cs typeface="Arial" panose="020B0604020202020204" pitchFamily="34" charset="0"/>
                  </a:rPr>
                  <a:t> = 10</a:t>
                </a:r>
              </a:p>
            </p:txBody>
          </p:sp>
        </mc:Choice>
        <mc:Fallback xmlns="">
          <p:sp>
            <p:nvSpPr>
              <p:cNvPr id="6" name="TextBox 5">
                <a:extLst>
                  <a:ext uri="{FF2B5EF4-FFF2-40B4-BE49-F238E27FC236}">
                    <a16:creationId xmlns:a16="http://schemas.microsoft.com/office/drawing/2014/main" id="{E15DADCC-7F07-F26B-7028-7FBF5DC3A04D}"/>
                  </a:ext>
                </a:extLst>
              </p:cNvPr>
              <p:cNvSpPr txBox="1">
                <a:spLocks noRot="1" noChangeAspect="1" noMove="1" noResize="1" noEditPoints="1" noAdjustHandles="1" noChangeArrowheads="1" noChangeShapeType="1" noTextEdit="1"/>
              </p:cNvSpPr>
              <p:nvPr/>
            </p:nvSpPr>
            <p:spPr>
              <a:xfrm>
                <a:off x="7696200" y="3383817"/>
                <a:ext cx="4358886" cy="989245"/>
              </a:xfrm>
              <a:prstGeom prst="rect">
                <a:avLst/>
              </a:prstGeom>
              <a:blipFill>
                <a:blip r:embed="rId4"/>
                <a:stretch>
                  <a:fillRect l="-2326" t="-1266" r="-1163" b="-11392"/>
                </a:stretch>
              </a:blipFill>
            </p:spPr>
            <p:txBody>
              <a:bodyPr/>
              <a:lstStyle/>
              <a:p>
                <a:r>
                  <a:rPr lang="en-VN">
                    <a:noFill/>
                  </a:rPr>
                  <a:t> </a:t>
                </a:r>
              </a:p>
            </p:txBody>
          </p:sp>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57FB8-492A-A6D5-4C8C-B2ECC150BA9A}"/>
              </a:ext>
            </a:extLst>
          </p:cNvPr>
          <p:cNvSpPr>
            <a:spLocks noGrp="1"/>
          </p:cNvSpPr>
          <p:nvPr>
            <p:ph type="body" sz="quarter" idx="13"/>
          </p:nvPr>
        </p:nvSpPr>
        <p:spPr>
          <a:xfrm>
            <a:off x="1470929" y="1972235"/>
            <a:ext cx="8506789" cy="1007448"/>
          </a:xfrm>
        </p:spPr>
        <p:txBody>
          <a:bodyPr>
            <a:normAutofit/>
          </a:bodyPr>
          <a:lstStyle/>
          <a:p>
            <a:r>
              <a:rPr lang="en-VN" dirty="0"/>
              <a:t>CÁC GIẢI THUẬT ĐỊNH THỜI</a:t>
            </a:r>
          </a:p>
        </p:txBody>
      </p:sp>
      <p:sp>
        <p:nvSpPr>
          <p:cNvPr id="3" name="Text Placeholder 2">
            <a:extLst>
              <a:ext uri="{FF2B5EF4-FFF2-40B4-BE49-F238E27FC236}">
                <a16:creationId xmlns:a16="http://schemas.microsoft.com/office/drawing/2014/main" id="{7E721DB0-5BA6-6FC6-A4DB-D01AB470185E}"/>
              </a:ext>
            </a:extLst>
          </p:cNvPr>
          <p:cNvSpPr>
            <a:spLocks noGrp="1"/>
          </p:cNvSpPr>
          <p:nvPr>
            <p:ph type="body" sz="quarter" idx="14"/>
          </p:nvPr>
        </p:nvSpPr>
        <p:spPr/>
        <p:txBody>
          <a:bodyPr/>
          <a:lstStyle/>
          <a:p>
            <a:r>
              <a:rPr lang="en-VN" dirty="0"/>
              <a:t>4.4. Định thời theo độ ưu tiên - </a:t>
            </a:r>
            <a:r>
              <a:rPr lang="en-US" dirty="0"/>
              <a:t>Priority Scheduling</a:t>
            </a:r>
            <a:endParaRPr lang="en-VN" dirty="0"/>
          </a:p>
        </p:txBody>
      </p:sp>
      <p:sp>
        <p:nvSpPr>
          <p:cNvPr id="4" name="Text Placeholder 3">
            <a:extLst>
              <a:ext uri="{FF2B5EF4-FFF2-40B4-BE49-F238E27FC236}">
                <a16:creationId xmlns:a16="http://schemas.microsoft.com/office/drawing/2014/main" id="{960E2DF6-E588-5C0B-B1CC-06E2C13AF7B5}"/>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B4002889-5715-4DB2-711E-F96DC131EC79}"/>
              </a:ext>
            </a:extLst>
          </p:cNvPr>
          <p:cNvSpPr>
            <a:spLocks noGrp="1"/>
          </p:cNvSpPr>
          <p:nvPr>
            <p:ph type="body" sz="quarter" idx="16"/>
          </p:nvPr>
        </p:nvSpPr>
        <p:spPr/>
        <p:txBody>
          <a:bodyPr>
            <a:normAutofit lnSpcReduction="10000"/>
          </a:bodyPr>
          <a:lstStyle/>
          <a:p>
            <a:r>
              <a:rPr lang="en-VN" dirty="0"/>
              <a:t>04.</a:t>
            </a:r>
          </a:p>
        </p:txBody>
      </p:sp>
      <p:sp>
        <p:nvSpPr>
          <p:cNvPr id="7" name="Footer Placeholder 6">
            <a:extLst>
              <a:ext uri="{FF2B5EF4-FFF2-40B4-BE49-F238E27FC236}">
                <a16:creationId xmlns:a16="http://schemas.microsoft.com/office/drawing/2014/main" id="{E6322559-D8A6-9443-A615-8FA00540460D}"/>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8" name="Slide Number Placeholder 7">
            <a:extLst>
              <a:ext uri="{FF2B5EF4-FFF2-40B4-BE49-F238E27FC236}">
                <a16:creationId xmlns:a16="http://schemas.microsoft.com/office/drawing/2014/main" id="{E61EEE28-419A-C12A-470C-64D663856574}"/>
              </a:ext>
            </a:extLst>
          </p:cNvPr>
          <p:cNvSpPr>
            <a:spLocks noGrp="1"/>
          </p:cNvSpPr>
          <p:nvPr>
            <p:ph type="sldNum" sz="quarter" idx="12"/>
          </p:nvPr>
        </p:nvSpPr>
        <p:spPr/>
        <p:txBody>
          <a:bodyPr/>
          <a:lstStyle/>
          <a:p>
            <a:fld id="{00000000-1234-1234-1234-123412341234}" type="slidenum">
              <a:rPr lang="en-US" smtClean="0"/>
              <a:pPr/>
              <a:t>48</a:t>
            </a:fld>
            <a:endParaRPr lang="en-US"/>
          </a:p>
        </p:txBody>
      </p:sp>
    </p:spTree>
    <p:extLst>
      <p:ext uri="{BB962C8B-B14F-4D97-AF65-F5344CB8AC3E}">
        <p14:creationId xmlns:p14="http://schemas.microsoft.com/office/powerpoint/2010/main" val="10458501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38"/>
          <p:cNvSpPr txBox="1">
            <a:spLocks noGrp="1"/>
          </p:cNvSpPr>
          <p:nvPr>
            <p:ph type="title"/>
          </p:nvPr>
        </p:nvSpPr>
        <p:spPr>
          <a:xfrm>
            <a:off x="774146" y="223964"/>
            <a:ext cx="10579654" cy="1681036"/>
          </a:xfrm>
          <a:prstGeom prst="rect">
            <a:avLst/>
          </a:prstGeom>
          <a:noFill/>
          <a:ln>
            <a:noFill/>
          </a:ln>
        </p:spPr>
        <p:txBody>
          <a:bodyPr spcFirstLastPara="1" wrap="square" lIns="91425" tIns="45700" rIns="91425" bIns="45700" anchor="ctr" anchorCtr="0">
            <a:noAutofit/>
          </a:bodyPr>
          <a:lstStyle/>
          <a:p>
            <a:pPr marL="889000" indent="-889000"/>
            <a:r>
              <a:rPr lang="en-US" sz="4000" dirty="0"/>
              <a:t>4.4. </a:t>
            </a:r>
            <a:r>
              <a:rPr lang="en-US" sz="4000" dirty="0" err="1"/>
              <a:t>Định</a:t>
            </a:r>
            <a:r>
              <a:rPr lang="en-US" sz="4000" dirty="0"/>
              <a:t> </a:t>
            </a:r>
            <a:r>
              <a:rPr lang="en-US" sz="4000" dirty="0" err="1"/>
              <a:t>thời</a:t>
            </a:r>
            <a:r>
              <a:rPr lang="en-US" sz="4000" dirty="0"/>
              <a:t> </a:t>
            </a:r>
            <a:r>
              <a:rPr lang="en-US" sz="4000" dirty="0" err="1"/>
              <a:t>theo</a:t>
            </a:r>
            <a:r>
              <a:rPr lang="en-US" sz="4000" dirty="0"/>
              <a:t> </a:t>
            </a:r>
            <a:r>
              <a:rPr lang="en-US" sz="4000" dirty="0" err="1"/>
              <a:t>độ</a:t>
            </a:r>
            <a:r>
              <a:rPr lang="en-US" sz="4000" dirty="0"/>
              <a:t> </a:t>
            </a:r>
            <a:r>
              <a:rPr lang="en-US" sz="4000" dirty="0" err="1"/>
              <a:t>ưu</a:t>
            </a:r>
            <a:r>
              <a:rPr lang="en-US" sz="4000" dirty="0"/>
              <a:t> </a:t>
            </a:r>
            <a:r>
              <a:rPr lang="en-US" sz="4000" dirty="0" err="1"/>
              <a:t>tiên</a:t>
            </a:r>
            <a:r>
              <a:rPr lang="en-US" sz="4000" dirty="0"/>
              <a:t> –</a:t>
            </a:r>
            <a:br>
              <a:rPr lang="en-US" sz="4000" dirty="0"/>
            </a:br>
            <a:r>
              <a:rPr lang="en-US" sz="4000" dirty="0"/>
              <a:t>Priority Scheduling</a:t>
            </a:r>
            <a:endParaRPr sz="4000" dirty="0"/>
          </a:p>
        </p:txBody>
      </p:sp>
      <p:sp>
        <p:nvSpPr>
          <p:cNvPr id="632" name="Google Shape;632;p38"/>
          <p:cNvSpPr txBox="1">
            <a:spLocks noGrp="1"/>
          </p:cNvSpPr>
          <p:nvPr>
            <p:ph idx="1"/>
          </p:nvPr>
        </p:nvSpPr>
        <p:spPr>
          <a:xfrm>
            <a:off x="774145" y="1905000"/>
            <a:ext cx="10579654" cy="4271963"/>
          </a:xfrm>
          <a:prstGeom prst="rect">
            <a:avLst/>
          </a:prstGeom>
          <a:noFill/>
          <a:ln>
            <a:noFill/>
          </a:ln>
        </p:spPr>
        <p:txBody>
          <a:bodyPr spcFirstLastPara="1" wrap="square" lIns="91425" tIns="45700" rIns="91425" bIns="45700" anchor="t" anchorCtr="0">
            <a:noAutofit/>
          </a:bodyPr>
          <a:lstStyle/>
          <a:p>
            <a:pPr>
              <a:spcBef>
                <a:spcPts val="0"/>
              </a:spcBef>
            </a:pPr>
            <a:r>
              <a:rPr lang="en-US" sz="2400" dirty="0" err="1"/>
              <a:t>Mỗi</a:t>
            </a:r>
            <a:r>
              <a:rPr lang="en-US" sz="2400" dirty="0"/>
              <a:t> </a:t>
            </a:r>
            <a:r>
              <a:rPr lang="en-US" sz="2400" dirty="0" err="1"/>
              <a:t>tiến</a:t>
            </a:r>
            <a:r>
              <a:rPr lang="en-US" sz="2400" dirty="0"/>
              <a:t> </a:t>
            </a:r>
            <a:r>
              <a:rPr lang="en-US" sz="2400" dirty="0" err="1"/>
              <a:t>trình</a:t>
            </a:r>
            <a:r>
              <a:rPr lang="en-US" sz="2400" dirty="0"/>
              <a:t> </a:t>
            </a:r>
            <a:r>
              <a:rPr lang="en-US" sz="2400" dirty="0" err="1"/>
              <a:t>sẽ</a:t>
            </a:r>
            <a:r>
              <a:rPr lang="en-US" sz="2400" dirty="0"/>
              <a:t> </a:t>
            </a:r>
            <a:r>
              <a:rPr lang="en-US" sz="2400" dirty="0" err="1"/>
              <a:t>được</a:t>
            </a:r>
            <a:r>
              <a:rPr lang="en-US" sz="2400" dirty="0"/>
              <a:t> </a:t>
            </a:r>
            <a:r>
              <a:rPr lang="en-US" sz="2400" dirty="0" err="1"/>
              <a:t>gán</a:t>
            </a:r>
            <a:r>
              <a:rPr lang="en-US" sz="2400" dirty="0"/>
              <a:t> </a:t>
            </a:r>
            <a:r>
              <a:rPr lang="en-US" sz="2400" dirty="0" err="1"/>
              <a:t>một</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thường</a:t>
            </a:r>
            <a:r>
              <a:rPr lang="en-US" sz="2400" dirty="0"/>
              <a:t> </a:t>
            </a:r>
            <a:r>
              <a:rPr lang="en-US" sz="2400" dirty="0" err="1"/>
              <a:t>biểu</a:t>
            </a:r>
            <a:r>
              <a:rPr lang="en-US" sz="2400" dirty="0"/>
              <a:t> </a:t>
            </a:r>
            <a:r>
              <a:rPr lang="en-US" sz="2400" dirty="0" err="1"/>
              <a:t>diễn</a:t>
            </a:r>
            <a:r>
              <a:rPr lang="en-US" sz="2400" dirty="0"/>
              <a:t> </a:t>
            </a:r>
            <a:r>
              <a:rPr lang="en-US" sz="2400" dirty="0" err="1"/>
              <a:t>bởi</a:t>
            </a:r>
            <a:r>
              <a:rPr lang="en-US" sz="2400" dirty="0"/>
              <a:t> </a:t>
            </a:r>
            <a:r>
              <a:rPr lang="en-US" sz="2400" dirty="0" err="1"/>
              <a:t>một</a:t>
            </a:r>
            <a:r>
              <a:rPr lang="en-US" sz="2400" dirty="0"/>
              <a:t> con </a:t>
            </a:r>
            <a:r>
              <a:rPr lang="en-US" sz="2400" dirty="0" err="1"/>
              <a:t>số</a:t>
            </a:r>
            <a:r>
              <a:rPr lang="en-US" sz="2400" dirty="0"/>
              <a:t>).</a:t>
            </a:r>
            <a:endParaRPr sz="2400" dirty="0"/>
          </a:p>
          <a:p>
            <a:r>
              <a:rPr lang="en-US" sz="2400" dirty="0"/>
              <a:t>CPU </a:t>
            </a:r>
            <a:r>
              <a:rPr lang="en-US" sz="2400" dirty="0" err="1"/>
              <a:t>sẽ</a:t>
            </a:r>
            <a:r>
              <a:rPr lang="en-US" sz="2400" dirty="0"/>
              <a:t> </a:t>
            </a:r>
            <a:r>
              <a:rPr lang="en-US" sz="2400" dirty="0" err="1"/>
              <a:t>được</a:t>
            </a:r>
            <a:r>
              <a:rPr lang="en-US" sz="2400" dirty="0"/>
              <a:t> </a:t>
            </a:r>
            <a:r>
              <a:rPr lang="en-US" sz="2400" dirty="0" err="1"/>
              <a:t>cấp</a:t>
            </a:r>
            <a:r>
              <a:rPr lang="en-US" sz="2400" dirty="0"/>
              <a:t> </a:t>
            </a:r>
            <a:r>
              <a:rPr lang="en-US" sz="2400" dirty="0" err="1"/>
              <a:t>cho</a:t>
            </a:r>
            <a:r>
              <a:rPr lang="en-US" sz="2400" dirty="0"/>
              <a:t> </a:t>
            </a:r>
            <a:r>
              <a:rPr lang="en-US" sz="2400" dirty="0" err="1"/>
              <a:t>tiến</a:t>
            </a:r>
            <a:r>
              <a:rPr lang="en-US" sz="2400" dirty="0"/>
              <a:t> </a:t>
            </a:r>
            <a:r>
              <a:rPr lang="en-US" sz="2400" dirty="0" err="1"/>
              <a:t>trình</a:t>
            </a:r>
            <a:r>
              <a:rPr lang="en-US" sz="2400" dirty="0"/>
              <a:t> </a:t>
            </a:r>
            <a:r>
              <a:rPr lang="en-US" sz="2400" dirty="0" err="1"/>
              <a:t>có</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cao</a:t>
            </a:r>
            <a:r>
              <a:rPr lang="en-US" sz="2400" dirty="0"/>
              <a:t> </a:t>
            </a:r>
            <a:r>
              <a:rPr lang="en-US" sz="2400" dirty="0" err="1"/>
              <a:t>nhất</a:t>
            </a:r>
            <a:r>
              <a:rPr lang="en-US" sz="2400" dirty="0"/>
              <a:t> </a:t>
            </a:r>
            <a:r>
              <a:rPr lang="en-US" sz="2400" dirty="0" err="1"/>
              <a:t>theo</a:t>
            </a:r>
            <a:r>
              <a:rPr lang="en-US" sz="2400" dirty="0"/>
              <a:t> </a:t>
            </a:r>
            <a:r>
              <a:rPr lang="en-US" sz="2400" dirty="0" err="1"/>
              <a:t>các</a:t>
            </a:r>
            <a:r>
              <a:rPr lang="en-US" sz="2400" dirty="0"/>
              <a:t> </a:t>
            </a:r>
            <a:r>
              <a:rPr lang="en-US" sz="2400" dirty="0" err="1"/>
              <a:t>giá</a:t>
            </a:r>
            <a:r>
              <a:rPr lang="en-US" sz="2400" dirty="0"/>
              <a:t> </a:t>
            </a:r>
            <a:r>
              <a:rPr lang="en-US" sz="2400" dirty="0" err="1"/>
              <a:t>trị</a:t>
            </a:r>
            <a:r>
              <a:rPr lang="en-US" sz="2400" dirty="0"/>
              <a:t> </a:t>
            </a:r>
            <a:r>
              <a:rPr lang="en-US" sz="2400" dirty="0" err="1"/>
              <a:t>số</a:t>
            </a:r>
            <a:r>
              <a:rPr lang="en-US" sz="2400" dirty="0"/>
              <a:t> </a:t>
            </a:r>
            <a:r>
              <a:rPr lang="en-US" sz="2400" dirty="0" err="1"/>
              <a:t>được</a:t>
            </a:r>
            <a:r>
              <a:rPr lang="en-US" sz="2400" dirty="0"/>
              <a:t> </a:t>
            </a:r>
            <a:r>
              <a:rPr lang="en-US" sz="2400" dirty="0" err="1"/>
              <a:t>gán</a:t>
            </a:r>
            <a:r>
              <a:rPr lang="en-US" sz="2400" dirty="0"/>
              <a:t> (</a:t>
            </a:r>
            <a:r>
              <a:rPr lang="en-US" sz="2400" dirty="0" err="1"/>
              <a:t>có</a:t>
            </a:r>
            <a:r>
              <a:rPr lang="en-US" sz="2400" dirty="0"/>
              <a:t> </a:t>
            </a:r>
            <a:r>
              <a:rPr lang="en-US" sz="2400" dirty="0" err="1"/>
              <a:t>thể</a:t>
            </a:r>
            <a:r>
              <a:rPr lang="en-US" sz="2400" dirty="0"/>
              <a:t> </a:t>
            </a:r>
            <a:r>
              <a:rPr lang="en-US" sz="2400" dirty="0" err="1"/>
              <a:t>theo</a:t>
            </a:r>
            <a:r>
              <a:rPr lang="en-US" sz="2400" dirty="0"/>
              <a:t> </a:t>
            </a:r>
            <a:r>
              <a:rPr lang="en-US" sz="2400" dirty="0" err="1"/>
              <a:t>thứ</a:t>
            </a:r>
            <a:r>
              <a:rPr lang="en-US" sz="2400" dirty="0"/>
              <a:t> </a:t>
            </a:r>
            <a:r>
              <a:rPr lang="en-US" sz="2400" dirty="0" err="1"/>
              <a:t>tự</a:t>
            </a:r>
            <a:r>
              <a:rPr lang="en-US" sz="2400" dirty="0"/>
              <a:t> </a:t>
            </a:r>
            <a:r>
              <a:rPr lang="en-US" sz="2400" dirty="0" err="1"/>
              <a:t>tăng</a:t>
            </a:r>
            <a:r>
              <a:rPr lang="en-US" sz="2400" dirty="0"/>
              <a:t> </a:t>
            </a:r>
            <a:r>
              <a:rPr lang="en-US" sz="2400" dirty="0" err="1"/>
              <a:t>dần</a:t>
            </a:r>
            <a:r>
              <a:rPr lang="en-US" sz="2400" dirty="0"/>
              <a:t> hay </a:t>
            </a:r>
            <a:r>
              <a:rPr lang="en-US" sz="2400" dirty="0" err="1"/>
              <a:t>giảm</a:t>
            </a:r>
            <a:r>
              <a:rPr lang="en-US" sz="2400" dirty="0"/>
              <a:t> </a:t>
            </a:r>
            <a:r>
              <a:rPr lang="en-US" sz="2400" dirty="0" err="1"/>
              <a:t>dần</a:t>
            </a:r>
            <a:r>
              <a:rPr lang="en-US" sz="2400" dirty="0"/>
              <a:t>).</a:t>
            </a:r>
            <a:endParaRPr sz="2400" dirty="0"/>
          </a:p>
          <a:p>
            <a:r>
              <a:rPr lang="en-US" sz="2400" dirty="0" err="1"/>
              <a:t>Định</a:t>
            </a:r>
            <a:r>
              <a:rPr lang="en-US" sz="2400" dirty="0"/>
              <a:t> </a:t>
            </a:r>
            <a:r>
              <a:rPr lang="en-US" sz="2400" dirty="0" err="1"/>
              <a:t>thời</a:t>
            </a:r>
            <a:r>
              <a:rPr lang="en-US" sz="2400" dirty="0"/>
              <a:t> </a:t>
            </a:r>
            <a:r>
              <a:rPr lang="en-US" sz="2400" dirty="0" err="1"/>
              <a:t>sử</a:t>
            </a:r>
            <a:r>
              <a:rPr lang="en-US" sz="2400" dirty="0"/>
              <a:t> </a:t>
            </a:r>
            <a:r>
              <a:rPr lang="en-US" sz="2400" dirty="0" err="1"/>
              <a:t>dụng</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có</a:t>
            </a:r>
            <a:r>
              <a:rPr lang="en-US" sz="2400" dirty="0"/>
              <a:t> </a:t>
            </a:r>
            <a:r>
              <a:rPr lang="en-US" sz="2400" dirty="0" err="1"/>
              <a:t>thể</a:t>
            </a:r>
            <a:r>
              <a:rPr lang="en-US" sz="2400" dirty="0"/>
              <a:t>:</a:t>
            </a:r>
            <a:endParaRPr sz="2400" dirty="0"/>
          </a:p>
          <a:p>
            <a:pPr lvl="1"/>
            <a:r>
              <a:rPr lang="en-US" sz="2200" dirty="0"/>
              <a:t>Preemptive</a:t>
            </a:r>
            <a:endParaRPr sz="2200" dirty="0"/>
          </a:p>
          <a:p>
            <a:pPr lvl="1"/>
            <a:r>
              <a:rPr lang="en-US" sz="2200" dirty="0"/>
              <a:t>Non-preemptive</a:t>
            </a:r>
            <a:endParaRPr sz="2200" dirty="0"/>
          </a:p>
        </p:txBody>
      </p:sp>
      <p:sp>
        <p:nvSpPr>
          <p:cNvPr id="635" name="Google Shape;635;p38"/>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0EC1432E-5698-CF71-03A4-9128DB996C09}"/>
              </a:ext>
            </a:extLst>
          </p:cNvPr>
          <p:cNvSpPr>
            <a:spLocks noGrp="1"/>
          </p:cNvSpPr>
          <p:nvPr>
            <p:ph type="sldNum" sz="quarter" idx="12"/>
          </p:nvPr>
        </p:nvSpPr>
        <p:spPr/>
        <p:txBody>
          <a:bodyPr/>
          <a:lstStyle/>
          <a:p>
            <a:fld id="{00000000-1234-1234-1234-123412341234}" type="slidenum">
              <a:rPr lang="en-US" smtClean="0"/>
              <a:pPr/>
              <a:t>49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2">
                                            <p:txEl>
                                              <p:pRg st="0" end="0"/>
                                            </p:txEl>
                                          </p:spTgt>
                                        </p:tgtEl>
                                        <p:attrNameLst>
                                          <p:attrName>style.visibility</p:attrName>
                                        </p:attrNameLst>
                                      </p:cBhvr>
                                      <p:to>
                                        <p:strVal val="visible"/>
                                      </p:to>
                                    </p:set>
                                    <p:anim calcmode="lin" valueType="num">
                                      <p:cBhvr additive="base">
                                        <p:cTn id="7" dur="500" fill="hold"/>
                                        <p:tgtEl>
                                          <p:spTgt spid="6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2">
                                            <p:txEl>
                                              <p:pRg st="1" end="1"/>
                                            </p:txEl>
                                          </p:spTgt>
                                        </p:tgtEl>
                                        <p:attrNameLst>
                                          <p:attrName>style.visibility</p:attrName>
                                        </p:attrNameLst>
                                      </p:cBhvr>
                                      <p:to>
                                        <p:strVal val="visible"/>
                                      </p:to>
                                    </p:set>
                                    <p:anim calcmode="lin" valueType="num">
                                      <p:cBhvr additive="base">
                                        <p:cTn id="13" dur="500" fill="hold"/>
                                        <p:tgtEl>
                                          <p:spTgt spid="6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2">
                                            <p:txEl>
                                              <p:pRg st="2" end="2"/>
                                            </p:txEl>
                                          </p:spTgt>
                                        </p:tgtEl>
                                        <p:attrNameLst>
                                          <p:attrName>style.visibility</p:attrName>
                                        </p:attrNameLst>
                                      </p:cBhvr>
                                      <p:to>
                                        <p:strVal val="visible"/>
                                      </p:to>
                                    </p:set>
                                    <p:anim calcmode="lin" valueType="num">
                                      <p:cBhvr additive="base">
                                        <p:cTn id="19" dur="500" fill="hold"/>
                                        <p:tgtEl>
                                          <p:spTgt spid="63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32">
                                            <p:txEl>
                                              <p:pRg st="3" end="3"/>
                                            </p:txEl>
                                          </p:spTgt>
                                        </p:tgtEl>
                                        <p:attrNameLst>
                                          <p:attrName>style.visibility</p:attrName>
                                        </p:attrNameLst>
                                      </p:cBhvr>
                                      <p:to>
                                        <p:strVal val="visible"/>
                                      </p:to>
                                    </p:set>
                                    <p:anim calcmode="lin" valueType="num">
                                      <p:cBhvr additive="base">
                                        <p:cTn id="23" dur="500" fill="hold"/>
                                        <p:tgtEl>
                                          <p:spTgt spid="63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3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32">
                                            <p:txEl>
                                              <p:pRg st="4" end="4"/>
                                            </p:txEl>
                                          </p:spTgt>
                                        </p:tgtEl>
                                        <p:attrNameLst>
                                          <p:attrName>style.visibility</p:attrName>
                                        </p:attrNameLst>
                                      </p:cBhvr>
                                      <p:to>
                                        <p:strVal val="visible"/>
                                      </p:to>
                                    </p:set>
                                    <p:anim calcmode="lin" valueType="num">
                                      <p:cBhvr additive="base">
                                        <p:cTn id="27" dur="500" fill="hold"/>
                                        <p:tgtEl>
                                          <p:spTgt spid="63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3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1.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endParaRPr dirty="0"/>
          </a:p>
        </p:txBody>
      </p:sp>
      <p:sp>
        <p:nvSpPr>
          <p:cNvPr id="85" name="Google Shape;85;p4"/>
          <p:cNvSpPr txBox="1">
            <a:spLocks noGrp="1"/>
          </p:cNvSpPr>
          <p:nvPr>
            <p:ph idx="1"/>
          </p:nvPr>
        </p:nvSpPr>
        <p:spPr>
          <a:xfrm>
            <a:off x="774145" y="1233824"/>
            <a:ext cx="10579654" cy="3664747"/>
          </a:xfrm>
          <a:prstGeom prst="rect">
            <a:avLst/>
          </a:prstGeom>
          <a:noFill/>
          <a:ln>
            <a:noFill/>
          </a:ln>
        </p:spPr>
        <p:txBody>
          <a:bodyPr spcFirstLastPara="1" wrap="square" lIns="91425" tIns="45700" rIns="91425" bIns="45700" anchor="t" anchorCtr="0">
            <a:noAutofit/>
          </a:bodyPr>
          <a:lstStyle/>
          <a:p>
            <a:pPr marL="342900" indent="-342900"/>
            <a:r>
              <a:rPr lang="en-US" sz="2200" dirty="0" err="1"/>
              <a:t>Trong</a:t>
            </a:r>
            <a:r>
              <a:rPr lang="en-US" sz="2200" dirty="0"/>
              <a:t> </a:t>
            </a:r>
            <a:r>
              <a:rPr lang="en-US" sz="2200" dirty="0" err="1"/>
              <a:t>các</a:t>
            </a:r>
            <a:r>
              <a:rPr lang="en-US" sz="2200" dirty="0"/>
              <a:t> </a:t>
            </a:r>
            <a:r>
              <a:rPr lang="en-US" sz="2200" dirty="0" err="1"/>
              <a:t>hệ</a:t>
            </a:r>
            <a:r>
              <a:rPr lang="en-US" sz="2200" dirty="0"/>
              <a:t> </a:t>
            </a:r>
            <a:r>
              <a:rPr lang="en-US" sz="2200" dirty="0" err="1"/>
              <a:t>thống</a:t>
            </a:r>
            <a:r>
              <a:rPr lang="en-US" sz="2200" dirty="0"/>
              <a:t> </a:t>
            </a:r>
            <a:r>
              <a:rPr lang="en-US" sz="2200" dirty="0" err="1"/>
              <a:t>đa</a:t>
            </a:r>
            <a:r>
              <a:rPr lang="en-US" sz="2200" dirty="0"/>
              <a:t> </a:t>
            </a:r>
            <a:r>
              <a:rPr lang="en-US" sz="2200" dirty="0" err="1"/>
              <a:t>nhiệm</a:t>
            </a:r>
            <a:r>
              <a:rPr lang="en-US" sz="2200" dirty="0"/>
              <a:t> (multitasking), </a:t>
            </a:r>
            <a:r>
              <a:rPr lang="en-US" sz="2200" dirty="0" err="1"/>
              <a:t>đơn</a:t>
            </a:r>
            <a:r>
              <a:rPr lang="en-US" sz="2200" dirty="0"/>
              <a:t> </a:t>
            </a:r>
            <a:r>
              <a:rPr lang="en-US" sz="2200" dirty="0" err="1"/>
              <a:t>vị</a:t>
            </a:r>
            <a:r>
              <a:rPr lang="en-US" sz="2200" dirty="0"/>
              <a:t> </a:t>
            </a:r>
            <a:r>
              <a:rPr lang="en-US" sz="2200" dirty="0" err="1"/>
              <a:t>xử</a:t>
            </a:r>
            <a:r>
              <a:rPr lang="en-US" sz="2200" dirty="0"/>
              <a:t> </a:t>
            </a:r>
            <a:r>
              <a:rPr lang="en-US" sz="2200" dirty="0" err="1"/>
              <a:t>lý</a:t>
            </a:r>
            <a:endParaRPr sz="2200" dirty="0"/>
          </a:p>
          <a:p>
            <a:pPr marL="742950" lvl="1" indent="-285750"/>
            <a:r>
              <a:rPr lang="en-US" sz="2200" dirty="0"/>
              <a:t>Cho </a:t>
            </a:r>
            <a:r>
              <a:rPr lang="en-US" sz="2200" dirty="0" err="1"/>
              <a:t>phép</a:t>
            </a:r>
            <a:r>
              <a:rPr lang="en-US" sz="2200" dirty="0"/>
              <a:t> </a:t>
            </a:r>
            <a:r>
              <a:rPr lang="en-US" sz="2200" dirty="0" err="1"/>
              <a:t>thực</a:t>
            </a:r>
            <a:r>
              <a:rPr lang="en-US" sz="2200" dirty="0"/>
              <a:t> </a:t>
            </a:r>
            <a:r>
              <a:rPr lang="en-US" sz="2200" dirty="0" err="1"/>
              <a:t>thi</a:t>
            </a:r>
            <a:r>
              <a:rPr lang="en-US" sz="2200" dirty="0"/>
              <a:t> </a:t>
            </a:r>
            <a:r>
              <a:rPr lang="en-US" sz="2200" dirty="0" err="1"/>
              <a:t>đồng</a:t>
            </a:r>
            <a:r>
              <a:rPr lang="en-US" sz="2200" dirty="0"/>
              <a:t> </a:t>
            </a:r>
            <a:r>
              <a:rPr lang="en-US" sz="2200" dirty="0" err="1"/>
              <a:t>thời</a:t>
            </a:r>
            <a:r>
              <a:rPr lang="en-US" sz="2200" dirty="0"/>
              <a:t> </a:t>
            </a:r>
            <a:r>
              <a:rPr lang="en-US" sz="2200" dirty="0" err="1"/>
              <a:t>nhiều</a:t>
            </a:r>
            <a:r>
              <a:rPr lang="en-US" sz="2200" dirty="0"/>
              <a:t> </a:t>
            </a:r>
            <a:r>
              <a:rPr lang="en-US" sz="2200" dirty="0" err="1"/>
              <a:t>chương</a:t>
            </a:r>
            <a:r>
              <a:rPr lang="en-US" sz="2200" dirty="0"/>
              <a:t> </a:t>
            </a:r>
            <a:r>
              <a:rPr lang="en-US" sz="2200" dirty="0" err="1"/>
              <a:t>trình</a:t>
            </a:r>
            <a:r>
              <a:rPr lang="en-US" sz="2200" dirty="0"/>
              <a:t> </a:t>
            </a:r>
            <a:r>
              <a:rPr lang="en-US" sz="2200" dirty="0" err="1"/>
              <a:t>để</a:t>
            </a:r>
            <a:r>
              <a:rPr lang="en-US" sz="2200" dirty="0"/>
              <a:t> </a:t>
            </a:r>
            <a:r>
              <a:rPr lang="en-US" sz="2200" dirty="0" err="1"/>
              <a:t>làm</a:t>
            </a:r>
            <a:r>
              <a:rPr lang="en-US" sz="2200" dirty="0"/>
              <a:t> </a:t>
            </a:r>
            <a:r>
              <a:rPr lang="en-US" sz="2200" dirty="0" err="1"/>
              <a:t>tăng</a:t>
            </a:r>
            <a:r>
              <a:rPr lang="en-US" sz="2200" dirty="0"/>
              <a:t> </a:t>
            </a:r>
            <a:r>
              <a:rPr lang="en-US" sz="2200" dirty="0" err="1"/>
              <a:t>hiệu</a:t>
            </a:r>
            <a:r>
              <a:rPr lang="en-US" sz="2200" dirty="0"/>
              <a:t> </a:t>
            </a:r>
            <a:r>
              <a:rPr lang="en-US" sz="2200" dirty="0" err="1"/>
              <a:t>suất</a:t>
            </a:r>
            <a:r>
              <a:rPr lang="en-US" sz="2200" dirty="0"/>
              <a:t> </a:t>
            </a:r>
            <a:r>
              <a:rPr lang="en-US" sz="2200" dirty="0" err="1"/>
              <a:t>hệ</a:t>
            </a:r>
            <a:r>
              <a:rPr lang="en-US" sz="2200" dirty="0"/>
              <a:t> </a:t>
            </a:r>
            <a:r>
              <a:rPr lang="en-US" sz="2200" dirty="0" err="1"/>
              <a:t>thống</a:t>
            </a:r>
            <a:r>
              <a:rPr lang="en-US" sz="2200" dirty="0"/>
              <a:t> </a:t>
            </a:r>
            <a:r>
              <a:rPr lang="en-US" sz="2200" i="1" dirty="0"/>
              <a:t>(Cho </a:t>
            </a:r>
            <a:r>
              <a:rPr lang="en-US" sz="2200" i="1" dirty="0" err="1"/>
              <a:t>phép</a:t>
            </a:r>
            <a:r>
              <a:rPr lang="en-US" sz="2200" i="1" dirty="0"/>
              <a:t> </a:t>
            </a:r>
            <a:r>
              <a:rPr lang="en-US" sz="2200" i="1" dirty="0" err="1"/>
              <a:t>nhiều</a:t>
            </a:r>
            <a:r>
              <a:rPr lang="en-US" sz="2200" i="1" dirty="0"/>
              <a:t> </a:t>
            </a:r>
            <a:r>
              <a:rPr lang="en-US" sz="2200" i="1" dirty="0" err="1"/>
              <a:t>chương</a:t>
            </a:r>
            <a:r>
              <a:rPr lang="en-US" sz="2200" i="1" dirty="0"/>
              <a:t> </a:t>
            </a:r>
            <a:r>
              <a:rPr lang="en-US" sz="2200" i="1" dirty="0" err="1"/>
              <a:t>trình</a:t>
            </a:r>
            <a:r>
              <a:rPr lang="en-US" sz="2200" i="1" dirty="0"/>
              <a:t> </a:t>
            </a:r>
            <a:r>
              <a:rPr lang="en-US" sz="2200" i="1" dirty="0" err="1"/>
              <a:t>được</a:t>
            </a:r>
            <a:r>
              <a:rPr lang="en-US" sz="2200" i="1" dirty="0"/>
              <a:t> </a:t>
            </a:r>
            <a:r>
              <a:rPr lang="en-US" sz="2200" i="1" dirty="0" err="1"/>
              <a:t>nạp</a:t>
            </a:r>
            <a:r>
              <a:rPr lang="en-US" sz="2200" i="1" dirty="0"/>
              <a:t> </a:t>
            </a:r>
            <a:r>
              <a:rPr lang="en-US" sz="2200" i="1" dirty="0" err="1"/>
              <a:t>vào</a:t>
            </a:r>
            <a:r>
              <a:rPr lang="en-US" sz="2200" i="1" dirty="0"/>
              <a:t> </a:t>
            </a:r>
            <a:r>
              <a:rPr lang="en-US" sz="2200" i="1" dirty="0" err="1"/>
              <a:t>bộ</a:t>
            </a:r>
            <a:r>
              <a:rPr lang="en-US" sz="2200" i="1" dirty="0"/>
              <a:t> </a:t>
            </a:r>
            <a:r>
              <a:rPr lang="en-US" sz="2200" i="1" dirty="0" err="1"/>
              <a:t>nhớ</a:t>
            </a:r>
            <a:r>
              <a:rPr lang="en-US" sz="2200" i="1" dirty="0"/>
              <a:t>).</a:t>
            </a:r>
            <a:endParaRPr sz="2200" i="1" dirty="0"/>
          </a:p>
          <a:p>
            <a:pPr marL="742950" lvl="1" indent="-285750"/>
            <a:r>
              <a:rPr lang="en-US" sz="2200" dirty="0" err="1"/>
              <a:t>Tại</a:t>
            </a:r>
            <a:r>
              <a:rPr lang="en-US" sz="2200" dirty="0"/>
              <a:t> </a:t>
            </a:r>
            <a:r>
              <a:rPr lang="en-US" sz="2200" dirty="0" err="1"/>
              <a:t>mỗi</a:t>
            </a:r>
            <a:r>
              <a:rPr lang="en-US" sz="2200" dirty="0"/>
              <a:t> </a:t>
            </a:r>
            <a:r>
              <a:rPr lang="en-US" sz="2200" dirty="0" err="1"/>
              <a:t>thời</a:t>
            </a:r>
            <a:r>
              <a:rPr lang="en-US" sz="2200" dirty="0"/>
              <a:t> </a:t>
            </a:r>
            <a:r>
              <a:rPr lang="en-US" sz="2200" dirty="0" err="1"/>
              <a:t>điểm</a:t>
            </a:r>
            <a:r>
              <a:rPr lang="en-US" sz="2200" dirty="0"/>
              <a:t>, </a:t>
            </a:r>
            <a:r>
              <a:rPr lang="en-US" sz="2200" dirty="0" err="1"/>
              <a:t>chỉ</a:t>
            </a:r>
            <a:r>
              <a:rPr lang="en-US" sz="2200" dirty="0"/>
              <a:t> </a:t>
            </a:r>
            <a:r>
              <a:rPr lang="en-US" sz="2200" dirty="0" err="1"/>
              <a:t>có</a:t>
            </a:r>
            <a:r>
              <a:rPr lang="en-US" sz="2200" dirty="0"/>
              <a:t> </a:t>
            </a:r>
            <a:r>
              <a:rPr lang="en-US" sz="2200" dirty="0" err="1"/>
              <a:t>một</a:t>
            </a:r>
            <a:r>
              <a:rPr lang="en-US" sz="2200" dirty="0"/>
              <a:t> </a:t>
            </a:r>
            <a:r>
              <a:rPr lang="en-US" sz="2200" dirty="0" err="1"/>
              <a:t>tiến</a:t>
            </a:r>
            <a:r>
              <a:rPr lang="en-US" sz="2200" dirty="0"/>
              <a:t> </a:t>
            </a:r>
            <a:r>
              <a:rPr lang="en-US" sz="2200" dirty="0" err="1"/>
              <a:t>trình</a:t>
            </a:r>
            <a:r>
              <a:rPr lang="en-US" sz="2200" dirty="0"/>
              <a:t> </a:t>
            </a:r>
            <a:r>
              <a:rPr lang="en-US" sz="2200" dirty="0" err="1"/>
              <a:t>được</a:t>
            </a:r>
            <a:r>
              <a:rPr lang="en-US" sz="2200" dirty="0"/>
              <a:t> </a:t>
            </a:r>
            <a:r>
              <a:rPr lang="en-US" sz="2200" dirty="0" err="1"/>
              <a:t>thực</a:t>
            </a:r>
            <a:r>
              <a:rPr lang="en-US" sz="2200" dirty="0"/>
              <a:t> </a:t>
            </a:r>
            <a:r>
              <a:rPr lang="en-US" sz="2200" dirty="0" err="1"/>
              <a:t>thi</a:t>
            </a:r>
            <a:r>
              <a:rPr lang="en-US" sz="2200" dirty="0"/>
              <a:t>.</a:t>
            </a:r>
            <a:endParaRPr sz="2200" dirty="0"/>
          </a:p>
          <a:p>
            <a:pPr marL="342900" indent="-342900"/>
            <a:r>
              <a:rPr lang="en-US" sz="2200" dirty="0" err="1"/>
              <a:t>Cần</a:t>
            </a:r>
            <a:r>
              <a:rPr lang="en-US" sz="2200" dirty="0"/>
              <a:t> </a:t>
            </a:r>
            <a:r>
              <a:rPr lang="en-US" sz="2200" dirty="0" err="1"/>
              <a:t>phải</a:t>
            </a:r>
            <a:r>
              <a:rPr lang="en-US" sz="2200" dirty="0"/>
              <a:t> </a:t>
            </a:r>
            <a:r>
              <a:rPr lang="en-US" sz="2200" dirty="0" err="1"/>
              <a:t>giải</a:t>
            </a:r>
            <a:r>
              <a:rPr lang="en-US" sz="2200" dirty="0"/>
              <a:t> </a:t>
            </a:r>
            <a:r>
              <a:rPr lang="en-US" sz="2200" dirty="0" err="1"/>
              <a:t>quyết</a:t>
            </a:r>
            <a:r>
              <a:rPr lang="en-US" sz="2200" dirty="0"/>
              <a:t> </a:t>
            </a:r>
            <a:r>
              <a:rPr lang="en-US" sz="2200" dirty="0" err="1"/>
              <a:t>vấn</a:t>
            </a:r>
            <a:r>
              <a:rPr lang="en-US" sz="2200" dirty="0"/>
              <a:t> </a:t>
            </a:r>
            <a:r>
              <a:rPr lang="en-US" sz="2200" dirty="0" err="1"/>
              <a:t>đề</a:t>
            </a:r>
            <a:r>
              <a:rPr lang="en-US" sz="2200" dirty="0"/>
              <a:t> </a:t>
            </a:r>
            <a:r>
              <a:rPr lang="en-US" sz="2200" dirty="0" err="1"/>
              <a:t>phân</a:t>
            </a:r>
            <a:r>
              <a:rPr lang="en-US" sz="2200" dirty="0"/>
              <a:t> chia, </a:t>
            </a:r>
            <a:r>
              <a:rPr lang="en-US" sz="2200" dirty="0" err="1"/>
              <a:t>lựa</a:t>
            </a:r>
            <a:r>
              <a:rPr lang="en-US" sz="2200" dirty="0"/>
              <a:t> </a:t>
            </a:r>
            <a:r>
              <a:rPr lang="en-US" sz="2200" dirty="0" err="1"/>
              <a:t>chọn</a:t>
            </a:r>
            <a:r>
              <a:rPr lang="en-US" sz="2200" dirty="0"/>
              <a:t> </a:t>
            </a:r>
            <a:r>
              <a:rPr lang="en-US" sz="2200" dirty="0" err="1"/>
              <a:t>tiến</a:t>
            </a:r>
            <a:r>
              <a:rPr lang="en-US" sz="2200" dirty="0"/>
              <a:t> </a:t>
            </a:r>
            <a:r>
              <a:rPr lang="en-US" sz="2200" dirty="0" err="1"/>
              <a:t>trình</a:t>
            </a:r>
            <a:r>
              <a:rPr lang="en-US" sz="2200" dirty="0"/>
              <a:t> </a:t>
            </a:r>
            <a:r>
              <a:rPr lang="en-US" sz="2200" dirty="0" err="1"/>
              <a:t>thực</a:t>
            </a:r>
            <a:r>
              <a:rPr lang="en-US" sz="2200" dirty="0"/>
              <a:t> </a:t>
            </a:r>
            <a:r>
              <a:rPr lang="en-US" sz="2200" dirty="0" err="1"/>
              <a:t>thi</a:t>
            </a:r>
            <a:r>
              <a:rPr lang="en-US" sz="2200" dirty="0"/>
              <a:t> </a:t>
            </a:r>
            <a:r>
              <a:rPr lang="en-US" sz="2200" dirty="0" err="1"/>
              <a:t>để</a:t>
            </a:r>
            <a:r>
              <a:rPr lang="en-US" sz="2200" dirty="0"/>
              <a:t> </a:t>
            </a:r>
            <a:r>
              <a:rPr lang="en-US" sz="2200" dirty="0" err="1"/>
              <a:t>đạt</a:t>
            </a:r>
            <a:r>
              <a:rPr lang="en-US" sz="2200" dirty="0"/>
              <a:t> </a:t>
            </a:r>
            <a:r>
              <a:rPr lang="en-US" sz="2200" dirty="0" err="1"/>
              <a:t>được</a:t>
            </a:r>
            <a:r>
              <a:rPr lang="en-US" sz="2200" dirty="0"/>
              <a:t> </a:t>
            </a:r>
            <a:r>
              <a:rPr lang="en-US" sz="2200" dirty="0" err="1"/>
              <a:t>hiệu</a:t>
            </a:r>
            <a:r>
              <a:rPr lang="en-US" sz="2200" dirty="0"/>
              <a:t> </a:t>
            </a:r>
            <a:r>
              <a:rPr lang="en-US" sz="2200" dirty="0" err="1"/>
              <a:t>quả</a:t>
            </a:r>
            <a:r>
              <a:rPr lang="en-US" sz="2200" dirty="0"/>
              <a:t> </a:t>
            </a:r>
            <a:r>
              <a:rPr lang="en-US" sz="2200" dirty="0" err="1"/>
              <a:t>cao</a:t>
            </a:r>
            <a:r>
              <a:rPr lang="en-US" sz="2200" dirty="0"/>
              <a:t> </a:t>
            </a:r>
            <a:r>
              <a:rPr lang="en-US" sz="2200" dirty="0" err="1"/>
              <a:t>nhất</a:t>
            </a:r>
            <a:r>
              <a:rPr lang="en-US" sz="2200" dirty="0"/>
              <a:t>.</a:t>
            </a:r>
            <a:endParaRPr sz="2200" dirty="0"/>
          </a:p>
          <a:p>
            <a:pPr marL="342900" indent="-342900"/>
            <a:r>
              <a:rPr lang="en-US" sz="2200" dirty="0" err="1"/>
              <a:t>Cần</a:t>
            </a:r>
            <a:r>
              <a:rPr lang="en-US" sz="2200" dirty="0"/>
              <a:t> </a:t>
            </a:r>
            <a:r>
              <a:rPr lang="en-US" sz="2200" dirty="0" err="1"/>
              <a:t>có</a:t>
            </a:r>
            <a:r>
              <a:rPr lang="en-US" sz="2200" dirty="0"/>
              <a:t> </a:t>
            </a:r>
            <a:r>
              <a:rPr lang="en-US" sz="2200" dirty="0" err="1"/>
              <a:t>những</a:t>
            </a:r>
            <a:r>
              <a:rPr lang="en-US" sz="2200" dirty="0"/>
              <a:t> </a:t>
            </a:r>
            <a:r>
              <a:rPr lang="en-US" sz="2200" dirty="0" err="1"/>
              <a:t>phương</a:t>
            </a:r>
            <a:r>
              <a:rPr lang="en-US" sz="2200" dirty="0"/>
              <a:t> </a:t>
            </a:r>
            <a:r>
              <a:rPr lang="en-US" sz="2200" dirty="0" err="1"/>
              <a:t>pháp</a:t>
            </a:r>
            <a:r>
              <a:rPr lang="en-US" sz="2200" dirty="0"/>
              <a:t> </a:t>
            </a:r>
            <a:r>
              <a:rPr lang="en-US" sz="2200" dirty="0" err="1"/>
              <a:t>chọn</a:t>
            </a:r>
            <a:r>
              <a:rPr lang="en-US" sz="2200" dirty="0"/>
              <a:t> </a:t>
            </a:r>
            <a:r>
              <a:rPr lang="en-US" sz="2200" dirty="0" err="1"/>
              <a:t>lựa</a:t>
            </a:r>
            <a:r>
              <a:rPr lang="en-US" sz="2200" dirty="0"/>
              <a:t> </a:t>
            </a:r>
            <a:r>
              <a:rPr lang="en-US" sz="2200" dirty="0" err="1"/>
              <a:t>phù</a:t>
            </a:r>
            <a:r>
              <a:rPr lang="en-US" sz="2200" dirty="0"/>
              <a:t> </a:t>
            </a:r>
            <a:r>
              <a:rPr lang="en-US" sz="2200" dirty="0" err="1"/>
              <a:t>hợp</a:t>
            </a:r>
            <a:r>
              <a:rPr lang="en-US" sz="2200" dirty="0"/>
              <a:t>.</a:t>
            </a:r>
            <a:endParaRPr sz="2200" dirty="0"/>
          </a:p>
        </p:txBody>
      </p:sp>
      <p:sp>
        <p:nvSpPr>
          <p:cNvPr id="88" name="Google Shape;88;p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dirty="0"/>
          </a:p>
        </p:txBody>
      </p:sp>
      <p:sp>
        <p:nvSpPr>
          <p:cNvPr id="2" name="Slide Number Placeholder 1">
            <a:extLst>
              <a:ext uri="{FF2B5EF4-FFF2-40B4-BE49-F238E27FC236}">
                <a16:creationId xmlns:a16="http://schemas.microsoft.com/office/drawing/2014/main" id="{666D5B15-0FCF-4532-DAB1-F29DDE25FF15}"/>
              </a:ext>
            </a:extLst>
          </p:cNvPr>
          <p:cNvSpPr>
            <a:spLocks noGrp="1"/>
          </p:cNvSpPr>
          <p:nvPr>
            <p:ph type="sldNum" sz="quarter" idx="12"/>
          </p:nvPr>
        </p:nvSpPr>
        <p:spPr/>
        <p:txBody>
          <a:bodyPr/>
          <a:lstStyle/>
          <a:p>
            <a:fld id="{00000000-1234-1234-1234-123412341234}" type="slidenum">
              <a:rPr lang="en-US" smtClean="0"/>
              <a:pPr/>
              <a:t>5</a:t>
            </a:fld>
            <a:endParaRPr lang="en-US" dirty="0"/>
          </a:p>
        </p:txBody>
      </p:sp>
      <p:sp>
        <p:nvSpPr>
          <p:cNvPr id="4" name="TextBox 3">
            <a:extLst>
              <a:ext uri="{FF2B5EF4-FFF2-40B4-BE49-F238E27FC236}">
                <a16:creationId xmlns:a16="http://schemas.microsoft.com/office/drawing/2014/main" id="{AB814E0C-5B80-F04F-76DB-E29A2D13BF5B}"/>
              </a:ext>
            </a:extLst>
          </p:cNvPr>
          <p:cNvSpPr txBox="1"/>
          <p:nvPr/>
        </p:nvSpPr>
        <p:spPr>
          <a:xfrm>
            <a:off x="774145" y="4939931"/>
            <a:ext cx="10579654" cy="867482"/>
          </a:xfrm>
          <a:prstGeom prst="rect">
            <a:avLst/>
          </a:prstGeom>
          <a:gradFill>
            <a:gsLst>
              <a:gs pos="0">
                <a:srgbClr val="0072FF"/>
              </a:gs>
              <a:gs pos="100000">
                <a:srgbClr val="00C6FF"/>
              </a:gs>
            </a:gsLst>
            <a:lin ang="2700000" scaled="1"/>
          </a:gradFill>
        </p:spPr>
        <p:txBody>
          <a:bodyPr vert="horz" wrap="square" lIns="91440" tIns="45720" rIns="91440" bIns="45720" rtlCol="0" anchor="ctr">
            <a:spAutoFit/>
          </a:bodyPr>
          <a:lstStyle>
            <a:defPPr>
              <a:defRPr lang="en-VN"/>
            </a:defPPr>
            <a:lvl1pPr algn="ct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9pPr>
          </a:lstStyle>
          <a:p>
            <a:pPr algn="just"/>
            <a:r>
              <a:rPr lang="vi-VN" sz="2200" u="sng" dirty="0"/>
              <a:t>Định thời</a:t>
            </a:r>
            <a:r>
              <a:rPr lang="vi-VN" sz="2200" dirty="0"/>
              <a:t> </a:t>
            </a:r>
            <a:r>
              <a:rPr lang="vi-VN" sz="2200" b="0" dirty="0"/>
              <a:t>là chiến lược lựa chọn tiến trình phù hợp để được thực thi sao cho đạt được hiệu quả cao nhất</a:t>
            </a:r>
            <a:r>
              <a:rPr lang="en-US" sz="2200" b="0" dirty="0"/>
              <a:t>.</a:t>
            </a:r>
            <a:endParaRPr lang="vi-VN" sz="22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 calcmode="lin" valueType="num">
                                      <p:cBhvr additive="base">
                                        <p:cTn id="7"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5">
                                            <p:txEl>
                                              <p:pRg st="1" end="1"/>
                                            </p:txEl>
                                          </p:spTgt>
                                        </p:tgtEl>
                                        <p:attrNameLst>
                                          <p:attrName>style.visibility</p:attrName>
                                        </p:attrNameLst>
                                      </p:cBhvr>
                                      <p:to>
                                        <p:strVal val="visible"/>
                                      </p:to>
                                    </p:set>
                                    <p:anim calcmode="lin" valueType="num">
                                      <p:cBhvr additive="base">
                                        <p:cTn id="13" dur="500" fill="hold"/>
                                        <p:tgtEl>
                                          <p:spTgt spid="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5">
                                            <p:txEl>
                                              <p:pRg st="2" end="2"/>
                                            </p:txEl>
                                          </p:spTgt>
                                        </p:tgtEl>
                                        <p:attrNameLst>
                                          <p:attrName>style.visibility</p:attrName>
                                        </p:attrNameLst>
                                      </p:cBhvr>
                                      <p:to>
                                        <p:strVal val="visible"/>
                                      </p:to>
                                    </p:set>
                                    <p:anim calcmode="lin" valueType="num">
                                      <p:cBhvr additive="base">
                                        <p:cTn id="19" dur="500" fill="hold"/>
                                        <p:tgtEl>
                                          <p:spTgt spid="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5">
                                            <p:txEl>
                                              <p:pRg st="3" end="3"/>
                                            </p:txEl>
                                          </p:spTgt>
                                        </p:tgtEl>
                                        <p:attrNameLst>
                                          <p:attrName>style.visibility</p:attrName>
                                        </p:attrNameLst>
                                      </p:cBhvr>
                                      <p:to>
                                        <p:strVal val="visible"/>
                                      </p:to>
                                    </p:set>
                                    <p:anim calcmode="lin" valueType="num">
                                      <p:cBhvr additive="base">
                                        <p:cTn id="25" dur="500" fill="hold"/>
                                        <p:tgtEl>
                                          <p:spTgt spid="8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5">
                                            <p:txEl>
                                              <p:pRg st="4" end="4"/>
                                            </p:txEl>
                                          </p:spTgt>
                                        </p:tgtEl>
                                        <p:attrNameLst>
                                          <p:attrName>style.visibility</p:attrName>
                                        </p:attrNameLst>
                                      </p:cBhvr>
                                      <p:to>
                                        <p:strVal val="visible"/>
                                      </p:to>
                                    </p:set>
                                    <p:anim calcmode="lin" valueType="num">
                                      <p:cBhvr additive="base">
                                        <p:cTn id="31" dur="500" fill="hold"/>
                                        <p:tgtEl>
                                          <p:spTgt spid="8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9"/>
          <p:cNvSpPr txBox="1">
            <a:spLocks noGrp="1"/>
          </p:cNvSpPr>
          <p:nvPr>
            <p:ph type="title"/>
          </p:nvPr>
        </p:nvSpPr>
        <p:spPr>
          <a:xfrm>
            <a:off x="774145" y="1956281"/>
            <a:ext cx="5187639"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dirty="0" err="1">
                <a:solidFill>
                  <a:schemeClr val="bg1"/>
                </a:solidFill>
                <a:latin typeface="Arial" panose="020B0604020202020204" pitchFamily="34" charset="0"/>
                <a:ea typeface="+mn-ea"/>
                <a:cs typeface="Arial" panose="020B0604020202020204" pitchFamily="34" charset="0"/>
              </a:rPr>
              <a:t>Cách</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gán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độ</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ưu</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tiên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cho</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tiến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trình</a:t>
            </a:r>
            <a:endParaRPr sz="2400" dirty="0">
              <a:solidFill>
                <a:schemeClr val="bg1"/>
              </a:solidFill>
              <a:latin typeface="Arial" panose="020B0604020202020204" pitchFamily="34" charset="0"/>
              <a:ea typeface="+mn-ea"/>
              <a:cs typeface="Arial" panose="020B0604020202020204" pitchFamily="34" charset="0"/>
            </a:endParaRPr>
          </a:p>
        </p:txBody>
      </p:sp>
      <p:sp>
        <p:nvSpPr>
          <p:cNvPr id="641" name="Google Shape;641;p39"/>
          <p:cNvSpPr txBox="1">
            <a:spLocks noGrp="1"/>
          </p:cNvSpPr>
          <p:nvPr>
            <p:ph idx="1"/>
          </p:nvPr>
        </p:nvSpPr>
        <p:spPr>
          <a:xfrm>
            <a:off x="774145" y="2645229"/>
            <a:ext cx="10579654" cy="3531734"/>
          </a:xfrm>
          <a:prstGeom prst="rect">
            <a:avLst/>
          </a:prstGeom>
          <a:noFill/>
          <a:ln>
            <a:noFill/>
          </a:ln>
        </p:spPr>
        <p:txBody>
          <a:bodyPr spcFirstLastPara="1" wrap="square" lIns="91425" tIns="45700" rIns="91425" bIns="45700" anchor="t" anchorCtr="0">
            <a:noAutofit/>
          </a:bodyPr>
          <a:lstStyle/>
          <a:p>
            <a:pPr>
              <a:spcBef>
                <a:spcPts val="0"/>
              </a:spcBef>
            </a:pPr>
            <a:r>
              <a:rPr lang="en-US" sz="2400" dirty="0"/>
              <a:t>SJF </a:t>
            </a:r>
            <a:r>
              <a:rPr lang="en-US" sz="2400" dirty="0" err="1"/>
              <a:t>là</a:t>
            </a:r>
            <a:r>
              <a:rPr lang="en-US" sz="2400" dirty="0"/>
              <a:t> </a:t>
            </a:r>
            <a:r>
              <a:rPr lang="en-US" sz="2400" dirty="0" err="1"/>
              <a:t>một</a:t>
            </a:r>
            <a:r>
              <a:rPr lang="en-US" sz="2400" dirty="0"/>
              <a:t> </a:t>
            </a:r>
            <a:r>
              <a:rPr lang="en-US" sz="2400" dirty="0" err="1"/>
              <a:t>giải</a:t>
            </a:r>
            <a:r>
              <a:rPr lang="en-US" sz="2400" dirty="0"/>
              <a:t> </a:t>
            </a:r>
            <a:r>
              <a:rPr lang="en-US" sz="2400" dirty="0" err="1"/>
              <a:t>thuật</a:t>
            </a:r>
            <a:r>
              <a:rPr lang="en-US" sz="2400" dirty="0"/>
              <a:t> </a:t>
            </a:r>
            <a:r>
              <a:rPr lang="en-US" sz="2400" dirty="0" err="1"/>
              <a:t>định</a:t>
            </a:r>
            <a:r>
              <a:rPr lang="en-US" sz="2400" dirty="0"/>
              <a:t> </a:t>
            </a:r>
            <a:r>
              <a:rPr lang="en-US" sz="2400" dirty="0" err="1"/>
              <a:t>thời</a:t>
            </a:r>
            <a:r>
              <a:rPr lang="en-US" sz="2400" dirty="0"/>
              <a:t> </a:t>
            </a:r>
            <a:r>
              <a:rPr lang="en-US" sz="2400" dirty="0" err="1"/>
              <a:t>sử</a:t>
            </a:r>
            <a:r>
              <a:rPr lang="en-US" sz="2400" dirty="0"/>
              <a:t> </a:t>
            </a:r>
            <a:r>
              <a:rPr lang="en-US" sz="2400" dirty="0" err="1"/>
              <a:t>dụng</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được</a:t>
            </a:r>
            <a:r>
              <a:rPr lang="en-US" sz="2400" dirty="0"/>
              <a:t> </a:t>
            </a:r>
            <a:r>
              <a:rPr lang="en-US" sz="2400" dirty="0" err="1"/>
              <a:t>xác</a:t>
            </a:r>
            <a:r>
              <a:rPr lang="en-US" sz="2400" dirty="0"/>
              <a:t> </a:t>
            </a:r>
            <a:r>
              <a:rPr lang="en-US" sz="2400" dirty="0" err="1"/>
              <a:t>định</a:t>
            </a:r>
            <a:r>
              <a:rPr lang="en-US" sz="2400" dirty="0"/>
              <a:t> </a:t>
            </a:r>
            <a:r>
              <a:rPr lang="en-US" sz="2400" dirty="0" err="1"/>
              <a:t>dựa</a:t>
            </a:r>
            <a:r>
              <a:rPr lang="en-US" sz="2400" dirty="0"/>
              <a:t> </a:t>
            </a:r>
            <a:r>
              <a:rPr lang="en-US" sz="2400" dirty="0" err="1"/>
              <a:t>vào</a:t>
            </a:r>
            <a:r>
              <a:rPr lang="en-US" sz="2400" dirty="0"/>
              <a:t> </a:t>
            </a:r>
            <a:r>
              <a:rPr lang="en-US" sz="2400" dirty="0" err="1"/>
              <a:t>thời</a:t>
            </a:r>
            <a:r>
              <a:rPr lang="en-US" sz="2400" dirty="0"/>
              <a:t> </a:t>
            </a:r>
            <a:r>
              <a:rPr lang="en-US" sz="2400" dirty="0" err="1"/>
              <a:t>gian</a:t>
            </a:r>
            <a:r>
              <a:rPr lang="en-US" sz="2400" dirty="0"/>
              <a:t> </a:t>
            </a:r>
            <a:r>
              <a:rPr lang="en-US" sz="2400" dirty="0" err="1"/>
              <a:t>sử</a:t>
            </a:r>
            <a:r>
              <a:rPr lang="en-US" sz="2400" dirty="0"/>
              <a:t> </a:t>
            </a:r>
            <a:r>
              <a:rPr lang="en-US" sz="2400" dirty="0" err="1"/>
              <a:t>dụng</a:t>
            </a:r>
            <a:r>
              <a:rPr lang="en-US" sz="2400" dirty="0"/>
              <a:t> CPU (</a:t>
            </a:r>
            <a:r>
              <a:rPr lang="en-US" sz="2400" dirty="0" err="1"/>
              <a:t>giá</a:t>
            </a:r>
            <a:r>
              <a:rPr lang="en-US" sz="2400" dirty="0"/>
              <a:t> </a:t>
            </a:r>
            <a:r>
              <a:rPr lang="en-US" sz="2400" dirty="0" err="1"/>
              <a:t>trị</a:t>
            </a:r>
            <a:r>
              <a:rPr lang="en-US" sz="2400" dirty="0"/>
              <a:t> </a:t>
            </a:r>
            <a:r>
              <a:rPr lang="en-US" sz="2400" dirty="0" err="1"/>
              <a:t>được</a:t>
            </a:r>
            <a:r>
              <a:rPr lang="en-US" sz="2400" dirty="0"/>
              <a:t> </a:t>
            </a:r>
            <a:r>
              <a:rPr lang="en-US" sz="2400" dirty="0" err="1"/>
              <a:t>ước</a:t>
            </a:r>
            <a:r>
              <a:rPr lang="en-US" sz="2400" dirty="0"/>
              <a:t> </a:t>
            </a:r>
            <a:r>
              <a:rPr lang="en-US" sz="2400" dirty="0" err="1"/>
              <a:t>lượng</a:t>
            </a:r>
            <a:r>
              <a:rPr lang="en-US" sz="2400" dirty="0"/>
              <a:t>).</a:t>
            </a:r>
            <a:endParaRPr sz="2400" dirty="0"/>
          </a:p>
          <a:p>
            <a:r>
              <a:rPr lang="en-US" sz="2400" dirty="0" err="1"/>
              <a:t>Ngoài</a:t>
            </a:r>
            <a:r>
              <a:rPr lang="en-US" sz="2400" dirty="0"/>
              <a:t> </a:t>
            </a:r>
            <a:r>
              <a:rPr lang="en-US" sz="2400" dirty="0" err="1"/>
              <a:t>ra</a:t>
            </a:r>
            <a:r>
              <a:rPr lang="en-US" sz="2400" dirty="0"/>
              <a:t>, </a:t>
            </a:r>
            <a:r>
              <a:rPr lang="en-US" sz="2400" dirty="0" err="1"/>
              <a:t>việc</a:t>
            </a:r>
            <a:r>
              <a:rPr lang="en-US" sz="2400" dirty="0"/>
              <a:t> </a:t>
            </a:r>
            <a:r>
              <a:rPr lang="en-US" sz="2400" dirty="0" err="1"/>
              <a:t>gán</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còn</a:t>
            </a:r>
            <a:r>
              <a:rPr lang="en-US" sz="2400" dirty="0"/>
              <a:t> </a:t>
            </a:r>
            <a:r>
              <a:rPr lang="en-US" sz="2400" dirty="0" err="1"/>
              <a:t>có</a:t>
            </a:r>
            <a:r>
              <a:rPr lang="en-US" sz="2400" dirty="0"/>
              <a:t> </a:t>
            </a:r>
            <a:r>
              <a:rPr lang="en-US" sz="2400" dirty="0" err="1"/>
              <a:t>thể</a:t>
            </a:r>
            <a:r>
              <a:rPr lang="en-US" sz="2400" dirty="0"/>
              <a:t> </a:t>
            </a:r>
            <a:r>
              <a:rPr lang="en-US" sz="2400" dirty="0" err="1"/>
              <a:t>dựa</a:t>
            </a:r>
            <a:r>
              <a:rPr lang="en-US" sz="2400" dirty="0"/>
              <a:t> </a:t>
            </a:r>
            <a:r>
              <a:rPr lang="en-US" sz="2400" dirty="0" err="1"/>
              <a:t>vào</a:t>
            </a:r>
            <a:r>
              <a:rPr lang="en-US" sz="2400" dirty="0"/>
              <a:t>:</a:t>
            </a:r>
            <a:endParaRPr sz="2400" dirty="0"/>
          </a:p>
          <a:p>
            <a:pPr lvl="1"/>
            <a:r>
              <a:rPr lang="en-US" sz="2000" dirty="0" err="1"/>
              <a:t>Yêu</a:t>
            </a:r>
            <a:r>
              <a:rPr lang="en-US" sz="2000" dirty="0"/>
              <a:t> </a:t>
            </a:r>
            <a:r>
              <a:rPr lang="en-US" sz="2000" dirty="0" err="1"/>
              <a:t>cầu</a:t>
            </a:r>
            <a:r>
              <a:rPr lang="en-US" sz="2000" dirty="0"/>
              <a:t> </a:t>
            </a:r>
            <a:r>
              <a:rPr lang="en-US" sz="2000" dirty="0" err="1"/>
              <a:t>về</a:t>
            </a:r>
            <a:r>
              <a:rPr lang="en-US" sz="2000" dirty="0"/>
              <a:t> </a:t>
            </a:r>
            <a:r>
              <a:rPr lang="en-US" sz="2000" dirty="0" err="1"/>
              <a:t>bộ</a:t>
            </a:r>
            <a:r>
              <a:rPr lang="en-US" sz="2000" dirty="0"/>
              <a:t> </a:t>
            </a:r>
            <a:r>
              <a:rPr lang="en-US" sz="2000" dirty="0" err="1"/>
              <a:t>nhớ</a:t>
            </a:r>
            <a:r>
              <a:rPr lang="en-US" sz="2000" dirty="0"/>
              <a:t>.</a:t>
            </a:r>
            <a:endParaRPr sz="2000" dirty="0"/>
          </a:p>
          <a:p>
            <a:pPr lvl="1"/>
            <a:r>
              <a:rPr lang="en-US" sz="2000" dirty="0" err="1"/>
              <a:t>Số</a:t>
            </a:r>
            <a:r>
              <a:rPr lang="en-US" sz="2000" dirty="0"/>
              <a:t> </a:t>
            </a:r>
            <a:r>
              <a:rPr lang="en-US" sz="2000" dirty="0" err="1"/>
              <a:t>lượng</a:t>
            </a:r>
            <a:r>
              <a:rPr lang="en-US" sz="2000" dirty="0"/>
              <a:t> file </a:t>
            </a:r>
            <a:r>
              <a:rPr lang="en-US" sz="2000" dirty="0" err="1"/>
              <a:t>được</a:t>
            </a:r>
            <a:r>
              <a:rPr lang="en-US" sz="2000" dirty="0"/>
              <a:t> </a:t>
            </a:r>
            <a:r>
              <a:rPr lang="en-US" sz="2000" dirty="0" err="1"/>
              <a:t>mở</a:t>
            </a:r>
            <a:r>
              <a:rPr lang="en-US" sz="2000" dirty="0"/>
              <a:t>.</a:t>
            </a:r>
            <a:endParaRPr sz="2000" dirty="0"/>
          </a:p>
          <a:p>
            <a:pPr lvl="1"/>
            <a:r>
              <a:rPr lang="en-US" sz="2000" dirty="0" err="1"/>
              <a:t>Tỉ</a:t>
            </a:r>
            <a:r>
              <a:rPr lang="en-US" sz="2000" dirty="0"/>
              <a:t> </a:t>
            </a:r>
            <a:r>
              <a:rPr lang="en-US" sz="2000" dirty="0" err="1"/>
              <a:t>lệ</a:t>
            </a:r>
            <a:r>
              <a:rPr lang="en-US" sz="2000" dirty="0"/>
              <a:t> </a:t>
            </a:r>
            <a:r>
              <a:rPr lang="en-US" sz="2000" dirty="0" err="1"/>
              <a:t>thời</a:t>
            </a:r>
            <a:r>
              <a:rPr lang="en-US" sz="2000" dirty="0"/>
              <a:t> </a:t>
            </a:r>
            <a:r>
              <a:rPr lang="en-US" sz="2000" dirty="0" err="1"/>
              <a:t>gian</a:t>
            </a:r>
            <a:r>
              <a:rPr lang="en-US" sz="2000" dirty="0"/>
              <a:t> </a:t>
            </a:r>
            <a:r>
              <a:rPr lang="en-US" sz="2000" dirty="0" err="1"/>
              <a:t>dùng</a:t>
            </a:r>
            <a:r>
              <a:rPr lang="en-US" sz="2000" dirty="0"/>
              <a:t> </a:t>
            </a:r>
            <a:r>
              <a:rPr lang="en-US" sz="2000" dirty="0" err="1"/>
              <a:t>cho</a:t>
            </a:r>
            <a:r>
              <a:rPr lang="en-US" sz="2000" dirty="0"/>
              <a:t> I/O </a:t>
            </a:r>
            <a:r>
              <a:rPr lang="en-US" sz="2000" dirty="0" err="1"/>
              <a:t>trên</a:t>
            </a:r>
            <a:r>
              <a:rPr lang="en-US" sz="2000" dirty="0"/>
              <a:t> </a:t>
            </a:r>
            <a:r>
              <a:rPr lang="en-US" sz="2000" dirty="0" err="1"/>
              <a:t>thời</a:t>
            </a:r>
            <a:r>
              <a:rPr lang="en-US" sz="2000" dirty="0"/>
              <a:t> </a:t>
            </a:r>
            <a:r>
              <a:rPr lang="en-US" sz="2000" dirty="0" err="1"/>
              <a:t>gian</a:t>
            </a:r>
            <a:r>
              <a:rPr lang="en-US" sz="2000" dirty="0"/>
              <a:t> </a:t>
            </a:r>
            <a:r>
              <a:rPr lang="en-US" sz="2000" dirty="0" err="1"/>
              <a:t>sử</a:t>
            </a:r>
            <a:r>
              <a:rPr lang="en-US" sz="2000" dirty="0"/>
              <a:t> </a:t>
            </a:r>
            <a:r>
              <a:rPr lang="en-US" sz="2000" dirty="0" err="1"/>
              <a:t>dụng</a:t>
            </a:r>
            <a:r>
              <a:rPr lang="en-US" sz="2000" dirty="0"/>
              <a:t> CPU.</a:t>
            </a:r>
            <a:endParaRPr sz="2000" dirty="0"/>
          </a:p>
          <a:p>
            <a:pPr lvl="1"/>
            <a:r>
              <a:rPr lang="en-US" sz="2000" dirty="0" err="1"/>
              <a:t>Các</a:t>
            </a:r>
            <a:r>
              <a:rPr lang="en-US" sz="2000" dirty="0"/>
              <a:t> </a:t>
            </a:r>
            <a:r>
              <a:rPr lang="en-US" sz="2000" dirty="0" err="1"/>
              <a:t>yêu</a:t>
            </a:r>
            <a:r>
              <a:rPr lang="en-US" sz="2000" dirty="0"/>
              <a:t> </a:t>
            </a:r>
            <a:r>
              <a:rPr lang="en-US" sz="2000" dirty="0" err="1"/>
              <a:t>cầu</a:t>
            </a:r>
            <a:r>
              <a:rPr lang="en-US" sz="2000" dirty="0"/>
              <a:t> </a:t>
            </a:r>
            <a:r>
              <a:rPr lang="en-US" sz="2000" dirty="0" err="1"/>
              <a:t>bên</a:t>
            </a:r>
            <a:r>
              <a:rPr lang="en-US" sz="2000" dirty="0"/>
              <a:t> </a:t>
            </a:r>
            <a:r>
              <a:rPr lang="en-US" sz="2000" dirty="0" err="1"/>
              <a:t>ngoài</a:t>
            </a:r>
            <a:r>
              <a:rPr lang="en-US" sz="2000" dirty="0"/>
              <a:t> </a:t>
            </a:r>
            <a:r>
              <a:rPr lang="en-US" sz="2000" dirty="0" err="1"/>
              <a:t>ví</a:t>
            </a:r>
            <a:r>
              <a:rPr lang="en-US" sz="2000" dirty="0"/>
              <a:t> </a:t>
            </a:r>
            <a:r>
              <a:rPr lang="en-US" sz="2000" dirty="0" err="1"/>
              <a:t>dụ</a:t>
            </a:r>
            <a:r>
              <a:rPr lang="en-US" sz="2000" dirty="0"/>
              <a:t> </a:t>
            </a:r>
            <a:r>
              <a:rPr lang="en-US" sz="2000" dirty="0" err="1"/>
              <a:t>như</a:t>
            </a:r>
            <a:r>
              <a:rPr lang="en-US" sz="2000" dirty="0"/>
              <a:t>: </a:t>
            </a:r>
            <a:r>
              <a:rPr lang="en-US" sz="2000" dirty="0" err="1"/>
              <a:t>số</a:t>
            </a:r>
            <a:r>
              <a:rPr lang="en-US" sz="2000" dirty="0"/>
              <a:t> </a:t>
            </a:r>
            <a:r>
              <a:rPr lang="en-US" sz="2000" dirty="0" err="1"/>
              <a:t>tiền</a:t>
            </a:r>
            <a:r>
              <a:rPr lang="en-US" sz="2000" dirty="0"/>
              <a:t> </a:t>
            </a:r>
            <a:r>
              <a:rPr lang="en-US" sz="2000" dirty="0" err="1"/>
              <a:t>người</a:t>
            </a:r>
            <a:r>
              <a:rPr lang="en-US" sz="2000" dirty="0"/>
              <a:t> </a:t>
            </a:r>
            <a:r>
              <a:rPr lang="en-US" sz="2000" dirty="0" err="1"/>
              <a:t>dùng</a:t>
            </a:r>
            <a:r>
              <a:rPr lang="en-US" sz="2000" dirty="0"/>
              <a:t> </a:t>
            </a:r>
            <a:r>
              <a:rPr lang="en-US" sz="2000" dirty="0" err="1"/>
              <a:t>trả</a:t>
            </a:r>
            <a:r>
              <a:rPr lang="en-US" sz="2000" dirty="0"/>
              <a:t> </a:t>
            </a:r>
            <a:r>
              <a:rPr lang="en-US" sz="2000" dirty="0" err="1"/>
              <a:t>khi</a:t>
            </a:r>
            <a:r>
              <a:rPr lang="en-US" sz="2000" dirty="0"/>
              <a:t> </a:t>
            </a:r>
            <a:r>
              <a:rPr lang="en-US" sz="2000" dirty="0" err="1"/>
              <a:t>thực</a:t>
            </a:r>
            <a:r>
              <a:rPr lang="en-US" sz="2000" dirty="0"/>
              <a:t> </a:t>
            </a:r>
            <a:r>
              <a:rPr lang="en-US" sz="2000" dirty="0" err="1"/>
              <a:t>thi</a:t>
            </a:r>
            <a:r>
              <a:rPr lang="en-US" sz="2000" dirty="0"/>
              <a:t> </a:t>
            </a:r>
            <a:r>
              <a:rPr lang="en-US" sz="2000" dirty="0" err="1"/>
              <a:t>công</a:t>
            </a:r>
            <a:r>
              <a:rPr lang="en-US" sz="2000" dirty="0"/>
              <a:t> </a:t>
            </a:r>
            <a:r>
              <a:rPr lang="en-US" sz="2000" dirty="0" err="1"/>
              <a:t>việc</a:t>
            </a:r>
            <a:r>
              <a:rPr lang="en-US" sz="2000" dirty="0"/>
              <a:t>.</a:t>
            </a:r>
            <a:endParaRPr sz="2000" dirty="0"/>
          </a:p>
        </p:txBody>
      </p:sp>
      <p:sp>
        <p:nvSpPr>
          <p:cNvPr id="644" name="Google Shape;644;p39"/>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CF80D861-097C-E470-40D8-60AD23AFEA33}"/>
              </a:ext>
            </a:extLst>
          </p:cNvPr>
          <p:cNvSpPr>
            <a:spLocks noGrp="1"/>
          </p:cNvSpPr>
          <p:nvPr>
            <p:ph type="sldNum" sz="quarter" idx="12"/>
          </p:nvPr>
        </p:nvSpPr>
        <p:spPr/>
        <p:txBody>
          <a:bodyPr/>
          <a:lstStyle/>
          <a:p>
            <a:fld id="{00000000-1234-1234-1234-123412341234}" type="slidenum">
              <a:rPr lang="en-US" smtClean="0"/>
              <a:pPr/>
              <a:t>50</a:t>
            </a:fld>
            <a:endParaRPr lang="en-US" dirty="0"/>
          </a:p>
        </p:txBody>
      </p:sp>
      <p:sp>
        <p:nvSpPr>
          <p:cNvPr id="3" name="Google Shape;631;p38">
            <a:extLst>
              <a:ext uri="{FF2B5EF4-FFF2-40B4-BE49-F238E27FC236}">
                <a16:creationId xmlns:a16="http://schemas.microsoft.com/office/drawing/2014/main" id="{6C0E52F1-BC4E-FD61-F9D2-D2F254EE74BC}"/>
              </a:ext>
            </a:extLst>
          </p:cNvPr>
          <p:cNvSpPr txBox="1">
            <a:spLocks/>
          </p:cNvSpPr>
          <p:nvPr/>
        </p:nvSpPr>
        <p:spPr>
          <a:xfrm>
            <a:off x="774146" y="223964"/>
            <a:ext cx="10579654" cy="168103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pPr marL="889000" indent="-889000"/>
            <a:r>
              <a:rPr lang="vi-VN" sz="4000"/>
              <a:t>4.4. Định thời theo độ ưu tiên –</a:t>
            </a:r>
            <a:br>
              <a:rPr lang="vi-VN" sz="4000"/>
            </a:br>
            <a:r>
              <a:rPr lang="vi-VN" sz="4000"/>
              <a:t>Priority Scheduling</a:t>
            </a:r>
            <a:endParaRPr lang="vi-VN"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0"/>
                                        </p:tgtEl>
                                        <p:attrNameLst>
                                          <p:attrName>style.visibility</p:attrName>
                                        </p:attrNameLst>
                                      </p:cBhvr>
                                      <p:to>
                                        <p:strVal val="visible"/>
                                      </p:to>
                                    </p:set>
                                    <p:anim calcmode="lin" valueType="num">
                                      <p:cBhvr additive="base">
                                        <p:cTn id="7" dur="500" fill="hold"/>
                                        <p:tgtEl>
                                          <p:spTgt spid="640"/>
                                        </p:tgtEl>
                                        <p:attrNameLst>
                                          <p:attrName>ppt_x</p:attrName>
                                        </p:attrNameLst>
                                      </p:cBhvr>
                                      <p:tavLst>
                                        <p:tav tm="0">
                                          <p:val>
                                            <p:strVal val="#ppt_x"/>
                                          </p:val>
                                        </p:tav>
                                        <p:tav tm="100000">
                                          <p:val>
                                            <p:strVal val="#ppt_x"/>
                                          </p:val>
                                        </p:tav>
                                      </p:tavLst>
                                    </p:anim>
                                    <p:anim calcmode="lin" valueType="num">
                                      <p:cBhvr additive="base">
                                        <p:cTn id="8" dur="500" fill="hold"/>
                                        <p:tgtEl>
                                          <p:spTgt spid="6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1">
                                            <p:txEl>
                                              <p:pRg st="0" end="0"/>
                                            </p:txEl>
                                          </p:spTgt>
                                        </p:tgtEl>
                                        <p:attrNameLst>
                                          <p:attrName>style.visibility</p:attrName>
                                        </p:attrNameLst>
                                      </p:cBhvr>
                                      <p:to>
                                        <p:strVal val="visible"/>
                                      </p:to>
                                    </p:set>
                                    <p:anim calcmode="lin" valueType="num">
                                      <p:cBhvr additive="base">
                                        <p:cTn id="13" dur="500" fill="hold"/>
                                        <p:tgtEl>
                                          <p:spTgt spid="64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1">
                                            <p:txEl>
                                              <p:pRg st="1" end="1"/>
                                            </p:txEl>
                                          </p:spTgt>
                                        </p:tgtEl>
                                        <p:attrNameLst>
                                          <p:attrName>style.visibility</p:attrName>
                                        </p:attrNameLst>
                                      </p:cBhvr>
                                      <p:to>
                                        <p:strVal val="visible"/>
                                      </p:to>
                                    </p:set>
                                    <p:anim calcmode="lin" valueType="num">
                                      <p:cBhvr additive="base">
                                        <p:cTn id="19" dur="500" fill="hold"/>
                                        <p:tgtEl>
                                          <p:spTgt spid="64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1">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41">
                                            <p:txEl>
                                              <p:pRg st="2" end="2"/>
                                            </p:txEl>
                                          </p:spTgt>
                                        </p:tgtEl>
                                        <p:attrNameLst>
                                          <p:attrName>style.visibility</p:attrName>
                                        </p:attrNameLst>
                                      </p:cBhvr>
                                      <p:to>
                                        <p:strVal val="visible"/>
                                      </p:to>
                                    </p:set>
                                    <p:anim calcmode="lin" valueType="num">
                                      <p:cBhvr additive="base">
                                        <p:cTn id="23" dur="500" fill="hold"/>
                                        <p:tgtEl>
                                          <p:spTgt spid="64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41">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41">
                                            <p:txEl>
                                              <p:pRg st="3" end="3"/>
                                            </p:txEl>
                                          </p:spTgt>
                                        </p:tgtEl>
                                        <p:attrNameLst>
                                          <p:attrName>style.visibility</p:attrName>
                                        </p:attrNameLst>
                                      </p:cBhvr>
                                      <p:to>
                                        <p:strVal val="visible"/>
                                      </p:to>
                                    </p:set>
                                    <p:anim calcmode="lin" valueType="num">
                                      <p:cBhvr additive="base">
                                        <p:cTn id="27" dur="500" fill="hold"/>
                                        <p:tgtEl>
                                          <p:spTgt spid="641">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41">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41">
                                            <p:txEl>
                                              <p:pRg st="4" end="4"/>
                                            </p:txEl>
                                          </p:spTgt>
                                        </p:tgtEl>
                                        <p:attrNameLst>
                                          <p:attrName>style.visibility</p:attrName>
                                        </p:attrNameLst>
                                      </p:cBhvr>
                                      <p:to>
                                        <p:strVal val="visible"/>
                                      </p:to>
                                    </p:set>
                                    <p:anim calcmode="lin" valueType="num">
                                      <p:cBhvr additive="base">
                                        <p:cTn id="31" dur="500" fill="hold"/>
                                        <p:tgtEl>
                                          <p:spTgt spid="64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41">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41">
                                            <p:txEl>
                                              <p:pRg st="5" end="5"/>
                                            </p:txEl>
                                          </p:spTgt>
                                        </p:tgtEl>
                                        <p:attrNameLst>
                                          <p:attrName>style.visibility</p:attrName>
                                        </p:attrNameLst>
                                      </p:cBhvr>
                                      <p:to>
                                        <p:strVal val="visible"/>
                                      </p:to>
                                    </p:set>
                                    <p:anim calcmode="lin" valueType="num">
                                      <p:cBhvr additive="base">
                                        <p:cTn id="35" dur="500" fill="hold"/>
                                        <p:tgtEl>
                                          <p:spTgt spid="64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4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50" name="Google Shape;650;p40"/>
          <p:cNvSpPr txBox="1">
            <a:spLocks noGrp="1"/>
          </p:cNvSpPr>
          <p:nvPr>
            <p:ph idx="1"/>
          </p:nvPr>
        </p:nvSpPr>
        <p:spPr>
          <a:xfrm>
            <a:off x="774145" y="2862943"/>
            <a:ext cx="10579654" cy="331402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400" dirty="0" err="1"/>
              <a:t>Vấn</a:t>
            </a:r>
            <a:r>
              <a:rPr lang="en-US" sz="2400" dirty="0"/>
              <a:t> </a:t>
            </a:r>
            <a:r>
              <a:rPr lang="en-US" sz="2400" dirty="0" err="1"/>
              <a:t>đề</a:t>
            </a:r>
            <a:r>
              <a:rPr lang="en-US" sz="2400" dirty="0"/>
              <a:t> </a:t>
            </a:r>
            <a:r>
              <a:rPr lang="en-US" sz="2400" dirty="0" err="1"/>
              <a:t>trì</a:t>
            </a:r>
            <a:r>
              <a:rPr lang="en-US" sz="2400" dirty="0"/>
              <a:t> </a:t>
            </a:r>
            <a:r>
              <a:rPr lang="en-US" sz="2400" dirty="0" err="1"/>
              <a:t>hoãn</a:t>
            </a:r>
            <a:r>
              <a:rPr lang="en-US" sz="2400" dirty="0"/>
              <a:t> </a:t>
            </a:r>
            <a:r>
              <a:rPr lang="en-US" sz="2400" dirty="0" err="1"/>
              <a:t>vô</a:t>
            </a:r>
            <a:r>
              <a:rPr lang="en-US" sz="2400" dirty="0"/>
              <a:t> </a:t>
            </a:r>
            <a:r>
              <a:rPr lang="en-US" sz="2400" dirty="0" err="1"/>
              <a:t>hạn</a:t>
            </a:r>
            <a:r>
              <a:rPr lang="en-US" sz="2400" dirty="0"/>
              <a:t> </a:t>
            </a:r>
            <a:r>
              <a:rPr lang="en-US" sz="2400" dirty="0" err="1"/>
              <a:t>định</a:t>
            </a:r>
            <a:r>
              <a:rPr lang="en-US" sz="2400" dirty="0"/>
              <a:t>: </a:t>
            </a:r>
            <a:r>
              <a:rPr lang="en-US" sz="2400" dirty="0" err="1"/>
              <a:t>tiến</a:t>
            </a:r>
            <a:r>
              <a:rPr lang="en-US" sz="2400" dirty="0"/>
              <a:t> </a:t>
            </a:r>
            <a:r>
              <a:rPr lang="en-US" sz="2400" dirty="0" err="1"/>
              <a:t>trình</a:t>
            </a:r>
            <a:r>
              <a:rPr lang="en-US" sz="2400" dirty="0"/>
              <a:t> </a:t>
            </a:r>
            <a:r>
              <a:rPr lang="en-US" sz="2400" dirty="0" err="1"/>
              <a:t>có</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thấp</a:t>
            </a:r>
            <a:r>
              <a:rPr lang="en-US" sz="2400" dirty="0"/>
              <a:t> </a:t>
            </a:r>
            <a:r>
              <a:rPr lang="en-US" sz="2400" dirty="0" err="1"/>
              <a:t>có</a:t>
            </a:r>
            <a:r>
              <a:rPr lang="en-US" sz="2400" dirty="0"/>
              <a:t> </a:t>
            </a:r>
            <a:r>
              <a:rPr lang="en-US" sz="2400" dirty="0" err="1"/>
              <a:t>thể</a:t>
            </a:r>
            <a:r>
              <a:rPr lang="en-US" sz="2400" dirty="0"/>
              <a:t> </a:t>
            </a:r>
            <a:r>
              <a:rPr lang="en-US" sz="2400" dirty="0" err="1"/>
              <a:t>không</a:t>
            </a:r>
            <a:r>
              <a:rPr lang="en-US" sz="2400" dirty="0"/>
              <a:t> bao </a:t>
            </a:r>
            <a:r>
              <a:rPr lang="en-US" sz="2400" dirty="0" err="1"/>
              <a:t>giờ</a:t>
            </a:r>
            <a:r>
              <a:rPr lang="en-US" sz="2400" dirty="0"/>
              <a:t> </a:t>
            </a:r>
            <a:r>
              <a:rPr lang="en-US" sz="2400" dirty="0" err="1"/>
              <a:t>được</a:t>
            </a:r>
            <a:r>
              <a:rPr lang="en-US" sz="2400" dirty="0"/>
              <a:t> </a:t>
            </a:r>
            <a:r>
              <a:rPr lang="en-US" sz="2400" dirty="0" err="1"/>
              <a:t>thực</a:t>
            </a:r>
            <a:r>
              <a:rPr lang="en-US" sz="2400" dirty="0"/>
              <a:t> </a:t>
            </a:r>
            <a:r>
              <a:rPr lang="en-US" sz="2400" dirty="0" err="1"/>
              <a:t>thi</a:t>
            </a:r>
            <a:r>
              <a:rPr lang="en-US" sz="2400" dirty="0"/>
              <a:t> (do </a:t>
            </a:r>
            <a:r>
              <a:rPr lang="en-US" sz="2400" dirty="0" err="1"/>
              <a:t>có</a:t>
            </a:r>
            <a:r>
              <a:rPr lang="en-US" sz="2400" dirty="0"/>
              <a:t> </a:t>
            </a:r>
            <a:r>
              <a:rPr lang="en-US" sz="2400" dirty="0" err="1"/>
              <a:t>những</a:t>
            </a:r>
            <a:r>
              <a:rPr lang="en-US" sz="2400" dirty="0"/>
              <a:t> </a:t>
            </a:r>
            <a:r>
              <a:rPr lang="en-US" sz="2400" dirty="0" err="1"/>
              <a:t>tiến</a:t>
            </a:r>
            <a:r>
              <a:rPr lang="en-US" sz="2400" dirty="0"/>
              <a:t> </a:t>
            </a:r>
            <a:r>
              <a:rPr lang="en-US" sz="2400" dirty="0" err="1"/>
              <a:t>trình</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cao</a:t>
            </a:r>
            <a:r>
              <a:rPr lang="en-US" sz="2400" dirty="0"/>
              <a:t> </a:t>
            </a:r>
            <a:r>
              <a:rPr lang="en-US" sz="2400" dirty="0" err="1"/>
              <a:t>hơn</a:t>
            </a:r>
            <a:r>
              <a:rPr lang="en-US" sz="2400" dirty="0"/>
              <a:t> </a:t>
            </a:r>
            <a:r>
              <a:rPr lang="en-US" sz="2400" dirty="0" err="1"/>
              <a:t>liên</a:t>
            </a:r>
            <a:r>
              <a:rPr lang="en-US" sz="2400" dirty="0"/>
              <a:t> </a:t>
            </a:r>
            <a:r>
              <a:rPr lang="en-US" sz="2400" dirty="0" err="1"/>
              <a:t>tục</a:t>
            </a:r>
            <a:r>
              <a:rPr lang="en-US" sz="2400" dirty="0"/>
              <a:t> </a:t>
            </a:r>
            <a:r>
              <a:rPr lang="en-US" sz="2400" dirty="0" err="1"/>
              <a:t>xuất</a:t>
            </a:r>
            <a:r>
              <a:rPr lang="en-US" sz="2400" dirty="0"/>
              <a:t> </a:t>
            </a:r>
            <a:r>
              <a:rPr lang="en-US" sz="2400" dirty="0" err="1"/>
              <a:t>hiện</a:t>
            </a:r>
            <a:r>
              <a:rPr lang="en-US" sz="2400" dirty="0"/>
              <a:t>).</a:t>
            </a:r>
            <a:endParaRPr sz="2400" dirty="0"/>
          </a:p>
          <a:p>
            <a:pPr marL="342900" indent="-342900"/>
            <a:r>
              <a:rPr lang="en-US" sz="2400" dirty="0" err="1"/>
              <a:t>Giải</a:t>
            </a:r>
            <a:r>
              <a:rPr lang="en-US" sz="2400" dirty="0"/>
              <a:t> </a:t>
            </a:r>
            <a:r>
              <a:rPr lang="en-US" sz="2400" dirty="0" err="1"/>
              <a:t>pháp</a:t>
            </a:r>
            <a:r>
              <a:rPr lang="en-US" sz="2400" dirty="0"/>
              <a:t>: </a:t>
            </a:r>
            <a:r>
              <a:rPr lang="en-US" sz="2400" dirty="0" err="1"/>
              <a:t>làm</a:t>
            </a:r>
            <a:r>
              <a:rPr lang="en-US" sz="2400" dirty="0"/>
              <a:t> </a:t>
            </a:r>
            <a:r>
              <a:rPr lang="en-US" sz="2400" dirty="0" err="1"/>
              <a:t>mới</a:t>
            </a:r>
            <a:r>
              <a:rPr lang="en-US" sz="2400" dirty="0"/>
              <a:t> (aging) –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của</a:t>
            </a:r>
            <a:r>
              <a:rPr lang="en-US" sz="2400" dirty="0"/>
              <a:t> </a:t>
            </a:r>
            <a:r>
              <a:rPr lang="en-US" sz="2400" dirty="0" err="1"/>
              <a:t>tiến</a:t>
            </a:r>
            <a:r>
              <a:rPr lang="en-US" sz="2400" dirty="0"/>
              <a:t> </a:t>
            </a:r>
            <a:r>
              <a:rPr lang="en-US" sz="2400" dirty="0" err="1"/>
              <a:t>trình</a:t>
            </a:r>
            <a:r>
              <a:rPr lang="en-US" sz="2400" dirty="0"/>
              <a:t> </a:t>
            </a:r>
            <a:r>
              <a:rPr lang="en-US" sz="2400" dirty="0" err="1"/>
              <a:t>sẽ</a:t>
            </a:r>
            <a:r>
              <a:rPr lang="en-US" sz="2400" dirty="0"/>
              <a:t> </a:t>
            </a:r>
            <a:r>
              <a:rPr lang="en-US" sz="2400" dirty="0" err="1"/>
              <a:t>tăng</a:t>
            </a:r>
            <a:r>
              <a:rPr lang="en-US" sz="2400" dirty="0"/>
              <a:t> </a:t>
            </a:r>
            <a:r>
              <a:rPr lang="en-US" sz="2400" dirty="0" err="1"/>
              <a:t>theo</a:t>
            </a:r>
            <a:r>
              <a:rPr lang="en-US" sz="2400" dirty="0"/>
              <a:t> </a:t>
            </a:r>
            <a:r>
              <a:rPr lang="en-US" sz="2400" dirty="0" err="1"/>
              <a:t>thời</a:t>
            </a:r>
            <a:r>
              <a:rPr lang="en-US" sz="2400" dirty="0"/>
              <a:t> </a:t>
            </a:r>
            <a:r>
              <a:rPr lang="en-US" sz="2400" dirty="0" err="1"/>
              <a:t>gian</a:t>
            </a:r>
            <a:r>
              <a:rPr lang="en-US" sz="2400" dirty="0"/>
              <a:t>.</a:t>
            </a:r>
            <a:endParaRPr sz="2400" dirty="0"/>
          </a:p>
        </p:txBody>
      </p:sp>
      <p:sp>
        <p:nvSpPr>
          <p:cNvPr id="653" name="Google Shape;653;p4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AAED8D0E-B4F2-6552-4CFB-6D3654914574}"/>
              </a:ext>
            </a:extLst>
          </p:cNvPr>
          <p:cNvSpPr>
            <a:spLocks noGrp="1"/>
          </p:cNvSpPr>
          <p:nvPr>
            <p:ph type="sldNum" sz="quarter" idx="12"/>
          </p:nvPr>
        </p:nvSpPr>
        <p:spPr/>
        <p:txBody>
          <a:bodyPr/>
          <a:lstStyle/>
          <a:p>
            <a:fld id="{00000000-1234-1234-1234-123412341234}" type="slidenum">
              <a:rPr lang="en-US" smtClean="0"/>
              <a:pPr/>
              <a:t>51</a:t>
            </a:fld>
            <a:endParaRPr lang="en-US" dirty="0"/>
          </a:p>
        </p:txBody>
      </p:sp>
      <p:sp>
        <p:nvSpPr>
          <p:cNvPr id="3" name="Google Shape;640;p39">
            <a:extLst>
              <a:ext uri="{FF2B5EF4-FFF2-40B4-BE49-F238E27FC236}">
                <a16:creationId xmlns:a16="http://schemas.microsoft.com/office/drawing/2014/main" id="{78B7CDAC-611A-0244-C9F8-208594047B90}"/>
              </a:ext>
            </a:extLst>
          </p:cNvPr>
          <p:cNvSpPr txBox="1">
            <a:spLocks/>
          </p:cNvSpPr>
          <p:nvPr/>
        </p:nvSpPr>
        <p:spPr>
          <a:xfrm>
            <a:off x="774145" y="1971488"/>
            <a:ext cx="5731056"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vi-VN" sz="2400" dirty="0">
                <a:solidFill>
                  <a:schemeClr val="bg1"/>
                </a:solidFill>
                <a:latin typeface="Arial" panose="020B0604020202020204" pitchFamily="34" charset="0"/>
                <a:ea typeface="+mn-ea"/>
                <a:cs typeface="Arial" panose="020B0604020202020204" pitchFamily="34" charset="0"/>
              </a:rPr>
              <a:t>Hạn chế của định thời theo độ ưu tiên</a:t>
            </a:r>
          </a:p>
        </p:txBody>
      </p:sp>
      <p:sp>
        <p:nvSpPr>
          <p:cNvPr id="4" name="Google Shape;631;p38">
            <a:extLst>
              <a:ext uri="{FF2B5EF4-FFF2-40B4-BE49-F238E27FC236}">
                <a16:creationId xmlns:a16="http://schemas.microsoft.com/office/drawing/2014/main" id="{9B63BAD7-2E97-9CC2-D2D5-91335860A023}"/>
              </a:ext>
            </a:extLst>
          </p:cNvPr>
          <p:cNvSpPr txBox="1">
            <a:spLocks/>
          </p:cNvSpPr>
          <p:nvPr/>
        </p:nvSpPr>
        <p:spPr>
          <a:xfrm>
            <a:off x="774146" y="223964"/>
            <a:ext cx="10579654" cy="168103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pPr marL="889000" indent="-889000"/>
            <a:r>
              <a:rPr lang="vi-VN" sz="4000" dirty="0"/>
              <a:t>4.4. Định thời theo độ ưu tiên –</a:t>
            </a:r>
            <a:br>
              <a:rPr lang="vi-VN" sz="4000" dirty="0"/>
            </a:br>
            <a:r>
              <a:rPr lang="vi-VN" sz="4000" dirty="0"/>
              <a:t>Priority Scheduling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0">
                                            <p:txEl>
                                              <p:pRg st="0" end="0"/>
                                            </p:txEl>
                                          </p:spTgt>
                                        </p:tgtEl>
                                        <p:attrNameLst>
                                          <p:attrName>style.visibility</p:attrName>
                                        </p:attrNameLst>
                                      </p:cBhvr>
                                      <p:to>
                                        <p:strVal val="visible"/>
                                      </p:to>
                                    </p:set>
                                    <p:anim calcmode="lin" valueType="num">
                                      <p:cBhvr additive="base">
                                        <p:cTn id="13" dur="500" fill="hold"/>
                                        <p:tgtEl>
                                          <p:spTgt spid="65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0">
                                            <p:txEl>
                                              <p:pRg st="1" end="1"/>
                                            </p:txEl>
                                          </p:spTgt>
                                        </p:tgtEl>
                                        <p:attrNameLst>
                                          <p:attrName>style.visibility</p:attrName>
                                        </p:attrNameLst>
                                      </p:cBhvr>
                                      <p:to>
                                        <p:strVal val="visible"/>
                                      </p:to>
                                    </p:set>
                                    <p:anim calcmode="lin" valueType="num">
                                      <p:cBhvr additive="base">
                                        <p:cTn id="19" dur="500" fill="hold"/>
                                        <p:tgtEl>
                                          <p:spTgt spid="65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62" name="Google Shape;662;p4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aphicFrame>
        <p:nvGraphicFramePr>
          <p:cNvPr id="663" name="Google Shape;663;p41"/>
          <p:cNvGraphicFramePr/>
          <p:nvPr>
            <p:extLst>
              <p:ext uri="{D42A27DB-BD31-4B8C-83A1-F6EECF244321}">
                <p14:modId xmlns:p14="http://schemas.microsoft.com/office/powerpoint/2010/main" val="1558345266"/>
              </p:ext>
            </p:extLst>
          </p:nvPr>
        </p:nvGraphicFramePr>
        <p:xfrm>
          <a:off x="841246" y="1980378"/>
          <a:ext cx="5657528" cy="2689542"/>
        </p:xfrm>
        <a:graphic>
          <a:graphicData uri="http://schemas.openxmlformats.org/drawingml/2006/table">
            <a:tbl>
              <a:tblPr firstRow="1" bandRow="1">
                <a:noFill/>
                <a:tableStyleId>{78499D3B-A6AB-417D-A109-BA75AA7E94FD}</a:tableStyleId>
              </a:tblPr>
              <a:tblGrid>
                <a:gridCol w="1414382">
                  <a:extLst>
                    <a:ext uri="{9D8B030D-6E8A-4147-A177-3AD203B41FA5}">
                      <a16:colId xmlns:a16="http://schemas.microsoft.com/office/drawing/2014/main" val="20000"/>
                    </a:ext>
                  </a:extLst>
                </a:gridCol>
                <a:gridCol w="1414382">
                  <a:extLst>
                    <a:ext uri="{9D8B030D-6E8A-4147-A177-3AD203B41FA5}">
                      <a16:colId xmlns:a16="http://schemas.microsoft.com/office/drawing/2014/main" val="20001"/>
                    </a:ext>
                  </a:extLst>
                </a:gridCol>
                <a:gridCol w="1414382">
                  <a:extLst>
                    <a:ext uri="{9D8B030D-6E8A-4147-A177-3AD203B41FA5}">
                      <a16:colId xmlns:a16="http://schemas.microsoft.com/office/drawing/2014/main" val="20002"/>
                    </a:ext>
                  </a:extLst>
                </a:gridCol>
                <a:gridCol w="1414382">
                  <a:extLst>
                    <a:ext uri="{9D8B030D-6E8A-4147-A177-3AD203B41FA5}">
                      <a16:colId xmlns:a16="http://schemas.microsoft.com/office/drawing/2014/main" val="20003"/>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Process</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Arrival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 Burst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Priority</a:t>
                      </a:r>
                      <a:endParaRPr sz="2000" b="1" i="0" u="none" strike="noStrike" kern="1200" cap="none">
                        <a:solidFill>
                          <a:schemeClr val="bg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P1</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0</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P2</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2</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7</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8</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5</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9</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4</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6</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383EA706-299D-7778-6004-E22C8687E10E}"/>
              </a:ext>
            </a:extLst>
          </p:cNvPr>
          <p:cNvSpPr>
            <a:spLocks noGrp="1"/>
          </p:cNvSpPr>
          <p:nvPr>
            <p:ph type="sldNum" sz="quarter" idx="12"/>
          </p:nvPr>
        </p:nvSpPr>
        <p:spPr/>
        <p:txBody>
          <a:bodyPr/>
          <a:lstStyle/>
          <a:p>
            <a:fld id="{00000000-1234-1234-1234-123412341234}" type="slidenum">
              <a:rPr lang="en-US" smtClean="0"/>
              <a:pPr/>
              <a:t>52</a:t>
            </a:fld>
            <a:endParaRPr lang="en-US" dirty="0"/>
          </a:p>
        </p:txBody>
      </p:sp>
      <p:sp>
        <p:nvSpPr>
          <p:cNvPr id="5" name="Google Shape;631;p38">
            <a:extLst>
              <a:ext uri="{FF2B5EF4-FFF2-40B4-BE49-F238E27FC236}">
                <a16:creationId xmlns:a16="http://schemas.microsoft.com/office/drawing/2014/main" id="{261B9A72-9510-E6F8-0C29-60A00FB45FFB}"/>
              </a:ext>
            </a:extLst>
          </p:cNvPr>
          <p:cNvSpPr txBox="1">
            <a:spLocks/>
          </p:cNvSpPr>
          <p:nvPr/>
        </p:nvSpPr>
        <p:spPr>
          <a:xfrm>
            <a:off x="774146" y="223964"/>
            <a:ext cx="10579654" cy="168103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pPr marL="889000" indent="-889000"/>
            <a:r>
              <a:rPr lang="vi-VN" sz="4000" dirty="0"/>
              <a:t>4.4. Định thời theo độ ưu tiên –</a:t>
            </a:r>
            <a:br>
              <a:rPr lang="vi-VN" sz="4000" dirty="0"/>
            </a:br>
            <a:r>
              <a:rPr lang="vi-VN" sz="4000" dirty="0"/>
              <a:t>Priority Scheduling</a:t>
            </a:r>
          </a:p>
        </p:txBody>
      </p:sp>
      <p:sp>
        <p:nvSpPr>
          <p:cNvPr id="7" name="Google Shape;324;p23">
            <a:extLst>
              <a:ext uri="{FF2B5EF4-FFF2-40B4-BE49-F238E27FC236}">
                <a16:creationId xmlns:a16="http://schemas.microsoft.com/office/drawing/2014/main" id="{E8BE32FE-C011-90BA-E85B-6514D9F62051}"/>
              </a:ext>
            </a:extLst>
          </p:cNvPr>
          <p:cNvSpPr txBox="1">
            <a:spLocks/>
          </p:cNvSpPr>
          <p:nvPr/>
        </p:nvSpPr>
        <p:spPr>
          <a:xfrm>
            <a:off x="7434766" y="1980378"/>
            <a:ext cx="4517746" cy="2689158"/>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Thời</a:t>
            </a:r>
            <a:r>
              <a:rPr lang="en-US" dirty="0"/>
              <a:t> </a:t>
            </a:r>
            <a:r>
              <a:rPr lang="en-US" dirty="0" err="1"/>
              <a:t>gian</a:t>
            </a:r>
            <a:r>
              <a:rPr lang="en-US" dirty="0"/>
              <a:t> </a:t>
            </a:r>
            <a:r>
              <a:rPr lang="en-US" dirty="0" err="1"/>
              <a:t>chờ</a:t>
            </a:r>
            <a:r>
              <a:rPr lang="en-US" dirty="0"/>
              <a:t>?</a:t>
            </a:r>
          </a:p>
          <a:p>
            <a:pPr marL="342900" indent="-342900"/>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a:t>
            </a:r>
          </a:p>
          <a:p>
            <a:pPr marL="342900" indent="-342900"/>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a:t>
            </a:r>
          </a:p>
        </p:txBody>
      </p:sp>
      <p:sp>
        <p:nvSpPr>
          <p:cNvPr id="3" name="Rectangle 5">
            <a:extLst>
              <a:ext uri="{FF2B5EF4-FFF2-40B4-BE49-F238E27FC236}">
                <a16:creationId xmlns:a16="http://schemas.microsoft.com/office/drawing/2014/main" id="{181045C4-8B66-6E89-1C43-8D84C7D90FDE}"/>
              </a:ext>
            </a:extLst>
          </p:cNvPr>
          <p:cNvSpPr>
            <a:spLocks noChangeArrowheads="1"/>
          </p:cNvSpPr>
          <p:nvPr/>
        </p:nvSpPr>
        <p:spPr bwMode="auto">
          <a:xfrm>
            <a:off x="835660" y="53594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4" name="Line 18">
            <a:extLst>
              <a:ext uri="{FF2B5EF4-FFF2-40B4-BE49-F238E27FC236}">
                <a16:creationId xmlns:a16="http://schemas.microsoft.com/office/drawing/2014/main" id="{ADAE1F6E-02C3-919F-A5E1-28AFF32EEE85}"/>
              </a:ext>
            </a:extLst>
          </p:cNvPr>
          <p:cNvSpPr>
            <a:spLocks noChangeShapeType="1"/>
          </p:cNvSpPr>
          <p:nvPr/>
        </p:nvSpPr>
        <p:spPr bwMode="auto">
          <a:xfrm>
            <a:off x="835660" y="5359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8">
            <a:extLst>
              <a:ext uri="{FF2B5EF4-FFF2-40B4-BE49-F238E27FC236}">
                <a16:creationId xmlns:a16="http://schemas.microsoft.com/office/drawing/2014/main" id="{304AFB26-9874-546C-79DC-386F7A0C035D}"/>
              </a:ext>
            </a:extLst>
          </p:cNvPr>
          <p:cNvSpPr>
            <a:spLocks noChangeShapeType="1"/>
          </p:cNvSpPr>
          <p:nvPr/>
        </p:nvSpPr>
        <p:spPr bwMode="auto">
          <a:xfrm>
            <a:off x="5410708" y="5359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8">
            <a:extLst>
              <a:ext uri="{FF2B5EF4-FFF2-40B4-BE49-F238E27FC236}">
                <a16:creationId xmlns:a16="http://schemas.microsoft.com/office/drawing/2014/main" id="{C2D11A33-F8EC-3668-B581-3012BFEE621D}"/>
              </a:ext>
            </a:extLst>
          </p:cNvPr>
          <p:cNvSpPr>
            <a:spLocks noChangeShapeType="1"/>
          </p:cNvSpPr>
          <p:nvPr/>
        </p:nvSpPr>
        <p:spPr bwMode="auto">
          <a:xfrm>
            <a:off x="3033268" y="5359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8">
            <a:extLst>
              <a:ext uri="{FF2B5EF4-FFF2-40B4-BE49-F238E27FC236}">
                <a16:creationId xmlns:a16="http://schemas.microsoft.com/office/drawing/2014/main" id="{41D94218-4960-D25D-F560-198847607C67}"/>
              </a:ext>
            </a:extLst>
          </p:cNvPr>
          <p:cNvSpPr>
            <a:spLocks noChangeShapeType="1"/>
          </p:cNvSpPr>
          <p:nvPr/>
        </p:nvSpPr>
        <p:spPr bwMode="auto">
          <a:xfrm>
            <a:off x="4313428" y="5359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8">
            <a:extLst>
              <a:ext uri="{FF2B5EF4-FFF2-40B4-BE49-F238E27FC236}">
                <a16:creationId xmlns:a16="http://schemas.microsoft.com/office/drawing/2014/main" id="{840A0EAA-E11A-7F17-21A8-3D13902CCF11}"/>
              </a:ext>
            </a:extLst>
          </p:cNvPr>
          <p:cNvSpPr>
            <a:spLocks noChangeShapeType="1"/>
          </p:cNvSpPr>
          <p:nvPr/>
        </p:nvSpPr>
        <p:spPr bwMode="auto">
          <a:xfrm>
            <a:off x="5959348" y="5359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3">
            <a:extLst>
              <a:ext uri="{FF2B5EF4-FFF2-40B4-BE49-F238E27FC236}">
                <a16:creationId xmlns:a16="http://schemas.microsoft.com/office/drawing/2014/main" id="{AC2C2F29-BCA0-05D8-4B2D-AE742A9914AB}"/>
              </a:ext>
            </a:extLst>
          </p:cNvPr>
          <p:cNvSpPr txBox="1">
            <a:spLocks noChangeArrowheads="1"/>
          </p:cNvSpPr>
          <p:nvPr/>
        </p:nvSpPr>
        <p:spPr bwMode="auto">
          <a:xfrm>
            <a:off x="1707388" y="53776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13" name="Text Box 13">
            <a:extLst>
              <a:ext uri="{FF2B5EF4-FFF2-40B4-BE49-F238E27FC236}">
                <a16:creationId xmlns:a16="http://schemas.microsoft.com/office/drawing/2014/main" id="{664A35B5-9EED-E52C-B363-D7760ED494B8}"/>
              </a:ext>
            </a:extLst>
          </p:cNvPr>
          <p:cNvSpPr txBox="1">
            <a:spLocks noChangeArrowheads="1"/>
          </p:cNvSpPr>
          <p:nvPr/>
        </p:nvSpPr>
        <p:spPr bwMode="auto">
          <a:xfrm>
            <a:off x="4633468" y="5377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14" name="Text Box 13">
            <a:extLst>
              <a:ext uri="{FF2B5EF4-FFF2-40B4-BE49-F238E27FC236}">
                <a16:creationId xmlns:a16="http://schemas.microsoft.com/office/drawing/2014/main" id="{40784AD8-CCAA-F851-15B8-4755B9183BD8}"/>
              </a:ext>
            </a:extLst>
          </p:cNvPr>
          <p:cNvSpPr txBox="1">
            <a:spLocks noChangeArrowheads="1"/>
          </p:cNvSpPr>
          <p:nvPr/>
        </p:nvSpPr>
        <p:spPr bwMode="auto">
          <a:xfrm>
            <a:off x="5465572" y="5377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15" name="Text Box 13">
            <a:extLst>
              <a:ext uri="{FF2B5EF4-FFF2-40B4-BE49-F238E27FC236}">
                <a16:creationId xmlns:a16="http://schemas.microsoft.com/office/drawing/2014/main" id="{5B27F06E-147C-6BB6-3AF7-8CD71FE684C4}"/>
              </a:ext>
            </a:extLst>
          </p:cNvPr>
          <p:cNvSpPr txBox="1">
            <a:spLocks noChangeArrowheads="1"/>
          </p:cNvSpPr>
          <p:nvPr/>
        </p:nvSpPr>
        <p:spPr bwMode="auto">
          <a:xfrm>
            <a:off x="6471412" y="5377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16" name="Text Box 13">
            <a:extLst>
              <a:ext uri="{FF2B5EF4-FFF2-40B4-BE49-F238E27FC236}">
                <a16:creationId xmlns:a16="http://schemas.microsoft.com/office/drawing/2014/main" id="{0820627C-4631-0DE7-3F6D-DD024EEFCDA9}"/>
              </a:ext>
            </a:extLst>
          </p:cNvPr>
          <p:cNvSpPr txBox="1">
            <a:spLocks noChangeArrowheads="1"/>
          </p:cNvSpPr>
          <p:nvPr/>
        </p:nvSpPr>
        <p:spPr bwMode="auto">
          <a:xfrm>
            <a:off x="601724" y="6045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17" name="Text Box 13">
            <a:extLst>
              <a:ext uri="{FF2B5EF4-FFF2-40B4-BE49-F238E27FC236}">
                <a16:creationId xmlns:a16="http://schemas.microsoft.com/office/drawing/2014/main" id="{7A34F669-6085-FCAD-ED69-715687C2A41B}"/>
              </a:ext>
            </a:extLst>
          </p:cNvPr>
          <p:cNvSpPr txBox="1">
            <a:spLocks noChangeArrowheads="1"/>
          </p:cNvSpPr>
          <p:nvPr/>
        </p:nvSpPr>
        <p:spPr bwMode="auto">
          <a:xfrm>
            <a:off x="5209540" y="6045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25</a:t>
            </a:r>
          </a:p>
        </p:txBody>
      </p:sp>
      <p:sp>
        <p:nvSpPr>
          <p:cNvPr id="18" name="Text Box 13">
            <a:extLst>
              <a:ext uri="{FF2B5EF4-FFF2-40B4-BE49-F238E27FC236}">
                <a16:creationId xmlns:a16="http://schemas.microsoft.com/office/drawing/2014/main" id="{AA75CE7C-B3FD-A595-82A4-67D9E597FB48}"/>
              </a:ext>
            </a:extLst>
          </p:cNvPr>
          <p:cNvSpPr txBox="1">
            <a:spLocks noChangeArrowheads="1"/>
          </p:cNvSpPr>
          <p:nvPr/>
        </p:nvSpPr>
        <p:spPr bwMode="auto">
          <a:xfrm>
            <a:off x="2813812" y="6045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19" name="Text Box 13">
            <a:extLst>
              <a:ext uri="{FF2B5EF4-FFF2-40B4-BE49-F238E27FC236}">
                <a16:creationId xmlns:a16="http://schemas.microsoft.com/office/drawing/2014/main" id="{F363D77E-4367-BCE8-8F0E-75B26E5D05AE}"/>
              </a:ext>
            </a:extLst>
          </p:cNvPr>
          <p:cNvSpPr txBox="1">
            <a:spLocks noChangeArrowheads="1"/>
          </p:cNvSpPr>
          <p:nvPr/>
        </p:nvSpPr>
        <p:spPr bwMode="auto">
          <a:xfrm>
            <a:off x="4112260" y="6045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0" name="Text Box 13">
            <a:extLst>
              <a:ext uri="{FF2B5EF4-FFF2-40B4-BE49-F238E27FC236}">
                <a16:creationId xmlns:a16="http://schemas.microsoft.com/office/drawing/2014/main" id="{785276F3-24AD-2C53-04F1-D5563286B4B6}"/>
              </a:ext>
            </a:extLst>
          </p:cNvPr>
          <p:cNvSpPr txBox="1">
            <a:spLocks noChangeArrowheads="1"/>
          </p:cNvSpPr>
          <p:nvPr/>
        </p:nvSpPr>
        <p:spPr bwMode="auto">
          <a:xfrm>
            <a:off x="5758180" y="6045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p>
        </p:txBody>
      </p:sp>
      <p:sp>
        <p:nvSpPr>
          <p:cNvPr id="21" name="Text Box 13">
            <a:extLst>
              <a:ext uri="{FF2B5EF4-FFF2-40B4-BE49-F238E27FC236}">
                <a16:creationId xmlns:a16="http://schemas.microsoft.com/office/drawing/2014/main" id="{1B6018B3-BF78-B17E-6304-58D6CFEA5B53}"/>
              </a:ext>
            </a:extLst>
          </p:cNvPr>
          <p:cNvSpPr txBox="1">
            <a:spLocks noChangeArrowheads="1"/>
          </p:cNvSpPr>
          <p:nvPr/>
        </p:nvSpPr>
        <p:spPr bwMode="auto">
          <a:xfrm>
            <a:off x="7165722" y="6045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22" name="Line 18">
            <a:extLst>
              <a:ext uri="{FF2B5EF4-FFF2-40B4-BE49-F238E27FC236}">
                <a16:creationId xmlns:a16="http://schemas.microsoft.com/office/drawing/2014/main" id="{8D9E2980-76D8-6CE8-21FF-4438FE7035DA}"/>
              </a:ext>
            </a:extLst>
          </p:cNvPr>
          <p:cNvSpPr>
            <a:spLocks noChangeShapeType="1"/>
          </p:cNvSpPr>
          <p:nvPr/>
        </p:nvSpPr>
        <p:spPr bwMode="auto">
          <a:xfrm>
            <a:off x="7422388" y="5359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13">
            <a:extLst>
              <a:ext uri="{FF2B5EF4-FFF2-40B4-BE49-F238E27FC236}">
                <a16:creationId xmlns:a16="http://schemas.microsoft.com/office/drawing/2014/main" id="{7532B81D-4BE1-6A61-8F24-D7F51EC3CB53}"/>
              </a:ext>
            </a:extLst>
          </p:cNvPr>
          <p:cNvSpPr txBox="1">
            <a:spLocks noChangeArrowheads="1"/>
          </p:cNvSpPr>
          <p:nvPr/>
        </p:nvSpPr>
        <p:spPr bwMode="auto">
          <a:xfrm>
            <a:off x="3453892" y="5377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42" name="TextBox 41">
            <a:extLst>
              <a:ext uri="{FF2B5EF4-FFF2-40B4-BE49-F238E27FC236}">
                <a16:creationId xmlns:a16="http://schemas.microsoft.com/office/drawing/2014/main" id="{76C50AE1-20D0-93AC-ED5D-1FF0EE35CDFA}"/>
              </a:ext>
            </a:extLst>
          </p:cNvPr>
          <p:cNvSpPr txBox="1"/>
          <p:nvPr/>
        </p:nvSpPr>
        <p:spPr>
          <a:xfrm>
            <a:off x="812074" y="4765676"/>
            <a:ext cx="4849404"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r>
              <a:rPr lang="en-US" dirty="0"/>
              <a:t> (</a:t>
            </a:r>
            <a:r>
              <a:rPr lang="en-US" sz="2400" dirty="0"/>
              <a:t>Non-preemptive)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0" end="0"/>
                                            </p:txEl>
                                          </p:spTgt>
                                        </p:tgtEl>
                                        <p:attrNameLst>
                                          <p:attrName>style.visibility</p:attrName>
                                        </p:attrNameLst>
                                      </p:cBhvr>
                                      <p:to>
                                        <p:strVal val="visible"/>
                                      </p:to>
                                    </p:set>
                                    <p:anim calcmode="lin" valueType="num">
                                      <p:cBhvr additive="base">
                                        <p:cTn id="7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
                                            <p:txEl>
                                              <p:pRg st="1" end="1"/>
                                            </p:txEl>
                                          </p:spTgt>
                                        </p:tgtEl>
                                        <p:attrNameLst>
                                          <p:attrName>style.visibility</p:attrName>
                                        </p:attrNameLst>
                                      </p:cBhvr>
                                      <p:to>
                                        <p:strVal val="visible"/>
                                      </p:to>
                                    </p:set>
                                    <p:anim calcmode="lin" valueType="num">
                                      <p:cBhvr additive="base">
                                        <p:cTn id="7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
                                            <p:txEl>
                                              <p:pRg st="2" end="2"/>
                                            </p:txEl>
                                          </p:spTgt>
                                        </p:tgtEl>
                                        <p:attrNameLst>
                                          <p:attrName>style.visibility</p:attrName>
                                        </p:attrNameLst>
                                      </p:cBhvr>
                                      <p:to>
                                        <p:strVal val="visible"/>
                                      </p:to>
                                    </p:set>
                                    <p:anim calcmode="lin" valueType="num">
                                      <p:cBhvr additive="base">
                                        <p:cTn id="8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9" grpId="0" animBg="1"/>
      <p:bldP spid="10" grpId="0" animBg="1"/>
      <p:bldP spid="11" grpId="0" animBg="1"/>
      <p:bldP spid="12" grpId="0"/>
      <p:bldP spid="13" grpId="0"/>
      <p:bldP spid="14" grpId="0"/>
      <p:bldP spid="15" grpId="0"/>
      <p:bldP spid="16" grpId="0"/>
      <p:bldP spid="17" grpId="0"/>
      <p:bldP spid="18" grpId="0"/>
      <p:bldP spid="19" grpId="0"/>
      <p:bldP spid="20" grpId="0"/>
      <p:bldP spid="21" grpId="0"/>
      <p:bldP spid="22" grpId="0" animBg="1"/>
      <p:bldP spid="2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EB0DC6-C12D-7257-4154-67D310FF6ADB}"/>
              </a:ext>
            </a:extLst>
          </p:cNvPr>
          <p:cNvSpPr>
            <a:spLocks noGrp="1"/>
          </p:cNvSpPr>
          <p:nvPr>
            <p:ph type="body" sz="quarter" idx="13"/>
          </p:nvPr>
        </p:nvSpPr>
        <p:spPr/>
        <p:txBody>
          <a:bodyPr/>
          <a:lstStyle/>
          <a:p>
            <a:r>
              <a:rPr lang="en-VN" dirty="0"/>
              <a:t>CÁC GIẢI THUẬT ĐỊNH THỜI</a:t>
            </a:r>
          </a:p>
        </p:txBody>
      </p:sp>
      <p:sp>
        <p:nvSpPr>
          <p:cNvPr id="3" name="Text Placeholder 2">
            <a:extLst>
              <a:ext uri="{FF2B5EF4-FFF2-40B4-BE49-F238E27FC236}">
                <a16:creationId xmlns:a16="http://schemas.microsoft.com/office/drawing/2014/main" id="{E32724DB-553A-3BB6-0531-B9303A45C093}"/>
              </a:ext>
            </a:extLst>
          </p:cNvPr>
          <p:cNvSpPr>
            <a:spLocks noGrp="1"/>
          </p:cNvSpPr>
          <p:nvPr>
            <p:ph type="body" sz="quarter" idx="14"/>
          </p:nvPr>
        </p:nvSpPr>
        <p:spPr/>
        <p:txBody>
          <a:bodyPr/>
          <a:lstStyle/>
          <a:p>
            <a:r>
              <a:rPr lang="en-VN" dirty="0"/>
              <a:t>4.5. Round Robin (RR)</a:t>
            </a:r>
          </a:p>
        </p:txBody>
      </p:sp>
      <p:sp>
        <p:nvSpPr>
          <p:cNvPr id="4" name="Text Placeholder 3">
            <a:extLst>
              <a:ext uri="{FF2B5EF4-FFF2-40B4-BE49-F238E27FC236}">
                <a16:creationId xmlns:a16="http://schemas.microsoft.com/office/drawing/2014/main" id="{736C0566-4281-E02C-0F81-5E2736EC2E21}"/>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030556DD-9225-A613-BD01-9EADE1D42874}"/>
              </a:ext>
            </a:extLst>
          </p:cNvPr>
          <p:cNvSpPr>
            <a:spLocks noGrp="1"/>
          </p:cNvSpPr>
          <p:nvPr>
            <p:ph type="body" sz="quarter" idx="16"/>
          </p:nvPr>
        </p:nvSpPr>
        <p:spPr/>
        <p:txBody>
          <a:bodyPr>
            <a:normAutofit lnSpcReduction="10000"/>
          </a:bodyPr>
          <a:lstStyle/>
          <a:p>
            <a:r>
              <a:rPr lang="en-VN" dirty="0"/>
              <a:t>04.</a:t>
            </a:r>
          </a:p>
        </p:txBody>
      </p:sp>
      <p:sp>
        <p:nvSpPr>
          <p:cNvPr id="8" name="Footer Placeholder 7">
            <a:extLst>
              <a:ext uri="{FF2B5EF4-FFF2-40B4-BE49-F238E27FC236}">
                <a16:creationId xmlns:a16="http://schemas.microsoft.com/office/drawing/2014/main" id="{CFD47AC8-17DB-880E-831A-64D33D15B119}"/>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9" name="Slide Number Placeholder 8">
            <a:extLst>
              <a:ext uri="{FF2B5EF4-FFF2-40B4-BE49-F238E27FC236}">
                <a16:creationId xmlns:a16="http://schemas.microsoft.com/office/drawing/2014/main" id="{497D75FD-32F6-2C97-EC24-32B8F191954E}"/>
              </a:ext>
            </a:extLst>
          </p:cNvPr>
          <p:cNvSpPr>
            <a:spLocks noGrp="1"/>
          </p:cNvSpPr>
          <p:nvPr>
            <p:ph type="sldNum" sz="quarter" idx="12"/>
          </p:nvPr>
        </p:nvSpPr>
        <p:spPr/>
        <p:txBody>
          <a:bodyPr/>
          <a:lstStyle/>
          <a:p>
            <a:fld id="{00000000-1234-1234-1234-123412341234}" type="slidenum">
              <a:rPr lang="en-US" smtClean="0"/>
              <a:pPr/>
              <a:t>53</a:t>
            </a:fld>
            <a:endParaRPr lang="en-US"/>
          </a:p>
        </p:txBody>
      </p:sp>
    </p:spTree>
    <p:extLst>
      <p:ext uri="{BB962C8B-B14F-4D97-AF65-F5344CB8AC3E}">
        <p14:creationId xmlns:p14="http://schemas.microsoft.com/office/powerpoint/2010/main" val="20821119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400" dirty="0" err="1"/>
              <a:t>Mỗi</a:t>
            </a:r>
            <a:r>
              <a:rPr lang="en-US" sz="2400" dirty="0"/>
              <a:t> </a:t>
            </a:r>
            <a:r>
              <a:rPr lang="en-US" sz="2400" dirty="0" err="1"/>
              <a:t>tiến</a:t>
            </a:r>
            <a:r>
              <a:rPr lang="en-US" sz="2400" dirty="0"/>
              <a:t> </a:t>
            </a:r>
            <a:r>
              <a:rPr lang="en-US" sz="2400" dirty="0" err="1"/>
              <a:t>trình</a:t>
            </a:r>
            <a:r>
              <a:rPr lang="en-US" sz="2400" dirty="0"/>
              <a:t> </a:t>
            </a:r>
            <a:r>
              <a:rPr lang="en-US" sz="2400" dirty="0" err="1"/>
              <a:t>nhận</a:t>
            </a:r>
            <a:r>
              <a:rPr lang="en-US" sz="2400" dirty="0"/>
              <a:t> </a:t>
            </a:r>
            <a:r>
              <a:rPr lang="en-US" sz="2400" dirty="0" err="1"/>
              <a:t>được</a:t>
            </a:r>
            <a:r>
              <a:rPr lang="en-US" sz="2400" dirty="0"/>
              <a:t> </a:t>
            </a:r>
            <a:r>
              <a:rPr lang="en-US" sz="2400" dirty="0" err="1"/>
              <a:t>một</a:t>
            </a:r>
            <a:r>
              <a:rPr lang="en-US" sz="2400" dirty="0"/>
              <a:t> </a:t>
            </a:r>
            <a:r>
              <a:rPr lang="en-US" sz="2400" dirty="0" err="1"/>
              <a:t>đơn</a:t>
            </a:r>
            <a:r>
              <a:rPr lang="en-US" sz="2400" dirty="0"/>
              <a:t> </a:t>
            </a:r>
            <a:r>
              <a:rPr lang="en-US" sz="2400" dirty="0" err="1"/>
              <a:t>vị</a:t>
            </a:r>
            <a:r>
              <a:rPr lang="en-US" sz="2400" dirty="0"/>
              <a:t> </a:t>
            </a:r>
            <a:r>
              <a:rPr lang="en-US" sz="2400" dirty="0" err="1"/>
              <a:t>thời</a:t>
            </a:r>
            <a:r>
              <a:rPr lang="en-US" sz="2400" dirty="0"/>
              <a:t> </a:t>
            </a:r>
            <a:r>
              <a:rPr lang="en-US" sz="2400" dirty="0" err="1"/>
              <a:t>gian</a:t>
            </a:r>
            <a:r>
              <a:rPr lang="en-US" sz="2400" dirty="0"/>
              <a:t> CPU (</a:t>
            </a:r>
            <a:r>
              <a:rPr lang="en-US" sz="2400" b="1" dirty="0">
                <a:gradFill>
                  <a:gsLst>
                    <a:gs pos="0">
                      <a:srgbClr val="0072FF"/>
                    </a:gs>
                    <a:gs pos="100000">
                      <a:srgbClr val="00C6FF"/>
                    </a:gs>
                  </a:gsLst>
                  <a:lin ang="2700000" scaled="1"/>
                </a:gradFill>
              </a:rPr>
              <a:t>time slice</a:t>
            </a:r>
            <a:r>
              <a:rPr lang="en-US" sz="2400" dirty="0"/>
              <a:t>, </a:t>
            </a:r>
            <a:r>
              <a:rPr lang="en-US" sz="2400" b="1" dirty="0">
                <a:gradFill>
                  <a:gsLst>
                    <a:gs pos="0">
                      <a:srgbClr val="0072FF"/>
                    </a:gs>
                    <a:gs pos="100000">
                      <a:srgbClr val="00C6FF"/>
                    </a:gs>
                  </a:gsLst>
                  <a:lin ang="2700000" scaled="1"/>
                </a:gradFill>
              </a:rPr>
              <a:t>quantum time</a:t>
            </a:r>
            <a:r>
              <a:rPr lang="en-US" sz="2400" dirty="0"/>
              <a:t>) </a:t>
            </a:r>
            <a:r>
              <a:rPr lang="en-US" sz="2400" dirty="0" err="1"/>
              <a:t>để</a:t>
            </a:r>
            <a:r>
              <a:rPr lang="en-US" sz="2400" dirty="0"/>
              <a:t> </a:t>
            </a:r>
            <a:r>
              <a:rPr lang="en-US" sz="2400" dirty="0" err="1"/>
              <a:t>thực</a:t>
            </a:r>
            <a:r>
              <a:rPr lang="en-US" sz="2400" dirty="0"/>
              <a:t> </a:t>
            </a:r>
            <a:r>
              <a:rPr lang="en-US" sz="2400" dirty="0" err="1"/>
              <a:t>thi</a:t>
            </a:r>
            <a:r>
              <a:rPr lang="en-US" sz="2400" dirty="0"/>
              <a:t>. </a:t>
            </a:r>
            <a:r>
              <a:rPr lang="en-US" sz="2400" b="1" dirty="0" err="1"/>
              <a:t>Thông</a:t>
            </a:r>
            <a:r>
              <a:rPr lang="en-US" sz="2400" b="1" dirty="0"/>
              <a:t> </a:t>
            </a:r>
            <a:r>
              <a:rPr lang="en-US" sz="2400" b="1" dirty="0" err="1"/>
              <a:t>thường</a:t>
            </a:r>
            <a:r>
              <a:rPr lang="en-US" sz="2400" b="1" dirty="0"/>
              <a:t> </a:t>
            </a:r>
            <a:r>
              <a:rPr lang="en-US" sz="2400" b="1" dirty="0" err="1"/>
              <a:t>khoảng</a:t>
            </a:r>
            <a:r>
              <a:rPr lang="en-US" sz="2400" b="1" dirty="0"/>
              <a:t> </a:t>
            </a:r>
            <a:r>
              <a:rPr lang="en-US" sz="2400" b="1" dirty="0" err="1"/>
              <a:t>thời</a:t>
            </a:r>
            <a:r>
              <a:rPr lang="en-US" sz="2400" b="1" dirty="0"/>
              <a:t> </a:t>
            </a:r>
            <a:r>
              <a:rPr lang="en-US" sz="2400" b="1" dirty="0" err="1"/>
              <a:t>gian</a:t>
            </a:r>
            <a:r>
              <a:rPr lang="en-US" sz="2400" b="1" dirty="0"/>
              <a:t> </a:t>
            </a:r>
            <a:r>
              <a:rPr lang="en-US" sz="2400" b="1" dirty="0" err="1"/>
              <a:t>này</a:t>
            </a:r>
            <a:r>
              <a:rPr lang="en-US" sz="2400" b="1" dirty="0"/>
              <a:t> </a:t>
            </a:r>
            <a:r>
              <a:rPr lang="en-US" sz="2400" b="1" dirty="0" err="1"/>
              <a:t>nhỏ</a:t>
            </a:r>
            <a:r>
              <a:rPr lang="en-US" sz="2400" dirty="0"/>
              <a:t>, </a:t>
            </a:r>
            <a:r>
              <a:rPr lang="en-US" sz="2400" dirty="0" err="1"/>
              <a:t>từ</a:t>
            </a:r>
            <a:r>
              <a:rPr lang="en-US" sz="2400" dirty="0"/>
              <a:t> 10-100 </a:t>
            </a:r>
            <a:r>
              <a:rPr lang="en-US" sz="2400" dirty="0" err="1"/>
              <a:t>ms.</a:t>
            </a:r>
            <a:endParaRPr sz="2400" dirty="0"/>
          </a:p>
          <a:p>
            <a:pPr marL="342900" indent="-342900"/>
            <a:r>
              <a:rPr lang="en-US" sz="2400" dirty="0"/>
              <a:t>Sau </a:t>
            </a:r>
            <a:r>
              <a:rPr lang="en-US" sz="2400" dirty="0" err="1"/>
              <a:t>khoảng</a:t>
            </a:r>
            <a:r>
              <a:rPr lang="en-US" sz="2400" dirty="0"/>
              <a:t> </a:t>
            </a:r>
            <a:r>
              <a:rPr lang="en-US" sz="2400" dirty="0" err="1"/>
              <a:t>thời</a:t>
            </a:r>
            <a:r>
              <a:rPr lang="en-US" sz="2400" dirty="0"/>
              <a:t> </a:t>
            </a:r>
            <a:r>
              <a:rPr lang="en-US" sz="2400" dirty="0" err="1"/>
              <a:t>gian</a:t>
            </a:r>
            <a:r>
              <a:rPr lang="en-US" sz="2400" dirty="0"/>
              <a:t> </a:t>
            </a:r>
            <a:r>
              <a:rPr lang="en-US" sz="2400" dirty="0" err="1"/>
              <a:t>đó</a:t>
            </a:r>
            <a:r>
              <a:rPr lang="en-US" sz="2400" dirty="0"/>
              <a:t>, </a:t>
            </a:r>
            <a:r>
              <a:rPr lang="en-US" sz="2400" dirty="0" err="1"/>
              <a:t>tiến</a:t>
            </a:r>
            <a:r>
              <a:rPr lang="en-US" sz="2400" dirty="0"/>
              <a:t> </a:t>
            </a:r>
            <a:r>
              <a:rPr lang="en-US" sz="2400" dirty="0" err="1"/>
              <a:t>trình</a:t>
            </a:r>
            <a:r>
              <a:rPr lang="en-US" sz="2400" dirty="0"/>
              <a:t> </a:t>
            </a:r>
            <a:r>
              <a:rPr lang="en-US" sz="2400" dirty="0" err="1"/>
              <a:t>bị</a:t>
            </a:r>
            <a:r>
              <a:rPr lang="en-US" sz="2400" dirty="0"/>
              <a:t> </a:t>
            </a:r>
            <a:r>
              <a:rPr lang="en-US" sz="2400" dirty="0" err="1"/>
              <a:t>đoạt</a:t>
            </a:r>
            <a:r>
              <a:rPr lang="en-US" sz="2400" dirty="0"/>
              <a:t> </a:t>
            </a:r>
            <a:r>
              <a:rPr lang="en-US" sz="2400" dirty="0" err="1"/>
              <a:t>quyền</a:t>
            </a:r>
            <a:r>
              <a:rPr lang="en-US" sz="2400" dirty="0"/>
              <a:t> </a:t>
            </a:r>
            <a:r>
              <a:rPr lang="en-US" sz="2400" dirty="0" err="1"/>
              <a:t>và</a:t>
            </a:r>
            <a:r>
              <a:rPr lang="en-US" sz="2400" dirty="0"/>
              <a:t> </a:t>
            </a:r>
            <a:r>
              <a:rPr lang="en-US" sz="2400" dirty="0" err="1"/>
              <a:t>trở</a:t>
            </a:r>
            <a:r>
              <a:rPr lang="en-US" sz="2400" dirty="0"/>
              <a:t> </a:t>
            </a:r>
            <a:r>
              <a:rPr lang="en-US" sz="2400" dirty="0" err="1"/>
              <a:t>về</a:t>
            </a:r>
            <a:r>
              <a:rPr lang="en-US" sz="2400" dirty="0"/>
              <a:t> </a:t>
            </a:r>
            <a:r>
              <a:rPr lang="en-US" sz="2400" dirty="0" err="1"/>
              <a:t>cuối</a:t>
            </a:r>
            <a:r>
              <a:rPr lang="en-US" sz="2400" dirty="0"/>
              <a:t> </a:t>
            </a:r>
            <a:r>
              <a:rPr lang="en-US" sz="2400" i="1" dirty="0"/>
              <a:t>ready queue</a:t>
            </a:r>
            <a:r>
              <a:rPr lang="en-US" sz="2400" dirty="0"/>
              <a:t>.</a:t>
            </a:r>
            <a:endParaRPr sz="2400" dirty="0"/>
          </a:p>
          <a:p>
            <a:pPr marL="342900" indent="-342900"/>
            <a:r>
              <a:rPr lang="en-US" sz="2400" dirty="0" err="1"/>
              <a:t>Gọi</a:t>
            </a:r>
            <a:r>
              <a:rPr lang="en-US" sz="2400" dirty="0"/>
              <a:t> </a:t>
            </a:r>
            <a:r>
              <a:rPr lang="en-US" sz="2400" b="1" i="1" dirty="0">
                <a:gradFill>
                  <a:gsLst>
                    <a:gs pos="0">
                      <a:srgbClr val="0072FF"/>
                    </a:gs>
                    <a:gs pos="100000">
                      <a:srgbClr val="00C6FF"/>
                    </a:gs>
                  </a:gsLst>
                  <a:lin ang="2700000" scaled="1"/>
                </a:gradFill>
                <a:latin typeface="Courier New" panose="02070309020205020404" pitchFamily="49" charset="0"/>
                <a:cs typeface="Courier New" panose="02070309020205020404" pitchFamily="49" charset="0"/>
              </a:rPr>
              <a:t>n</a:t>
            </a:r>
            <a:r>
              <a:rPr lang="en-US" sz="2400" b="1" i="1" dirty="0">
                <a:gradFill>
                  <a:gsLst>
                    <a:gs pos="0">
                      <a:srgbClr val="0072FF"/>
                    </a:gs>
                    <a:gs pos="100000">
                      <a:srgbClr val="00C6FF"/>
                    </a:gs>
                  </a:gsLst>
                  <a:lin ang="2700000" scaled="1"/>
                </a:gradFill>
              </a:rPr>
              <a:t> </a:t>
            </a:r>
            <a:r>
              <a:rPr lang="en-US" sz="2400" dirty="0" err="1"/>
              <a:t>là</a:t>
            </a:r>
            <a:r>
              <a:rPr lang="en-US" sz="2400" dirty="0"/>
              <a:t> </a:t>
            </a:r>
            <a:r>
              <a:rPr lang="en-US" sz="2400" dirty="0" err="1"/>
              <a:t>số</a:t>
            </a:r>
            <a:r>
              <a:rPr lang="en-US" sz="2400" dirty="0"/>
              <a:t> </a:t>
            </a:r>
            <a:r>
              <a:rPr lang="en-US" sz="2400" dirty="0" err="1"/>
              <a:t>lượng</a:t>
            </a:r>
            <a:r>
              <a:rPr lang="en-US" sz="2400" dirty="0"/>
              <a:t> </a:t>
            </a:r>
            <a:r>
              <a:rPr lang="en-US" sz="2400" dirty="0" err="1"/>
              <a:t>tiến</a:t>
            </a:r>
            <a:r>
              <a:rPr lang="en-US" sz="2400" dirty="0"/>
              <a:t> </a:t>
            </a:r>
            <a:r>
              <a:rPr lang="en-US" sz="2400" dirty="0" err="1"/>
              <a:t>trình</a:t>
            </a:r>
            <a:r>
              <a:rPr lang="en-US" sz="2400" dirty="0"/>
              <a:t> </a:t>
            </a:r>
            <a:r>
              <a:rPr lang="en-US" sz="2400" dirty="0" err="1"/>
              <a:t>trong</a:t>
            </a:r>
            <a:r>
              <a:rPr lang="en-US" sz="2400" dirty="0"/>
              <a:t> </a:t>
            </a:r>
            <a:r>
              <a:rPr lang="en-US" sz="2400" i="1" dirty="0"/>
              <a:t>ready queue </a:t>
            </a:r>
            <a:r>
              <a:rPr lang="en-US" sz="2400" dirty="0" err="1"/>
              <a:t>và</a:t>
            </a:r>
            <a:r>
              <a:rPr lang="en-US" sz="2400" dirty="0"/>
              <a:t> </a:t>
            </a:r>
            <a:r>
              <a:rPr lang="en-US" sz="2400" b="1" i="1" dirty="0">
                <a:gradFill>
                  <a:gsLst>
                    <a:gs pos="0">
                      <a:srgbClr val="0072FF"/>
                    </a:gs>
                    <a:gs pos="100000">
                      <a:srgbClr val="00C6FF"/>
                    </a:gs>
                  </a:gsLst>
                  <a:lin ang="2700000" scaled="1"/>
                </a:gradFill>
                <a:latin typeface="Courier New" panose="02070309020205020404" pitchFamily="49" charset="0"/>
                <a:cs typeface="Courier New" panose="02070309020205020404" pitchFamily="49" charset="0"/>
              </a:rPr>
              <a:t>q</a:t>
            </a:r>
            <a:r>
              <a:rPr lang="en-US" sz="2400" i="1" dirty="0"/>
              <a:t> </a:t>
            </a:r>
            <a:r>
              <a:rPr lang="en-US" sz="2400" dirty="0" err="1"/>
              <a:t>là</a:t>
            </a:r>
            <a:r>
              <a:rPr lang="en-US" sz="2400" dirty="0"/>
              <a:t> </a:t>
            </a:r>
            <a:r>
              <a:rPr lang="en-US" sz="2400" dirty="0" err="1"/>
              <a:t>khoảng</a:t>
            </a:r>
            <a:r>
              <a:rPr lang="en-US" sz="2400" dirty="0"/>
              <a:t> </a:t>
            </a:r>
            <a:r>
              <a:rPr lang="en-US" sz="2400" dirty="0" err="1"/>
              <a:t>thời</a:t>
            </a:r>
            <a:r>
              <a:rPr lang="en-US" sz="2400" dirty="0"/>
              <a:t> </a:t>
            </a:r>
            <a:r>
              <a:rPr lang="en-US" sz="2400" dirty="0" err="1"/>
              <a:t>gian</a:t>
            </a:r>
            <a:r>
              <a:rPr lang="en-US" sz="2400" dirty="0"/>
              <a:t> </a:t>
            </a:r>
            <a:r>
              <a:rPr lang="en-US" sz="2400" dirty="0" err="1"/>
              <a:t>đơn</a:t>
            </a:r>
            <a:r>
              <a:rPr lang="en-US" sz="2400" dirty="0"/>
              <a:t> </a:t>
            </a:r>
            <a:r>
              <a:rPr lang="en-US" sz="2400" dirty="0" err="1"/>
              <a:t>vị</a:t>
            </a:r>
            <a:r>
              <a:rPr lang="en-US" sz="2400" dirty="0"/>
              <a:t> </a:t>
            </a:r>
            <a:r>
              <a:rPr lang="en-US" sz="2400" dirty="0" err="1"/>
              <a:t>mà</a:t>
            </a:r>
            <a:r>
              <a:rPr lang="en-US" sz="2400" dirty="0"/>
              <a:t> CPU </a:t>
            </a:r>
            <a:r>
              <a:rPr lang="en-US" sz="2400" dirty="0" err="1"/>
              <a:t>được</a:t>
            </a:r>
            <a:r>
              <a:rPr lang="en-US" sz="2400" dirty="0"/>
              <a:t> </a:t>
            </a:r>
            <a:r>
              <a:rPr lang="en-US" sz="2400" dirty="0" err="1"/>
              <a:t>cấp</a:t>
            </a:r>
            <a:r>
              <a:rPr lang="en-US" sz="2400" dirty="0"/>
              <a:t> </a:t>
            </a:r>
            <a:r>
              <a:rPr lang="en-US" sz="2400" dirty="0" err="1"/>
              <a:t>phát</a:t>
            </a:r>
            <a:r>
              <a:rPr lang="en-US" sz="2400" dirty="0"/>
              <a:t> </a:t>
            </a:r>
            <a:r>
              <a:rPr lang="en-US" sz="2400" dirty="0" err="1"/>
              <a:t>cho</a:t>
            </a:r>
            <a:r>
              <a:rPr lang="en-US" sz="2400" dirty="0"/>
              <a:t> </a:t>
            </a:r>
            <a:r>
              <a:rPr lang="en-US" sz="2400" dirty="0" err="1"/>
              <a:t>tiến</a:t>
            </a:r>
            <a:r>
              <a:rPr lang="en-US" sz="2400" dirty="0"/>
              <a:t> </a:t>
            </a:r>
            <a:r>
              <a:rPr lang="en-US" sz="2400" dirty="0" err="1"/>
              <a:t>trình</a:t>
            </a:r>
            <a:r>
              <a:rPr lang="en-US" sz="2400" dirty="0"/>
              <a:t> (quantum time), </a:t>
            </a:r>
            <a:r>
              <a:rPr lang="en-US" sz="2400" dirty="0" err="1"/>
              <a:t>khi</a:t>
            </a:r>
            <a:r>
              <a:rPr lang="en-US" sz="2400" dirty="0"/>
              <a:t> </a:t>
            </a:r>
            <a:r>
              <a:rPr lang="en-US" sz="2400" dirty="0" err="1"/>
              <a:t>đó</a:t>
            </a:r>
            <a:r>
              <a:rPr lang="en-US" sz="2400" dirty="0"/>
              <a:t>, </a:t>
            </a:r>
            <a:r>
              <a:rPr lang="en-US" sz="2400" dirty="0" err="1"/>
              <a:t>không</a:t>
            </a:r>
            <a:r>
              <a:rPr lang="en-US" sz="2400" dirty="0"/>
              <a:t> </a:t>
            </a:r>
            <a:r>
              <a:rPr lang="en-US" sz="2400" dirty="0" err="1"/>
              <a:t>có</a:t>
            </a:r>
            <a:r>
              <a:rPr lang="en-US" sz="2400" dirty="0"/>
              <a:t> </a:t>
            </a:r>
            <a:r>
              <a:rPr lang="en-US" sz="2400" dirty="0" err="1"/>
              <a:t>tiến</a:t>
            </a:r>
            <a:r>
              <a:rPr lang="en-US" sz="2400" dirty="0"/>
              <a:t> </a:t>
            </a:r>
            <a:r>
              <a:rPr lang="en-US" sz="2400" dirty="0" err="1"/>
              <a:t>trình</a:t>
            </a:r>
            <a:r>
              <a:rPr lang="en-US" sz="2400" dirty="0"/>
              <a:t> </a:t>
            </a:r>
            <a:r>
              <a:rPr lang="en-US" sz="2400" dirty="0" err="1"/>
              <a:t>nào</a:t>
            </a:r>
            <a:r>
              <a:rPr lang="en-US" sz="2400" dirty="0"/>
              <a:t> </a:t>
            </a:r>
            <a:r>
              <a:rPr lang="en-US" sz="2400" dirty="0" err="1"/>
              <a:t>phải</a:t>
            </a:r>
            <a:r>
              <a:rPr lang="en-US" sz="2400" dirty="0"/>
              <a:t> </a:t>
            </a:r>
            <a:r>
              <a:rPr lang="en-US" sz="2400" dirty="0" err="1"/>
              <a:t>chờ</a:t>
            </a:r>
            <a:r>
              <a:rPr lang="en-US" sz="2400" dirty="0"/>
              <a:t> </a:t>
            </a:r>
            <a:r>
              <a:rPr lang="en-US" sz="2400" dirty="0" err="1"/>
              <a:t>đợi</a:t>
            </a:r>
            <a:r>
              <a:rPr lang="en-US" sz="2400" dirty="0"/>
              <a:t> </a:t>
            </a:r>
            <a:r>
              <a:rPr lang="en-US" sz="2400" dirty="0" err="1"/>
              <a:t>quá</a:t>
            </a:r>
            <a:r>
              <a:rPr lang="en-US" sz="2400" dirty="0"/>
              <a:t> </a:t>
            </a:r>
            <a:r>
              <a:rPr lang="en-US" sz="2400" b="1" i="1" dirty="0">
                <a:gradFill>
                  <a:gsLst>
                    <a:gs pos="0">
                      <a:srgbClr val="0072FF"/>
                    </a:gs>
                    <a:gs pos="100000">
                      <a:srgbClr val="00C6FF"/>
                    </a:gs>
                  </a:gsLst>
                  <a:lin ang="2700000" scaled="1"/>
                </a:gradFill>
                <a:latin typeface="Courier New" panose="02070309020205020404" pitchFamily="49" charset="0"/>
                <a:cs typeface="Courier New" panose="02070309020205020404" pitchFamily="49" charset="0"/>
              </a:rPr>
              <a:t>(n - 1)q</a:t>
            </a:r>
            <a:r>
              <a:rPr lang="en-US" sz="2400" i="1" dirty="0"/>
              <a:t> </a:t>
            </a:r>
            <a:r>
              <a:rPr lang="en-US" sz="2400" dirty="0" err="1"/>
              <a:t>đơn</a:t>
            </a:r>
            <a:r>
              <a:rPr lang="en-US" sz="2400" dirty="0"/>
              <a:t> </a:t>
            </a:r>
            <a:r>
              <a:rPr lang="en-US" sz="2400" dirty="0" err="1"/>
              <a:t>vị</a:t>
            </a:r>
            <a:r>
              <a:rPr lang="en-US" sz="2400" dirty="0"/>
              <a:t> </a:t>
            </a:r>
            <a:r>
              <a:rPr lang="en-US" sz="2400" dirty="0" err="1"/>
              <a:t>thời</a:t>
            </a:r>
            <a:r>
              <a:rPr lang="en-US" sz="2400" dirty="0"/>
              <a:t> </a:t>
            </a:r>
            <a:r>
              <a:rPr lang="en-US" sz="2400" dirty="0" err="1"/>
              <a:t>gian</a:t>
            </a:r>
            <a:r>
              <a:rPr lang="en-US" sz="2400" dirty="0"/>
              <a:t>.</a:t>
            </a:r>
            <a:endParaRPr sz="2400" dirty="0"/>
          </a:p>
        </p:txBody>
      </p:sp>
      <p:sp>
        <p:nvSpPr>
          <p:cNvPr id="84" name="Google Shape;84;p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4.5. Round Robin (RR)</a:t>
            </a:r>
            <a:endParaRPr dirty="0"/>
          </a:p>
        </p:txBody>
      </p:sp>
      <p:sp>
        <p:nvSpPr>
          <p:cNvPr id="88" name="Google Shape;88;p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D5FD4F39-66B0-08C6-CCD7-B3D25F00FF1B}"/>
              </a:ext>
            </a:extLst>
          </p:cNvPr>
          <p:cNvSpPr>
            <a:spLocks noGrp="1"/>
          </p:cNvSpPr>
          <p:nvPr>
            <p:ph type="sldNum" sz="quarter" idx="12"/>
          </p:nvPr>
        </p:nvSpPr>
        <p:spPr/>
        <p:txBody>
          <a:bodyPr/>
          <a:lstStyle/>
          <a:p>
            <a:fld id="{00000000-1234-1234-1234-123412341234}" type="slidenum">
              <a:rPr lang="en-US" smtClean="0"/>
              <a:pPr/>
              <a:t>54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 calcmode="lin" valueType="num">
                                      <p:cBhvr additive="base">
                                        <p:cTn id="7"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5">
                                            <p:txEl>
                                              <p:pRg st="1" end="1"/>
                                            </p:txEl>
                                          </p:spTgt>
                                        </p:tgtEl>
                                        <p:attrNameLst>
                                          <p:attrName>style.visibility</p:attrName>
                                        </p:attrNameLst>
                                      </p:cBhvr>
                                      <p:to>
                                        <p:strVal val="visible"/>
                                      </p:to>
                                    </p:set>
                                    <p:anim calcmode="lin" valueType="num">
                                      <p:cBhvr additive="base">
                                        <p:cTn id="13" dur="500" fill="hold"/>
                                        <p:tgtEl>
                                          <p:spTgt spid="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5">
                                            <p:txEl>
                                              <p:pRg st="2" end="2"/>
                                            </p:txEl>
                                          </p:spTgt>
                                        </p:tgtEl>
                                        <p:attrNameLst>
                                          <p:attrName>style.visibility</p:attrName>
                                        </p:attrNameLst>
                                      </p:cBhvr>
                                      <p:to>
                                        <p:strVal val="visible"/>
                                      </p:to>
                                    </p:set>
                                    <p:anim calcmode="lin" valueType="num">
                                      <p:cBhvr additive="base">
                                        <p:cTn id="19" dur="500" fill="hold"/>
                                        <p:tgtEl>
                                          <p:spTgt spid="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dirty="0"/>
              <a:t>Thực hiện bởi Trường Đại học Công nghệ Thông tin, ĐHQG-HCM.</a:t>
            </a:r>
            <a:endParaRPr dirty="0"/>
          </a:p>
        </p:txBody>
      </p:sp>
      <p:graphicFrame>
        <p:nvGraphicFramePr>
          <p:cNvPr id="98" name="Google Shape;98;p5"/>
          <p:cNvGraphicFramePr/>
          <p:nvPr/>
        </p:nvGraphicFramePr>
        <p:xfrm>
          <a:off x="812074" y="1165258"/>
          <a:ext cx="4876800" cy="2689542"/>
        </p:xfrm>
        <a:graphic>
          <a:graphicData uri="http://schemas.openxmlformats.org/drawingml/2006/table">
            <a:tbl>
              <a:tblPr firstRow="1" bandRow="1">
                <a:noFill/>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Arrival Time</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bg1"/>
                          </a:solidFill>
                          <a:latin typeface="Arial" panose="020B0604020202020204" pitchFamily="34" charset="0"/>
                          <a:ea typeface="+mn-ea"/>
                          <a:cs typeface="Arial" panose="020B0604020202020204" pitchFamily="34" charset="0"/>
                          <a:sym typeface="Times New Roman"/>
                        </a:rPr>
                        <a:t> Burst Time</a:t>
                      </a:r>
                      <a:endParaRPr sz="2000" b="1"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0</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P2</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7</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8</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9</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99" name="Google Shape;99;p5"/>
          <p:cNvSpPr/>
          <p:nvPr/>
        </p:nvSpPr>
        <p:spPr>
          <a:xfrm>
            <a:off x="814319" y="5010516"/>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100" name="Google Shape;100;p5"/>
          <p:cNvCxnSpPr/>
          <p:nvPr/>
        </p:nvCxnSpPr>
        <p:spPr>
          <a:xfrm>
            <a:off x="814319"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1" name="Google Shape;101;p5"/>
          <p:cNvCxnSpPr/>
          <p:nvPr/>
        </p:nvCxnSpPr>
        <p:spPr>
          <a:xfrm>
            <a:off x="228040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2" name="Google Shape;102;p5"/>
          <p:cNvCxnSpPr/>
          <p:nvPr/>
        </p:nvCxnSpPr>
        <p:spPr>
          <a:xfrm>
            <a:off x="301192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3" name="Google Shape;103;p5"/>
          <p:cNvCxnSpPr/>
          <p:nvPr/>
        </p:nvCxnSpPr>
        <p:spPr>
          <a:xfrm>
            <a:off x="429208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5"/>
          <p:cNvCxnSpPr/>
          <p:nvPr/>
        </p:nvCxnSpPr>
        <p:spPr>
          <a:xfrm>
            <a:off x="557224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5"/>
          <p:cNvSpPr txBox="1"/>
          <p:nvPr/>
        </p:nvSpPr>
        <p:spPr>
          <a:xfrm>
            <a:off x="981960" y="5028804"/>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P1</a:t>
            </a:r>
            <a:endParaRPr dirty="0"/>
          </a:p>
        </p:txBody>
      </p:sp>
      <p:sp>
        <p:nvSpPr>
          <p:cNvPr id="106" name="Google Shape;106;p5"/>
          <p:cNvSpPr txBox="1"/>
          <p:nvPr/>
        </p:nvSpPr>
        <p:spPr>
          <a:xfrm>
            <a:off x="242671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P1</a:t>
            </a:r>
            <a:endParaRPr dirty="0"/>
          </a:p>
        </p:txBody>
      </p:sp>
      <p:sp>
        <p:nvSpPr>
          <p:cNvPr id="107" name="Google Shape;107;p5"/>
          <p:cNvSpPr txBox="1"/>
          <p:nvPr/>
        </p:nvSpPr>
        <p:spPr>
          <a:xfrm>
            <a:off x="315823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P3</a:t>
            </a:r>
            <a:endParaRPr dirty="0"/>
          </a:p>
        </p:txBody>
      </p:sp>
      <p:sp>
        <p:nvSpPr>
          <p:cNvPr id="108" name="Google Shape;108;p5"/>
          <p:cNvSpPr txBox="1"/>
          <p:nvPr/>
        </p:nvSpPr>
        <p:spPr>
          <a:xfrm>
            <a:off x="498703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P5</a:t>
            </a:r>
            <a:endParaRPr dirty="0"/>
          </a:p>
        </p:txBody>
      </p:sp>
      <p:sp>
        <p:nvSpPr>
          <p:cNvPr id="109" name="Google Shape;109;p5"/>
          <p:cNvSpPr txBox="1"/>
          <p:nvPr/>
        </p:nvSpPr>
        <p:spPr>
          <a:xfrm>
            <a:off x="5709408"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P1</a:t>
            </a:r>
            <a:endParaRPr dirty="0"/>
          </a:p>
        </p:txBody>
      </p:sp>
      <p:sp>
        <p:nvSpPr>
          <p:cNvPr id="110" name="Google Shape;110;p5"/>
          <p:cNvSpPr txBox="1"/>
          <p:nvPr/>
        </p:nvSpPr>
        <p:spPr>
          <a:xfrm>
            <a:off x="580384"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0</a:t>
            </a:r>
            <a:endParaRPr/>
          </a:p>
        </p:txBody>
      </p:sp>
      <p:sp>
        <p:nvSpPr>
          <p:cNvPr id="111" name="Google Shape;111;p5"/>
          <p:cNvSpPr txBox="1"/>
          <p:nvPr/>
        </p:nvSpPr>
        <p:spPr>
          <a:xfrm>
            <a:off x="2079240"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8</a:t>
            </a:r>
            <a:endParaRPr/>
          </a:p>
        </p:txBody>
      </p:sp>
      <p:sp>
        <p:nvSpPr>
          <p:cNvPr id="112" name="Google Shape;112;p5"/>
          <p:cNvSpPr txBox="1"/>
          <p:nvPr/>
        </p:nvSpPr>
        <p:spPr>
          <a:xfrm>
            <a:off x="279247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12</a:t>
            </a:r>
            <a:endParaRPr/>
          </a:p>
        </p:txBody>
      </p:sp>
      <p:sp>
        <p:nvSpPr>
          <p:cNvPr id="113" name="Google Shape;113;p5"/>
          <p:cNvSpPr txBox="1"/>
          <p:nvPr/>
        </p:nvSpPr>
        <p:spPr>
          <a:xfrm>
            <a:off x="4090920"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19</a:t>
            </a:r>
            <a:endParaRPr/>
          </a:p>
        </p:txBody>
      </p:sp>
      <p:sp>
        <p:nvSpPr>
          <p:cNvPr id="114" name="Google Shape;114;p5"/>
          <p:cNvSpPr txBox="1"/>
          <p:nvPr/>
        </p:nvSpPr>
        <p:spPr>
          <a:xfrm>
            <a:off x="535279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26</a:t>
            </a:r>
            <a:endParaRPr/>
          </a:p>
        </p:txBody>
      </p:sp>
      <p:sp>
        <p:nvSpPr>
          <p:cNvPr id="115" name="Google Shape;115;p5"/>
          <p:cNvSpPr txBox="1"/>
          <p:nvPr/>
        </p:nvSpPr>
        <p:spPr>
          <a:xfrm>
            <a:off x="7172448"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36</a:t>
            </a:r>
            <a:endParaRPr/>
          </a:p>
        </p:txBody>
      </p:sp>
      <p:cxnSp>
        <p:nvCxnSpPr>
          <p:cNvPr id="116" name="Google Shape;116;p5"/>
          <p:cNvCxnSpPr/>
          <p:nvPr/>
        </p:nvCxnSpPr>
        <p:spPr>
          <a:xfrm>
            <a:off x="740104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17" name="Google Shape;117;p5"/>
          <p:cNvCxnSpPr/>
          <p:nvPr/>
        </p:nvCxnSpPr>
        <p:spPr>
          <a:xfrm>
            <a:off x="154888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18" name="Google Shape;118;p5"/>
          <p:cNvSpPr txBox="1"/>
          <p:nvPr/>
        </p:nvSpPr>
        <p:spPr>
          <a:xfrm>
            <a:off x="132943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dirty="0">
                <a:solidFill>
                  <a:schemeClr val="dk1"/>
                </a:solidFill>
                <a:latin typeface="Times New Roman"/>
                <a:ea typeface="Times New Roman"/>
                <a:cs typeface="Times New Roman"/>
                <a:sym typeface="Times New Roman"/>
              </a:rPr>
              <a:t>4</a:t>
            </a:r>
            <a:endParaRPr dirty="0"/>
          </a:p>
        </p:txBody>
      </p:sp>
      <p:sp>
        <p:nvSpPr>
          <p:cNvPr id="119" name="Google Shape;119;p5"/>
          <p:cNvSpPr txBox="1"/>
          <p:nvPr/>
        </p:nvSpPr>
        <p:spPr>
          <a:xfrm>
            <a:off x="169519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P2</a:t>
            </a:r>
            <a:endParaRPr dirty="0"/>
          </a:p>
        </p:txBody>
      </p:sp>
      <p:cxnSp>
        <p:nvCxnSpPr>
          <p:cNvPr id="120" name="Google Shape;120;p5"/>
          <p:cNvCxnSpPr/>
          <p:nvPr/>
        </p:nvCxnSpPr>
        <p:spPr>
          <a:xfrm>
            <a:off x="374344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1" name="Google Shape;121;p5"/>
          <p:cNvSpPr txBox="1"/>
          <p:nvPr/>
        </p:nvSpPr>
        <p:spPr>
          <a:xfrm>
            <a:off x="352399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16</a:t>
            </a:r>
            <a:endParaRPr/>
          </a:p>
        </p:txBody>
      </p:sp>
      <p:cxnSp>
        <p:nvCxnSpPr>
          <p:cNvPr id="122" name="Google Shape;122;p5"/>
          <p:cNvCxnSpPr/>
          <p:nvPr/>
        </p:nvCxnSpPr>
        <p:spPr>
          <a:xfrm>
            <a:off x="484072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3" name="Google Shape;123;p5"/>
          <p:cNvSpPr txBox="1"/>
          <p:nvPr/>
        </p:nvSpPr>
        <p:spPr>
          <a:xfrm>
            <a:off x="4628889"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dirty="0">
                <a:solidFill>
                  <a:schemeClr val="dk1"/>
                </a:solidFill>
                <a:latin typeface="Times New Roman"/>
                <a:ea typeface="Times New Roman"/>
                <a:cs typeface="Times New Roman"/>
                <a:sym typeface="Times New Roman"/>
              </a:rPr>
              <a:t>22</a:t>
            </a:r>
            <a:endParaRPr dirty="0"/>
          </a:p>
        </p:txBody>
      </p:sp>
      <p:sp>
        <p:nvSpPr>
          <p:cNvPr id="124" name="Google Shape;124;p5"/>
          <p:cNvSpPr txBox="1"/>
          <p:nvPr/>
        </p:nvSpPr>
        <p:spPr>
          <a:xfrm>
            <a:off x="6076689"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30</a:t>
            </a:r>
            <a:endParaRPr/>
          </a:p>
        </p:txBody>
      </p:sp>
      <p:sp>
        <p:nvSpPr>
          <p:cNvPr id="125" name="Google Shape;125;p5"/>
          <p:cNvSpPr txBox="1"/>
          <p:nvPr/>
        </p:nvSpPr>
        <p:spPr>
          <a:xfrm>
            <a:off x="681583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34</a:t>
            </a:r>
            <a:endParaRPr/>
          </a:p>
        </p:txBody>
      </p:sp>
      <p:cxnSp>
        <p:nvCxnSpPr>
          <p:cNvPr id="126" name="Google Shape;126;p5"/>
          <p:cNvCxnSpPr/>
          <p:nvPr/>
        </p:nvCxnSpPr>
        <p:spPr>
          <a:xfrm>
            <a:off x="630376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5"/>
          <p:cNvCxnSpPr/>
          <p:nvPr/>
        </p:nvCxnSpPr>
        <p:spPr>
          <a:xfrm>
            <a:off x="703528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8" name="Google Shape;128;p5"/>
          <p:cNvSpPr txBox="1"/>
          <p:nvPr/>
        </p:nvSpPr>
        <p:spPr>
          <a:xfrm>
            <a:off x="379831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P2</a:t>
            </a:r>
            <a:endParaRPr dirty="0"/>
          </a:p>
        </p:txBody>
      </p:sp>
      <p:sp>
        <p:nvSpPr>
          <p:cNvPr id="129" name="Google Shape;129;p5"/>
          <p:cNvSpPr txBox="1"/>
          <p:nvPr/>
        </p:nvSpPr>
        <p:spPr>
          <a:xfrm>
            <a:off x="4337808"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P4</a:t>
            </a:r>
            <a:endParaRPr dirty="0"/>
          </a:p>
        </p:txBody>
      </p:sp>
      <p:sp>
        <p:nvSpPr>
          <p:cNvPr id="130" name="Google Shape;130;p5"/>
          <p:cNvSpPr txBox="1"/>
          <p:nvPr/>
        </p:nvSpPr>
        <p:spPr>
          <a:xfrm>
            <a:off x="645007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P3</a:t>
            </a:r>
            <a:endParaRPr dirty="0"/>
          </a:p>
        </p:txBody>
      </p:sp>
      <p:sp>
        <p:nvSpPr>
          <p:cNvPr id="131" name="Google Shape;131;p5"/>
          <p:cNvSpPr txBox="1"/>
          <p:nvPr/>
        </p:nvSpPr>
        <p:spPr>
          <a:xfrm>
            <a:off x="6991089"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P5</a:t>
            </a:r>
            <a:endParaRPr/>
          </a:p>
        </p:txBody>
      </p:sp>
      <p:sp>
        <p:nvSpPr>
          <p:cNvPr id="2" name="Slide Number Placeholder 1">
            <a:extLst>
              <a:ext uri="{FF2B5EF4-FFF2-40B4-BE49-F238E27FC236}">
                <a16:creationId xmlns:a16="http://schemas.microsoft.com/office/drawing/2014/main" id="{A8B9CE40-9E4C-20B1-CFCD-CD992E993D83}"/>
              </a:ext>
            </a:extLst>
          </p:cNvPr>
          <p:cNvSpPr>
            <a:spLocks noGrp="1"/>
          </p:cNvSpPr>
          <p:nvPr>
            <p:ph type="sldNum" sz="quarter" idx="12"/>
          </p:nvPr>
        </p:nvSpPr>
        <p:spPr/>
        <p:txBody>
          <a:bodyPr/>
          <a:lstStyle/>
          <a:p>
            <a:fld id="{00000000-1234-1234-1234-123412341234}" type="slidenum">
              <a:rPr lang="en-US" smtClean="0"/>
              <a:pPr/>
              <a:t>55</a:t>
            </a:fld>
            <a:endParaRPr lang="en-US"/>
          </a:p>
        </p:txBody>
      </p:sp>
      <p:sp>
        <p:nvSpPr>
          <p:cNvPr id="3" name="Google Shape;84;p4">
            <a:extLst>
              <a:ext uri="{FF2B5EF4-FFF2-40B4-BE49-F238E27FC236}">
                <a16:creationId xmlns:a16="http://schemas.microsoft.com/office/drawing/2014/main" id="{E2E43993-E553-8EB7-4FA4-56167FC4D65B}"/>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a:t>4.5. Round Robin (RR)</a:t>
            </a:r>
            <a:endParaRPr lang="en-US" dirty="0"/>
          </a:p>
        </p:txBody>
      </p:sp>
      <p:sp>
        <p:nvSpPr>
          <p:cNvPr id="8" name="Google Shape;324;p23">
            <a:extLst>
              <a:ext uri="{FF2B5EF4-FFF2-40B4-BE49-F238E27FC236}">
                <a16:creationId xmlns:a16="http://schemas.microsoft.com/office/drawing/2014/main" id="{47AADA29-1D7C-EE4F-8B06-76716F7A4B78}"/>
              </a:ext>
            </a:extLst>
          </p:cNvPr>
          <p:cNvSpPr txBox="1">
            <a:spLocks/>
          </p:cNvSpPr>
          <p:nvPr/>
        </p:nvSpPr>
        <p:spPr>
          <a:xfrm>
            <a:off x="6422577" y="142884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err="1"/>
              <a:t>Thời</a:t>
            </a:r>
            <a:r>
              <a:rPr lang="en-US" b="1" dirty="0"/>
              <a:t> </a:t>
            </a:r>
            <a:r>
              <a:rPr lang="en-US" b="1" dirty="0" err="1"/>
              <a:t>gian</a:t>
            </a:r>
            <a:r>
              <a:rPr lang="en-US" b="1" dirty="0"/>
              <a:t> </a:t>
            </a:r>
            <a:r>
              <a:rPr lang="en-US" b="1" dirty="0" err="1"/>
              <a:t>đáp</a:t>
            </a:r>
            <a:r>
              <a:rPr lang="en-US" b="1" dirty="0"/>
              <a:t> </a:t>
            </a:r>
            <a:r>
              <a:rPr lang="en-US" b="1" dirty="0" err="1"/>
              <a:t>ứng</a:t>
            </a:r>
            <a:r>
              <a:rPr lang="en-US" b="1" dirty="0"/>
              <a:t>: </a:t>
            </a:r>
          </a:p>
          <a:p>
            <a:pPr lvl="1"/>
            <a:r>
              <a:rPr lang="en-US" dirty="0"/>
              <a:t>P1 = 0, P2 = 2, P3 = 7, P4 = 10, P5 = 10</a:t>
            </a:r>
          </a:p>
          <a:p>
            <a:pPr lvl="1"/>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trung</a:t>
            </a:r>
            <a:r>
              <a:rPr lang="en-US" dirty="0"/>
              <a:t> </a:t>
            </a:r>
            <a:r>
              <a:rPr lang="en-US" dirty="0" err="1"/>
              <a:t>bình</a:t>
            </a:r>
            <a:r>
              <a:rPr lang="en-US" dirty="0"/>
              <a:t>: 5.8</a:t>
            </a:r>
          </a:p>
        </p:txBody>
      </p:sp>
      <p:sp>
        <p:nvSpPr>
          <p:cNvPr id="11" name="TextBox 10">
            <a:extLst>
              <a:ext uri="{FF2B5EF4-FFF2-40B4-BE49-F238E27FC236}">
                <a16:creationId xmlns:a16="http://schemas.microsoft.com/office/drawing/2014/main" id="{3DDE0563-03F0-8EEC-DDAE-1FAB5C7845A2}"/>
              </a:ext>
            </a:extLst>
          </p:cNvPr>
          <p:cNvSpPr txBox="1"/>
          <p:nvPr/>
        </p:nvSpPr>
        <p:spPr>
          <a:xfrm>
            <a:off x="812074" y="4136571"/>
            <a:ext cx="321434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 (q =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ppt_x"/>
                                          </p:val>
                                        </p:tav>
                                        <p:tav tm="100000">
                                          <p:val>
                                            <p:strVal val="#ppt_x"/>
                                          </p:val>
                                        </p:tav>
                                      </p:tavLst>
                                    </p:anim>
                                    <p:anim calcmode="lin" valueType="num">
                                      <p:cBhvr additive="base">
                                        <p:cTn id="8"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7"/>
                                        </p:tgtEl>
                                        <p:attrNameLst>
                                          <p:attrName>style.visibility</p:attrName>
                                        </p:attrNameLst>
                                      </p:cBhvr>
                                      <p:to>
                                        <p:strVal val="visible"/>
                                      </p:to>
                                    </p:set>
                                    <p:animEffect transition="in" filter="fade">
                                      <p:cBhvr>
                                        <p:cTn id="13" dur="500"/>
                                        <p:tgtEl>
                                          <p:spTgt spid="1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8"/>
                                        </p:tgtEl>
                                        <p:attrNameLst>
                                          <p:attrName>style.visibility</p:attrName>
                                        </p:attrNameLst>
                                      </p:cBhvr>
                                      <p:to>
                                        <p:strVal val="visible"/>
                                      </p:to>
                                    </p:set>
                                    <p:animEffect transition="in" filter="fade">
                                      <p:cBhvr>
                                        <p:cTn id="16" dur="500"/>
                                        <p:tgtEl>
                                          <p:spTgt spid="1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fade">
                                      <p:cBhvr>
                                        <p:cTn id="19" dur="500"/>
                                        <p:tgtEl>
                                          <p:spTgt spid="10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0"/>
                                        </p:tgtEl>
                                        <p:attrNameLst>
                                          <p:attrName>style.visibility</p:attrName>
                                        </p:attrNameLst>
                                      </p:cBhvr>
                                      <p:to>
                                        <p:strVal val="visible"/>
                                      </p:to>
                                    </p:set>
                                    <p:animEffect transition="in" filter="fade">
                                      <p:cBhvr>
                                        <p:cTn id="22" dur="500"/>
                                        <p:tgtEl>
                                          <p:spTgt spid="110"/>
                                        </p:tgtEl>
                                      </p:cBhvr>
                                    </p:animEffect>
                                  </p:childTnLst>
                                </p:cTn>
                              </p:par>
                              <p:par>
                                <p:cTn id="23" presetID="10" presetClass="entr" presetSubtype="0" fill="hold" nodeType="with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fade">
                                      <p:cBhvr>
                                        <p:cTn id="25" dur="500"/>
                                        <p:tgtEl>
                                          <p:spTgt spid="10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fade">
                                      <p:cBhvr>
                                        <p:cTn id="30" dur="500"/>
                                        <p:tgtEl>
                                          <p:spTgt spid="10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1"/>
                                        </p:tgtEl>
                                        <p:attrNameLst>
                                          <p:attrName>style.visibility</p:attrName>
                                        </p:attrNameLst>
                                      </p:cBhvr>
                                      <p:to>
                                        <p:strVal val="visible"/>
                                      </p:to>
                                    </p:set>
                                    <p:animEffect transition="in" filter="fade">
                                      <p:cBhvr>
                                        <p:cTn id="33" dur="500"/>
                                        <p:tgtEl>
                                          <p:spTgt spid="1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9"/>
                                        </p:tgtEl>
                                        <p:attrNameLst>
                                          <p:attrName>style.visibility</p:attrName>
                                        </p:attrNameLst>
                                      </p:cBhvr>
                                      <p:to>
                                        <p:strVal val="visible"/>
                                      </p:to>
                                    </p:set>
                                    <p:animEffect transition="in" filter="fade">
                                      <p:cBhvr>
                                        <p:cTn id="36" dur="500"/>
                                        <p:tgtEl>
                                          <p:spTgt spid="1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fade">
                                      <p:cBhvr>
                                        <p:cTn id="41" dur="500"/>
                                        <p:tgtEl>
                                          <p:spTgt spid="10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2"/>
                                        </p:tgtEl>
                                        <p:attrNameLst>
                                          <p:attrName>style.visibility</p:attrName>
                                        </p:attrNameLst>
                                      </p:cBhvr>
                                      <p:to>
                                        <p:strVal val="visible"/>
                                      </p:to>
                                    </p:set>
                                    <p:animEffect transition="in" filter="fade">
                                      <p:cBhvr>
                                        <p:cTn id="44" dur="500"/>
                                        <p:tgtEl>
                                          <p:spTgt spid="1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6"/>
                                        </p:tgtEl>
                                        <p:attrNameLst>
                                          <p:attrName>style.visibility</p:attrName>
                                        </p:attrNameLst>
                                      </p:cBhvr>
                                      <p:to>
                                        <p:strVal val="visible"/>
                                      </p:to>
                                    </p:set>
                                    <p:animEffect transition="in" filter="fade">
                                      <p:cBhvr>
                                        <p:cTn id="47" dur="500"/>
                                        <p:tgtEl>
                                          <p:spTgt spid="10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7"/>
                                        </p:tgtEl>
                                        <p:attrNameLst>
                                          <p:attrName>style.visibility</p:attrName>
                                        </p:attrNameLst>
                                      </p:cBhvr>
                                      <p:to>
                                        <p:strVal val="visible"/>
                                      </p:to>
                                    </p:set>
                                    <p:animEffect transition="in" filter="fade">
                                      <p:cBhvr>
                                        <p:cTn id="52" dur="500"/>
                                        <p:tgtEl>
                                          <p:spTgt spid="107"/>
                                        </p:tgtEl>
                                      </p:cBhvr>
                                    </p:animEffect>
                                  </p:childTnLst>
                                </p:cTn>
                              </p:par>
                              <p:par>
                                <p:cTn id="53" presetID="10" presetClass="entr" presetSubtype="0" fill="hold" nodeType="withEffect">
                                  <p:stCondLst>
                                    <p:cond delay="0"/>
                                  </p:stCondLst>
                                  <p:childTnLst>
                                    <p:set>
                                      <p:cBhvr>
                                        <p:cTn id="54" dur="1" fill="hold">
                                          <p:stCondLst>
                                            <p:cond delay="0"/>
                                          </p:stCondLst>
                                        </p:cTn>
                                        <p:tgtEl>
                                          <p:spTgt spid="120"/>
                                        </p:tgtEl>
                                        <p:attrNameLst>
                                          <p:attrName>style.visibility</p:attrName>
                                        </p:attrNameLst>
                                      </p:cBhvr>
                                      <p:to>
                                        <p:strVal val="visible"/>
                                      </p:to>
                                    </p:set>
                                    <p:animEffect transition="in" filter="fade">
                                      <p:cBhvr>
                                        <p:cTn id="55" dur="500"/>
                                        <p:tgtEl>
                                          <p:spTgt spid="1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1"/>
                                        </p:tgtEl>
                                        <p:attrNameLst>
                                          <p:attrName>style.visibility</p:attrName>
                                        </p:attrNameLst>
                                      </p:cBhvr>
                                      <p:to>
                                        <p:strVal val="visible"/>
                                      </p:to>
                                    </p:set>
                                    <p:animEffect transition="in" filter="fade">
                                      <p:cBhvr>
                                        <p:cTn id="58" dur="500"/>
                                        <p:tgtEl>
                                          <p:spTgt spid="12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03"/>
                                        </p:tgtEl>
                                        <p:attrNameLst>
                                          <p:attrName>style.visibility</p:attrName>
                                        </p:attrNameLst>
                                      </p:cBhvr>
                                      <p:to>
                                        <p:strVal val="visible"/>
                                      </p:to>
                                    </p:set>
                                    <p:animEffect transition="in" filter="fade">
                                      <p:cBhvr>
                                        <p:cTn id="63" dur="500"/>
                                        <p:tgtEl>
                                          <p:spTgt spid="10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13"/>
                                        </p:tgtEl>
                                        <p:attrNameLst>
                                          <p:attrName>style.visibility</p:attrName>
                                        </p:attrNameLst>
                                      </p:cBhvr>
                                      <p:to>
                                        <p:strVal val="visible"/>
                                      </p:to>
                                    </p:set>
                                    <p:animEffect transition="in" filter="fade">
                                      <p:cBhvr>
                                        <p:cTn id="66" dur="500"/>
                                        <p:tgtEl>
                                          <p:spTgt spid="11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28"/>
                                        </p:tgtEl>
                                        <p:attrNameLst>
                                          <p:attrName>style.visibility</p:attrName>
                                        </p:attrNameLst>
                                      </p:cBhvr>
                                      <p:to>
                                        <p:strVal val="visible"/>
                                      </p:to>
                                    </p:set>
                                    <p:animEffect transition="in" filter="fade">
                                      <p:cBhvr>
                                        <p:cTn id="69" dur="500"/>
                                        <p:tgtEl>
                                          <p:spTgt spid="12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22"/>
                                        </p:tgtEl>
                                        <p:attrNameLst>
                                          <p:attrName>style.visibility</p:attrName>
                                        </p:attrNameLst>
                                      </p:cBhvr>
                                      <p:to>
                                        <p:strVal val="visible"/>
                                      </p:to>
                                    </p:set>
                                    <p:animEffect transition="in" filter="fade">
                                      <p:cBhvr>
                                        <p:cTn id="74" dur="500"/>
                                        <p:tgtEl>
                                          <p:spTgt spid="12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23"/>
                                        </p:tgtEl>
                                        <p:attrNameLst>
                                          <p:attrName>style.visibility</p:attrName>
                                        </p:attrNameLst>
                                      </p:cBhvr>
                                      <p:to>
                                        <p:strVal val="visible"/>
                                      </p:to>
                                    </p:set>
                                    <p:animEffect transition="in" filter="fade">
                                      <p:cBhvr>
                                        <p:cTn id="77" dur="500"/>
                                        <p:tgtEl>
                                          <p:spTgt spid="12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29"/>
                                        </p:tgtEl>
                                        <p:attrNameLst>
                                          <p:attrName>style.visibility</p:attrName>
                                        </p:attrNameLst>
                                      </p:cBhvr>
                                      <p:to>
                                        <p:strVal val="visible"/>
                                      </p:to>
                                    </p:set>
                                    <p:animEffect transition="in" filter="fade">
                                      <p:cBhvr>
                                        <p:cTn id="80" dur="500"/>
                                        <p:tgtEl>
                                          <p:spTgt spid="12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04"/>
                                        </p:tgtEl>
                                        <p:attrNameLst>
                                          <p:attrName>style.visibility</p:attrName>
                                        </p:attrNameLst>
                                      </p:cBhvr>
                                      <p:to>
                                        <p:strVal val="visible"/>
                                      </p:to>
                                    </p:set>
                                    <p:animEffect transition="in" filter="fade">
                                      <p:cBhvr>
                                        <p:cTn id="85" dur="500"/>
                                        <p:tgtEl>
                                          <p:spTgt spid="10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4"/>
                                        </p:tgtEl>
                                        <p:attrNameLst>
                                          <p:attrName>style.visibility</p:attrName>
                                        </p:attrNameLst>
                                      </p:cBhvr>
                                      <p:to>
                                        <p:strVal val="visible"/>
                                      </p:to>
                                    </p:set>
                                    <p:animEffect transition="in" filter="fade">
                                      <p:cBhvr>
                                        <p:cTn id="88" dur="500"/>
                                        <p:tgtEl>
                                          <p:spTgt spid="11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08"/>
                                        </p:tgtEl>
                                        <p:attrNameLst>
                                          <p:attrName>style.visibility</p:attrName>
                                        </p:attrNameLst>
                                      </p:cBhvr>
                                      <p:to>
                                        <p:strVal val="visible"/>
                                      </p:to>
                                    </p:set>
                                    <p:animEffect transition="in" filter="fade">
                                      <p:cBhvr>
                                        <p:cTn id="91" dur="500"/>
                                        <p:tgtEl>
                                          <p:spTgt spid="10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126"/>
                                        </p:tgtEl>
                                        <p:attrNameLst>
                                          <p:attrName>style.visibility</p:attrName>
                                        </p:attrNameLst>
                                      </p:cBhvr>
                                      <p:to>
                                        <p:strVal val="visible"/>
                                      </p:to>
                                    </p:set>
                                    <p:animEffect transition="in" filter="fade">
                                      <p:cBhvr>
                                        <p:cTn id="96" dur="500"/>
                                        <p:tgtEl>
                                          <p:spTgt spid="12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09"/>
                                        </p:tgtEl>
                                        <p:attrNameLst>
                                          <p:attrName>style.visibility</p:attrName>
                                        </p:attrNameLst>
                                      </p:cBhvr>
                                      <p:to>
                                        <p:strVal val="visible"/>
                                      </p:to>
                                    </p:set>
                                    <p:animEffect transition="in" filter="fade">
                                      <p:cBhvr>
                                        <p:cTn id="99" dur="500"/>
                                        <p:tgtEl>
                                          <p:spTgt spid="10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24"/>
                                        </p:tgtEl>
                                        <p:attrNameLst>
                                          <p:attrName>style.visibility</p:attrName>
                                        </p:attrNameLst>
                                      </p:cBhvr>
                                      <p:to>
                                        <p:strVal val="visible"/>
                                      </p:to>
                                    </p:set>
                                    <p:animEffect transition="in" filter="fade">
                                      <p:cBhvr>
                                        <p:cTn id="102" dur="500"/>
                                        <p:tgtEl>
                                          <p:spTgt spid="12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27"/>
                                        </p:tgtEl>
                                        <p:attrNameLst>
                                          <p:attrName>style.visibility</p:attrName>
                                        </p:attrNameLst>
                                      </p:cBhvr>
                                      <p:to>
                                        <p:strVal val="visible"/>
                                      </p:to>
                                    </p:set>
                                    <p:animEffect transition="in" filter="fade">
                                      <p:cBhvr>
                                        <p:cTn id="107" dur="500"/>
                                        <p:tgtEl>
                                          <p:spTgt spid="127"/>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25"/>
                                        </p:tgtEl>
                                        <p:attrNameLst>
                                          <p:attrName>style.visibility</p:attrName>
                                        </p:attrNameLst>
                                      </p:cBhvr>
                                      <p:to>
                                        <p:strVal val="visible"/>
                                      </p:to>
                                    </p:set>
                                    <p:animEffect transition="in" filter="fade">
                                      <p:cBhvr>
                                        <p:cTn id="110" dur="500"/>
                                        <p:tgtEl>
                                          <p:spTgt spid="12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30"/>
                                        </p:tgtEl>
                                        <p:attrNameLst>
                                          <p:attrName>style.visibility</p:attrName>
                                        </p:attrNameLst>
                                      </p:cBhvr>
                                      <p:to>
                                        <p:strVal val="visible"/>
                                      </p:to>
                                    </p:set>
                                    <p:animEffect transition="in" filter="fade">
                                      <p:cBhvr>
                                        <p:cTn id="113" dur="500"/>
                                        <p:tgtEl>
                                          <p:spTgt spid="130"/>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16"/>
                                        </p:tgtEl>
                                        <p:attrNameLst>
                                          <p:attrName>style.visibility</p:attrName>
                                        </p:attrNameLst>
                                      </p:cBhvr>
                                      <p:to>
                                        <p:strVal val="visible"/>
                                      </p:to>
                                    </p:set>
                                    <p:animEffect transition="in" filter="fade">
                                      <p:cBhvr>
                                        <p:cTn id="118" dur="500"/>
                                        <p:tgtEl>
                                          <p:spTgt spid="116"/>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31"/>
                                        </p:tgtEl>
                                        <p:attrNameLst>
                                          <p:attrName>style.visibility</p:attrName>
                                        </p:attrNameLst>
                                      </p:cBhvr>
                                      <p:to>
                                        <p:strVal val="visible"/>
                                      </p:to>
                                    </p:set>
                                    <p:animEffect transition="in" filter="fade">
                                      <p:cBhvr>
                                        <p:cTn id="121" dur="500"/>
                                        <p:tgtEl>
                                          <p:spTgt spid="131"/>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15"/>
                                        </p:tgtEl>
                                        <p:attrNameLst>
                                          <p:attrName>style.visibility</p:attrName>
                                        </p:attrNameLst>
                                      </p:cBhvr>
                                      <p:to>
                                        <p:strVal val="visible"/>
                                      </p:to>
                                    </p:set>
                                    <p:animEffect transition="in" filter="fade">
                                      <p:cBhvr>
                                        <p:cTn id="124" dur="500"/>
                                        <p:tgtEl>
                                          <p:spTgt spid="115"/>
                                        </p:tgtEl>
                                      </p:cBhvr>
                                    </p:animEffect>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8">
                                            <p:txEl>
                                              <p:pRg st="0" end="0"/>
                                            </p:txEl>
                                          </p:spTgt>
                                        </p:tgtEl>
                                        <p:attrNameLst>
                                          <p:attrName>style.visibility</p:attrName>
                                        </p:attrNameLst>
                                      </p:cBhvr>
                                      <p:to>
                                        <p:strVal val="visible"/>
                                      </p:to>
                                    </p:set>
                                    <p:anim calcmode="lin" valueType="num">
                                      <p:cBhvr additive="base">
                                        <p:cTn id="12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8">
                                            <p:txEl>
                                              <p:pRg st="1" end="1"/>
                                            </p:txEl>
                                          </p:spTgt>
                                        </p:tgtEl>
                                        <p:attrNameLst>
                                          <p:attrName>style.visibility</p:attrName>
                                        </p:attrNameLst>
                                      </p:cBhvr>
                                      <p:to>
                                        <p:strVal val="visible"/>
                                      </p:to>
                                    </p:set>
                                    <p:anim calcmode="lin" valueType="num">
                                      <p:cBhvr additive="base">
                                        <p:cTn id="13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8">
                                            <p:txEl>
                                              <p:pRg st="2" end="2"/>
                                            </p:txEl>
                                          </p:spTgt>
                                        </p:tgtEl>
                                        <p:attrNameLst>
                                          <p:attrName>style.visibility</p:attrName>
                                        </p:attrNameLst>
                                      </p:cBhvr>
                                      <p:to>
                                        <p:strVal val="visible"/>
                                      </p:to>
                                    </p:set>
                                    <p:anim calcmode="lin" valueType="num">
                                      <p:cBhvr additive="base">
                                        <p:cTn id="14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5" grpId="0"/>
      <p:bldP spid="106" grpId="0"/>
      <p:bldP spid="107" grpId="0"/>
      <p:bldP spid="108" grpId="0"/>
      <p:bldP spid="109" grpId="0"/>
      <p:bldP spid="110" grpId="0"/>
      <p:bldP spid="111" grpId="0"/>
      <p:bldP spid="112" grpId="0"/>
      <p:bldP spid="113" grpId="0"/>
      <p:bldP spid="114" grpId="0"/>
      <p:bldP spid="115" grpId="0"/>
      <p:bldP spid="118" grpId="0"/>
      <p:bldP spid="119" grpId="0"/>
      <p:bldP spid="121" grpId="0"/>
      <p:bldP spid="123" grpId="0"/>
      <p:bldP spid="124" grpId="0"/>
      <p:bldP spid="125" grpId="0"/>
      <p:bldP spid="128" grpId="0"/>
      <p:bldP spid="129" grpId="0"/>
      <p:bldP spid="130" grpId="0"/>
      <p:bldP spid="13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dirty="0"/>
              <a:t>Thực hiện bởi Trường Đại học Công nghệ Thông tin, ĐHQG-HCM.</a:t>
            </a:r>
            <a:endParaRPr dirty="0"/>
          </a:p>
        </p:txBody>
      </p:sp>
      <p:graphicFrame>
        <p:nvGraphicFramePr>
          <p:cNvPr id="98" name="Google Shape;98;p5"/>
          <p:cNvGraphicFramePr/>
          <p:nvPr/>
        </p:nvGraphicFramePr>
        <p:xfrm>
          <a:off x="812074" y="1165258"/>
          <a:ext cx="4876800" cy="2689542"/>
        </p:xfrm>
        <a:graphic>
          <a:graphicData uri="http://schemas.openxmlformats.org/drawingml/2006/table">
            <a:tbl>
              <a:tblPr firstRow="1" bandRow="1">
                <a:noFill/>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Arrival Time</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bg1"/>
                          </a:solidFill>
                          <a:latin typeface="Arial" panose="020B0604020202020204" pitchFamily="34" charset="0"/>
                          <a:ea typeface="+mn-ea"/>
                          <a:cs typeface="Arial" panose="020B0604020202020204" pitchFamily="34" charset="0"/>
                          <a:sym typeface="Times New Roman"/>
                        </a:rPr>
                        <a:t> Burst Time</a:t>
                      </a:r>
                      <a:endParaRPr sz="2000" b="1"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0</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P2</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7</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8</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9</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99" name="Google Shape;99;p5"/>
          <p:cNvSpPr/>
          <p:nvPr/>
        </p:nvSpPr>
        <p:spPr>
          <a:xfrm>
            <a:off x="814319" y="5010516"/>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100" name="Google Shape;100;p5"/>
          <p:cNvCxnSpPr/>
          <p:nvPr/>
        </p:nvCxnSpPr>
        <p:spPr>
          <a:xfrm>
            <a:off x="814319"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1" name="Google Shape;101;p5"/>
          <p:cNvCxnSpPr/>
          <p:nvPr/>
        </p:nvCxnSpPr>
        <p:spPr>
          <a:xfrm>
            <a:off x="228040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2" name="Google Shape;102;p5"/>
          <p:cNvCxnSpPr/>
          <p:nvPr/>
        </p:nvCxnSpPr>
        <p:spPr>
          <a:xfrm>
            <a:off x="301192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3" name="Google Shape;103;p5"/>
          <p:cNvCxnSpPr/>
          <p:nvPr/>
        </p:nvCxnSpPr>
        <p:spPr>
          <a:xfrm>
            <a:off x="429208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5"/>
          <p:cNvCxnSpPr/>
          <p:nvPr/>
        </p:nvCxnSpPr>
        <p:spPr>
          <a:xfrm>
            <a:off x="557224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5"/>
          <p:cNvSpPr txBox="1"/>
          <p:nvPr/>
        </p:nvSpPr>
        <p:spPr>
          <a:xfrm>
            <a:off x="981960" y="5028804"/>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106" name="Google Shape;106;p5"/>
          <p:cNvSpPr txBox="1"/>
          <p:nvPr/>
        </p:nvSpPr>
        <p:spPr>
          <a:xfrm>
            <a:off x="242671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107" name="Google Shape;107;p5"/>
          <p:cNvSpPr txBox="1"/>
          <p:nvPr/>
        </p:nvSpPr>
        <p:spPr>
          <a:xfrm>
            <a:off x="315823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108" name="Google Shape;108;p5"/>
          <p:cNvSpPr txBox="1"/>
          <p:nvPr/>
        </p:nvSpPr>
        <p:spPr>
          <a:xfrm>
            <a:off x="498703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P5</a:t>
            </a:r>
            <a:endParaRPr/>
          </a:p>
        </p:txBody>
      </p:sp>
      <p:sp>
        <p:nvSpPr>
          <p:cNvPr id="109" name="Google Shape;109;p5"/>
          <p:cNvSpPr txBox="1"/>
          <p:nvPr/>
        </p:nvSpPr>
        <p:spPr>
          <a:xfrm>
            <a:off x="5709408"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110" name="Google Shape;110;p5"/>
          <p:cNvSpPr txBox="1"/>
          <p:nvPr/>
        </p:nvSpPr>
        <p:spPr>
          <a:xfrm>
            <a:off x="580384"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0</a:t>
            </a:r>
            <a:endParaRPr/>
          </a:p>
        </p:txBody>
      </p:sp>
      <p:sp>
        <p:nvSpPr>
          <p:cNvPr id="111" name="Google Shape;111;p5"/>
          <p:cNvSpPr txBox="1"/>
          <p:nvPr/>
        </p:nvSpPr>
        <p:spPr>
          <a:xfrm>
            <a:off x="2079240"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8</a:t>
            </a:r>
            <a:endParaRPr/>
          </a:p>
        </p:txBody>
      </p:sp>
      <p:sp>
        <p:nvSpPr>
          <p:cNvPr id="112" name="Google Shape;112;p5"/>
          <p:cNvSpPr txBox="1"/>
          <p:nvPr/>
        </p:nvSpPr>
        <p:spPr>
          <a:xfrm>
            <a:off x="279247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12</a:t>
            </a:r>
            <a:endParaRPr/>
          </a:p>
        </p:txBody>
      </p:sp>
      <p:sp>
        <p:nvSpPr>
          <p:cNvPr id="113" name="Google Shape;113;p5"/>
          <p:cNvSpPr txBox="1"/>
          <p:nvPr/>
        </p:nvSpPr>
        <p:spPr>
          <a:xfrm>
            <a:off x="4090920"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19</a:t>
            </a:r>
            <a:endParaRPr/>
          </a:p>
        </p:txBody>
      </p:sp>
      <p:sp>
        <p:nvSpPr>
          <p:cNvPr id="114" name="Google Shape;114;p5"/>
          <p:cNvSpPr txBox="1"/>
          <p:nvPr/>
        </p:nvSpPr>
        <p:spPr>
          <a:xfrm>
            <a:off x="535279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26</a:t>
            </a:r>
            <a:endParaRPr/>
          </a:p>
        </p:txBody>
      </p:sp>
      <p:sp>
        <p:nvSpPr>
          <p:cNvPr id="115" name="Google Shape;115;p5"/>
          <p:cNvSpPr txBox="1"/>
          <p:nvPr/>
        </p:nvSpPr>
        <p:spPr>
          <a:xfrm>
            <a:off x="7172448"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36</a:t>
            </a:r>
            <a:endParaRPr/>
          </a:p>
        </p:txBody>
      </p:sp>
      <p:cxnSp>
        <p:nvCxnSpPr>
          <p:cNvPr id="116" name="Google Shape;116;p5"/>
          <p:cNvCxnSpPr/>
          <p:nvPr/>
        </p:nvCxnSpPr>
        <p:spPr>
          <a:xfrm>
            <a:off x="740104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17" name="Google Shape;117;p5"/>
          <p:cNvCxnSpPr/>
          <p:nvPr/>
        </p:nvCxnSpPr>
        <p:spPr>
          <a:xfrm>
            <a:off x="154888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18" name="Google Shape;118;p5"/>
          <p:cNvSpPr txBox="1"/>
          <p:nvPr/>
        </p:nvSpPr>
        <p:spPr>
          <a:xfrm>
            <a:off x="132943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4</a:t>
            </a:r>
            <a:endParaRPr/>
          </a:p>
        </p:txBody>
      </p:sp>
      <p:sp>
        <p:nvSpPr>
          <p:cNvPr id="119" name="Google Shape;119;p5"/>
          <p:cNvSpPr txBox="1"/>
          <p:nvPr/>
        </p:nvSpPr>
        <p:spPr>
          <a:xfrm>
            <a:off x="169519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cxnSp>
        <p:nvCxnSpPr>
          <p:cNvPr id="120" name="Google Shape;120;p5"/>
          <p:cNvCxnSpPr/>
          <p:nvPr/>
        </p:nvCxnSpPr>
        <p:spPr>
          <a:xfrm>
            <a:off x="374344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1" name="Google Shape;121;p5"/>
          <p:cNvSpPr txBox="1"/>
          <p:nvPr/>
        </p:nvSpPr>
        <p:spPr>
          <a:xfrm>
            <a:off x="352399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16</a:t>
            </a:r>
            <a:endParaRPr/>
          </a:p>
        </p:txBody>
      </p:sp>
      <p:cxnSp>
        <p:nvCxnSpPr>
          <p:cNvPr id="122" name="Google Shape;122;p5"/>
          <p:cNvCxnSpPr/>
          <p:nvPr/>
        </p:nvCxnSpPr>
        <p:spPr>
          <a:xfrm>
            <a:off x="484072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3" name="Google Shape;123;p5"/>
          <p:cNvSpPr txBox="1"/>
          <p:nvPr/>
        </p:nvSpPr>
        <p:spPr>
          <a:xfrm>
            <a:off x="4628889"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22</a:t>
            </a:r>
            <a:endParaRPr/>
          </a:p>
        </p:txBody>
      </p:sp>
      <p:sp>
        <p:nvSpPr>
          <p:cNvPr id="124" name="Google Shape;124;p5"/>
          <p:cNvSpPr txBox="1"/>
          <p:nvPr/>
        </p:nvSpPr>
        <p:spPr>
          <a:xfrm>
            <a:off x="6076689"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30</a:t>
            </a:r>
            <a:endParaRPr/>
          </a:p>
        </p:txBody>
      </p:sp>
      <p:sp>
        <p:nvSpPr>
          <p:cNvPr id="125" name="Google Shape;125;p5"/>
          <p:cNvSpPr txBox="1"/>
          <p:nvPr/>
        </p:nvSpPr>
        <p:spPr>
          <a:xfrm>
            <a:off x="681583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34</a:t>
            </a:r>
            <a:endParaRPr/>
          </a:p>
        </p:txBody>
      </p:sp>
      <p:cxnSp>
        <p:nvCxnSpPr>
          <p:cNvPr id="126" name="Google Shape;126;p5"/>
          <p:cNvCxnSpPr/>
          <p:nvPr/>
        </p:nvCxnSpPr>
        <p:spPr>
          <a:xfrm>
            <a:off x="630376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5"/>
          <p:cNvCxnSpPr/>
          <p:nvPr/>
        </p:nvCxnSpPr>
        <p:spPr>
          <a:xfrm>
            <a:off x="703528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8" name="Google Shape;128;p5"/>
          <p:cNvSpPr txBox="1"/>
          <p:nvPr/>
        </p:nvSpPr>
        <p:spPr>
          <a:xfrm>
            <a:off x="379831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sp>
        <p:nvSpPr>
          <p:cNvPr id="129" name="Google Shape;129;p5"/>
          <p:cNvSpPr txBox="1"/>
          <p:nvPr/>
        </p:nvSpPr>
        <p:spPr>
          <a:xfrm>
            <a:off x="4337808"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P4</a:t>
            </a:r>
            <a:endParaRPr/>
          </a:p>
        </p:txBody>
      </p:sp>
      <p:sp>
        <p:nvSpPr>
          <p:cNvPr id="130" name="Google Shape;130;p5"/>
          <p:cNvSpPr txBox="1"/>
          <p:nvPr/>
        </p:nvSpPr>
        <p:spPr>
          <a:xfrm>
            <a:off x="645007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131" name="Google Shape;131;p5"/>
          <p:cNvSpPr txBox="1"/>
          <p:nvPr/>
        </p:nvSpPr>
        <p:spPr>
          <a:xfrm>
            <a:off x="6991089"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P5</a:t>
            </a:r>
            <a:endParaRPr/>
          </a:p>
        </p:txBody>
      </p:sp>
      <p:sp>
        <p:nvSpPr>
          <p:cNvPr id="2" name="Slide Number Placeholder 1">
            <a:extLst>
              <a:ext uri="{FF2B5EF4-FFF2-40B4-BE49-F238E27FC236}">
                <a16:creationId xmlns:a16="http://schemas.microsoft.com/office/drawing/2014/main" id="{A8B9CE40-9E4C-20B1-CFCD-CD992E993D83}"/>
              </a:ext>
            </a:extLst>
          </p:cNvPr>
          <p:cNvSpPr>
            <a:spLocks noGrp="1"/>
          </p:cNvSpPr>
          <p:nvPr>
            <p:ph type="sldNum" sz="quarter" idx="12"/>
          </p:nvPr>
        </p:nvSpPr>
        <p:spPr/>
        <p:txBody>
          <a:bodyPr/>
          <a:lstStyle/>
          <a:p>
            <a:fld id="{00000000-1234-1234-1234-123412341234}" type="slidenum">
              <a:rPr lang="en-US" smtClean="0"/>
              <a:pPr/>
              <a:t>56</a:t>
            </a:fld>
            <a:endParaRPr lang="en-US"/>
          </a:p>
        </p:txBody>
      </p:sp>
      <p:sp>
        <p:nvSpPr>
          <p:cNvPr id="3" name="Google Shape;84;p4">
            <a:extLst>
              <a:ext uri="{FF2B5EF4-FFF2-40B4-BE49-F238E27FC236}">
                <a16:creationId xmlns:a16="http://schemas.microsoft.com/office/drawing/2014/main" id="{E2E43993-E553-8EB7-4FA4-56167FC4D65B}"/>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a:t>4.5. Round Robin (RR)</a:t>
            </a:r>
            <a:endParaRPr lang="en-US" dirty="0"/>
          </a:p>
        </p:txBody>
      </p:sp>
      <p:sp>
        <p:nvSpPr>
          <p:cNvPr id="8" name="Google Shape;324;p23">
            <a:extLst>
              <a:ext uri="{FF2B5EF4-FFF2-40B4-BE49-F238E27FC236}">
                <a16:creationId xmlns:a16="http://schemas.microsoft.com/office/drawing/2014/main" id="{47AADA29-1D7C-EE4F-8B06-76716F7A4B78}"/>
              </a:ext>
            </a:extLst>
          </p:cNvPr>
          <p:cNvSpPr txBox="1">
            <a:spLocks/>
          </p:cNvSpPr>
          <p:nvPr/>
        </p:nvSpPr>
        <p:spPr>
          <a:xfrm>
            <a:off x="6422577" y="142884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0"/>
              </a:spcBef>
            </a:pPr>
            <a:r>
              <a:rPr lang="en-US" b="1" dirty="0" err="1"/>
              <a:t>Thời</a:t>
            </a:r>
            <a:r>
              <a:rPr lang="en-US" b="1" dirty="0"/>
              <a:t> </a:t>
            </a:r>
            <a:r>
              <a:rPr lang="en-US" b="1" dirty="0" err="1"/>
              <a:t>gian</a:t>
            </a:r>
            <a:r>
              <a:rPr lang="en-US" b="1" dirty="0"/>
              <a:t> </a:t>
            </a:r>
            <a:r>
              <a:rPr lang="en-US" b="1" dirty="0" err="1"/>
              <a:t>chờ</a:t>
            </a:r>
            <a:r>
              <a:rPr lang="en-US" b="1" dirty="0"/>
              <a:t>:</a:t>
            </a:r>
          </a:p>
          <a:p>
            <a:pPr lvl="1"/>
            <a:r>
              <a:rPr lang="en-US" dirty="0"/>
              <a:t>P1 = 4 + 14, P2 = 2 + 8, P3 = 7 + 14, P4 = 10, P5 = 10 + 8</a:t>
            </a:r>
          </a:p>
          <a:p>
            <a:pPr lvl="1"/>
            <a:r>
              <a:rPr lang="en-US" dirty="0" err="1"/>
              <a:t>Thời</a:t>
            </a:r>
            <a:r>
              <a:rPr lang="en-US" dirty="0"/>
              <a:t> </a:t>
            </a:r>
            <a:r>
              <a:rPr lang="en-US" dirty="0" err="1"/>
              <a:t>gian</a:t>
            </a:r>
            <a:r>
              <a:rPr lang="en-US" dirty="0"/>
              <a:t> </a:t>
            </a:r>
            <a:r>
              <a:rPr lang="en-US" dirty="0" err="1"/>
              <a:t>chờ</a:t>
            </a:r>
            <a:r>
              <a:rPr lang="en-US" dirty="0"/>
              <a:t> </a:t>
            </a:r>
            <a:r>
              <a:rPr lang="en-US" dirty="0" err="1"/>
              <a:t>trung</a:t>
            </a:r>
            <a:r>
              <a:rPr lang="en-US" dirty="0"/>
              <a:t> </a:t>
            </a:r>
            <a:r>
              <a:rPr lang="en-US" dirty="0" err="1"/>
              <a:t>bình</a:t>
            </a:r>
            <a:r>
              <a:rPr lang="en-US" dirty="0"/>
              <a:t>: 15.4</a:t>
            </a:r>
          </a:p>
        </p:txBody>
      </p:sp>
      <p:sp>
        <p:nvSpPr>
          <p:cNvPr id="11" name="TextBox 10">
            <a:extLst>
              <a:ext uri="{FF2B5EF4-FFF2-40B4-BE49-F238E27FC236}">
                <a16:creationId xmlns:a16="http://schemas.microsoft.com/office/drawing/2014/main" id="{3DDE0563-03F0-8EEC-DDAE-1FAB5C7845A2}"/>
              </a:ext>
            </a:extLst>
          </p:cNvPr>
          <p:cNvSpPr txBox="1"/>
          <p:nvPr/>
        </p:nvSpPr>
        <p:spPr>
          <a:xfrm>
            <a:off x="812074" y="4136571"/>
            <a:ext cx="321434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 (q = 4)</a:t>
            </a:r>
          </a:p>
        </p:txBody>
      </p:sp>
    </p:spTree>
    <p:extLst>
      <p:ext uri="{BB962C8B-B14F-4D97-AF65-F5344CB8AC3E}">
        <p14:creationId xmlns:p14="http://schemas.microsoft.com/office/powerpoint/2010/main" val="229322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dirty="0"/>
              <a:t>Thực hiện bởi Trường Đại học Công nghệ Thông tin, ĐHQG-HCM.</a:t>
            </a:r>
            <a:endParaRPr dirty="0"/>
          </a:p>
        </p:txBody>
      </p:sp>
      <p:graphicFrame>
        <p:nvGraphicFramePr>
          <p:cNvPr id="98" name="Google Shape;98;p5"/>
          <p:cNvGraphicFramePr/>
          <p:nvPr/>
        </p:nvGraphicFramePr>
        <p:xfrm>
          <a:off x="812074" y="1165258"/>
          <a:ext cx="4876800" cy="2689542"/>
        </p:xfrm>
        <a:graphic>
          <a:graphicData uri="http://schemas.openxmlformats.org/drawingml/2006/table">
            <a:tbl>
              <a:tblPr firstRow="1" bandRow="1">
                <a:noFill/>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Arrival Time</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bg1"/>
                          </a:solidFill>
                          <a:latin typeface="Arial" panose="020B0604020202020204" pitchFamily="34" charset="0"/>
                          <a:ea typeface="+mn-ea"/>
                          <a:cs typeface="Arial" panose="020B0604020202020204" pitchFamily="34" charset="0"/>
                          <a:sym typeface="Times New Roman"/>
                        </a:rPr>
                        <a:t> Burst Time</a:t>
                      </a:r>
                      <a:endParaRPr sz="2000" b="1"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0</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P2</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7</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8</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9</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99" name="Google Shape;99;p5"/>
          <p:cNvSpPr/>
          <p:nvPr/>
        </p:nvSpPr>
        <p:spPr>
          <a:xfrm>
            <a:off x="814319" y="5010516"/>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100" name="Google Shape;100;p5"/>
          <p:cNvCxnSpPr/>
          <p:nvPr/>
        </p:nvCxnSpPr>
        <p:spPr>
          <a:xfrm>
            <a:off x="814319"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1" name="Google Shape;101;p5"/>
          <p:cNvCxnSpPr/>
          <p:nvPr/>
        </p:nvCxnSpPr>
        <p:spPr>
          <a:xfrm>
            <a:off x="228040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2" name="Google Shape;102;p5"/>
          <p:cNvCxnSpPr/>
          <p:nvPr/>
        </p:nvCxnSpPr>
        <p:spPr>
          <a:xfrm>
            <a:off x="301192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3" name="Google Shape;103;p5"/>
          <p:cNvCxnSpPr/>
          <p:nvPr/>
        </p:nvCxnSpPr>
        <p:spPr>
          <a:xfrm>
            <a:off x="429208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5"/>
          <p:cNvCxnSpPr/>
          <p:nvPr/>
        </p:nvCxnSpPr>
        <p:spPr>
          <a:xfrm>
            <a:off x="557224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5"/>
          <p:cNvSpPr txBox="1"/>
          <p:nvPr/>
        </p:nvSpPr>
        <p:spPr>
          <a:xfrm>
            <a:off x="981960" y="5028804"/>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106" name="Google Shape;106;p5"/>
          <p:cNvSpPr txBox="1"/>
          <p:nvPr/>
        </p:nvSpPr>
        <p:spPr>
          <a:xfrm>
            <a:off x="242671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107" name="Google Shape;107;p5"/>
          <p:cNvSpPr txBox="1"/>
          <p:nvPr/>
        </p:nvSpPr>
        <p:spPr>
          <a:xfrm>
            <a:off x="315823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108" name="Google Shape;108;p5"/>
          <p:cNvSpPr txBox="1"/>
          <p:nvPr/>
        </p:nvSpPr>
        <p:spPr>
          <a:xfrm>
            <a:off x="498703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P5</a:t>
            </a:r>
            <a:endParaRPr/>
          </a:p>
        </p:txBody>
      </p:sp>
      <p:sp>
        <p:nvSpPr>
          <p:cNvPr id="109" name="Google Shape;109;p5"/>
          <p:cNvSpPr txBox="1"/>
          <p:nvPr/>
        </p:nvSpPr>
        <p:spPr>
          <a:xfrm>
            <a:off x="5709408"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110" name="Google Shape;110;p5"/>
          <p:cNvSpPr txBox="1"/>
          <p:nvPr/>
        </p:nvSpPr>
        <p:spPr>
          <a:xfrm>
            <a:off x="580384"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0</a:t>
            </a:r>
            <a:endParaRPr/>
          </a:p>
        </p:txBody>
      </p:sp>
      <p:sp>
        <p:nvSpPr>
          <p:cNvPr id="111" name="Google Shape;111;p5"/>
          <p:cNvSpPr txBox="1"/>
          <p:nvPr/>
        </p:nvSpPr>
        <p:spPr>
          <a:xfrm>
            <a:off x="2079240"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8</a:t>
            </a:r>
            <a:endParaRPr/>
          </a:p>
        </p:txBody>
      </p:sp>
      <p:sp>
        <p:nvSpPr>
          <p:cNvPr id="112" name="Google Shape;112;p5"/>
          <p:cNvSpPr txBox="1"/>
          <p:nvPr/>
        </p:nvSpPr>
        <p:spPr>
          <a:xfrm>
            <a:off x="279247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12</a:t>
            </a:r>
            <a:endParaRPr/>
          </a:p>
        </p:txBody>
      </p:sp>
      <p:sp>
        <p:nvSpPr>
          <p:cNvPr id="113" name="Google Shape;113;p5"/>
          <p:cNvSpPr txBox="1"/>
          <p:nvPr/>
        </p:nvSpPr>
        <p:spPr>
          <a:xfrm>
            <a:off x="4090920"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19</a:t>
            </a:r>
            <a:endParaRPr/>
          </a:p>
        </p:txBody>
      </p:sp>
      <p:sp>
        <p:nvSpPr>
          <p:cNvPr id="114" name="Google Shape;114;p5"/>
          <p:cNvSpPr txBox="1"/>
          <p:nvPr/>
        </p:nvSpPr>
        <p:spPr>
          <a:xfrm>
            <a:off x="535279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26</a:t>
            </a:r>
            <a:endParaRPr/>
          </a:p>
        </p:txBody>
      </p:sp>
      <p:sp>
        <p:nvSpPr>
          <p:cNvPr id="115" name="Google Shape;115;p5"/>
          <p:cNvSpPr txBox="1"/>
          <p:nvPr/>
        </p:nvSpPr>
        <p:spPr>
          <a:xfrm>
            <a:off x="7172448"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36</a:t>
            </a:r>
            <a:endParaRPr/>
          </a:p>
        </p:txBody>
      </p:sp>
      <p:cxnSp>
        <p:nvCxnSpPr>
          <p:cNvPr id="116" name="Google Shape;116;p5"/>
          <p:cNvCxnSpPr/>
          <p:nvPr/>
        </p:nvCxnSpPr>
        <p:spPr>
          <a:xfrm>
            <a:off x="740104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17" name="Google Shape;117;p5"/>
          <p:cNvCxnSpPr/>
          <p:nvPr/>
        </p:nvCxnSpPr>
        <p:spPr>
          <a:xfrm>
            <a:off x="154888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18" name="Google Shape;118;p5"/>
          <p:cNvSpPr txBox="1"/>
          <p:nvPr/>
        </p:nvSpPr>
        <p:spPr>
          <a:xfrm>
            <a:off x="132943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4</a:t>
            </a:r>
            <a:endParaRPr/>
          </a:p>
        </p:txBody>
      </p:sp>
      <p:sp>
        <p:nvSpPr>
          <p:cNvPr id="119" name="Google Shape;119;p5"/>
          <p:cNvSpPr txBox="1"/>
          <p:nvPr/>
        </p:nvSpPr>
        <p:spPr>
          <a:xfrm>
            <a:off x="169519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cxnSp>
        <p:nvCxnSpPr>
          <p:cNvPr id="120" name="Google Shape;120;p5"/>
          <p:cNvCxnSpPr/>
          <p:nvPr/>
        </p:nvCxnSpPr>
        <p:spPr>
          <a:xfrm>
            <a:off x="374344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1" name="Google Shape;121;p5"/>
          <p:cNvSpPr txBox="1"/>
          <p:nvPr/>
        </p:nvSpPr>
        <p:spPr>
          <a:xfrm>
            <a:off x="352399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16</a:t>
            </a:r>
            <a:endParaRPr/>
          </a:p>
        </p:txBody>
      </p:sp>
      <p:cxnSp>
        <p:nvCxnSpPr>
          <p:cNvPr id="122" name="Google Shape;122;p5"/>
          <p:cNvCxnSpPr/>
          <p:nvPr/>
        </p:nvCxnSpPr>
        <p:spPr>
          <a:xfrm>
            <a:off x="484072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3" name="Google Shape;123;p5"/>
          <p:cNvSpPr txBox="1"/>
          <p:nvPr/>
        </p:nvSpPr>
        <p:spPr>
          <a:xfrm>
            <a:off x="4628889"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22</a:t>
            </a:r>
            <a:endParaRPr/>
          </a:p>
        </p:txBody>
      </p:sp>
      <p:sp>
        <p:nvSpPr>
          <p:cNvPr id="124" name="Google Shape;124;p5"/>
          <p:cNvSpPr txBox="1"/>
          <p:nvPr/>
        </p:nvSpPr>
        <p:spPr>
          <a:xfrm>
            <a:off x="6076689"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30</a:t>
            </a:r>
            <a:endParaRPr/>
          </a:p>
        </p:txBody>
      </p:sp>
      <p:sp>
        <p:nvSpPr>
          <p:cNvPr id="125" name="Google Shape;125;p5"/>
          <p:cNvSpPr txBox="1"/>
          <p:nvPr/>
        </p:nvSpPr>
        <p:spPr>
          <a:xfrm>
            <a:off x="681583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34</a:t>
            </a:r>
            <a:endParaRPr/>
          </a:p>
        </p:txBody>
      </p:sp>
      <p:cxnSp>
        <p:nvCxnSpPr>
          <p:cNvPr id="126" name="Google Shape;126;p5"/>
          <p:cNvCxnSpPr/>
          <p:nvPr/>
        </p:nvCxnSpPr>
        <p:spPr>
          <a:xfrm>
            <a:off x="630376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5"/>
          <p:cNvCxnSpPr/>
          <p:nvPr/>
        </p:nvCxnSpPr>
        <p:spPr>
          <a:xfrm>
            <a:off x="703528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8" name="Google Shape;128;p5"/>
          <p:cNvSpPr txBox="1"/>
          <p:nvPr/>
        </p:nvSpPr>
        <p:spPr>
          <a:xfrm>
            <a:off x="379831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sp>
        <p:nvSpPr>
          <p:cNvPr id="129" name="Google Shape;129;p5"/>
          <p:cNvSpPr txBox="1"/>
          <p:nvPr/>
        </p:nvSpPr>
        <p:spPr>
          <a:xfrm>
            <a:off x="4337808"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P4</a:t>
            </a:r>
            <a:endParaRPr/>
          </a:p>
        </p:txBody>
      </p:sp>
      <p:sp>
        <p:nvSpPr>
          <p:cNvPr id="130" name="Google Shape;130;p5"/>
          <p:cNvSpPr txBox="1"/>
          <p:nvPr/>
        </p:nvSpPr>
        <p:spPr>
          <a:xfrm>
            <a:off x="645007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131" name="Google Shape;131;p5"/>
          <p:cNvSpPr txBox="1"/>
          <p:nvPr/>
        </p:nvSpPr>
        <p:spPr>
          <a:xfrm>
            <a:off x="6991089"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P5</a:t>
            </a:r>
            <a:endParaRPr/>
          </a:p>
        </p:txBody>
      </p:sp>
      <p:sp>
        <p:nvSpPr>
          <p:cNvPr id="2" name="Slide Number Placeholder 1">
            <a:extLst>
              <a:ext uri="{FF2B5EF4-FFF2-40B4-BE49-F238E27FC236}">
                <a16:creationId xmlns:a16="http://schemas.microsoft.com/office/drawing/2014/main" id="{A8B9CE40-9E4C-20B1-CFCD-CD992E993D83}"/>
              </a:ext>
            </a:extLst>
          </p:cNvPr>
          <p:cNvSpPr>
            <a:spLocks noGrp="1"/>
          </p:cNvSpPr>
          <p:nvPr>
            <p:ph type="sldNum" sz="quarter" idx="12"/>
          </p:nvPr>
        </p:nvSpPr>
        <p:spPr/>
        <p:txBody>
          <a:bodyPr/>
          <a:lstStyle/>
          <a:p>
            <a:fld id="{00000000-1234-1234-1234-123412341234}" type="slidenum">
              <a:rPr lang="en-US" smtClean="0"/>
              <a:pPr/>
              <a:t>57</a:t>
            </a:fld>
            <a:endParaRPr lang="en-US"/>
          </a:p>
        </p:txBody>
      </p:sp>
      <p:sp>
        <p:nvSpPr>
          <p:cNvPr id="3" name="Google Shape;84;p4">
            <a:extLst>
              <a:ext uri="{FF2B5EF4-FFF2-40B4-BE49-F238E27FC236}">
                <a16:creationId xmlns:a16="http://schemas.microsoft.com/office/drawing/2014/main" id="{E2E43993-E553-8EB7-4FA4-56167FC4D65B}"/>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4.5. Round Robin (RR)</a:t>
            </a:r>
          </a:p>
        </p:txBody>
      </p:sp>
      <p:sp>
        <p:nvSpPr>
          <p:cNvPr id="8" name="Google Shape;324;p23">
            <a:extLst>
              <a:ext uri="{FF2B5EF4-FFF2-40B4-BE49-F238E27FC236}">
                <a16:creationId xmlns:a16="http://schemas.microsoft.com/office/drawing/2014/main" id="{47AADA29-1D7C-EE4F-8B06-76716F7A4B78}"/>
              </a:ext>
            </a:extLst>
          </p:cNvPr>
          <p:cNvSpPr txBox="1">
            <a:spLocks/>
          </p:cNvSpPr>
          <p:nvPr/>
        </p:nvSpPr>
        <p:spPr>
          <a:xfrm>
            <a:off x="6422577" y="142884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b="1" dirty="0" err="1"/>
              <a:t>Thời</a:t>
            </a:r>
            <a:r>
              <a:rPr lang="en-US" b="1" dirty="0"/>
              <a:t> </a:t>
            </a:r>
            <a:r>
              <a:rPr lang="en-US" b="1" dirty="0" err="1"/>
              <a:t>gian</a:t>
            </a:r>
            <a:r>
              <a:rPr lang="en-US" b="1" dirty="0"/>
              <a:t> </a:t>
            </a:r>
            <a:r>
              <a:rPr lang="en-US" b="1" dirty="0" err="1"/>
              <a:t>hoàn</a:t>
            </a:r>
            <a:r>
              <a:rPr lang="en-US" b="1" dirty="0"/>
              <a:t> </a:t>
            </a:r>
            <a:r>
              <a:rPr lang="en-US" b="1" dirty="0" err="1"/>
              <a:t>thành</a:t>
            </a:r>
            <a:r>
              <a:rPr lang="en-US" b="1" dirty="0"/>
              <a:t>:</a:t>
            </a:r>
          </a:p>
          <a:p>
            <a:pPr lvl="1"/>
            <a:r>
              <a:rPr lang="en-US" dirty="0"/>
              <a:t>P1 </a:t>
            </a:r>
            <a:r>
              <a:rPr lang="en-US"/>
              <a:t>= 30</a:t>
            </a:r>
            <a:r>
              <a:rPr lang="en-US" dirty="0"/>
              <a:t>, P2 = 17, P3 = 29, P4 = 13, P5 = 24</a:t>
            </a:r>
          </a:p>
          <a:p>
            <a:pPr lvl="1"/>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22.6</a:t>
            </a:r>
          </a:p>
        </p:txBody>
      </p:sp>
      <p:sp>
        <p:nvSpPr>
          <p:cNvPr id="11" name="TextBox 10">
            <a:extLst>
              <a:ext uri="{FF2B5EF4-FFF2-40B4-BE49-F238E27FC236}">
                <a16:creationId xmlns:a16="http://schemas.microsoft.com/office/drawing/2014/main" id="{3DDE0563-03F0-8EEC-DDAE-1FAB5C7845A2}"/>
              </a:ext>
            </a:extLst>
          </p:cNvPr>
          <p:cNvSpPr txBox="1"/>
          <p:nvPr/>
        </p:nvSpPr>
        <p:spPr>
          <a:xfrm>
            <a:off x="812074" y="4136571"/>
            <a:ext cx="321434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 (q = 4)</a:t>
            </a:r>
          </a:p>
        </p:txBody>
      </p:sp>
    </p:spTree>
    <p:extLst>
      <p:ext uri="{BB962C8B-B14F-4D97-AF65-F5344CB8AC3E}">
        <p14:creationId xmlns:p14="http://schemas.microsoft.com/office/powerpoint/2010/main" val="133026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4.5. Round Robin (RR)</a:t>
            </a:r>
          </a:p>
        </p:txBody>
      </p:sp>
      <p:sp>
        <p:nvSpPr>
          <p:cNvPr id="146" name="Google Shape;146;p7"/>
          <p:cNvSpPr txBox="1">
            <a:spLocks noGrp="1"/>
          </p:cNvSpPr>
          <p:nvPr>
            <p:ph idx="1"/>
          </p:nvPr>
        </p:nvSpPr>
        <p:spPr>
          <a:xfrm>
            <a:off x="774145" y="1746504"/>
            <a:ext cx="10579654" cy="4430459"/>
          </a:xfrm>
          <a:prstGeom prst="rect">
            <a:avLst/>
          </a:prstGeom>
          <a:noFill/>
          <a:ln>
            <a:noFill/>
          </a:ln>
        </p:spPr>
        <p:txBody>
          <a:bodyPr spcFirstLastPara="1" wrap="square" lIns="91425" tIns="45700" rIns="91425" bIns="45700" anchor="t" anchorCtr="0">
            <a:noAutofit/>
          </a:bodyPr>
          <a:lstStyle/>
          <a:p>
            <a:pPr marL="227013" lvl="1" indent="-219075">
              <a:buSzPts val="2800"/>
            </a:pPr>
            <a:r>
              <a:rPr lang="en-US" sz="2200" b="1" dirty="0" err="1"/>
              <a:t>Nếu</a:t>
            </a:r>
            <a:r>
              <a:rPr lang="en-US" sz="2200" b="1" dirty="0"/>
              <a:t> </a:t>
            </a:r>
            <a:r>
              <a:rPr lang="en-US" sz="2200" b="1" i="1" dirty="0"/>
              <a:t>q</a:t>
            </a:r>
            <a:r>
              <a:rPr lang="en-US" sz="2200" b="1" dirty="0"/>
              <a:t> </a:t>
            </a:r>
            <a:r>
              <a:rPr lang="en-US" sz="2200" b="1" dirty="0" err="1"/>
              <a:t>lớn</a:t>
            </a:r>
            <a:r>
              <a:rPr lang="en-US" sz="2200" dirty="0"/>
              <a:t>: RR =&gt; FCFS.</a:t>
            </a:r>
            <a:endParaRPr sz="2200" dirty="0"/>
          </a:p>
          <a:p>
            <a:pPr marL="227013" lvl="1" indent="-219075">
              <a:buSzPts val="2800"/>
            </a:pPr>
            <a:r>
              <a:rPr lang="en-US" sz="2200" b="1" dirty="0" err="1"/>
              <a:t>Nếu</a:t>
            </a:r>
            <a:r>
              <a:rPr lang="en-US" sz="2200" b="1" dirty="0"/>
              <a:t> </a:t>
            </a:r>
            <a:r>
              <a:rPr lang="en-US" sz="2200" b="1" i="1" dirty="0"/>
              <a:t>q</a:t>
            </a:r>
            <a:r>
              <a:rPr lang="en-US" sz="2200" b="1" dirty="0"/>
              <a:t> </a:t>
            </a:r>
            <a:r>
              <a:rPr lang="en-US" sz="2200" b="1" dirty="0" err="1"/>
              <a:t>nhỏ</a:t>
            </a:r>
            <a:r>
              <a:rPr lang="en-US" sz="2200" dirty="0"/>
              <a:t>: </a:t>
            </a:r>
            <a:r>
              <a:rPr lang="en-US" sz="2200" dirty="0" err="1"/>
              <a:t>phải</a:t>
            </a:r>
            <a:r>
              <a:rPr lang="en-US" sz="2200" dirty="0"/>
              <a:t> </a:t>
            </a:r>
            <a:r>
              <a:rPr lang="en-US" sz="2200" dirty="0" err="1"/>
              <a:t>tốn</a:t>
            </a:r>
            <a:r>
              <a:rPr lang="en-US" sz="2200" dirty="0"/>
              <a:t> chi </a:t>
            </a:r>
            <a:r>
              <a:rPr lang="en-US" sz="2200" dirty="0" err="1"/>
              <a:t>phí</a:t>
            </a:r>
            <a:r>
              <a:rPr lang="en-US" sz="2200" dirty="0"/>
              <a:t> </a:t>
            </a:r>
            <a:r>
              <a:rPr lang="en-US" sz="2200" dirty="0" err="1"/>
              <a:t>chuyển</a:t>
            </a:r>
            <a:r>
              <a:rPr lang="en-US" sz="2200" dirty="0"/>
              <a:t> </a:t>
            </a:r>
            <a:r>
              <a:rPr lang="en-US" sz="2200" dirty="0" err="1"/>
              <a:t>ngữ</a:t>
            </a:r>
            <a:r>
              <a:rPr lang="en-US" sz="2200" dirty="0"/>
              <a:t> </a:t>
            </a:r>
            <a:r>
              <a:rPr lang="en-US" sz="2200" dirty="0" err="1"/>
              <a:t>cảnh</a:t>
            </a:r>
            <a:r>
              <a:rPr lang="en-US" sz="2200" dirty="0"/>
              <a:t> </a:t>
            </a:r>
            <a:r>
              <a:rPr lang="en-US" sz="2200" dirty="0" err="1"/>
              <a:t>giữa</a:t>
            </a:r>
            <a:r>
              <a:rPr lang="en-US" sz="2200" dirty="0"/>
              <a:t> </a:t>
            </a:r>
            <a:r>
              <a:rPr lang="en-US" sz="2200" dirty="0" err="1"/>
              <a:t>các</a:t>
            </a:r>
            <a:r>
              <a:rPr lang="en-US" sz="2200" dirty="0"/>
              <a:t> </a:t>
            </a:r>
            <a:r>
              <a:rPr lang="en-US" sz="2200" dirty="0" err="1"/>
              <a:t>tiến</a:t>
            </a:r>
            <a:r>
              <a:rPr lang="en-US" sz="2200" dirty="0"/>
              <a:t> </a:t>
            </a:r>
            <a:r>
              <a:rPr lang="en-US" sz="2200" dirty="0" err="1"/>
              <a:t>trình</a:t>
            </a:r>
            <a:r>
              <a:rPr lang="en-US" sz="2200" dirty="0"/>
              <a:t> =&gt; </a:t>
            </a:r>
            <a:r>
              <a:rPr lang="en-US" sz="2200" i="1" dirty="0"/>
              <a:t>q</a:t>
            </a:r>
            <a:r>
              <a:rPr lang="en-US" sz="2200" dirty="0"/>
              <a:t> </a:t>
            </a:r>
            <a:r>
              <a:rPr lang="en-US" sz="2200" dirty="0" err="1"/>
              <a:t>không</a:t>
            </a:r>
            <a:r>
              <a:rPr lang="en-US" sz="2200" dirty="0"/>
              <a:t> </a:t>
            </a:r>
            <a:r>
              <a:rPr lang="en-US" sz="2200" dirty="0" err="1"/>
              <a:t>nên</a:t>
            </a:r>
            <a:r>
              <a:rPr lang="en-US" sz="2200" dirty="0"/>
              <a:t> </a:t>
            </a:r>
            <a:r>
              <a:rPr lang="en-US" sz="2200" dirty="0" err="1"/>
              <a:t>quá</a:t>
            </a:r>
            <a:r>
              <a:rPr lang="en-US" sz="2200" dirty="0"/>
              <a:t> </a:t>
            </a:r>
            <a:r>
              <a:rPr lang="en-US" sz="2200" dirty="0" err="1"/>
              <a:t>nhỏ</a:t>
            </a:r>
            <a:r>
              <a:rPr lang="en-US" sz="2200" dirty="0"/>
              <a:t>.</a:t>
            </a:r>
            <a:endParaRPr sz="2200" dirty="0"/>
          </a:p>
          <a:p>
            <a:pPr marL="227013" lvl="1" indent="-219075">
              <a:buSzPts val="2800"/>
            </a:pPr>
            <a:r>
              <a:rPr lang="en-US" sz="2200" dirty="0" err="1"/>
              <a:t>Ưu</a:t>
            </a:r>
            <a:r>
              <a:rPr lang="en-US" sz="2200" dirty="0"/>
              <a:t> </a:t>
            </a:r>
            <a:r>
              <a:rPr lang="en-US" sz="2200" dirty="0" err="1"/>
              <a:t>tiên</a:t>
            </a:r>
            <a:r>
              <a:rPr lang="en-US" sz="2200" dirty="0"/>
              <a:t> </a:t>
            </a:r>
            <a:r>
              <a:rPr lang="en-US" sz="2200" dirty="0" err="1"/>
              <a:t>tiến</a:t>
            </a:r>
            <a:r>
              <a:rPr lang="en-US" sz="2200" dirty="0"/>
              <a:t> </a:t>
            </a:r>
            <a:r>
              <a:rPr lang="en-US" sz="2200" dirty="0" err="1"/>
              <a:t>trình</a:t>
            </a:r>
            <a:r>
              <a:rPr lang="en-US" sz="2200" dirty="0"/>
              <a:t> </a:t>
            </a:r>
            <a:r>
              <a:rPr lang="en-US" sz="2200" dirty="0" err="1"/>
              <a:t>hướng</a:t>
            </a:r>
            <a:r>
              <a:rPr lang="en-US" sz="2200" dirty="0"/>
              <a:t> CPU (CPU-bound process).</a:t>
            </a:r>
            <a:endParaRPr sz="2200" dirty="0"/>
          </a:p>
          <a:p>
            <a:pPr marL="227013" lvl="1" indent="-219075">
              <a:buSzPts val="2800"/>
            </a:pPr>
            <a:r>
              <a:rPr lang="en-US" sz="2200" b="1" i="1" dirty="0"/>
              <a:t>RR </a:t>
            </a:r>
            <a:r>
              <a:rPr lang="en-US" sz="2200" b="1" i="1" dirty="0" err="1"/>
              <a:t>sử</a:t>
            </a:r>
            <a:r>
              <a:rPr lang="en-US" sz="2200" b="1" i="1" dirty="0"/>
              <a:t> </a:t>
            </a:r>
            <a:r>
              <a:rPr lang="en-US" sz="2200" b="1" i="1" dirty="0" err="1"/>
              <a:t>dụng</a:t>
            </a:r>
            <a:r>
              <a:rPr lang="en-US" sz="2200" b="1" i="1" dirty="0"/>
              <a:t> </a:t>
            </a:r>
            <a:r>
              <a:rPr lang="en-US" sz="2200" b="1" i="1" dirty="0" err="1"/>
              <a:t>một</a:t>
            </a:r>
            <a:r>
              <a:rPr lang="en-US" sz="2200" b="1" i="1" dirty="0"/>
              <a:t> </a:t>
            </a:r>
            <a:r>
              <a:rPr lang="en-US" sz="2200" b="1" i="1" dirty="0" err="1"/>
              <a:t>giả</a:t>
            </a:r>
            <a:r>
              <a:rPr lang="en-US" sz="2200" b="1" i="1" dirty="0"/>
              <a:t> </a:t>
            </a:r>
            <a:r>
              <a:rPr lang="en-US" sz="2200" b="1" i="1" dirty="0" err="1"/>
              <a:t>thiết</a:t>
            </a:r>
            <a:r>
              <a:rPr lang="en-US" sz="2200" b="1" i="1" dirty="0"/>
              <a:t> </a:t>
            </a:r>
            <a:r>
              <a:rPr lang="en-US" sz="2200" b="1" i="1" dirty="0" err="1"/>
              <a:t>ngầm</a:t>
            </a:r>
            <a:r>
              <a:rPr lang="en-US" sz="2200" b="1" i="1" dirty="0"/>
              <a:t> </a:t>
            </a:r>
            <a:r>
              <a:rPr lang="en-US" sz="2200" b="1" i="1" dirty="0" err="1"/>
              <a:t>là</a:t>
            </a:r>
            <a:r>
              <a:rPr lang="en-US" sz="2200" b="1" i="1" dirty="0"/>
              <a:t> </a:t>
            </a:r>
            <a:r>
              <a:rPr lang="en-US" sz="2200" b="1" i="1" dirty="0" err="1"/>
              <a:t>tất</a:t>
            </a:r>
            <a:r>
              <a:rPr lang="en-US" sz="2200" b="1" i="1" dirty="0"/>
              <a:t> </a:t>
            </a:r>
            <a:r>
              <a:rPr lang="en-US" sz="2200" b="1" i="1" dirty="0" err="1"/>
              <a:t>cả</a:t>
            </a:r>
            <a:r>
              <a:rPr lang="en-US" sz="2200" b="1" i="1" dirty="0"/>
              <a:t> </a:t>
            </a:r>
            <a:r>
              <a:rPr lang="en-US" sz="2200" b="1" i="1" dirty="0" err="1"/>
              <a:t>các</a:t>
            </a:r>
            <a:r>
              <a:rPr lang="en-US" sz="2200" b="1" i="1" dirty="0"/>
              <a:t> </a:t>
            </a:r>
            <a:r>
              <a:rPr lang="en-US" sz="2200" b="1" i="1" dirty="0" err="1"/>
              <a:t>tiến</a:t>
            </a:r>
            <a:r>
              <a:rPr lang="en-US" sz="2200" b="1" i="1" dirty="0"/>
              <a:t> </a:t>
            </a:r>
            <a:r>
              <a:rPr lang="en-US" sz="2200" b="1" i="1" dirty="0" err="1"/>
              <a:t>trình</a:t>
            </a:r>
            <a:r>
              <a:rPr lang="en-US" sz="2200" b="1" i="1" dirty="0"/>
              <a:t> </a:t>
            </a:r>
            <a:r>
              <a:rPr lang="en-US" sz="2200" b="1" i="1" dirty="0" err="1"/>
              <a:t>đều</a:t>
            </a:r>
            <a:r>
              <a:rPr lang="en-US" sz="2200" b="1" i="1" dirty="0"/>
              <a:t> </a:t>
            </a:r>
            <a:r>
              <a:rPr lang="en-US" sz="2200" b="1" i="1" dirty="0" err="1"/>
              <a:t>có</a:t>
            </a:r>
            <a:r>
              <a:rPr lang="en-US" sz="2200" b="1" i="1" dirty="0"/>
              <a:t> </a:t>
            </a:r>
            <a:r>
              <a:rPr lang="en-US" sz="2200" b="1" i="1" dirty="0" err="1"/>
              <a:t>tầm</a:t>
            </a:r>
            <a:r>
              <a:rPr lang="en-US" sz="2200" b="1" i="1" dirty="0"/>
              <a:t> </a:t>
            </a:r>
            <a:r>
              <a:rPr lang="en-US" sz="2200" b="1" i="1" dirty="0" err="1"/>
              <a:t>quan</a:t>
            </a:r>
            <a:r>
              <a:rPr lang="en-US" sz="2200" b="1" i="1" dirty="0"/>
              <a:t> </a:t>
            </a:r>
            <a:r>
              <a:rPr lang="en-US" sz="2200" b="1" i="1" dirty="0" err="1"/>
              <a:t>trọng</a:t>
            </a:r>
            <a:r>
              <a:rPr lang="en-US" sz="2200" b="1" i="1" dirty="0"/>
              <a:t> </a:t>
            </a:r>
            <a:r>
              <a:rPr lang="en-US" sz="2200" b="1" i="1" dirty="0" err="1"/>
              <a:t>ngang</a:t>
            </a:r>
            <a:r>
              <a:rPr lang="en-US" sz="2200" b="1" i="1" dirty="0"/>
              <a:t> </a:t>
            </a:r>
            <a:r>
              <a:rPr lang="en-US" sz="2200" b="1" i="1" dirty="0" err="1"/>
              <a:t>nhau</a:t>
            </a:r>
            <a:r>
              <a:rPr lang="en-US" sz="2200" b="1" i="1" dirty="0"/>
              <a:t>.</a:t>
            </a:r>
            <a:endParaRPr sz="2200" b="1" i="1" dirty="0"/>
          </a:p>
          <a:p>
            <a:pPr marL="227013" lvl="1" indent="-219075">
              <a:buSzPts val="2800"/>
            </a:pPr>
            <a:r>
              <a:rPr lang="en-US" sz="2200" b="1" dirty="0" err="1"/>
              <a:t>Ưu</a:t>
            </a:r>
            <a:r>
              <a:rPr lang="en-US" sz="2200" b="1" dirty="0"/>
              <a:t> </a:t>
            </a:r>
            <a:r>
              <a:rPr lang="en-US" sz="2200" b="1" dirty="0" err="1"/>
              <a:t>điểm</a:t>
            </a:r>
            <a:r>
              <a:rPr lang="en-US" sz="2200" dirty="0"/>
              <a:t>: </a:t>
            </a:r>
            <a:r>
              <a:rPr lang="en-US" sz="2200" dirty="0" err="1"/>
              <a:t>Thời</a:t>
            </a:r>
            <a:r>
              <a:rPr lang="en-US" sz="2200" dirty="0"/>
              <a:t> </a:t>
            </a:r>
            <a:r>
              <a:rPr lang="en-US" sz="2200" dirty="0" err="1"/>
              <a:t>gian</a:t>
            </a:r>
            <a:r>
              <a:rPr lang="en-US" sz="2200" dirty="0"/>
              <a:t> </a:t>
            </a:r>
            <a:r>
              <a:rPr lang="en-US" sz="2200" dirty="0" err="1"/>
              <a:t>đáp</a:t>
            </a:r>
            <a:r>
              <a:rPr lang="en-US" sz="2200" dirty="0"/>
              <a:t> </a:t>
            </a:r>
            <a:r>
              <a:rPr lang="en-US" sz="2200" dirty="0" err="1"/>
              <a:t>ứng</a:t>
            </a:r>
            <a:r>
              <a:rPr lang="en-US" sz="2200" dirty="0"/>
              <a:t> </a:t>
            </a:r>
            <a:r>
              <a:rPr lang="en-US" sz="2200" dirty="0" err="1"/>
              <a:t>nhỏ</a:t>
            </a:r>
            <a:r>
              <a:rPr lang="en-US" sz="2200" dirty="0"/>
              <a:t>.</a:t>
            </a:r>
            <a:endParaRPr sz="2200" dirty="0"/>
          </a:p>
          <a:p>
            <a:pPr marL="227013" lvl="1" indent="-219075">
              <a:buSzPts val="2800"/>
            </a:pPr>
            <a:r>
              <a:rPr lang="en-US" sz="2200" b="1" dirty="0" err="1"/>
              <a:t>Hạn</a:t>
            </a:r>
            <a:r>
              <a:rPr lang="en-US" sz="2200" b="1" dirty="0"/>
              <a:t> </a:t>
            </a:r>
            <a:r>
              <a:rPr lang="en-US" sz="2200" b="1" dirty="0" err="1"/>
              <a:t>chế</a:t>
            </a:r>
            <a:r>
              <a:rPr lang="en-US" sz="2200" dirty="0"/>
              <a:t>: </a:t>
            </a:r>
            <a:r>
              <a:rPr lang="en-US" sz="2200" dirty="0" err="1"/>
              <a:t>Thời</a:t>
            </a:r>
            <a:r>
              <a:rPr lang="en-US" sz="2200" dirty="0"/>
              <a:t> </a:t>
            </a:r>
            <a:r>
              <a:rPr lang="en-US" sz="2200" dirty="0" err="1"/>
              <a:t>gian</a:t>
            </a:r>
            <a:r>
              <a:rPr lang="en-US" sz="2200" dirty="0"/>
              <a:t> </a:t>
            </a:r>
            <a:r>
              <a:rPr lang="en-US" sz="2200" dirty="0" err="1"/>
              <a:t>chờ</a:t>
            </a:r>
            <a:r>
              <a:rPr lang="en-US" sz="2200" dirty="0"/>
              <a:t> </a:t>
            </a:r>
            <a:r>
              <a:rPr lang="en-US" sz="2200" dirty="0" err="1"/>
              <a:t>đợi</a:t>
            </a:r>
            <a:r>
              <a:rPr lang="en-US" sz="2200" dirty="0"/>
              <a:t> </a:t>
            </a:r>
            <a:r>
              <a:rPr lang="en-US" sz="2200" dirty="0" err="1"/>
              <a:t>trung</a:t>
            </a:r>
            <a:r>
              <a:rPr lang="en-US" sz="2200" dirty="0"/>
              <a:t> </a:t>
            </a:r>
            <a:r>
              <a:rPr lang="en-US" sz="2200" dirty="0" err="1"/>
              <a:t>bình</a:t>
            </a:r>
            <a:r>
              <a:rPr lang="en-US" sz="2200" dirty="0"/>
              <a:t> </a:t>
            </a:r>
            <a:r>
              <a:rPr lang="en-US" sz="2200" dirty="0" err="1"/>
              <a:t>và</a:t>
            </a:r>
            <a:r>
              <a:rPr lang="en-US" sz="2200" dirty="0"/>
              <a:t> </a:t>
            </a:r>
            <a:r>
              <a:rPr lang="en-US" sz="2200" dirty="0" err="1"/>
              <a:t>thời</a:t>
            </a:r>
            <a:r>
              <a:rPr lang="en-US" sz="2200" dirty="0"/>
              <a:t> </a:t>
            </a:r>
            <a:r>
              <a:rPr lang="en-US" sz="2200" dirty="0" err="1"/>
              <a:t>gian</a:t>
            </a:r>
            <a:r>
              <a:rPr lang="en-US" sz="2200" dirty="0"/>
              <a:t> </a:t>
            </a:r>
            <a:r>
              <a:rPr lang="en-US" sz="2200" dirty="0" err="1"/>
              <a:t>hoàn</a:t>
            </a:r>
            <a:r>
              <a:rPr lang="en-US" sz="2200" dirty="0"/>
              <a:t> </a:t>
            </a:r>
            <a:r>
              <a:rPr lang="en-US" sz="2200" dirty="0" err="1"/>
              <a:t>thành</a:t>
            </a:r>
            <a:r>
              <a:rPr lang="en-US" sz="2200" dirty="0"/>
              <a:t> </a:t>
            </a:r>
            <a:r>
              <a:rPr lang="en-US" sz="2200" dirty="0" err="1"/>
              <a:t>trung</a:t>
            </a:r>
            <a:r>
              <a:rPr lang="en-US" sz="2200" dirty="0"/>
              <a:t> </a:t>
            </a:r>
            <a:r>
              <a:rPr lang="en-US" sz="2200" dirty="0" err="1"/>
              <a:t>bình</a:t>
            </a:r>
            <a:r>
              <a:rPr lang="en-US" sz="2200" dirty="0"/>
              <a:t> </a:t>
            </a:r>
            <a:r>
              <a:rPr lang="en-US" sz="2200" dirty="0" err="1"/>
              <a:t>của</a:t>
            </a:r>
            <a:r>
              <a:rPr lang="en-US" sz="2200" dirty="0"/>
              <a:t> </a:t>
            </a:r>
            <a:r>
              <a:rPr lang="en-US" sz="2200" dirty="0" err="1"/>
              <a:t>giải</a:t>
            </a:r>
            <a:r>
              <a:rPr lang="en-US" sz="2200" dirty="0"/>
              <a:t> </a:t>
            </a:r>
            <a:r>
              <a:rPr lang="en-US" sz="2200" dirty="0" err="1"/>
              <a:t>thuật</a:t>
            </a:r>
            <a:r>
              <a:rPr lang="en-US" sz="2200" dirty="0"/>
              <a:t> RR </a:t>
            </a:r>
            <a:r>
              <a:rPr lang="en-US" sz="2200" dirty="0" err="1"/>
              <a:t>thường</a:t>
            </a:r>
            <a:r>
              <a:rPr lang="en-US" sz="2200" dirty="0"/>
              <a:t> </a:t>
            </a:r>
            <a:r>
              <a:rPr lang="en-US" sz="2200" dirty="0" err="1"/>
              <a:t>khá</a:t>
            </a:r>
            <a:r>
              <a:rPr lang="en-US" sz="2200" dirty="0"/>
              <a:t> </a:t>
            </a:r>
            <a:r>
              <a:rPr lang="en-US" sz="2200" dirty="0" err="1"/>
              <a:t>lớn</a:t>
            </a:r>
            <a:r>
              <a:rPr lang="en-US" sz="2200" dirty="0"/>
              <a:t>.</a:t>
            </a:r>
            <a:endParaRPr sz="2200" dirty="0"/>
          </a:p>
        </p:txBody>
      </p:sp>
      <p:sp>
        <p:nvSpPr>
          <p:cNvPr id="149" name="Google Shape;149;p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2B6A021C-E57A-468B-66D2-6E14B17D11ED}"/>
              </a:ext>
            </a:extLst>
          </p:cNvPr>
          <p:cNvSpPr>
            <a:spLocks noGrp="1"/>
          </p:cNvSpPr>
          <p:nvPr>
            <p:ph type="sldNum" sz="quarter" idx="12"/>
          </p:nvPr>
        </p:nvSpPr>
        <p:spPr/>
        <p:txBody>
          <a:bodyPr/>
          <a:lstStyle/>
          <a:p>
            <a:fld id="{00000000-1234-1234-1234-123412341234}" type="slidenum">
              <a:rPr lang="en-US" smtClean="0"/>
              <a:pPr/>
              <a:t>58</a:t>
            </a:fld>
            <a:endParaRPr lang="en-US"/>
          </a:p>
        </p:txBody>
      </p:sp>
      <p:sp>
        <p:nvSpPr>
          <p:cNvPr id="3" name="Title 1">
            <a:extLst>
              <a:ext uri="{FF2B5EF4-FFF2-40B4-BE49-F238E27FC236}">
                <a16:creationId xmlns:a16="http://schemas.microsoft.com/office/drawing/2014/main" id="{901319BD-7BD7-6A09-D8D4-57D9A3A51D99}"/>
              </a:ext>
            </a:extLst>
          </p:cNvPr>
          <p:cNvSpPr txBox="1">
            <a:spLocks/>
          </p:cNvSpPr>
          <p:nvPr/>
        </p:nvSpPr>
        <p:spPr>
          <a:xfrm>
            <a:off x="926545" y="1130806"/>
            <a:ext cx="5376793" cy="494751"/>
          </a:xfrm>
          <a:prstGeom prst="rect">
            <a:avLst/>
          </a:prstGeom>
          <a:gradFill>
            <a:gsLst>
              <a:gs pos="0">
                <a:srgbClr val="0072FF"/>
              </a:gs>
              <a:gs pos="100000">
                <a:srgbClr val="00C6FF"/>
              </a:gs>
            </a:gsLst>
            <a:lin ang="2700000" scaled="1"/>
          </a:gradFill>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err="1"/>
              <a:t>Nhận</a:t>
            </a:r>
            <a:r>
              <a:rPr lang="en-US" dirty="0"/>
              <a:t> </a:t>
            </a:r>
            <a:r>
              <a:rPr lang="en-US" dirty="0" err="1"/>
              <a:t>xét</a:t>
            </a:r>
            <a:r>
              <a:rPr lang="en-US" dirty="0"/>
              <a:t> </a:t>
            </a:r>
            <a:r>
              <a:rPr lang="en-US" dirty="0" err="1"/>
              <a:t>về</a:t>
            </a:r>
            <a:r>
              <a:rPr lang="en-US" dirty="0"/>
              <a:t> </a:t>
            </a:r>
            <a:r>
              <a:rPr lang="en-US" dirty="0" err="1"/>
              <a:t>giải</a:t>
            </a:r>
            <a:r>
              <a:rPr lang="en-US" dirty="0"/>
              <a:t> </a:t>
            </a:r>
            <a:r>
              <a:rPr lang="en-US" dirty="0" err="1"/>
              <a:t>thuật</a:t>
            </a:r>
            <a:r>
              <a:rPr lang="en-US" dirty="0"/>
              <a:t> Round Robin</a:t>
            </a:r>
            <a:endParaRPr lang="en-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anim calcmode="lin" valueType="num">
                                      <p:cBhvr additive="base">
                                        <p:cTn id="7" dur="500" fill="hold"/>
                                        <p:tgtEl>
                                          <p:spTgt spid="1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
                                            <p:txEl>
                                              <p:pRg st="1" end="1"/>
                                            </p:txEl>
                                          </p:spTgt>
                                        </p:tgtEl>
                                        <p:attrNameLst>
                                          <p:attrName>style.visibility</p:attrName>
                                        </p:attrNameLst>
                                      </p:cBhvr>
                                      <p:to>
                                        <p:strVal val="visible"/>
                                      </p:to>
                                    </p:set>
                                    <p:anim calcmode="lin" valueType="num">
                                      <p:cBhvr additive="base">
                                        <p:cTn id="13" dur="500" fill="hold"/>
                                        <p:tgtEl>
                                          <p:spTgt spid="14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
                                            <p:txEl>
                                              <p:pRg st="2" end="2"/>
                                            </p:txEl>
                                          </p:spTgt>
                                        </p:tgtEl>
                                        <p:attrNameLst>
                                          <p:attrName>style.visibility</p:attrName>
                                        </p:attrNameLst>
                                      </p:cBhvr>
                                      <p:to>
                                        <p:strVal val="visible"/>
                                      </p:to>
                                    </p:set>
                                    <p:anim calcmode="lin" valueType="num">
                                      <p:cBhvr additive="base">
                                        <p:cTn id="19" dur="500" fill="hold"/>
                                        <p:tgtEl>
                                          <p:spTgt spid="14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6">
                                            <p:txEl>
                                              <p:pRg st="3" end="3"/>
                                            </p:txEl>
                                          </p:spTgt>
                                        </p:tgtEl>
                                        <p:attrNameLst>
                                          <p:attrName>style.visibility</p:attrName>
                                        </p:attrNameLst>
                                      </p:cBhvr>
                                      <p:to>
                                        <p:strVal val="visible"/>
                                      </p:to>
                                    </p:set>
                                    <p:anim calcmode="lin" valueType="num">
                                      <p:cBhvr additive="base">
                                        <p:cTn id="25" dur="500" fill="hold"/>
                                        <p:tgtEl>
                                          <p:spTgt spid="14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6">
                                            <p:txEl>
                                              <p:pRg st="4" end="4"/>
                                            </p:txEl>
                                          </p:spTgt>
                                        </p:tgtEl>
                                        <p:attrNameLst>
                                          <p:attrName>style.visibility</p:attrName>
                                        </p:attrNameLst>
                                      </p:cBhvr>
                                      <p:to>
                                        <p:strVal val="visible"/>
                                      </p:to>
                                    </p:set>
                                    <p:anim calcmode="lin" valueType="num">
                                      <p:cBhvr additive="base">
                                        <p:cTn id="31" dur="500" fill="hold"/>
                                        <p:tgtEl>
                                          <p:spTgt spid="14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6">
                                            <p:txEl>
                                              <p:pRg st="5" end="5"/>
                                            </p:txEl>
                                          </p:spTgt>
                                        </p:tgtEl>
                                        <p:attrNameLst>
                                          <p:attrName>style.visibility</p:attrName>
                                        </p:attrNameLst>
                                      </p:cBhvr>
                                      <p:to>
                                        <p:strVal val="visible"/>
                                      </p:to>
                                    </p:set>
                                    <p:anim calcmode="lin" valueType="num">
                                      <p:cBhvr additive="base">
                                        <p:cTn id="37" dur="500" fill="hold"/>
                                        <p:tgtEl>
                                          <p:spTgt spid="14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4.5. Round Robin (RR)</a:t>
            </a:r>
            <a:endParaRPr dirty="0"/>
          </a:p>
        </p:txBody>
      </p:sp>
      <p:sp>
        <p:nvSpPr>
          <p:cNvPr id="157" name="Google Shape;157;p8"/>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7DA72518-0B73-F0D3-37F3-B3C746AE22D9}"/>
              </a:ext>
            </a:extLst>
          </p:cNvPr>
          <p:cNvSpPr>
            <a:spLocks noGrp="1"/>
          </p:cNvSpPr>
          <p:nvPr>
            <p:ph type="sldNum" sz="quarter" idx="12"/>
          </p:nvPr>
        </p:nvSpPr>
        <p:spPr/>
        <p:txBody>
          <a:bodyPr/>
          <a:lstStyle/>
          <a:p>
            <a:fld id="{00000000-1234-1234-1234-123412341234}" type="slidenum">
              <a:rPr lang="en-US" smtClean="0"/>
              <a:pPr/>
              <a:t>59</a:t>
            </a:fld>
            <a:endParaRPr lang="en-US"/>
          </a:p>
        </p:txBody>
      </p:sp>
      <p:sp>
        <p:nvSpPr>
          <p:cNvPr id="158" name="Google Shape;158;p8"/>
          <p:cNvSpPr txBox="1"/>
          <p:nvPr/>
        </p:nvSpPr>
        <p:spPr>
          <a:xfrm>
            <a:off x="1362457" y="2420169"/>
            <a:ext cx="3185412" cy="461624"/>
          </a:xfrm>
          <a:prstGeom prst="rect">
            <a:avLst/>
          </a:prstGeom>
          <a:noFill/>
          <a:ln>
            <a:noFill/>
          </a:ln>
        </p:spPr>
        <p:txBody>
          <a:bodyPr spcFirstLastPara="1" wrap="square" lIns="91425" tIns="45700" rIns="91425" bIns="45700" anchor="t" anchorCtr="0">
            <a:spAutoFit/>
          </a:bodyPr>
          <a:lstStyle/>
          <a:p>
            <a:pPr algn="ctr"/>
            <a:r>
              <a:rPr lang="en-US" sz="2400" b="1" dirty="0">
                <a:solidFill>
                  <a:schemeClr val="dk1"/>
                </a:solidFill>
                <a:latin typeface="Arial" panose="020B0604020202020204" pitchFamily="34" charset="0"/>
                <a:cs typeface="Arial" panose="020B0604020202020204" pitchFamily="34" charset="0"/>
              </a:rPr>
              <a:t>Process time = 10</a:t>
            </a:r>
            <a:endParaRPr b="1" dirty="0">
              <a:latin typeface="Arial" panose="020B0604020202020204" pitchFamily="34" charset="0"/>
              <a:cs typeface="Arial" panose="020B0604020202020204" pitchFamily="34" charset="0"/>
            </a:endParaRPr>
          </a:p>
        </p:txBody>
      </p:sp>
      <p:sp>
        <p:nvSpPr>
          <p:cNvPr id="159" name="Google Shape;159;p8"/>
          <p:cNvSpPr txBox="1"/>
          <p:nvPr/>
        </p:nvSpPr>
        <p:spPr>
          <a:xfrm>
            <a:off x="6736139" y="2420169"/>
            <a:ext cx="1658054" cy="461624"/>
          </a:xfrm>
          <a:prstGeom prst="rect">
            <a:avLst/>
          </a:prstGeom>
          <a:noFill/>
          <a:ln>
            <a:noFill/>
          </a:ln>
        </p:spPr>
        <p:txBody>
          <a:bodyPr spcFirstLastPara="1" wrap="square" lIns="91425" tIns="45700" rIns="91425" bIns="45700" anchor="t" anchorCtr="0">
            <a:spAutoFit/>
          </a:bodyPr>
          <a:lstStyle/>
          <a:p>
            <a:pPr algn="ctr"/>
            <a:r>
              <a:rPr lang="en-US" sz="2400" b="1" dirty="0">
                <a:solidFill>
                  <a:schemeClr val="dk1"/>
                </a:solidFill>
                <a:latin typeface="Arial" panose="020B0604020202020204" pitchFamily="34" charset="0"/>
                <a:cs typeface="Arial" panose="020B0604020202020204" pitchFamily="34" charset="0"/>
              </a:rPr>
              <a:t>Quantum </a:t>
            </a:r>
            <a:endParaRPr b="1" dirty="0">
              <a:latin typeface="Arial" panose="020B0604020202020204" pitchFamily="34" charset="0"/>
              <a:cs typeface="Arial" panose="020B0604020202020204" pitchFamily="34" charset="0"/>
            </a:endParaRPr>
          </a:p>
        </p:txBody>
      </p:sp>
      <p:sp>
        <p:nvSpPr>
          <p:cNvPr id="160" name="Google Shape;160;p8"/>
          <p:cNvSpPr txBox="1"/>
          <p:nvPr/>
        </p:nvSpPr>
        <p:spPr>
          <a:xfrm>
            <a:off x="8867775" y="2417957"/>
            <a:ext cx="2556639" cy="461624"/>
          </a:xfrm>
          <a:prstGeom prst="rect">
            <a:avLst/>
          </a:prstGeom>
          <a:noFill/>
          <a:ln>
            <a:noFill/>
          </a:ln>
        </p:spPr>
        <p:txBody>
          <a:bodyPr spcFirstLastPara="1" wrap="square" lIns="91425" tIns="45700" rIns="91425" bIns="45700" anchor="t" anchorCtr="0">
            <a:spAutoFit/>
          </a:bodyPr>
          <a:lstStyle/>
          <a:p>
            <a:pPr algn="ctr"/>
            <a:r>
              <a:rPr lang="en-US" sz="2400" b="1" dirty="0">
                <a:solidFill>
                  <a:schemeClr val="dk1"/>
                </a:solidFill>
                <a:latin typeface="Arial" panose="020B0604020202020204" pitchFamily="34" charset="0"/>
                <a:cs typeface="Arial" panose="020B0604020202020204" pitchFamily="34" charset="0"/>
              </a:rPr>
              <a:t>Context</a:t>
            </a:r>
            <a:r>
              <a:rPr lang="en-US" b="1" dirty="0">
                <a:latin typeface="Arial" panose="020B0604020202020204" pitchFamily="34" charset="0"/>
                <a:cs typeface="Arial" panose="020B0604020202020204" pitchFamily="34" charset="0"/>
              </a:rPr>
              <a:t> </a:t>
            </a:r>
            <a:r>
              <a:rPr lang="en-US" sz="2400" b="1" dirty="0">
                <a:solidFill>
                  <a:schemeClr val="dk1"/>
                </a:solidFill>
                <a:latin typeface="Arial" panose="020B0604020202020204" pitchFamily="34" charset="0"/>
                <a:cs typeface="Arial" panose="020B0604020202020204" pitchFamily="34" charset="0"/>
              </a:rPr>
              <a:t>switch</a:t>
            </a:r>
            <a:endParaRPr b="1" dirty="0">
              <a:latin typeface="Arial" panose="020B0604020202020204" pitchFamily="34" charset="0"/>
              <a:cs typeface="Arial" panose="020B0604020202020204" pitchFamily="34" charset="0"/>
            </a:endParaRPr>
          </a:p>
        </p:txBody>
      </p:sp>
      <p:sp>
        <p:nvSpPr>
          <p:cNvPr id="161" name="Google Shape;161;p8"/>
          <p:cNvSpPr/>
          <p:nvPr/>
        </p:nvSpPr>
        <p:spPr>
          <a:xfrm>
            <a:off x="9977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2" name="Google Shape;162;p8"/>
          <p:cNvSpPr/>
          <p:nvPr/>
        </p:nvSpPr>
        <p:spPr>
          <a:xfrm>
            <a:off x="14549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3" name="Google Shape;163;p8"/>
          <p:cNvSpPr/>
          <p:nvPr/>
        </p:nvSpPr>
        <p:spPr>
          <a:xfrm>
            <a:off x="19121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4" name="Google Shape;164;p8"/>
          <p:cNvSpPr/>
          <p:nvPr/>
        </p:nvSpPr>
        <p:spPr>
          <a:xfrm>
            <a:off x="23693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5" name="Google Shape;165;p8"/>
          <p:cNvSpPr/>
          <p:nvPr/>
        </p:nvSpPr>
        <p:spPr>
          <a:xfrm>
            <a:off x="28265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6" name="Google Shape;166;p8"/>
          <p:cNvSpPr/>
          <p:nvPr/>
        </p:nvSpPr>
        <p:spPr>
          <a:xfrm>
            <a:off x="32837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7" name="Google Shape;167;p8"/>
          <p:cNvSpPr/>
          <p:nvPr/>
        </p:nvSpPr>
        <p:spPr>
          <a:xfrm>
            <a:off x="37409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8" name="Google Shape;168;p8"/>
          <p:cNvSpPr/>
          <p:nvPr/>
        </p:nvSpPr>
        <p:spPr>
          <a:xfrm>
            <a:off x="41981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9" name="Google Shape;169;p8"/>
          <p:cNvSpPr/>
          <p:nvPr/>
        </p:nvSpPr>
        <p:spPr>
          <a:xfrm>
            <a:off x="46553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70" name="Google Shape;170;p8"/>
          <p:cNvSpPr/>
          <p:nvPr/>
        </p:nvSpPr>
        <p:spPr>
          <a:xfrm>
            <a:off x="51125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71" name="Google Shape;171;p8"/>
          <p:cNvSpPr txBox="1"/>
          <p:nvPr/>
        </p:nvSpPr>
        <p:spPr>
          <a:xfrm>
            <a:off x="1296224"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1</a:t>
            </a:r>
            <a:endParaRPr>
              <a:latin typeface="Arial" panose="020B0604020202020204" pitchFamily="34" charset="0"/>
              <a:cs typeface="Arial" panose="020B0604020202020204" pitchFamily="34" charset="0"/>
            </a:endParaRPr>
          </a:p>
        </p:txBody>
      </p:sp>
      <p:sp>
        <p:nvSpPr>
          <p:cNvPr id="172" name="Google Shape;172;p8"/>
          <p:cNvSpPr txBox="1"/>
          <p:nvPr/>
        </p:nvSpPr>
        <p:spPr>
          <a:xfrm>
            <a:off x="1750249"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2</a:t>
            </a:r>
            <a:endParaRPr>
              <a:latin typeface="Arial" panose="020B0604020202020204" pitchFamily="34" charset="0"/>
              <a:cs typeface="Arial" panose="020B0604020202020204" pitchFamily="34" charset="0"/>
            </a:endParaRPr>
          </a:p>
        </p:txBody>
      </p:sp>
      <p:sp>
        <p:nvSpPr>
          <p:cNvPr id="173" name="Google Shape;173;p8"/>
          <p:cNvSpPr txBox="1"/>
          <p:nvPr/>
        </p:nvSpPr>
        <p:spPr>
          <a:xfrm>
            <a:off x="2204274"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3</a:t>
            </a:r>
            <a:endParaRPr>
              <a:latin typeface="Arial" panose="020B0604020202020204" pitchFamily="34" charset="0"/>
              <a:cs typeface="Arial" panose="020B0604020202020204" pitchFamily="34" charset="0"/>
            </a:endParaRPr>
          </a:p>
        </p:txBody>
      </p:sp>
      <p:sp>
        <p:nvSpPr>
          <p:cNvPr id="174" name="Google Shape;174;p8"/>
          <p:cNvSpPr txBox="1"/>
          <p:nvPr/>
        </p:nvSpPr>
        <p:spPr>
          <a:xfrm>
            <a:off x="2658299"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4</a:t>
            </a:r>
            <a:endParaRPr>
              <a:latin typeface="Arial" panose="020B0604020202020204" pitchFamily="34" charset="0"/>
              <a:cs typeface="Arial" panose="020B0604020202020204" pitchFamily="34" charset="0"/>
            </a:endParaRPr>
          </a:p>
        </p:txBody>
      </p:sp>
      <p:sp>
        <p:nvSpPr>
          <p:cNvPr id="175" name="Google Shape;175;p8"/>
          <p:cNvSpPr txBox="1"/>
          <p:nvPr/>
        </p:nvSpPr>
        <p:spPr>
          <a:xfrm>
            <a:off x="3112324"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5</a:t>
            </a:r>
            <a:endParaRPr>
              <a:latin typeface="Arial" panose="020B0604020202020204" pitchFamily="34" charset="0"/>
              <a:cs typeface="Arial" panose="020B0604020202020204" pitchFamily="34" charset="0"/>
            </a:endParaRPr>
          </a:p>
        </p:txBody>
      </p:sp>
      <p:sp>
        <p:nvSpPr>
          <p:cNvPr id="176" name="Google Shape;176;p8"/>
          <p:cNvSpPr txBox="1"/>
          <p:nvPr/>
        </p:nvSpPr>
        <p:spPr>
          <a:xfrm>
            <a:off x="3566349"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6</a:t>
            </a:r>
            <a:endParaRPr>
              <a:latin typeface="Arial" panose="020B0604020202020204" pitchFamily="34" charset="0"/>
              <a:cs typeface="Arial" panose="020B0604020202020204" pitchFamily="34" charset="0"/>
            </a:endParaRPr>
          </a:p>
        </p:txBody>
      </p:sp>
      <p:sp>
        <p:nvSpPr>
          <p:cNvPr id="177" name="Google Shape;177;p8"/>
          <p:cNvSpPr txBox="1"/>
          <p:nvPr/>
        </p:nvSpPr>
        <p:spPr>
          <a:xfrm>
            <a:off x="4020374"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7</a:t>
            </a:r>
            <a:endParaRPr>
              <a:latin typeface="Arial" panose="020B0604020202020204" pitchFamily="34" charset="0"/>
              <a:cs typeface="Arial" panose="020B0604020202020204" pitchFamily="34" charset="0"/>
            </a:endParaRPr>
          </a:p>
        </p:txBody>
      </p:sp>
      <p:sp>
        <p:nvSpPr>
          <p:cNvPr id="178" name="Google Shape;178;p8"/>
          <p:cNvSpPr txBox="1"/>
          <p:nvPr/>
        </p:nvSpPr>
        <p:spPr>
          <a:xfrm>
            <a:off x="4474399"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8</a:t>
            </a:r>
            <a:endParaRPr>
              <a:latin typeface="Arial" panose="020B0604020202020204" pitchFamily="34" charset="0"/>
              <a:cs typeface="Arial" panose="020B0604020202020204" pitchFamily="34" charset="0"/>
            </a:endParaRPr>
          </a:p>
        </p:txBody>
      </p:sp>
      <p:sp>
        <p:nvSpPr>
          <p:cNvPr id="179" name="Google Shape;179;p8"/>
          <p:cNvSpPr txBox="1"/>
          <p:nvPr/>
        </p:nvSpPr>
        <p:spPr>
          <a:xfrm>
            <a:off x="4928424"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9</a:t>
            </a:r>
            <a:endParaRPr>
              <a:latin typeface="Arial" panose="020B0604020202020204" pitchFamily="34" charset="0"/>
              <a:cs typeface="Arial" panose="020B0604020202020204" pitchFamily="34" charset="0"/>
            </a:endParaRPr>
          </a:p>
        </p:txBody>
      </p:sp>
      <p:sp>
        <p:nvSpPr>
          <p:cNvPr id="180" name="Google Shape;180;p8"/>
          <p:cNvSpPr txBox="1"/>
          <p:nvPr/>
        </p:nvSpPr>
        <p:spPr>
          <a:xfrm>
            <a:off x="5318949" y="6172201"/>
            <a:ext cx="438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10</a:t>
            </a:r>
            <a:endParaRPr>
              <a:latin typeface="Arial" panose="020B0604020202020204" pitchFamily="34" charset="0"/>
              <a:cs typeface="Arial" panose="020B0604020202020204" pitchFamily="34" charset="0"/>
            </a:endParaRPr>
          </a:p>
        </p:txBody>
      </p:sp>
      <p:sp>
        <p:nvSpPr>
          <p:cNvPr id="181" name="Google Shape;181;p8"/>
          <p:cNvSpPr/>
          <p:nvPr/>
        </p:nvSpPr>
        <p:spPr>
          <a:xfrm>
            <a:off x="997775" y="4333984"/>
            <a:ext cx="2741613"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82" name="Google Shape;182;p8"/>
          <p:cNvSpPr/>
          <p:nvPr/>
        </p:nvSpPr>
        <p:spPr>
          <a:xfrm>
            <a:off x="3737800" y="4333984"/>
            <a:ext cx="1827213"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83" name="Google Shape;183;p8"/>
          <p:cNvSpPr txBox="1"/>
          <p:nvPr/>
        </p:nvSpPr>
        <p:spPr>
          <a:xfrm>
            <a:off x="5318949" y="4936440"/>
            <a:ext cx="438150" cy="366712"/>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10</a:t>
            </a:r>
            <a:endParaRPr>
              <a:latin typeface="Arial" panose="020B0604020202020204" pitchFamily="34" charset="0"/>
              <a:cs typeface="Arial" panose="020B0604020202020204" pitchFamily="34" charset="0"/>
            </a:endParaRPr>
          </a:p>
        </p:txBody>
      </p:sp>
      <p:sp>
        <p:nvSpPr>
          <p:cNvPr id="184" name="Google Shape;184;p8"/>
          <p:cNvSpPr txBox="1"/>
          <p:nvPr/>
        </p:nvSpPr>
        <p:spPr>
          <a:xfrm>
            <a:off x="3585399" y="4936440"/>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6</a:t>
            </a:r>
            <a:endParaRPr>
              <a:latin typeface="Arial" panose="020B0604020202020204" pitchFamily="34" charset="0"/>
              <a:cs typeface="Arial" panose="020B0604020202020204" pitchFamily="34" charset="0"/>
            </a:endParaRPr>
          </a:p>
        </p:txBody>
      </p:sp>
      <p:sp>
        <p:nvSpPr>
          <p:cNvPr id="185" name="Google Shape;185;p8"/>
          <p:cNvSpPr/>
          <p:nvPr/>
        </p:nvSpPr>
        <p:spPr>
          <a:xfrm>
            <a:off x="997775" y="3135558"/>
            <a:ext cx="4570413"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86" name="Google Shape;186;p8"/>
          <p:cNvSpPr txBox="1"/>
          <p:nvPr/>
        </p:nvSpPr>
        <p:spPr>
          <a:xfrm>
            <a:off x="5318949" y="3745159"/>
            <a:ext cx="438150" cy="366713"/>
          </a:xfrm>
          <a:prstGeom prst="rect">
            <a:avLst/>
          </a:prstGeom>
          <a:noFill/>
          <a:ln>
            <a:noFill/>
          </a:ln>
        </p:spPr>
        <p:txBody>
          <a:bodyPr spcFirstLastPara="1" wrap="square" lIns="91425" tIns="45700" rIns="91425" bIns="45700" anchor="t" anchorCtr="0">
            <a:spAutoFit/>
          </a:bodyPr>
          <a:lstStyle/>
          <a:p>
            <a:r>
              <a:rPr lang="en-US" sz="1800" b="1" dirty="0">
                <a:solidFill>
                  <a:schemeClr val="dk1"/>
                </a:solidFill>
                <a:latin typeface="Arial" panose="020B0604020202020204" pitchFamily="34" charset="0"/>
                <a:cs typeface="Arial" panose="020B0604020202020204" pitchFamily="34" charset="0"/>
              </a:rPr>
              <a:t>10</a:t>
            </a:r>
            <a:endParaRPr dirty="0">
              <a:latin typeface="Arial" panose="020B0604020202020204" pitchFamily="34" charset="0"/>
              <a:cs typeface="Arial" panose="020B0604020202020204" pitchFamily="34" charset="0"/>
            </a:endParaRPr>
          </a:p>
        </p:txBody>
      </p:sp>
      <p:sp>
        <p:nvSpPr>
          <p:cNvPr id="187" name="Google Shape;187;p8"/>
          <p:cNvSpPr txBox="1"/>
          <p:nvPr/>
        </p:nvSpPr>
        <p:spPr>
          <a:xfrm>
            <a:off x="7397683" y="3295896"/>
            <a:ext cx="184150" cy="366712"/>
          </a:xfrm>
          <a:prstGeom prst="rect">
            <a:avLst/>
          </a:prstGeom>
          <a:noFill/>
          <a:ln>
            <a:noFill/>
          </a:ln>
        </p:spPr>
        <p:txBody>
          <a:bodyPr spcFirstLastPara="1" wrap="square" lIns="91425" tIns="45700" rIns="91425" bIns="45700" anchor="t" anchorCtr="0">
            <a:spAutoFit/>
          </a:bodyPr>
          <a:lstStyle/>
          <a:p>
            <a:endParaRPr sz="1800">
              <a:solidFill>
                <a:schemeClr val="dk1"/>
              </a:solidFill>
              <a:latin typeface="Arial" panose="020B0604020202020204" pitchFamily="34" charset="0"/>
              <a:cs typeface="Arial" panose="020B0604020202020204" pitchFamily="34" charset="0"/>
            </a:endParaRPr>
          </a:p>
        </p:txBody>
      </p:sp>
      <p:sp>
        <p:nvSpPr>
          <p:cNvPr id="188" name="Google Shape;188;p8"/>
          <p:cNvSpPr txBox="1"/>
          <p:nvPr/>
        </p:nvSpPr>
        <p:spPr>
          <a:xfrm>
            <a:off x="7304022" y="3146671"/>
            <a:ext cx="523875" cy="457200"/>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Arial" panose="020B0604020202020204" pitchFamily="34" charset="0"/>
                <a:cs typeface="Arial" panose="020B0604020202020204" pitchFamily="34" charset="0"/>
              </a:rPr>
              <a:t>12</a:t>
            </a:r>
            <a:endParaRPr>
              <a:latin typeface="Arial" panose="020B0604020202020204" pitchFamily="34" charset="0"/>
              <a:cs typeface="Arial" panose="020B0604020202020204" pitchFamily="34" charset="0"/>
            </a:endParaRPr>
          </a:p>
        </p:txBody>
      </p:sp>
      <p:sp>
        <p:nvSpPr>
          <p:cNvPr id="189" name="Google Shape;189;p8"/>
          <p:cNvSpPr txBox="1"/>
          <p:nvPr/>
        </p:nvSpPr>
        <p:spPr>
          <a:xfrm>
            <a:off x="7345296" y="4395896"/>
            <a:ext cx="354012" cy="457200"/>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Arial" panose="020B0604020202020204" pitchFamily="34" charset="0"/>
                <a:cs typeface="Arial" panose="020B0604020202020204" pitchFamily="34" charset="0"/>
              </a:rPr>
              <a:t>6</a:t>
            </a:r>
            <a:endParaRPr>
              <a:latin typeface="Arial" panose="020B0604020202020204" pitchFamily="34" charset="0"/>
              <a:cs typeface="Arial" panose="020B0604020202020204" pitchFamily="34" charset="0"/>
            </a:endParaRPr>
          </a:p>
        </p:txBody>
      </p:sp>
      <p:sp>
        <p:nvSpPr>
          <p:cNvPr id="190" name="Google Shape;190;p8"/>
          <p:cNvSpPr txBox="1"/>
          <p:nvPr/>
        </p:nvSpPr>
        <p:spPr>
          <a:xfrm>
            <a:off x="7364346" y="5638800"/>
            <a:ext cx="354012" cy="457200"/>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Arial" panose="020B0604020202020204" pitchFamily="34" charset="0"/>
                <a:cs typeface="Arial" panose="020B0604020202020204" pitchFamily="34" charset="0"/>
              </a:rPr>
              <a:t>1</a:t>
            </a:r>
            <a:endParaRPr>
              <a:latin typeface="Arial" panose="020B0604020202020204" pitchFamily="34" charset="0"/>
              <a:cs typeface="Arial" panose="020B0604020202020204" pitchFamily="34" charset="0"/>
            </a:endParaRPr>
          </a:p>
        </p:txBody>
      </p:sp>
      <p:sp>
        <p:nvSpPr>
          <p:cNvPr id="191" name="Google Shape;191;p8"/>
          <p:cNvSpPr txBox="1"/>
          <p:nvPr/>
        </p:nvSpPr>
        <p:spPr>
          <a:xfrm>
            <a:off x="9969088" y="3124446"/>
            <a:ext cx="354012" cy="457200"/>
          </a:xfrm>
          <a:prstGeom prst="rect">
            <a:avLst/>
          </a:prstGeom>
          <a:noFill/>
          <a:ln>
            <a:noFill/>
          </a:ln>
        </p:spPr>
        <p:txBody>
          <a:bodyPr spcFirstLastPara="1" wrap="square" lIns="91425" tIns="45700" rIns="91425" bIns="45700" anchor="t" anchorCtr="0">
            <a:spAutoFit/>
          </a:bodyPr>
          <a:lstStyle/>
          <a:p>
            <a:r>
              <a:rPr lang="en-US" sz="2400" dirty="0">
                <a:solidFill>
                  <a:schemeClr val="dk1"/>
                </a:solidFill>
                <a:latin typeface="Arial" panose="020B0604020202020204" pitchFamily="34" charset="0"/>
                <a:cs typeface="Arial" panose="020B0604020202020204" pitchFamily="34" charset="0"/>
              </a:rPr>
              <a:t>0</a:t>
            </a:r>
            <a:endParaRPr dirty="0">
              <a:latin typeface="Arial" panose="020B0604020202020204" pitchFamily="34" charset="0"/>
              <a:cs typeface="Arial" panose="020B0604020202020204" pitchFamily="34" charset="0"/>
            </a:endParaRPr>
          </a:p>
        </p:txBody>
      </p:sp>
      <p:sp>
        <p:nvSpPr>
          <p:cNvPr id="192" name="Google Shape;192;p8"/>
          <p:cNvSpPr txBox="1"/>
          <p:nvPr/>
        </p:nvSpPr>
        <p:spPr>
          <a:xfrm>
            <a:off x="9969088" y="4395896"/>
            <a:ext cx="354013" cy="457200"/>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Arial" panose="020B0604020202020204" pitchFamily="34" charset="0"/>
                <a:cs typeface="Arial" panose="020B0604020202020204" pitchFamily="34" charset="0"/>
              </a:rPr>
              <a:t>1</a:t>
            </a:r>
            <a:endParaRPr>
              <a:latin typeface="Arial" panose="020B0604020202020204" pitchFamily="34" charset="0"/>
              <a:cs typeface="Arial" panose="020B0604020202020204" pitchFamily="34" charset="0"/>
            </a:endParaRPr>
          </a:p>
        </p:txBody>
      </p:sp>
      <p:sp>
        <p:nvSpPr>
          <p:cNvPr id="193" name="Google Shape;193;p8"/>
          <p:cNvSpPr txBox="1"/>
          <p:nvPr/>
        </p:nvSpPr>
        <p:spPr>
          <a:xfrm>
            <a:off x="9969088" y="5638800"/>
            <a:ext cx="354013" cy="457200"/>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Arial" panose="020B0604020202020204" pitchFamily="34" charset="0"/>
                <a:cs typeface="Arial" panose="020B0604020202020204" pitchFamily="34" charset="0"/>
              </a:rPr>
              <a:t>9</a:t>
            </a:r>
            <a:endParaRP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5B92A2B5-30CA-4E2A-FBDB-06AA6553B85B}"/>
              </a:ext>
            </a:extLst>
          </p:cNvPr>
          <p:cNvSpPr txBox="1">
            <a:spLocks/>
          </p:cNvSpPr>
          <p:nvPr/>
        </p:nvSpPr>
        <p:spPr>
          <a:xfrm>
            <a:off x="926545" y="1384814"/>
            <a:ext cx="6729727" cy="494751"/>
          </a:xfrm>
          <a:prstGeom prst="rect">
            <a:avLst/>
          </a:prstGeom>
          <a:gradFill>
            <a:gsLst>
              <a:gs pos="0">
                <a:srgbClr val="0072FF"/>
              </a:gs>
              <a:gs pos="100000">
                <a:srgbClr val="00C6FF"/>
              </a:gs>
            </a:gsLst>
            <a:lin ang="2700000" scaled="1"/>
          </a:gradFill>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a:t>Quantum time </a:t>
            </a:r>
            <a:r>
              <a:rPr lang="en-US" dirty="0" err="1"/>
              <a:t>và</a:t>
            </a:r>
            <a:r>
              <a:rPr lang="en-US" dirty="0"/>
              <a:t> </a:t>
            </a:r>
            <a:r>
              <a:rPr lang="en-US" dirty="0" err="1"/>
              <a:t>chuyển</a:t>
            </a:r>
            <a:r>
              <a:rPr lang="en-US" dirty="0"/>
              <a:t> </a:t>
            </a:r>
            <a:r>
              <a:rPr lang="en-US" dirty="0" err="1"/>
              <a:t>ngữ</a:t>
            </a:r>
            <a:r>
              <a:rPr lang="en-US" dirty="0"/>
              <a:t> </a:t>
            </a:r>
            <a:r>
              <a:rPr lang="en-US" dirty="0" err="1"/>
              <a:t>cảnh</a:t>
            </a:r>
            <a:r>
              <a:rPr lang="en-US" dirty="0"/>
              <a:t> </a:t>
            </a:r>
            <a:r>
              <a:rPr lang="en-US" dirty="0" err="1"/>
              <a:t>trong</a:t>
            </a:r>
            <a:r>
              <a:rPr lang="en-US" dirty="0"/>
              <a:t> RR</a:t>
            </a:r>
            <a:endParaRPr lang="en-V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1.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endParaRPr dirty="0"/>
          </a:p>
        </p:txBody>
      </p:sp>
      <p:sp>
        <p:nvSpPr>
          <p:cNvPr id="117" name="Google Shape;117;p7"/>
          <p:cNvSpPr txBox="1">
            <a:spLocks noGrp="1"/>
          </p:cNvSpPr>
          <p:nvPr>
            <p:ph idx="1"/>
          </p:nvPr>
        </p:nvSpPr>
        <p:spPr>
          <a:xfrm>
            <a:off x="774145" y="1921750"/>
            <a:ext cx="10579654" cy="1150146"/>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400" b="1" dirty="0"/>
              <a:t>Service time </a:t>
            </a:r>
            <a:r>
              <a:rPr lang="en-US" sz="2400" dirty="0" err="1"/>
              <a:t>là</a:t>
            </a:r>
            <a:r>
              <a:rPr lang="en-US" sz="2400" dirty="0"/>
              <a:t> </a:t>
            </a:r>
            <a:r>
              <a:rPr lang="en-US" sz="2400" dirty="0" err="1"/>
              <a:t>thời</a:t>
            </a:r>
            <a:r>
              <a:rPr lang="en-US" sz="2400" dirty="0"/>
              <a:t> </a:t>
            </a:r>
            <a:r>
              <a:rPr lang="en-US" sz="2400" dirty="0" err="1"/>
              <a:t>gian</a:t>
            </a:r>
            <a:r>
              <a:rPr lang="en-US" sz="2400" dirty="0"/>
              <a:t> </a:t>
            </a:r>
            <a:r>
              <a:rPr lang="en-US" sz="2400" dirty="0" err="1"/>
              <a:t>một</a:t>
            </a:r>
            <a:r>
              <a:rPr lang="en-US" sz="2400" dirty="0"/>
              <a:t> </a:t>
            </a:r>
            <a:r>
              <a:rPr lang="en-US" sz="2400" dirty="0" err="1"/>
              <a:t>tiến</a:t>
            </a:r>
            <a:r>
              <a:rPr lang="en-US" sz="2400" dirty="0"/>
              <a:t> </a:t>
            </a:r>
            <a:r>
              <a:rPr lang="en-US" sz="2400" dirty="0" err="1"/>
              <a:t>trình</a:t>
            </a:r>
            <a:r>
              <a:rPr lang="en-US" sz="2400" dirty="0"/>
              <a:t> </a:t>
            </a:r>
            <a:r>
              <a:rPr lang="en-US" sz="2400" dirty="0" err="1"/>
              <a:t>cần</a:t>
            </a:r>
            <a:r>
              <a:rPr lang="en-US" sz="2400" dirty="0"/>
              <a:t> CPU </a:t>
            </a:r>
            <a:r>
              <a:rPr lang="en-US" sz="2400" dirty="0" err="1"/>
              <a:t>trong</a:t>
            </a:r>
            <a:r>
              <a:rPr lang="en-US" sz="2400" dirty="0"/>
              <a:t> </a:t>
            </a:r>
            <a:r>
              <a:rPr lang="en-US" sz="2400" dirty="0" err="1"/>
              <a:t>một</a:t>
            </a:r>
            <a:r>
              <a:rPr lang="en-US" sz="2400" dirty="0"/>
              <a:t> chu </a:t>
            </a:r>
            <a:r>
              <a:rPr lang="en-US" sz="2400" dirty="0" err="1"/>
              <a:t>kỳ</a:t>
            </a:r>
            <a:br>
              <a:rPr lang="en-US" sz="2400" dirty="0"/>
            </a:br>
            <a:r>
              <a:rPr lang="en-US" sz="2400" dirty="0"/>
              <a:t>CPU - I/O (hay </a:t>
            </a:r>
            <a:r>
              <a:rPr lang="en-US" sz="2400" dirty="0" err="1"/>
              <a:t>còn</a:t>
            </a:r>
            <a:r>
              <a:rPr lang="en-US" sz="2400" dirty="0"/>
              <a:t> </a:t>
            </a:r>
            <a:r>
              <a:rPr lang="en-US" sz="2400" dirty="0" err="1"/>
              <a:t>gọi</a:t>
            </a:r>
            <a:r>
              <a:rPr lang="en-US" sz="2400" dirty="0"/>
              <a:t> </a:t>
            </a:r>
            <a:r>
              <a:rPr lang="en-US" sz="2400" dirty="0" err="1"/>
              <a:t>là</a:t>
            </a:r>
            <a:r>
              <a:rPr lang="en-US" sz="2400" dirty="0"/>
              <a:t> </a:t>
            </a:r>
            <a:r>
              <a:rPr lang="en-US" sz="2400" b="1" dirty="0">
                <a:gradFill>
                  <a:gsLst>
                    <a:gs pos="0">
                      <a:srgbClr val="0072FF"/>
                    </a:gs>
                    <a:gs pos="100000">
                      <a:srgbClr val="00C6FF"/>
                    </a:gs>
                  </a:gsLst>
                  <a:lin ang="2700000" scaled="1"/>
                </a:gradFill>
              </a:rPr>
              <a:t>burst time</a:t>
            </a:r>
            <a:r>
              <a:rPr lang="en-US" sz="2400" dirty="0"/>
              <a:t>).</a:t>
            </a:r>
            <a:endParaRPr sz="2400" dirty="0"/>
          </a:p>
        </p:txBody>
      </p:sp>
      <p:sp>
        <p:nvSpPr>
          <p:cNvPr id="120" name="Google Shape;120;p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pic>
        <p:nvPicPr>
          <p:cNvPr id="121" name="Google Shape;121;p7"/>
          <p:cNvPicPr preferRelativeResize="0"/>
          <p:nvPr/>
        </p:nvPicPr>
        <p:blipFill rotWithShape="1">
          <a:blip r:embed="rId3">
            <a:alphaModFix/>
          </a:blip>
          <a:srcRect/>
          <a:stretch/>
        </p:blipFill>
        <p:spPr>
          <a:xfrm>
            <a:off x="5769429" y="3305498"/>
            <a:ext cx="5829162" cy="3083543"/>
          </a:xfrm>
          <a:prstGeom prst="rect">
            <a:avLst/>
          </a:prstGeom>
          <a:noFill/>
          <a:ln>
            <a:noFill/>
          </a:ln>
        </p:spPr>
      </p:pic>
      <p:sp>
        <p:nvSpPr>
          <p:cNvPr id="2" name="Slide Number Placeholder 1">
            <a:extLst>
              <a:ext uri="{FF2B5EF4-FFF2-40B4-BE49-F238E27FC236}">
                <a16:creationId xmlns:a16="http://schemas.microsoft.com/office/drawing/2014/main" id="{DCC359EA-2631-5985-CE3B-E8C24C31FE99}"/>
              </a:ext>
            </a:extLst>
          </p:cNvPr>
          <p:cNvSpPr>
            <a:spLocks noGrp="1"/>
          </p:cNvSpPr>
          <p:nvPr>
            <p:ph type="sldNum" sz="quarter" idx="12"/>
          </p:nvPr>
        </p:nvSpPr>
        <p:spPr/>
        <p:txBody>
          <a:bodyPr/>
          <a:lstStyle/>
          <a:p>
            <a:fld id="{00000000-1234-1234-1234-123412341234}" type="slidenum">
              <a:rPr lang="en-US" smtClean="0"/>
              <a:pPr/>
              <a:t>6</a:t>
            </a:fld>
            <a:endParaRPr lang="en-US" dirty="0"/>
          </a:p>
        </p:txBody>
      </p:sp>
      <p:sp>
        <p:nvSpPr>
          <p:cNvPr id="4" name="TextBox 3">
            <a:extLst>
              <a:ext uri="{FF2B5EF4-FFF2-40B4-BE49-F238E27FC236}">
                <a16:creationId xmlns:a16="http://schemas.microsoft.com/office/drawing/2014/main" id="{B527CF91-FBB7-6CA8-8708-BB46713B822C}"/>
              </a:ext>
            </a:extLst>
          </p:cNvPr>
          <p:cNvSpPr txBox="1"/>
          <p:nvPr/>
        </p:nvSpPr>
        <p:spPr>
          <a:xfrm>
            <a:off x="774145" y="3207526"/>
            <a:ext cx="3961141" cy="1962845"/>
          </a:xfrm>
          <a:prstGeom prst="rect">
            <a:avLst/>
          </a:prstGeom>
          <a:noFill/>
        </p:spPr>
        <p:txBody>
          <a:bodyPr wrap="square">
            <a:spAutoFit/>
          </a:bodyPr>
          <a:lstStyle/>
          <a:p>
            <a:pPr marL="342900" indent="-342900">
              <a:lnSpc>
                <a:spcPct val="130000"/>
              </a:lnSpc>
              <a:spcAft>
                <a:spcPts val="300"/>
              </a:spcAft>
              <a:buFont typeface="Arial" panose="020B0604020202020204" pitchFamily="34" charset="0"/>
              <a:buChar char="•"/>
            </a:pPr>
            <a:r>
              <a:rPr lang="en-US" sz="2400" dirty="0" err="1">
                <a:latin typeface="Arial" panose="020B0604020202020204" pitchFamily="34" charset="0"/>
                <a:cs typeface="Arial" panose="020B0604020202020204" pitchFamily="34" charset="0"/>
              </a:rPr>
              <a:t>Tiến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service time </a:t>
            </a:r>
            <a:r>
              <a:rPr lang="en-US" sz="2400" dirty="0" err="1">
                <a:latin typeface="Arial" panose="020B0604020202020204" pitchFamily="34" charset="0"/>
                <a:cs typeface="Arial" panose="020B0604020202020204" pitchFamily="34" charset="0"/>
              </a:rPr>
              <a:t>lớn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gọi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b="1" dirty="0" err="1">
                <a:gradFill>
                  <a:gsLst>
                    <a:gs pos="0">
                      <a:srgbClr val="0072FF"/>
                    </a:gs>
                    <a:gs pos="100000">
                      <a:srgbClr val="00C6FF"/>
                    </a:gs>
                  </a:gsLst>
                  <a:lin ang="2700000" scaled="1"/>
                </a:gradFill>
                <a:latin typeface="Arial" panose="020B0604020202020204" pitchFamily="34" charset="0"/>
                <a:cs typeface="Arial" panose="020B0604020202020204" pitchFamily="34" charset="0"/>
              </a:rPr>
              <a:t>tiến</a:t>
            </a:r>
            <a:r>
              <a:rPr lang="en-US" sz="2400" b="1" dirty="0">
                <a:gradFill>
                  <a:gsLst>
                    <a:gs pos="0">
                      <a:srgbClr val="0072FF"/>
                    </a:gs>
                    <a:gs pos="100000">
                      <a:srgbClr val="00C6FF"/>
                    </a:gs>
                  </a:gsLst>
                  <a:lin ang="2700000" scaled="1"/>
                </a:gradFill>
                <a:latin typeface="Arial" panose="020B0604020202020204" pitchFamily="34" charset="0"/>
                <a:cs typeface="Arial" panose="020B0604020202020204" pitchFamily="34" charset="0"/>
              </a:rPr>
              <a:t> </a:t>
            </a:r>
            <a:r>
              <a:rPr lang="en-US" sz="2400" b="1" dirty="0" err="1">
                <a:gradFill>
                  <a:gsLst>
                    <a:gs pos="0">
                      <a:srgbClr val="0072FF"/>
                    </a:gs>
                    <a:gs pos="100000">
                      <a:srgbClr val="00C6FF"/>
                    </a:gs>
                  </a:gsLst>
                  <a:lin ang="2700000" scaled="1"/>
                </a:gradFill>
                <a:latin typeface="Arial" panose="020B0604020202020204" pitchFamily="34" charset="0"/>
                <a:cs typeface="Arial" panose="020B0604020202020204" pitchFamily="34" charset="0"/>
              </a:rPr>
              <a:t>trình</a:t>
            </a:r>
            <a:r>
              <a:rPr lang="en-US" sz="2400" b="1" dirty="0">
                <a:gradFill>
                  <a:gsLst>
                    <a:gs pos="0">
                      <a:srgbClr val="0072FF"/>
                    </a:gs>
                    <a:gs pos="100000">
                      <a:srgbClr val="00C6FF"/>
                    </a:gs>
                  </a:gsLst>
                  <a:lin ang="2700000" scaled="1"/>
                </a:gradFill>
                <a:latin typeface="Arial" panose="020B0604020202020204" pitchFamily="34" charset="0"/>
                <a:cs typeface="Arial" panose="020B0604020202020204" pitchFamily="34" charset="0"/>
              </a:rPr>
              <a:t> </a:t>
            </a:r>
            <a:r>
              <a:rPr lang="en-US" sz="2400" b="1" dirty="0" err="1">
                <a:gradFill>
                  <a:gsLst>
                    <a:gs pos="0">
                      <a:srgbClr val="0072FF"/>
                    </a:gs>
                    <a:gs pos="100000">
                      <a:srgbClr val="00C6FF"/>
                    </a:gs>
                  </a:gsLst>
                  <a:lin ang="2700000" scaled="1"/>
                </a:gradFill>
                <a:latin typeface="Arial" panose="020B0604020202020204" pitchFamily="34" charset="0"/>
                <a:cs typeface="Arial" panose="020B0604020202020204" pitchFamily="34" charset="0"/>
              </a:rPr>
              <a:t>hướng</a:t>
            </a:r>
            <a:r>
              <a:rPr lang="en-US" sz="2400" b="1" dirty="0">
                <a:gradFill>
                  <a:gsLst>
                    <a:gs pos="0">
                      <a:srgbClr val="0072FF"/>
                    </a:gs>
                    <a:gs pos="100000">
                      <a:srgbClr val="00C6FF"/>
                    </a:gs>
                  </a:gsLst>
                  <a:lin ang="2700000" scaled="1"/>
                </a:gradFill>
                <a:latin typeface="Arial" panose="020B0604020202020204" pitchFamily="34" charset="0"/>
                <a:cs typeface="Arial" panose="020B0604020202020204" pitchFamily="34" charset="0"/>
              </a:rPr>
              <a:t> CPU</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(CPU-bound process).</a:t>
            </a:r>
            <a:endParaRPr lang="en-VN" sz="24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D468107-4B59-EEF6-3674-1EF6485B217E}"/>
              </a:ext>
            </a:extLst>
          </p:cNvPr>
          <p:cNvSpPr txBox="1">
            <a:spLocks/>
          </p:cNvSpPr>
          <p:nvPr/>
        </p:nvSpPr>
        <p:spPr>
          <a:xfrm>
            <a:off x="926545" y="1168708"/>
            <a:ext cx="2457724" cy="494751"/>
          </a:xfrm>
          <a:prstGeom prst="rect">
            <a:avLst/>
          </a:prstGeom>
          <a:gradFill>
            <a:gsLst>
              <a:gs pos="0">
                <a:srgbClr val="0072FF"/>
              </a:gs>
              <a:gs pos="100000">
                <a:srgbClr val="00C6FF"/>
              </a:gs>
            </a:gsLst>
            <a:lin ang="2700000" scaled="1"/>
          </a:gradFill>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a:t>Chu </a:t>
            </a:r>
            <a:r>
              <a:rPr lang="en-US" dirty="0" err="1"/>
              <a:t>kỳ</a:t>
            </a:r>
            <a:r>
              <a:rPr lang="en-US" dirty="0"/>
              <a:t> CPU-I/O</a:t>
            </a:r>
            <a:endParaRPr lang="en-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 calcmode="lin" valueType="num">
                                      <p:cBhvr additive="base">
                                        <p:cTn id="7" dur="500" fill="hold"/>
                                        <p:tgtEl>
                                          <p:spTgt spid="1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4.5. Round Robin (RR)</a:t>
            </a:r>
            <a:endParaRPr dirty="0"/>
          </a:p>
        </p:txBody>
      </p:sp>
      <p:sp>
        <p:nvSpPr>
          <p:cNvPr id="200" name="Google Shape;200;p9"/>
          <p:cNvSpPr txBox="1">
            <a:spLocks noGrp="1"/>
          </p:cNvSpPr>
          <p:nvPr>
            <p:ph idx="1"/>
          </p:nvPr>
        </p:nvSpPr>
        <p:spPr>
          <a:xfrm>
            <a:off x="774145" y="2212233"/>
            <a:ext cx="4977431" cy="211288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a:t>
            </a:r>
            <a:r>
              <a:rPr lang="en-US" dirty="0" err="1"/>
              <a:t>không</a:t>
            </a:r>
            <a:r>
              <a:rPr lang="en-US" dirty="0"/>
              <a:t> </a:t>
            </a:r>
            <a:r>
              <a:rPr lang="en-US" dirty="0" err="1"/>
              <a:t>chắc</a:t>
            </a:r>
            <a:r>
              <a:rPr lang="en-US" dirty="0"/>
              <a:t> </a:t>
            </a:r>
            <a:r>
              <a:rPr lang="en-US" dirty="0" err="1"/>
              <a:t>sẽ</a:t>
            </a:r>
            <a:r>
              <a:rPr lang="en-US" dirty="0"/>
              <a:t> </a:t>
            </a:r>
            <a:r>
              <a:rPr lang="en-US" dirty="0" err="1"/>
              <a:t>được</a:t>
            </a:r>
            <a:r>
              <a:rPr lang="en-US" dirty="0"/>
              <a:t> </a:t>
            </a:r>
            <a:r>
              <a:rPr lang="en-US" dirty="0" err="1"/>
              <a:t>cải</a:t>
            </a:r>
            <a:r>
              <a:rPr lang="en-US" dirty="0"/>
              <a:t> </a:t>
            </a:r>
            <a:r>
              <a:rPr lang="en-US" dirty="0" err="1"/>
              <a:t>thiện</a:t>
            </a:r>
            <a:r>
              <a:rPr lang="en-US" dirty="0"/>
              <a:t> </a:t>
            </a:r>
            <a:r>
              <a:rPr lang="en-US" dirty="0" err="1"/>
              <a:t>khi</a:t>
            </a:r>
            <a:r>
              <a:rPr lang="en-US" dirty="0"/>
              <a:t> quantum </a:t>
            </a:r>
            <a:r>
              <a:rPr lang="en-US" dirty="0" err="1"/>
              <a:t>lớn</a:t>
            </a:r>
            <a:endParaRPr dirty="0"/>
          </a:p>
          <a:p>
            <a:pPr marL="342900" indent="-177800">
              <a:buNone/>
            </a:pPr>
            <a:endParaRPr dirty="0"/>
          </a:p>
        </p:txBody>
      </p:sp>
      <p:sp>
        <p:nvSpPr>
          <p:cNvPr id="203" name="Google Shape;203;p9"/>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BFCE26CB-0BCA-A0E2-B141-75ABB3C55B34}"/>
              </a:ext>
            </a:extLst>
          </p:cNvPr>
          <p:cNvSpPr>
            <a:spLocks noGrp="1"/>
          </p:cNvSpPr>
          <p:nvPr>
            <p:ph type="sldNum" sz="quarter" idx="12"/>
          </p:nvPr>
        </p:nvSpPr>
        <p:spPr/>
        <p:txBody>
          <a:bodyPr/>
          <a:lstStyle/>
          <a:p>
            <a:fld id="{00000000-1234-1234-1234-123412341234}" type="slidenum">
              <a:rPr lang="en-US" smtClean="0"/>
              <a:pPr/>
              <a:t>60</a:t>
            </a:fld>
            <a:endParaRPr lang="en-US"/>
          </a:p>
        </p:txBody>
      </p:sp>
      <p:pic>
        <p:nvPicPr>
          <p:cNvPr id="204" name="Google Shape;204;p9"/>
          <p:cNvPicPr preferRelativeResize="0"/>
          <p:nvPr/>
        </p:nvPicPr>
        <p:blipFill rotWithShape="1">
          <a:blip r:embed="rId3">
            <a:alphaModFix/>
          </a:blip>
          <a:srcRect l="5371" t="768" r="5178" b="1021"/>
          <a:stretch/>
        </p:blipFill>
        <p:spPr>
          <a:xfrm>
            <a:off x="6557265" y="2212233"/>
            <a:ext cx="4672013" cy="3846924"/>
          </a:xfrm>
          <a:prstGeom prst="rect">
            <a:avLst/>
          </a:prstGeom>
          <a:noFill/>
          <a:ln w="38100" cap="flat" cmpd="dbl">
            <a:solidFill>
              <a:srgbClr val="CC6600"/>
            </a:solidFill>
            <a:prstDash val="solid"/>
            <a:miter lim="800000"/>
            <a:headEnd type="none" w="sm" len="sm"/>
            <a:tailEnd type="none" w="sm" len="sm"/>
          </a:ln>
        </p:spPr>
      </p:pic>
      <p:sp>
        <p:nvSpPr>
          <p:cNvPr id="3" name="Title 1">
            <a:extLst>
              <a:ext uri="{FF2B5EF4-FFF2-40B4-BE49-F238E27FC236}">
                <a16:creationId xmlns:a16="http://schemas.microsoft.com/office/drawing/2014/main" id="{49950C6D-99B2-6327-01D4-2AD4969B088A}"/>
              </a:ext>
            </a:extLst>
          </p:cNvPr>
          <p:cNvSpPr txBox="1">
            <a:spLocks/>
          </p:cNvSpPr>
          <p:nvPr/>
        </p:nvSpPr>
        <p:spPr>
          <a:xfrm>
            <a:off x="926545" y="1384814"/>
            <a:ext cx="5902578" cy="494751"/>
          </a:xfrm>
          <a:prstGeom prst="rect">
            <a:avLst/>
          </a:prstGeom>
          <a:gradFill>
            <a:gsLst>
              <a:gs pos="0">
                <a:srgbClr val="0072FF"/>
              </a:gs>
              <a:gs pos="100000">
                <a:srgbClr val="00C6FF"/>
              </a:gs>
            </a:gsLst>
            <a:lin ang="2700000" scaled="1"/>
          </a:gradFill>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a:t>Quantum time </a:t>
            </a:r>
            <a:r>
              <a:rPr lang="en-US" dirty="0" err="1"/>
              <a:t>và</a:t>
            </a:r>
            <a:r>
              <a:rPr lang="en-US" dirty="0"/>
              <a:t> </a:t>
            </a:r>
            <a:r>
              <a:rPr lang="en-US" dirty="0" err="1"/>
              <a:t>Thời</a:t>
            </a:r>
            <a:r>
              <a:rPr lang="en-US" dirty="0"/>
              <a:t> </a:t>
            </a:r>
            <a:r>
              <a:rPr lang="en-US" dirty="0" err="1"/>
              <a:t>gian</a:t>
            </a:r>
            <a:r>
              <a:rPr lang="en-US" dirty="0"/>
              <a:t> </a:t>
            </a:r>
            <a:r>
              <a:rPr lang="en-US" dirty="0" err="1"/>
              <a:t>hoàn</a:t>
            </a:r>
            <a:r>
              <a:rPr lang="en-US" dirty="0"/>
              <a:t> </a:t>
            </a:r>
            <a:r>
              <a:rPr lang="en-US" dirty="0" err="1"/>
              <a:t>thành</a:t>
            </a:r>
            <a:endParaRPr lang="en-V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0"/>
          <p:cNvSpPr txBox="1">
            <a:spLocks noGrp="1"/>
          </p:cNvSpPr>
          <p:nvPr>
            <p:ph type="title"/>
          </p:nvPr>
        </p:nvSpPr>
        <p:spPr>
          <a:xfrm>
            <a:off x="774145" y="1160908"/>
            <a:ext cx="5476179" cy="494751"/>
          </a:xfrm>
          <a:prstGeom prst="rect">
            <a:avLst/>
          </a:prstGeom>
          <a:gradFill>
            <a:gsLst>
              <a:gs pos="0">
                <a:srgbClr val="0072FF"/>
              </a:gs>
              <a:gs pos="100000">
                <a:srgbClr val="00C6FF"/>
              </a:gs>
            </a:gsLst>
            <a:lin ang="2700000" scaled="1"/>
          </a:gradFill>
        </p:spPr>
        <p:txBody>
          <a:bodyPr wrap="none" rtlCol="0">
            <a:spAutoFit/>
          </a:bodyPr>
          <a:lstStyle/>
          <a:p>
            <a:r>
              <a:rPr lang="en-US" sz="2400" dirty="0">
                <a:solidFill>
                  <a:schemeClr val="bg1"/>
                </a:solidFill>
                <a:latin typeface="Arial" panose="020B0604020202020204" pitchFamily="34" charset="0"/>
                <a:ea typeface="+mn-ea"/>
                <a:cs typeface="Arial" panose="020B0604020202020204" pitchFamily="34" charset="0"/>
              </a:rPr>
              <a:t>Quantum </a:t>
            </a:r>
            <a:r>
              <a:rPr lang="en-US" sz="2400">
                <a:solidFill>
                  <a:schemeClr val="bg1"/>
                </a:solidFill>
                <a:latin typeface="Arial" panose="020B0604020202020204" pitchFamily="34" charset="0"/>
                <a:ea typeface="+mn-ea"/>
                <a:cs typeface="Arial" panose="020B0604020202020204" pitchFamily="34" charset="0"/>
              </a:rPr>
              <a:t>time và Thời gian đáp ứng</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213" name="Google Shape;213;p1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7A3D774F-B73E-A861-CEE8-47D31587B37E}"/>
              </a:ext>
            </a:extLst>
          </p:cNvPr>
          <p:cNvSpPr>
            <a:spLocks noGrp="1"/>
          </p:cNvSpPr>
          <p:nvPr>
            <p:ph type="sldNum" sz="quarter" idx="12"/>
          </p:nvPr>
        </p:nvSpPr>
        <p:spPr/>
        <p:txBody>
          <a:bodyPr/>
          <a:lstStyle/>
          <a:p>
            <a:fld id="{00000000-1234-1234-1234-123412341234}" type="slidenum">
              <a:rPr lang="en-US" smtClean="0"/>
              <a:pPr/>
              <a:t>61</a:t>
            </a:fld>
            <a:endParaRPr lang="en-US"/>
          </a:p>
        </p:txBody>
      </p:sp>
      <p:graphicFrame>
        <p:nvGraphicFramePr>
          <p:cNvPr id="214" name="Google Shape;214;p10"/>
          <p:cNvGraphicFramePr/>
          <p:nvPr/>
        </p:nvGraphicFramePr>
        <p:xfrm>
          <a:off x="2333877" y="2020688"/>
          <a:ext cx="7477636" cy="4454932"/>
        </p:xfrm>
        <a:graphic>
          <a:graphicData uri="http://schemas.openxmlformats.org/presentationml/2006/ole">
            <mc:AlternateContent xmlns:mc="http://schemas.openxmlformats.org/markup-compatibility/2006">
              <mc:Choice xmlns:v="urn:schemas-microsoft-com:vml" Requires="v">
                <p:oleObj r:id="rId3" imgW="8594347" imgH="5120233" progId="Adobe.Illustrator.7">
                  <p:embed/>
                </p:oleObj>
              </mc:Choice>
              <mc:Fallback>
                <p:oleObj r:id="rId3" imgW="8594347" imgH="5120233" progId="Adobe.Illustrator.7">
                  <p:embed/>
                  <p:pic>
                    <p:nvPicPr>
                      <p:cNvPr id="214" name="Google Shape;214;p10"/>
                      <p:cNvPicPr preferRelativeResize="0"/>
                      <p:nvPr/>
                    </p:nvPicPr>
                    <p:blipFill rotWithShape="1">
                      <a:blip r:embed="rId4">
                        <a:alphaModFix/>
                      </a:blip>
                      <a:srcRect/>
                      <a:stretch/>
                    </p:blipFill>
                    <p:spPr>
                      <a:xfrm>
                        <a:off x="2333877" y="2020688"/>
                        <a:ext cx="7477636" cy="4454932"/>
                      </a:xfrm>
                      <a:prstGeom prst="rect">
                        <a:avLst/>
                      </a:prstGeom>
                      <a:noFill/>
                      <a:ln>
                        <a:noFill/>
                      </a:ln>
                    </p:spPr>
                  </p:pic>
                </p:oleObj>
              </mc:Fallback>
            </mc:AlternateContent>
          </a:graphicData>
        </a:graphic>
      </p:graphicFrame>
      <p:sp>
        <p:nvSpPr>
          <p:cNvPr id="6" name="Google Shape;199;p9">
            <a:extLst>
              <a:ext uri="{FF2B5EF4-FFF2-40B4-BE49-F238E27FC236}">
                <a16:creationId xmlns:a16="http://schemas.microsoft.com/office/drawing/2014/main" id="{071046D3-3C1E-D89A-CABE-7F63D3226335}"/>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4.5. Round Robin (RR)</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1"/>
          <p:cNvSpPr txBox="1">
            <a:spLocks noGrp="1"/>
          </p:cNvSpPr>
          <p:nvPr>
            <p:ph type="title"/>
          </p:nvPr>
        </p:nvSpPr>
        <p:spPr>
          <a:xfrm>
            <a:off x="774145" y="1120076"/>
            <a:ext cx="10579655" cy="785896"/>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dirty="0">
                <a:solidFill>
                  <a:schemeClr val="bg1"/>
                </a:solidFill>
                <a:latin typeface="Arial" panose="020B0604020202020204" pitchFamily="34" charset="0"/>
                <a:ea typeface="+mn-ea"/>
                <a:cs typeface="Arial" panose="020B0604020202020204" pitchFamily="34" charset="0"/>
              </a:rPr>
              <a:t>Quantum </a:t>
            </a:r>
            <a:r>
              <a:rPr lang="en-US" sz="2400">
                <a:solidFill>
                  <a:schemeClr val="bg1"/>
                </a:solidFill>
                <a:latin typeface="Arial" panose="020B0604020202020204" pitchFamily="34" charset="0"/>
                <a:ea typeface="+mn-ea"/>
                <a:cs typeface="Arial" panose="020B0604020202020204" pitchFamily="34" charset="0"/>
              </a:rPr>
              <a:t>time và hiệu suất hệ </a:t>
            </a:r>
            <a:r>
              <a:rPr lang="en-US" sz="2400" dirty="0" err="1">
                <a:solidFill>
                  <a:schemeClr val="bg1"/>
                </a:solidFill>
                <a:latin typeface="Arial" panose="020B0604020202020204" pitchFamily="34" charset="0"/>
                <a:ea typeface="+mn-ea"/>
                <a:cs typeface="Arial" panose="020B0604020202020204" pitchFamily="34" charset="0"/>
              </a:rPr>
              <a:t>thống</a:t>
            </a:r>
            <a:endParaRPr sz="2400" dirty="0">
              <a:solidFill>
                <a:schemeClr val="bg1"/>
              </a:solidFill>
              <a:latin typeface="Arial" panose="020B0604020202020204" pitchFamily="34" charset="0"/>
              <a:ea typeface="+mn-ea"/>
              <a:cs typeface="Arial" panose="020B0604020202020204" pitchFamily="34" charset="0"/>
            </a:endParaRPr>
          </a:p>
        </p:txBody>
      </p:sp>
      <p:sp>
        <p:nvSpPr>
          <p:cNvPr id="221" name="Google Shape;221;p11"/>
          <p:cNvSpPr txBox="1">
            <a:spLocks noGrp="1"/>
          </p:cNvSpPr>
          <p:nvPr>
            <p:ph idx="1"/>
          </p:nvPr>
        </p:nvSpPr>
        <p:spPr>
          <a:xfrm>
            <a:off x="774145" y="2050631"/>
            <a:ext cx="4693967" cy="4134756"/>
          </a:xfrm>
          <a:prstGeom prst="rect">
            <a:avLst/>
          </a:prstGeom>
          <a:noFill/>
          <a:ln>
            <a:noFill/>
          </a:ln>
        </p:spPr>
        <p:txBody>
          <a:bodyPr spcFirstLastPara="1" wrap="square" lIns="91425" tIns="45700" rIns="91425" bIns="45700" anchor="t" anchorCtr="0">
            <a:noAutofit/>
          </a:bodyPr>
          <a:lstStyle/>
          <a:p>
            <a:pPr marL="342900" indent="-342900"/>
            <a:r>
              <a:rPr lang="en-US" sz="2400" dirty="0"/>
              <a:t>Khi </a:t>
            </a:r>
            <a:r>
              <a:rPr lang="en-US" sz="2400" dirty="0" err="1"/>
              <a:t>thực</a:t>
            </a:r>
            <a:r>
              <a:rPr lang="en-US" sz="2400" dirty="0"/>
              <a:t> </a:t>
            </a:r>
            <a:r>
              <a:rPr lang="en-US" sz="2400" dirty="0" err="1"/>
              <a:t>hiện</a:t>
            </a:r>
            <a:r>
              <a:rPr lang="en-US" sz="2400" dirty="0"/>
              <a:t> </a:t>
            </a:r>
            <a:r>
              <a:rPr lang="en-US" sz="2400" dirty="0" err="1"/>
              <a:t>chuyển</a:t>
            </a:r>
            <a:r>
              <a:rPr lang="en-US" sz="2400" dirty="0"/>
              <a:t> </a:t>
            </a:r>
            <a:r>
              <a:rPr lang="en-US" sz="2400" dirty="0" err="1"/>
              <a:t>ngữ</a:t>
            </a:r>
            <a:r>
              <a:rPr lang="en-US" sz="2400" dirty="0"/>
              <a:t> </a:t>
            </a:r>
            <a:r>
              <a:rPr lang="en-US" sz="2400" dirty="0" err="1"/>
              <a:t>cảnh</a:t>
            </a:r>
            <a:r>
              <a:rPr lang="en-US" sz="2400" dirty="0"/>
              <a:t>, </a:t>
            </a:r>
            <a:r>
              <a:rPr lang="en-US" sz="2400" i="1" dirty="0">
                <a:gradFill flip="none" rotWithShape="1">
                  <a:gsLst>
                    <a:gs pos="0">
                      <a:srgbClr val="0072FF"/>
                    </a:gs>
                    <a:gs pos="100000">
                      <a:srgbClr val="00C6FF"/>
                    </a:gs>
                  </a:gsLst>
                  <a:lin ang="2700000" scaled="1"/>
                  <a:tileRect/>
                </a:gradFill>
              </a:rPr>
              <a:t>kernel thread</a:t>
            </a:r>
            <a:r>
              <a:rPr lang="en-US" sz="2400" dirty="0">
                <a:gradFill flip="none" rotWithShape="1">
                  <a:gsLst>
                    <a:gs pos="0">
                      <a:srgbClr val="0072FF"/>
                    </a:gs>
                    <a:gs pos="100000">
                      <a:srgbClr val="00C6FF"/>
                    </a:gs>
                  </a:gsLst>
                  <a:lin ang="2700000" scaled="1"/>
                  <a:tileRect/>
                </a:gradFill>
              </a:rPr>
              <a:t> </a:t>
            </a:r>
            <a:r>
              <a:rPr lang="en-US" sz="2400" dirty="0" err="1"/>
              <a:t>sẽ</a:t>
            </a:r>
            <a:r>
              <a:rPr lang="en-US" sz="2400" dirty="0"/>
              <a:t> </a:t>
            </a:r>
            <a:r>
              <a:rPr lang="en-US" sz="2400" dirty="0" err="1"/>
              <a:t>sử</a:t>
            </a:r>
            <a:r>
              <a:rPr lang="en-US" sz="2400" dirty="0"/>
              <a:t> </a:t>
            </a:r>
            <a:r>
              <a:rPr lang="en-US" sz="2400" dirty="0" err="1"/>
              <a:t>dụng</a:t>
            </a:r>
            <a:r>
              <a:rPr lang="en-US" sz="2400" dirty="0"/>
              <a:t> CPU, </a:t>
            </a:r>
            <a:r>
              <a:rPr lang="en-US" sz="2400" dirty="0" err="1"/>
              <a:t>không</a:t>
            </a:r>
            <a:r>
              <a:rPr lang="en-US" sz="2400" dirty="0"/>
              <a:t> </a:t>
            </a:r>
            <a:r>
              <a:rPr lang="en-US" sz="2400" dirty="0" err="1"/>
              <a:t>phải</a:t>
            </a:r>
            <a:r>
              <a:rPr lang="en-US" sz="2400" dirty="0"/>
              <a:t> </a:t>
            </a:r>
            <a:r>
              <a:rPr lang="en-US" sz="2400" i="1" dirty="0">
                <a:gradFill flip="none" rotWithShape="1">
                  <a:gsLst>
                    <a:gs pos="0">
                      <a:schemeClr val="accent2">
                        <a:lumMod val="75000"/>
                      </a:schemeClr>
                    </a:gs>
                    <a:gs pos="100000">
                      <a:schemeClr val="accent3">
                        <a:lumMod val="75000"/>
                      </a:schemeClr>
                    </a:gs>
                  </a:gsLst>
                  <a:lin ang="2700000" scaled="1"/>
                  <a:tileRect/>
                </a:gradFill>
              </a:rPr>
              <a:t>user thread</a:t>
            </a:r>
            <a:r>
              <a:rPr lang="en-US" sz="2400" dirty="0"/>
              <a:t>.</a:t>
            </a:r>
            <a:endParaRPr sz="2400" dirty="0"/>
          </a:p>
          <a:p>
            <a:pPr marL="342900" indent="-342900"/>
            <a:r>
              <a:rPr lang="en-US" sz="2400" b="1" dirty="0" err="1"/>
              <a:t>Phí</a:t>
            </a:r>
            <a:r>
              <a:rPr lang="en-US" sz="2400" dirty="0"/>
              <a:t> </a:t>
            </a:r>
            <a:r>
              <a:rPr lang="en-US" sz="2400" b="1" dirty="0" err="1"/>
              <a:t>tổn</a:t>
            </a:r>
            <a:r>
              <a:rPr lang="en-US" sz="2400" b="1" dirty="0"/>
              <a:t> </a:t>
            </a:r>
            <a:r>
              <a:rPr lang="en-US" sz="2400" b="1" dirty="0" err="1"/>
              <a:t>hệ</a:t>
            </a:r>
            <a:r>
              <a:rPr lang="en-US" sz="2400" b="1" dirty="0"/>
              <a:t> </a:t>
            </a:r>
            <a:r>
              <a:rPr lang="en-US" sz="2400" b="1" dirty="0" err="1"/>
              <a:t>thống</a:t>
            </a:r>
            <a:r>
              <a:rPr lang="en-US" sz="2400" b="1" dirty="0"/>
              <a:t> (OS Overhead): </a:t>
            </a:r>
            <a:r>
              <a:rPr lang="en-US" sz="2400" dirty="0" err="1"/>
              <a:t>thời</a:t>
            </a:r>
            <a:r>
              <a:rPr lang="en-US" sz="2400" dirty="0"/>
              <a:t> </a:t>
            </a:r>
            <a:r>
              <a:rPr lang="en-US" sz="2400" dirty="0" err="1"/>
              <a:t>gian</a:t>
            </a:r>
            <a:r>
              <a:rPr lang="en-US" sz="2400" dirty="0"/>
              <a:t> OS </a:t>
            </a:r>
            <a:r>
              <a:rPr lang="en-US" sz="2400" dirty="0" err="1"/>
              <a:t>sử</a:t>
            </a:r>
            <a:r>
              <a:rPr lang="en-US" sz="2400" dirty="0"/>
              <a:t> </a:t>
            </a:r>
            <a:r>
              <a:rPr lang="en-US" sz="2400" dirty="0" err="1"/>
              <a:t>dụng</a:t>
            </a:r>
            <a:r>
              <a:rPr lang="en-US" sz="2400" dirty="0"/>
              <a:t> CPU </a:t>
            </a:r>
            <a:r>
              <a:rPr lang="en-US" sz="2400" dirty="0" err="1"/>
              <a:t>để</a:t>
            </a:r>
            <a:r>
              <a:rPr lang="en-US" sz="2400" dirty="0"/>
              <a:t> </a:t>
            </a:r>
            <a:r>
              <a:rPr lang="en-US" sz="2400" dirty="0" err="1"/>
              <a:t>thực</a:t>
            </a:r>
            <a:r>
              <a:rPr lang="en-US" sz="2400" dirty="0"/>
              <a:t> </a:t>
            </a:r>
            <a:r>
              <a:rPr lang="en-US" sz="2400" dirty="0" err="1"/>
              <a:t>hiện</a:t>
            </a:r>
            <a:r>
              <a:rPr lang="en-US" sz="2400" dirty="0"/>
              <a:t> </a:t>
            </a:r>
            <a:r>
              <a:rPr lang="en-US" sz="2400" dirty="0" err="1"/>
              <a:t>chuyển</a:t>
            </a:r>
            <a:r>
              <a:rPr lang="en-US" sz="2400" dirty="0"/>
              <a:t> </a:t>
            </a:r>
            <a:r>
              <a:rPr lang="en-US" sz="2400" dirty="0" err="1"/>
              <a:t>ngữ</a:t>
            </a:r>
            <a:r>
              <a:rPr lang="en-US" sz="2400" dirty="0"/>
              <a:t> </a:t>
            </a:r>
            <a:r>
              <a:rPr lang="en-US" sz="2400" dirty="0" err="1"/>
              <a:t>cảnh</a:t>
            </a:r>
            <a:r>
              <a:rPr lang="en-US" sz="2400" dirty="0"/>
              <a:t>.</a:t>
            </a:r>
            <a:endParaRPr sz="2400" dirty="0"/>
          </a:p>
        </p:txBody>
      </p:sp>
      <p:sp>
        <p:nvSpPr>
          <p:cNvPr id="224" name="Google Shape;224;p1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3D30074D-702B-9E32-0958-F78DD34DAB39}"/>
              </a:ext>
            </a:extLst>
          </p:cNvPr>
          <p:cNvSpPr>
            <a:spLocks noGrp="1"/>
          </p:cNvSpPr>
          <p:nvPr>
            <p:ph type="sldNum" sz="quarter" idx="12"/>
          </p:nvPr>
        </p:nvSpPr>
        <p:spPr/>
        <p:txBody>
          <a:bodyPr/>
          <a:lstStyle/>
          <a:p>
            <a:fld id="{00000000-1234-1234-1234-123412341234}" type="slidenum">
              <a:rPr lang="en-US" smtClean="0"/>
              <a:pPr/>
              <a:t>62</a:t>
            </a:fld>
            <a:endParaRPr lang="en-US"/>
          </a:p>
        </p:txBody>
      </p:sp>
      <p:sp>
        <p:nvSpPr>
          <p:cNvPr id="5" name="TextBox 4">
            <a:extLst>
              <a:ext uri="{FF2B5EF4-FFF2-40B4-BE49-F238E27FC236}">
                <a16:creationId xmlns:a16="http://schemas.microsoft.com/office/drawing/2014/main" id="{49146AB5-1A9D-4E24-ABAB-D5D5953A588A}"/>
              </a:ext>
            </a:extLst>
          </p:cNvPr>
          <p:cNvSpPr txBox="1"/>
          <p:nvPr/>
        </p:nvSpPr>
        <p:spPr>
          <a:xfrm>
            <a:off x="5827776" y="2050631"/>
            <a:ext cx="6099048" cy="4450001"/>
          </a:xfrm>
          <a:prstGeom prst="rect">
            <a:avLst/>
          </a:prstGeom>
          <a:noFill/>
        </p:spPr>
        <p:txBody>
          <a:bodyPr wrap="square">
            <a:spAutoFit/>
          </a:bodyPr>
          <a:lstStyle/>
          <a:p>
            <a:pPr marL="342900" indent="-342900">
              <a:lnSpc>
                <a:spcPct val="130000"/>
              </a:lnSpc>
              <a:spcBef>
                <a:spcPts val="300"/>
              </a:spcBef>
              <a:spcAft>
                <a:spcPts val="300"/>
              </a:spcAft>
              <a:buFont typeface="Arial" panose="020B0604020202020204" pitchFamily="34" charset="0"/>
              <a:buChar char="•"/>
            </a:pPr>
            <a:r>
              <a:rPr lang="vi-VN" sz="2400" dirty="0"/>
              <a:t>Hiệu suất hệ thống: tùy thuộc vào kích thước của </a:t>
            </a:r>
            <a:r>
              <a:rPr lang="vi-VN" sz="2400" i="1" dirty="0">
                <a:gradFill flip="none" rotWithShape="1">
                  <a:gsLst>
                    <a:gs pos="0">
                      <a:srgbClr val="0072FF"/>
                    </a:gs>
                    <a:gs pos="100000">
                      <a:srgbClr val="00C6FF"/>
                    </a:gs>
                  </a:gsLst>
                  <a:lin ang="2700000" scaled="1"/>
                  <a:tileRect/>
                </a:gradFill>
              </a:rPr>
              <a:t>quantum time </a:t>
            </a:r>
          </a:p>
          <a:p>
            <a:pPr marL="800100" lvl="1" indent="-342900">
              <a:lnSpc>
                <a:spcPct val="130000"/>
              </a:lnSpc>
              <a:spcBef>
                <a:spcPts val="300"/>
              </a:spcBef>
              <a:spcAft>
                <a:spcPts val="300"/>
              </a:spcAft>
              <a:buFont typeface="Arial" panose="020B0604020202020204" pitchFamily="34" charset="0"/>
              <a:buChar char="•"/>
            </a:pPr>
            <a:r>
              <a:rPr lang="vi-VN" sz="2000" b="1" dirty="0"/>
              <a:t>Nếu quantum time </a:t>
            </a:r>
            <a:r>
              <a:rPr lang="vi-VN" sz="2000" b="1" u="sng" dirty="0"/>
              <a:t>ngắn</a:t>
            </a:r>
            <a:r>
              <a:rPr lang="vi-VN" sz="2000" dirty="0"/>
              <a:t>: thời gian đáp ứng nhanh, nhưng phí tổn hệ thống lớn do số lần chuyển ngữ cảnh t</a:t>
            </a:r>
            <a:r>
              <a:rPr lang="en-US" sz="2000" dirty="0">
                <a:latin typeface="Arial" panose="020B0604020202020204" pitchFamily="34" charset="0"/>
                <a:cs typeface="Arial" panose="020B0604020202020204" pitchFamily="34" charset="0"/>
              </a:rPr>
              <a:t>ă</a:t>
            </a:r>
            <a:r>
              <a:rPr lang="vi-VN" sz="2000" dirty="0"/>
              <a:t>ng</a:t>
            </a:r>
            <a:r>
              <a:rPr lang="en-US" sz="2000" dirty="0"/>
              <a:t>.</a:t>
            </a:r>
            <a:endParaRPr lang="vi-VN" sz="2000" dirty="0"/>
          </a:p>
          <a:p>
            <a:pPr marL="800100" lvl="1" indent="-342900">
              <a:lnSpc>
                <a:spcPct val="130000"/>
              </a:lnSpc>
              <a:spcBef>
                <a:spcPts val="300"/>
              </a:spcBef>
              <a:spcAft>
                <a:spcPts val="300"/>
              </a:spcAft>
              <a:buFont typeface="Arial" panose="020B0604020202020204" pitchFamily="34" charset="0"/>
              <a:buChar char="•"/>
            </a:pPr>
            <a:r>
              <a:rPr lang="vi-VN" sz="2000" b="1" dirty="0"/>
              <a:t>Nếu quantum time </a:t>
            </a:r>
            <a:r>
              <a:rPr lang="vi-VN" sz="2000" b="1" u="sng" dirty="0"/>
              <a:t>dài</a:t>
            </a:r>
            <a:r>
              <a:rPr lang="vi-VN" sz="2000" dirty="0"/>
              <a:t>: hiệu quả sử dụng CPU tốt hơn, nhưng thời gian đáp ứng cũng lớn.</a:t>
            </a:r>
          </a:p>
          <a:p>
            <a:pPr marL="800100" lvl="1" indent="-342900">
              <a:lnSpc>
                <a:spcPct val="130000"/>
              </a:lnSpc>
              <a:spcBef>
                <a:spcPts val="300"/>
              </a:spcBef>
              <a:spcAft>
                <a:spcPts val="300"/>
              </a:spcAft>
              <a:buFont typeface="Arial" panose="020B0604020202020204" pitchFamily="34" charset="0"/>
              <a:buChar char="•"/>
            </a:pPr>
            <a:r>
              <a:rPr lang="vi-VN" sz="2000" b="1" dirty="0">
                <a:gradFill>
                  <a:gsLst>
                    <a:gs pos="0">
                      <a:schemeClr val="accent2">
                        <a:lumMod val="75000"/>
                      </a:schemeClr>
                    </a:gs>
                    <a:gs pos="100000">
                      <a:schemeClr val="accent3">
                        <a:lumMod val="75000"/>
                      </a:schemeClr>
                    </a:gs>
                  </a:gsLst>
                  <a:lin ang="2700000" scaled="1"/>
                </a:gradFill>
              </a:rPr>
              <a:t>Nếu quantum time quá lớn, RR trở thành FCFS</a:t>
            </a:r>
            <a:r>
              <a:rPr lang="vi-VN" sz="2000" dirty="0"/>
              <a:t>.</a:t>
            </a:r>
            <a:endParaRPr lang="en-VN" dirty="0"/>
          </a:p>
        </p:txBody>
      </p:sp>
      <p:sp>
        <p:nvSpPr>
          <p:cNvPr id="6" name="Google Shape;199;p9">
            <a:extLst>
              <a:ext uri="{FF2B5EF4-FFF2-40B4-BE49-F238E27FC236}">
                <a16:creationId xmlns:a16="http://schemas.microsoft.com/office/drawing/2014/main" id="{ACEB7621-CDFC-1572-B26B-78B4FF5789CA}"/>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4.5. Round Robin (RR)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anim calcmode="lin" valueType="num">
                                      <p:cBhvr additive="base">
                                        <p:cTn id="7" dur="500" fill="hold"/>
                                        <p:tgtEl>
                                          <p:spTgt spid="2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1">
                                            <p:txEl>
                                              <p:pRg st="1" end="1"/>
                                            </p:txEl>
                                          </p:spTgt>
                                        </p:tgtEl>
                                        <p:attrNameLst>
                                          <p:attrName>style.visibility</p:attrName>
                                        </p:attrNameLst>
                                      </p:cBhvr>
                                      <p:to>
                                        <p:strVal val="visible"/>
                                      </p:to>
                                    </p:set>
                                    <p:anim calcmode="lin" valueType="num">
                                      <p:cBhvr additive="base">
                                        <p:cTn id="13" dur="500" fill="hold"/>
                                        <p:tgtEl>
                                          <p:spTgt spid="22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2"/>
          <p:cNvSpPr txBox="1">
            <a:spLocks noGrp="1"/>
          </p:cNvSpPr>
          <p:nvPr>
            <p:ph type="title"/>
          </p:nvPr>
        </p:nvSpPr>
        <p:spPr>
          <a:xfrm>
            <a:off x="774145" y="1167382"/>
            <a:ext cx="3858749"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a:solidFill>
                  <a:schemeClr val="bg1"/>
                </a:solidFill>
                <a:latin typeface="Arial" panose="020B0604020202020204" pitchFamily="34" charset="0"/>
                <a:ea typeface="+mn-ea"/>
                <a:cs typeface="Arial" panose="020B0604020202020204" pitchFamily="34" charset="0"/>
              </a:rPr>
              <a:t>Cách chọn</a:t>
            </a:r>
            <a:r>
              <a:rPr lang="en-US" sz="2400" dirty="0">
                <a:solidFill>
                  <a:schemeClr val="bg1"/>
                </a:solidFill>
                <a:latin typeface="Arial" panose="020B0604020202020204" pitchFamily="34" charset="0"/>
                <a:ea typeface="+mn-ea"/>
                <a:cs typeface="Arial" panose="020B0604020202020204" pitchFamily="34" charset="0"/>
              </a:rPr>
              <a:t> quantum time</a:t>
            </a:r>
            <a:endParaRPr sz="2400" dirty="0">
              <a:solidFill>
                <a:schemeClr val="bg1"/>
              </a:solidFill>
              <a:latin typeface="Arial" panose="020B0604020202020204" pitchFamily="34" charset="0"/>
              <a:ea typeface="+mn-ea"/>
              <a:cs typeface="Arial" panose="020B0604020202020204" pitchFamily="34" charset="0"/>
            </a:endParaRPr>
          </a:p>
        </p:txBody>
      </p:sp>
      <p:sp>
        <p:nvSpPr>
          <p:cNvPr id="231" name="Google Shape;231;p12"/>
          <p:cNvSpPr txBox="1">
            <a:spLocks noGrp="1"/>
          </p:cNvSpPr>
          <p:nvPr>
            <p:ph idx="1"/>
          </p:nvPr>
        </p:nvSpPr>
        <p:spPr>
          <a:xfrm>
            <a:off x="774145" y="1819656"/>
            <a:ext cx="10579654" cy="4357307"/>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200" dirty="0"/>
              <a:t>Quantum time </a:t>
            </a:r>
            <a:r>
              <a:rPr lang="en-US" sz="2200" dirty="0" err="1"/>
              <a:t>và</a:t>
            </a:r>
            <a:r>
              <a:rPr lang="en-US" sz="2200" dirty="0"/>
              <a:t> </a:t>
            </a:r>
            <a:r>
              <a:rPr lang="en-US" sz="2200" dirty="0" err="1"/>
              <a:t>thời</a:t>
            </a:r>
            <a:r>
              <a:rPr lang="en-US" sz="2200" dirty="0"/>
              <a:t> </a:t>
            </a:r>
            <a:r>
              <a:rPr lang="en-US" sz="2200" dirty="0" err="1"/>
              <a:t>gian</a:t>
            </a:r>
            <a:r>
              <a:rPr lang="en-US" sz="2200" dirty="0"/>
              <a:t> </a:t>
            </a:r>
            <a:r>
              <a:rPr lang="en-US" sz="2200" dirty="0" err="1"/>
              <a:t>cho</a:t>
            </a:r>
            <a:r>
              <a:rPr lang="en-US" sz="2200" dirty="0"/>
              <a:t> </a:t>
            </a:r>
            <a:r>
              <a:rPr lang="en-US" sz="2200" dirty="0" err="1"/>
              <a:t>chuyển</a:t>
            </a:r>
            <a:r>
              <a:rPr lang="en-US" sz="2200" dirty="0"/>
              <a:t> </a:t>
            </a:r>
            <a:r>
              <a:rPr lang="en-US" sz="2200" dirty="0" err="1"/>
              <a:t>ngữ</a:t>
            </a:r>
            <a:r>
              <a:rPr lang="en-US" sz="2200" dirty="0"/>
              <a:t> </a:t>
            </a:r>
            <a:r>
              <a:rPr lang="en-US" sz="2200" dirty="0" err="1"/>
              <a:t>cảnh</a:t>
            </a:r>
            <a:r>
              <a:rPr lang="en-US" sz="2200" dirty="0"/>
              <a:t>:</a:t>
            </a:r>
            <a:endParaRPr sz="2200" dirty="0"/>
          </a:p>
          <a:p>
            <a:pPr marL="742950" lvl="1" indent="-285750">
              <a:buFont typeface="Noto Sans Symbols"/>
              <a:buChar char="▪"/>
            </a:pPr>
            <a:r>
              <a:rPr lang="en-US" sz="2200" dirty="0" err="1"/>
              <a:t>Nếu</a:t>
            </a:r>
            <a:r>
              <a:rPr lang="en-US" sz="2200" dirty="0"/>
              <a:t> quantum time </a:t>
            </a:r>
            <a:r>
              <a:rPr lang="en-US" sz="2200" dirty="0" err="1"/>
              <a:t>là</a:t>
            </a:r>
            <a:r>
              <a:rPr lang="en-US" sz="2200" dirty="0"/>
              <a:t> 20 </a:t>
            </a:r>
            <a:r>
              <a:rPr lang="en-US" sz="2200" dirty="0" err="1"/>
              <a:t>ms</a:t>
            </a:r>
            <a:r>
              <a:rPr lang="en-US" sz="2200" dirty="0"/>
              <a:t> </a:t>
            </a:r>
            <a:r>
              <a:rPr lang="en-US" sz="2200" dirty="0" err="1"/>
              <a:t>và</a:t>
            </a:r>
            <a:r>
              <a:rPr lang="en-US" sz="2200" dirty="0"/>
              <a:t> </a:t>
            </a:r>
            <a:r>
              <a:rPr lang="en-US" sz="2200" dirty="0" err="1"/>
              <a:t>thời</a:t>
            </a:r>
            <a:r>
              <a:rPr lang="en-US" sz="2200" dirty="0"/>
              <a:t> </a:t>
            </a:r>
            <a:r>
              <a:rPr lang="en-US" sz="2200" dirty="0" err="1"/>
              <a:t>gian</a:t>
            </a:r>
            <a:r>
              <a:rPr lang="en-US" sz="2200" dirty="0"/>
              <a:t> </a:t>
            </a:r>
            <a:r>
              <a:rPr lang="en-US" sz="2200" dirty="0" err="1"/>
              <a:t>chuyển</a:t>
            </a:r>
            <a:r>
              <a:rPr lang="en-US" sz="2200" dirty="0"/>
              <a:t> </a:t>
            </a:r>
            <a:r>
              <a:rPr lang="en-US" sz="2200" dirty="0" err="1"/>
              <a:t>ngữ</a:t>
            </a:r>
            <a:r>
              <a:rPr lang="en-US" sz="2200" dirty="0"/>
              <a:t> </a:t>
            </a:r>
            <a:r>
              <a:rPr lang="en-US" sz="2200" dirty="0" err="1"/>
              <a:t>cảnh</a:t>
            </a:r>
            <a:r>
              <a:rPr lang="en-US" sz="2200" dirty="0"/>
              <a:t> </a:t>
            </a:r>
            <a:r>
              <a:rPr lang="en-US" sz="2200" dirty="0" err="1"/>
              <a:t>là</a:t>
            </a:r>
            <a:r>
              <a:rPr lang="en-US" sz="2200" dirty="0"/>
              <a:t> 5 </a:t>
            </a:r>
            <a:r>
              <a:rPr lang="en-US" sz="2200" dirty="0" err="1"/>
              <a:t>ms</a:t>
            </a:r>
            <a:r>
              <a:rPr lang="en-US" sz="2200" dirty="0"/>
              <a:t>, </a:t>
            </a:r>
            <a:r>
              <a:rPr lang="en-US" sz="2200" dirty="0" err="1"/>
              <a:t>như</a:t>
            </a:r>
            <a:r>
              <a:rPr lang="en-US" sz="2200" dirty="0"/>
              <a:t> </a:t>
            </a:r>
            <a:r>
              <a:rPr lang="en-US" sz="2200" dirty="0" err="1"/>
              <a:t>vậy</a:t>
            </a:r>
            <a:r>
              <a:rPr lang="en-US" sz="2200" dirty="0"/>
              <a:t> OS overhead </a:t>
            </a:r>
            <a:r>
              <a:rPr lang="en-US" sz="2200" dirty="0" err="1"/>
              <a:t>chiếm</a:t>
            </a:r>
            <a:r>
              <a:rPr lang="en-US" sz="2200" dirty="0"/>
              <a:t> 5/25 = 20%.</a:t>
            </a:r>
            <a:endParaRPr sz="2200" dirty="0"/>
          </a:p>
          <a:p>
            <a:pPr marL="742950" lvl="1" indent="-285750">
              <a:buFont typeface="Noto Sans Symbols"/>
              <a:buChar char="▪"/>
            </a:pPr>
            <a:r>
              <a:rPr lang="en-US" sz="2200" dirty="0" err="1"/>
              <a:t>Nếu</a:t>
            </a:r>
            <a:r>
              <a:rPr lang="en-US" sz="2200" dirty="0"/>
              <a:t> quantum </a:t>
            </a:r>
            <a:r>
              <a:rPr lang="en-US" sz="2200" dirty="0" err="1"/>
              <a:t>là</a:t>
            </a:r>
            <a:r>
              <a:rPr lang="en-US" sz="2200" dirty="0"/>
              <a:t> 500 </a:t>
            </a:r>
            <a:r>
              <a:rPr lang="en-US" sz="2200" dirty="0" err="1"/>
              <a:t>ms</a:t>
            </a:r>
            <a:r>
              <a:rPr lang="en-US" sz="2200" dirty="0"/>
              <a:t>, </a:t>
            </a:r>
            <a:r>
              <a:rPr lang="en-US" sz="2200" dirty="0" err="1"/>
              <a:t>thì</a:t>
            </a:r>
            <a:r>
              <a:rPr lang="en-US" sz="2200" dirty="0"/>
              <a:t> </a:t>
            </a:r>
            <a:r>
              <a:rPr lang="en-US" sz="2200" dirty="0" err="1"/>
              <a:t>phí</a:t>
            </a:r>
            <a:r>
              <a:rPr lang="en-US" sz="2200" dirty="0"/>
              <a:t> </a:t>
            </a:r>
            <a:r>
              <a:rPr lang="en-US" sz="2200" dirty="0" err="1"/>
              <a:t>tổn</a:t>
            </a:r>
            <a:r>
              <a:rPr lang="en-US" sz="2200" dirty="0"/>
              <a:t> </a:t>
            </a:r>
            <a:r>
              <a:rPr lang="en-US" sz="2200" dirty="0" err="1"/>
              <a:t>chỉ</a:t>
            </a:r>
            <a:r>
              <a:rPr lang="en-US" sz="2200" dirty="0"/>
              <a:t> </a:t>
            </a:r>
            <a:r>
              <a:rPr lang="en-US" sz="2200" dirty="0" err="1"/>
              <a:t>còn</a:t>
            </a:r>
            <a:r>
              <a:rPr lang="en-US" sz="2200" dirty="0"/>
              <a:t> 1%. </a:t>
            </a:r>
            <a:r>
              <a:rPr lang="en-US" sz="2200" dirty="0" err="1"/>
              <a:t>Nhưng</a:t>
            </a:r>
            <a:r>
              <a:rPr lang="en-US" sz="2200" dirty="0"/>
              <a:t> </a:t>
            </a:r>
            <a:r>
              <a:rPr lang="en-US" sz="2200" dirty="0" err="1"/>
              <a:t>nếu</a:t>
            </a:r>
            <a:r>
              <a:rPr lang="en-US" sz="2200" dirty="0"/>
              <a:t> </a:t>
            </a:r>
            <a:r>
              <a:rPr lang="en-US" sz="2200" dirty="0" err="1"/>
              <a:t>có</a:t>
            </a:r>
            <a:r>
              <a:rPr lang="en-US" sz="2200" dirty="0"/>
              <a:t> </a:t>
            </a:r>
            <a:r>
              <a:rPr lang="en-US" sz="2200" dirty="0" err="1"/>
              <a:t>nhiều</a:t>
            </a:r>
            <a:r>
              <a:rPr lang="en-US" sz="2200" dirty="0"/>
              <a:t> </a:t>
            </a:r>
            <a:r>
              <a:rPr lang="en-US" sz="2200" dirty="0" err="1"/>
              <a:t>người</a:t>
            </a:r>
            <a:r>
              <a:rPr lang="en-US" sz="2200" dirty="0"/>
              <a:t> </a:t>
            </a:r>
            <a:r>
              <a:rPr lang="en-US" sz="2200" dirty="0" err="1"/>
              <a:t>sử</a:t>
            </a:r>
            <a:r>
              <a:rPr lang="en-US" sz="2200" dirty="0"/>
              <a:t> </a:t>
            </a:r>
            <a:r>
              <a:rPr lang="en-US" sz="2200" dirty="0" err="1"/>
              <a:t>dụng</a:t>
            </a:r>
            <a:r>
              <a:rPr lang="en-US" sz="2200" dirty="0"/>
              <a:t> </a:t>
            </a:r>
            <a:r>
              <a:rPr lang="en-US" sz="2200" dirty="0" err="1"/>
              <a:t>trên</a:t>
            </a:r>
            <a:r>
              <a:rPr lang="en-US" sz="2200" dirty="0"/>
              <a:t> </a:t>
            </a:r>
            <a:r>
              <a:rPr lang="en-US" sz="2200" dirty="0" err="1"/>
              <a:t>hệ</a:t>
            </a:r>
            <a:r>
              <a:rPr lang="en-US" sz="2200" dirty="0"/>
              <a:t> </a:t>
            </a:r>
            <a:r>
              <a:rPr lang="en-US" sz="2200" dirty="0" err="1"/>
              <a:t>thống</a:t>
            </a:r>
            <a:r>
              <a:rPr lang="en-US" sz="2200" dirty="0"/>
              <a:t> </a:t>
            </a:r>
            <a:r>
              <a:rPr lang="en-US" sz="2200" dirty="0" err="1"/>
              <a:t>và</a:t>
            </a:r>
            <a:r>
              <a:rPr lang="en-US" sz="2200" dirty="0"/>
              <a:t> </a:t>
            </a:r>
            <a:r>
              <a:rPr lang="en-US" sz="2200" dirty="0" err="1"/>
              <a:t>thuộc</a:t>
            </a:r>
            <a:r>
              <a:rPr lang="en-US" sz="2200" dirty="0"/>
              <a:t> </a:t>
            </a:r>
            <a:r>
              <a:rPr lang="en-US" sz="2200" dirty="0" err="1"/>
              <a:t>loại</a:t>
            </a:r>
            <a:r>
              <a:rPr lang="en-US" sz="2200" dirty="0"/>
              <a:t> interactive </a:t>
            </a:r>
            <a:r>
              <a:rPr lang="en-US" sz="2200" dirty="0" err="1"/>
              <a:t>thì</a:t>
            </a:r>
            <a:r>
              <a:rPr lang="en-US" sz="2200" dirty="0"/>
              <a:t> </a:t>
            </a:r>
            <a:r>
              <a:rPr lang="en-US" sz="2200" dirty="0" err="1"/>
              <a:t>sẽ</a:t>
            </a:r>
            <a:r>
              <a:rPr lang="en-US" sz="2200" dirty="0"/>
              <a:t> </a:t>
            </a:r>
            <a:r>
              <a:rPr lang="en-US" sz="2200" dirty="0" err="1"/>
              <a:t>thấy</a:t>
            </a:r>
            <a:r>
              <a:rPr lang="en-US" sz="2200" dirty="0"/>
              <a:t> </a:t>
            </a:r>
            <a:r>
              <a:rPr lang="en-US" sz="2200" dirty="0" err="1"/>
              <a:t>đáp</a:t>
            </a:r>
            <a:r>
              <a:rPr lang="en-US" sz="2200" dirty="0"/>
              <a:t> </a:t>
            </a:r>
            <a:r>
              <a:rPr lang="en-US" sz="2200" dirty="0" err="1"/>
              <a:t>ứng</a:t>
            </a:r>
            <a:r>
              <a:rPr lang="en-US" sz="2200" dirty="0"/>
              <a:t> </a:t>
            </a:r>
            <a:r>
              <a:rPr lang="en-US" sz="2200" dirty="0" err="1"/>
              <a:t>rất</a:t>
            </a:r>
            <a:r>
              <a:rPr lang="en-US" sz="2200" dirty="0"/>
              <a:t> </a:t>
            </a:r>
            <a:r>
              <a:rPr lang="en-US" sz="2200" dirty="0" err="1"/>
              <a:t>chậm</a:t>
            </a:r>
            <a:r>
              <a:rPr lang="en-US" sz="2200" dirty="0"/>
              <a:t>.</a:t>
            </a:r>
            <a:endParaRPr sz="2200" dirty="0"/>
          </a:p>
          <a:p>
            <a:pPr marL="742950" lvl="1" indent="-285750">
              <a:buFont typeface="Noto Sans Symbols"/>
              <a:buChar char="▪"/>
            </a:pPr>
            <a:r>
              <a:rPr lang="en-US" sz="2200" dirty="0" err="1"/>
              <a:t>Tùy</a:t>
            </a:r>
            <a:r>
              <a:rPr lang="en-US" sz="2200" dirty="0"/>
              <a:t> </a:t>
            </a:r>
            <a:r>
              <a:rPr lang="en-US" sz="2200" dirty="0" err="1"/>
              <a:t>thuộc</a:t>
            </a:r>
            <a:r>
              <a:rPr lang="en-US" sz="2200" dirty="0"/>
              <a:t> </a:t>
            </a:r>
            <a:r>
              <a:rPr lang="en-US" sz="2200" dirty="0" err="1"/>
              <a:t>vào</a:t>
            </a:r>
            <a:r>
              <a:rPr lang="en-US" sz="2200" dirty="0"/>
              <a:t> </a:t>
            </a:r>
            <a:r>
              <a:rPr lang="en-US" sz="2200" dirty="0" err="1"/>
              <a:t>tập</a:t>
            </a:r>
            <a:r>
              <a:rPr lang="en-US" sz="2200" dirty="0"/>
              <a:t> </a:t>
            </a:r>
            <a:r>
              <a:rPr lang="en-US" sz="2200" dirty="0" err="1"/>
              <a:t>công</a:t>
            </a:r>
            <a:r>
              <a:rPr lang="en-US" sz="2200" dirty="0"/>
              <a:t> </a:t>
            </a:r>
            <a:r>
              <a:rPr lang="en-US" sz="2200" dirty="0" err="1"/>
              <a:t>việc</a:t>
            </a:r>
            <a:r>
              <a:rPr lang="en-US" sz="2200" dirty="0"/>
              <a:t> </a:t>
            </a:r>
            <a:r>
              <a:rPr lang="en-US" sz="2200" dirty="0" err="1"/>
              <a:t>mà</a:t>
            </a:r>
            <a:r>
              <a:rPr lang="en-US" sz="2200" dirty="0"/>
              <a:t> </a:t>
            </a:r>
            <a:r>
              <a:rPr lang="en-US" sz="2200" dirty="0" err="1"/>
              <a:t>lựa</a:t>
            </a:r>
            <a:r>
              <a:rPr lang="en-US" sz="2200" dirty="0"/>
              <a:t> </a:t>
            </a:r>
            <a:r>
              <a:rPr lang="en-US" sz="2200" dirty="0" err="1"/>
              <a:t>chọn</a:t>
            </a:r>
            <a:r>
              <a:rPr lang="en-US" sz="2200" dirty="0"/>
              <a:t> quantum time.</a:t>
            </a:r>
            <a:endParaRPr sz="2200" dirty="0"/>
          </a:p>
          <a:p>
            <a:pPr marL="742950" lvl="1" indent="-285750">
              <a:buFont typeface="Noto Sans Symbols"/>
              <a:buChar char="▪"/>
            </a:pPr>
            <a:r>
              <a:rPr lang="en-US" sz="2200" dirty="0"/>
              <a:t>Quantum time </a:t>
            </a:r>
            <a:r>
              <a:rPr lang="en-US" sz="2200" dirty="0" err="1"/>
              <a:t>nên</a:t>
            </a:r>
            <a:r>
              <a:rPr lang="en-US" sz="2200" dirty="0"/>
              <a:t> </a:t>
            </a:r>
            <a:r>
              <a:rPr lang="en-US" sz="2200" dirty="0" err="1"/>
              <a:t>lớn</a:t>
            </a:r>
            <a:r>
              <a:rPr lang="en-US" sz="2200" dirty="0"/>
              <a:t> </a:t>
            </a:r>
            <a:r>
              <a:rPr lang="en-US" sz="2200" dirty="0" err="1"/>
              <a:t>trong</a:t>
            </a:r>
            <a:r>
              <a:rPr lang="en-US" sz="2200" dirty="0"/>
              <a:t> </a:t>
            </a:r>
            <a:r>
              <a:rPr lang="en-US" sz="2200" dirty="0" err="1"/>
              <a:t>tương</a:t>
            </a:r>
            <a:r>
              <a:rPr lang="en-US" sz="2200" dirty="0"/>
              <a:t> </a:t>
            </a:r>
            <a:r>
              <a:rPr lang="en-US" sz="2200" dirty="0" err="1"/>
              <a:t>quan</a:t>
            </a:r>
            <a:r>
              <a:rPr lang="en-US" sz="2200" dirty="0"/>
              <a:t> so </a:t>
            </a:r>
            <a:r>
              <a:rPr lang="en-US" sz="2200" dirty="0" err="1"/>
              <a:t>sánh</a:t>
            </a:r>
            <a:r>
              <a:rPr lang="en-US" sz="2200" dirty="0"/>
              <a:t> </a:t>
            </a:r>
            <a:r>
              <a:rPr lang="en-US" sz="2200" dirty="0" err="1"/>
              <a:t>với</a:t>
            </a:r>
            <a:r>
              <a:rPr lang="en-US" sz="2200" dirty="0"/>
              <a:t> </a:t>
            </a:r>
            <a:r>
              <a:rPr lang="en-US" sz="2200" dirty="0" err="1"/>
              <a:t>thời</a:t>
            </a:r>
            <a:r>
              <a:rPr lang="en-US" sz="2200" dirty="0"/>
              <a:t> </a:t>
            </a:r>
            <a:r>
              <a:rPr lang="en-US" sz="2200" dirty="0" err="1"/>
              <a:t>gian</a:t>
            </a:r>
            <a:r>
              <a:rPr lang="en-US" sz="2200" dirty="0"/>
              <a:t> </a:t>
            </a:r>
            <a:r>
              <a:rPr lang="en-US" sz="2200" dirty="0" err="1"/>
              <a:t>cho</a:t>
            </a:r>
            <a:r>
              <a:rPr lang="en-US" sz="2200" dirty="0"/>
              <a:t> </a:t>
            </a:r>
            <a:r>
              <a:rPr lang="en-US" sz="2200" dirty="0" err="1"/>
              <a:t>chuyển</a:t>
            </a:r>
            <a:r>
              <a:rPr lang="en-US" sz="2200" dirty="0"/>
              <a:t> </a:t>
            </a:r>
            <a:r>
              <a:rPr lang="en-US" sz="2200" dirty="0" err="1"/>
              <a:t>ngữ</a:t>
            </a:r>
            <a:r>
              <a:rPr lang="en-US" sz="2200" dirty="0"/>
              <a:t> </a:t>
            </a:r>
            <a:r>
              <a:rPr lang="en-US" sz="2200" dirty="0" err="1"/>
              <a:t>cảnh</a:t>
            </a:r>
            <a:r>
              <a:rPr lang="en-US" sz="2200" dirty="0"/>
              <a:t>.</a:t>
            </a:r>
            <a:endParaRPr sz="2200" dirty="0"/>
          </a:p>
          <a:p>
            <a:pPr marL="1143000" lvl="2" indent="-228600"/>
            <a:r>
              <a:rPr lang="en-US" sz="2200" dirty="0" err="1"/>
              <a:t>Ví</a:t>
            </a:r>
            <a:r>
              <a:rPr lang="en-US" sz="2200" dirty="0"/>
              <a:t> </a:t>
            </a:r>
            <a:r>
              <a:rPr lang="en-US" sz="2200" dirty="0" err="1"/>
              <a:t>dụ</a:t>
            </a:r>
            <a:r>
              <a:rPr lang="en-US" sz="2200" dirty="0"/>
              <a:t> </a:t>
            </a:r>
            <a:r>
              <a:rPr lang="en-US" sz="2200" dirty="0" err="1"/>
              <a:t>với</a:t>
            </a:r>
            <a:r>
              <a:rPr lang="en-US" sz="2200" dirty="0"/>
              <a:t> 4.3 BSD UNIX, quantum time </a:t>
            </a:r>
            <a:r>
              <a:rPr lang="en-US" sz="2200" dirty="0" err="1"/>
              <a:t>là</a:t>
            </a:r>
            <a:r>
              <a:rPr lang="en-US" sz="2200" dirty="0"/>
              <a:t> 1s.</a:t>
            </a:r>
            <a:endParaRPr sz="2200" dirty="0"/>
          </a:p>
        </p:txBody>
      </p:sp>
      <p:sp>
        <p:nvSpPr>
          <p:cNvPr id="234" name="Google Shape;234;p12"/>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3E461150-93D8-4385-632E-8EEC1E3B4DF4}"/>
              </a:ext>
            </a:extLst>
          </p:cNvPr>
          <p:cNvSpPr>
            <a:spLocks noGrp="1"/>
          </p:cNvSpPr>
          <p:nvPr>
            <p:ph type="sldNum" sz="quarter" idx="12"/>
          </p:nvPr>
        </p:nvSpPr>
        <p:spPr/>
        <p:txBody>
          <a:bodyPr/>
          <a:lstStyle/>
          <a:p>
            <a:fld id="{00000000-1234-1234-1234-123412341234}" type="slidenum">
              <a:rPr lang="en-US" smtClean="0"/>
              <a:pPr/>
              <a:t>63</a:t>
            </a:fld>
            <a:endParaRPr lang="en-US"/>
          </a:p>
        </p:txBody>
      </p:sp>
      <p:sp>
        <p:nvSpPr>
          <p:cNvPr id="3" name="Google Shape;199;p9">
            <a:extLst>
              <a:ext uri="{FF2B5EF4-FFF2-40B4-BE49-F238E27FC236}">
                <a16:creationId xmlns:a16="http://schemas.microsoft.com/office/drawing/2014/main" id="{5BCE02A9-5C68-D94D-2A5C-D90BEE5B3A11}"/>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4.5. Round Robin (RR)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anim calcmode="lin" valueType="num">
                                      <p:cBhvr additive="base">
                                        <p:cTn id="7" dur="500" fill="hold"/>
                                        <p:tgtEl>
                                          <p:spTgt spid="2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1">
                                            <p:txEl>
                                              <p:pRg st="1" end="1"/>
                                            </p:txEl>
                                          </p:spTgt>
                                        </p:tgtEl>
                                        <p:attrNameLst>
                                          <p:attrName>style.visibility</p:attrName>
                                        </p:attrNameLst>
                                      </p:cBhvr>
                                      <p:to>
                                        <p:strVal val="visible"/>
                                      </p:to>
                                    </p:set>
                                    <p:anim calcmode="lin" valueType="num">
                                      <p:cBhvr additive="base">
                                        <p:cTn id="13" dur="500" fill="hold"/>
                                        <p:tgtEl>
                                          <p:spTgt spid="2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1">
                                            <p:txEl>
                                              <p:pRg st="2" end="2"/>
                                            </p:txEl>
                                          </p:spTgt>
                                        </p:tgtEl>
                                        <p:attrNameLst>
                                          <p:attrName>style.visibility</p:attrName>
                                        </p:attrNameLst>
                                      </p:cBhvr>
                                      <p:to>
                                        <p:strVal val="visible"/>
                                      </p:to>
                                    </p:set>
                                    <p:anim calcmode="lin" valueType="num">
                                      <p:cBhvr additive="base">
                                        <p:cTn id="19" dur="500" fill="hold"/>
                                        <p:tgtEl>
                                          <p:spTgt spid="2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1">
                                            <p:txEl>
                                              <p:pRg st="3" end="3"/>
                                            </p:txEl>
                                          </p:spTgt>
                                        </p:tgtEl>
                                        <p:attrNameLst>
                                          <p:attrName>style.visibility</p:attrName>
                                        </p:attrNameLst>
                                      </p:cBhvr>
                                      <p:to>
                                        <p:strVal val="visible"/>
                                      </p:to>
                                    </p:set>
                                    <p:anim calcmode="lin" valueType="num">
                                      <p:cBhvr additive="base">
                                        <p:cTn id="25" dur="500" fill="hold"/>
                                        <p:tgtEl>
                                          <p:spTgt spid="2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1">
                                            <p:txEl>
                                              <p:pRg st="4" end="4"/>
                                            </p:txEl>
                                          </p:spTgt>
                                        </p:tgtEl>
                                        <p:attrNameLst>
                                          <p:attrName>style.visibility</p:attrName>
                                        </p:attrNameLst>
                                      </p:cBhvr>
                                      <p:to>
                                        <p:strVal val="visible"/>
                                      </p:to>
                                    </p:set>
                                    <p:anim calcmode="lin" valueType="num">
                                      <p:cBhvr additive="base">
                                        <p:cTn id="31" dur="500" fill="hold"/>
                                        <p:tgtEl>
                                          <p:spTgt spid="23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1">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1">
                                            <p:txEl>
                                              <p:pRg st="5" end="5"/>
                                            </p:txEl>
                                          </p:spTgt>
                                        </p:tgtEl>
                                        <p:attrNameLst>
                                          <p:attrName>style.visibility</p:attrName>
                                        </p:attrNameLst>
                                      </p:cBhvr>
                                      <p:to>
                                        <p:strVal val="visible"/>
                                      </p:to>
                                    </p:set>
                                    <p:anim calcmode="lin" valueType="num">
                                      <p:cBhvr additive="base">
                                        <p:cTn id="35" dur="500" fill="hold"/>
                                        <p:tgtEl>
                                          <p:spTgt spid="23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Tóm tắt lại nội dung buổi học</a:t>
            </a:r>
            <a:endParaRPr/>
          </a:p>
        </p:txBody>
      </p:sp>
      <p:sp>
        <p:nvSpPr>
          <p:cNvPr id="691" name="Google Shape;691;p4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endParaRPr dirty="0"/>
          </a:p>
          <a:p>
            <a:pPr marL="342900" indent="-342900"/>
            <a:r>
              <a:rPr lang="en-US" dirty="0" err="1"/>
              <a:t>Các</a:t>
            </a:r>
            <a:r>
              <a:rPr lang="en-US" dirty="0"/>
              <a:t> </a:t>
            </a:r>
            <a:r>
              <a:rPr lang="en-US" dirty="0" err="1"/>
              <a:t>bộ</a:t>
            </a:r>
            <a:r>
              <a:rPr lang="en-US" dirty="0"/>
              <a:t> </a:t>
            </a:r>
            <a:r>
              <a:rPr lang="en-US" dirty="0" err="1"/>
              <a:t>định</a:t>
            </a:r>
            <a:r>
              <a:rPr lang="en-US" dirty="0"/>
              <a:t> </a:t>
            </a:r>
            <a:r>
              <a:rPr lang="en-US" dirty="0" err="1"/>
              <a:t>thời</a:t>
            </a:r>
            <a:endParaRPr dirty="0"/>
          </a:p>
          <a:p>
            <a:pPr marL="342900" indent="-342900"/>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endParaRPr dirty="0"/>
          </a:p>
          <a:p>
            <a:pPr marL="342900" indent="-342900"/>
            <a:r>
              <a:rPr lang="en-US" dirty="0" err="1"/>
              <a:t>Các</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endParaRPr dirty="0"/>
          </a:p>
          <a:p>
            <a:pPr marL="742950" lvl="1" indent="-285750"/>
            <a:r>
              <a:rPr lang="en-US" dirty="0"/>
              <a:t>First-Come, First-Served (FCFS)</a:t>
            </a:r>
            <a:endParaRPr dirty="0"/>
          </a:p>
          <a:p>
            <a:pPr marL="742950" lvl="1" indent="-285750"/>
            <a:r>
              <a:rPr lang="en-US" dirty="0"/>
              <a:t>Shortest Job First (SJF)</a:t>
            </a:r>
            <a:endParaRPr dirty="0"/>
          </a:p>
          <a:p>
            <a:pPr marL="742950" lvl="1" indent="-285750"/>
            <a:r>
              <a:rPr lang="en-US" dirty="0"/>
              <a:t>Shortest Remaining Time First (SRTF)</a:t>
            </a:r>
            <a:endParaRPr dirty="0"/>
          </a:p>
          <a:p>
            <a:pPr marL="742950" lvl="1" indent="-285750"/>
            <a:r>
              <a:rPr lang="en-US" dirty="0"/>
              <a:t>Priority Scheduling</a:t>
            </a:r>
          </a:p>
          <a:p>
            <a:pPr marL="742950" lvl="1" indent="-285750"/>
            <a:r>
              <a:rPr lang="en-US" dirty="0"/>
              <a:t>Round Robin</a:t>
            </a:r>
            <a:endParaRPr dirty="0"/>
          </a:p>
        </p:txBody>
      </p:sp>
      <p:sp>
        <p:nvSpPr>
          <p:cNvPr id="689" name="Google Shape;689;p42"/>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430B1177-A53D-6ED1-06F6-2412238B6939}"/>
              </a:ext>
            </a:extLst>
          </p:cNvPr>
          <p:cNvSpPr>
            <a:spLocks noGrp="1"/>
          </p:cNvSpPr>
          <p:nvPr>
            <p:ph type="sldNum" sz="quarter" idx="12"/>
          </p:nvPr>
        </p:nvSpPr>
        <p:spPr/>
        <p:txBody>
          <a:bodyPr/>
          <a:lstStyle/>
          <a:p>
            <a:fld id="{00000000-1234-1234-1234-123412341234}" type="slidenum">
              <a:rPr lang="en-US" smtClean="0"/>
              <a:pPr/>
              <a:t>64</a:t>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err="1"/>
              <a:t>Câu</a:t>
            </a:r>
            <a:r>
              <a:rPr lang="en-US" dirty="0"/>
              <a:t> </a:t>
            </a:r>
            <a:r>
              <a:rPr lang="en-US" dirty="0" err="1"/>
              <a:t>hỏi</a:t>
            </a:r>
            <a:r>
              <a:rPr lang="en-US" dirty="0"/>
              <a:t> </a:t>
            </a:r>
            <a:r>
              <a:rPr lang="en-US" dirty="0" err="1"/>
              <a:t>ôn</a:t>
            </a:r>
            <a:r>
              <a:rPr lang="en-US" dirty="0"/>
              <a:t> </a:t>
            </a:r>
            <a:r>
              <a:rPr lang="en-US" dirty="0" err="1"/>
              <a:t>tập</a:t>
            </a:r>
            <a:endParaRPr dirty="0"/>
          </a:p>
        </p:txBody>
      </p:sp>
      <p:sp>
        <p:nvSpPr>
          <p:cNvPr id="352" name="Google Shape;352;p2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Tại</a:t>
            </a:r>
            <a:r>
              <a:rPr lang="en-US" dirty="0"/>
              <a:t> </a:t>
            </a:r>
            <a:r>
              <a:rPr lang="en-US" dirty="0" err="1"/>
              <a:t>sao</a:t>
            </a:r>
            <a:r>
              <a:rPr lang="en-US" dirty="0"/>
              <a:t> </a:t>
            </a:r>
            <a:r>
              <a:rPr lang="en-US" dirty="0" err="1"/>
              <a:t>phải</a:t>
            </a:r>
            <a:r>
              <a:rPr lang="en-US" dirty="0"/>
              <a:t> </a:t>
            </a:r>
            <a:r>
              <a:rPr lang="en-US" dirty="0" err="1"/>
              <a:t>định</a:t>
            </a:r>
            <a:r>
              <a:rPr lang="en-US" dirty="0"/>
              <a:t> </a:t>
            </a:r>
            <a:r>
              <a:rPr lang="en-US" dirty="0" err="1"/>
              <a:t>thời</a:t>
            </a:r>
            <a:r>
              <a:rPr lang="en-US" dirty="0"/>
              <a:t>? </a:t>
            </a:r>
            <a:r>
              <a:rPr lang="en-US" dirty="0" err="1"/>
              <a:t>Nêu</a:t>
            </a:r>
            <a:r>
              <a:rPr lang="en-US" dirty="0"/>
              <a:t> </a:t>
            </a:r>
            <a:r>
              <a:rPr lang="en-US" dirty="0" err="1"/>
              <a:t>các</a:t>
            </a:r>
            <a:r>
              <a:rPr lang="en-US" dirty="0"/>
              <a:t> </a:t>
            </a:r>
            <a:r>
              <a:rPr lang="en-US" dirty="0" err="1"/>
              <a:t>bộ</a:t>
            </a:r>
            <a:r>
              <a:rPr lang="en-US" dirty="0"/>
              <a:t> </a:t>
            </a:r>
            <a:r>
              <a:rPr lang="en-US" dirty="0" err="1"/>
              <a:t>định</a:t>
            </a:r>
            <a:r>
              <a:rPr lang="en-US" dirty="0"/>
              <a:t> </a:t>
            </a:r>
            <a:r>
              <a:rPr lang="en-US" dirty="0" err="1"/>
              <a:t>thời</a:t>
            </a:r>
            <a:r>
              <a:rPr lang="en-US" dirty="0"/>
              <a:t> </a:t>
            </a:r>
            <a:r>
              <a:rPr lang="en-US" dirty="0" err="1"/>
              <a:t>và</a:t>
            </a:r>
            <a:r>
              <a:rPr lang="en-US" dirty="0"/>
              <a:t> </a:t>
            </a:r>
            <a:r>
              <a:rPr lang="en-US" dirty="0" err="1"/>
              <a:t>mô</a:t>
            </a:r>
            <a:r>
              <a:rPr lang="en-US" dirty="0"/>
              <a:t> </a:t>
            </a:r>
            <a:r>
              <a:rPr lang="en-US" dirty="0" err="1"/>
              <a:t>tả</a:t>
            </a:r>
            <a:r>
              <a:rPr lang="en-US" dirty="0"/>
              <a:t> </a:t>
            </a:r>
            <a:r>
              <a:rPr lang="en-US" dirty="0" err="1"/>
              <a:t>về</a:t>
            </a:r>
            <a:r>
              <a:rPr lang="en-US" dirty="0"/>
              <a:t> </a:t>
            </a:r>
            <a:r>
              <a:rPr lang="en-US" dirty="0" err="1"/>
              <a:t>chúng</a:t>
            </a:r>
            <a:r>
              <a:rPr lang="en-US" dirty="0"/>
              <a:t>?</a:t>
            </a:r>
            <a:endParaRPr dirty="0"/>
          </a:p>
          <a:p>
            <a:pPr marL="342900" indent="-342900"/>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endParaRPr dirty="0"/>
          </a:p>
          <a:p>
            <a:pPr marL="342900" indent="-342900"/>
            <a:r>
              <a:rPr lang="en-US" dirty="0" err="1"/>
              <a:t>Có</a:t>
            </a:r>
            <a:r>
              <a:rPr lang="en-US" dirty="0"/>
              <a:t> bao </a:t>
            </a:r>
            <a:r>
              <a:rPr lang="en-US" dirty="0" err="1"/>
              <a:t>nhiêu</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a:t>
            </a:r>
            <a:r>
              <a:rPr lang="en-US" dirty="0" err="1"/>
              <a:t>Kể</a:t>
            </a:r>
            <a:r>
              <a:rPr lang="en-US" dirty="0"/>
              <a:t> </a:t>
            </a:r>
            <a:r>
              <a:rPr lang="en-US" dirty="0" err="1"/>
              <a:t>tên</a:t>
            </a:r>
            <a:r>
              <a:rPr lang="en-US" dirty="0"/>
              <a:t>?</a:t>
            </a:r>
            <a:endParaRPr dirty="0"/>
          </a:p>
          <a:p>
            <a:pPr marL="342900" indent="-342900"/>
            <a:r>
              <a:rPr lang="en-US" dirty="0" err="1"/>
              <a:t>Mô</a:t>
            </a:r>
            <a:r>
              <a:rPr lang="en-US" dirty="0"/>
              <a:t> </a:t>
            </a:r>
            <a:r>
              <a:rPr lang="en-US" dirty="0" err="1"/>
              <a:t>tả</a:t>
            </a:r>
            <a:r>
              <a:rPr lang="en-US" dirty="0"/>
              <a:t> </a:t>
            </a:r>
            <a:r>
              <a:rPr lang="en-US" dirty="0" err="1"/>
              <a:t>và</a:t>
            </a:r>
            <a:r>
              <a:rPr lang="en-US" dirty="0"/>
              <a:t> </a:t>
            </a:r>
            <a:r>
              <a:rPr lang="en-US" dirty="0" err="1"/>
              <a:t>nêu</a:t>
            </a:r>
            <a:r>
              <a:rPr lang="en-US" dirty="0"/>
              <a:t> </a:t>
            </a:r>
            <a:r>
              <a:rPr lang="en-US" dirty="0" err="1"/>
              <a:t>ưu</a:t>
            </a:r>
            <a:r>
              <a:rPr lang="en-US" dirty="0"/>
              <a:t> </a:t>
            </a:r>
            <a:r>
              <a:rPr lang="en-US" dirty="0" err="1"/>
              <a:t>điểm</a:t>
            </a:r>
            <a:r>
              <a:rPr lang="en-US" dirty="0"/>
              <a:t>, </a:t>
            </a:r>
            <a:r>
              <a:rPr lang="en-US" dirty="0" err="1"/>
              <a:t>nhược</a:t>
            </a:r>
            <a:r>
              <a:rPr lang="en-US" dirty="0"/>
              <a:t> </a:t>
            </a:r>
            <a:r>
              <a:rPr lang="en-US" dirty="0" err="1"/>
              <a:t>điểm</a:t>
            </a:r>
            <a:r>
              <a:rPr lang="en-US" dirty="0"/>
              <a:t> </a:t>
            </a:r>
            <a:r>
              <a:rPr lang="en-US" dirty="0" err="1"/>
              <a:t>của</a:t>
            </a:r>
            <a:r>
              <a:rPr lang="en-US" dirty="0"/>
              <a:t> </a:t>
            </a:r>
            <a:r>
              <a:rPr lang="en-US" dirty="0" err="1"/>
              <a:t>từng</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FCFS, SJF, SRTF, RR, Priority Scheduling.</a:t>
            </a:r>
            <a:endParaRPr dirty="0"/>
          </a:p>
          <a:p>
            <a:pPr marL="342900" indent="-190500">
              <a:spcBef>
                <a:spcPts val="480"/>
              </a:spcBef>
              <a:buSzPts val="2400"/>
              <a:buNone/>
            </a:pPr>
            <a:endParaRPr sz="2400" dirty="0"/>
          </a:p>
          <a:p>
            <a:pPr marL="342900" indent="-190500">
              <a:spcBef>
                <a:spcPts val="480"/>
              </a:spcBef>
              <a:buSzPts val="2400"/>
              <a:buNone/>
            </a:pPr>
            <a:endParaRPr sz="2400" dirty="0"/>
          </a:p>
          <a:p>
            <a:pPr marL="342900" indent="-190500">
              <a:spcBef>
                <a:spcPts val="480"/>
              </a:spcBef>
              <a:buSzPts val="2400"/>
              <a:buNone/>
            </a:pPr>
            <a:endParaRPr sz="2400" dirty="0"/>
          </a:p>
        </p:txBody>
      </p:sp>
      <p:sp>
        <p:nvSpPr>
          <p:cNvPr id="354" name="Google Shape;354;p2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3AE37AD0-E90A-A12C-FE20-D090CE44CFDC}"/>
              </a:ext>
            </a:extLst>
          </p:cNvPr>
          <p:cNvSpPr>
            <a:spLocks noGrp="1"/>
          </p:cNvSpPr>
          <p:nvPr>
            <p:ph type="sldNum" sz="quarter" idx="12"/>
          </p:nvPr>
        </p:nvSpPr>
        <p:spPr/>
        <p:txBody>
          <a:bodyPr/>
          <a:lstStyle/>
          <a:p>
            <a:fld id="{00000000-1234-1234-1234-123412341234}" type="slidenum">
              <a:rPr lang="en-US" smtClean="0"/>
              <a:pPr/>
              <a:t>65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Bài tập 1</a:t>
            </a:r>
            <a:endParaRPr/>
          </a:p>
        </p:txBody>
      </p:sp>
      <p:sp>
        <p:nvSpPr>
          <p:cNvPr id="362" name="Google Shape;362;p24"/>
          <p:cNvSpPr txBox="1">
            <a:spLocks noGrp="1"/>
          </p:cNvSpPr>
          <p:nvPr>
            <p:ph idx="1"/>
          </p:nvPr>
        </p:nvSpPr>
        <p:spPr>
          <a:xfrm>
            <a:off x="774145" y="1078376"/>
            <a:ext cx="10579654" cy="2195175"/>
          </a:xfrm>
          <a:prstGeom prst="rect">
            <a:avLst/>
          </a:prstGeom>
          <a:noFill/>
          <a:ln>
            <a:noFill/>
          </a:ln>
        </p:spPr>
        <p:txBody>
          <a:bodyPr spcFirstLastPara="1" wrap="square" lIns="91425" tIns="45700" rIns="91425" bIns="45700" anchor="t" anchorCtr="0">
            <a:noAutofit/>
          </a:bodyPr>
          <a:lstStyle/>
          <a:p>
            <a:pPr marL="0" indent="0">
              <a:spcBef>
                <a:spcPts val="0"/>
              </a:spcBef>
              <a:buSzPts val="2400"/>
              <a:buNone/>
            </a:pPr>
            <a:r>
              <a:rPr lang="en-US" sz="2200" dirty="0" err="1"/>
              <a:t>Sử</a:t>
            </a:r>
            <a:r>
              <a:rPr lang="en-US" sz="2200" dirty="0"/>
              <a:t> </a:t>
            </a:r>
            <a:r>
              <a:rPr lang="en-US" sz="2200" dirty="0" err="1"/>
              <a:t>dụng</a:t>
            </a:r>
            <a:r>
              <a:rPr lang="en-US" sz="2200" dirty="0"/>
              <a:t> </a:t>
            </a:r>
            <a:r>
              <a:rPr lang="en-US" sz="2200" dirty="0" err="1"/>
              <a:t>các</a:t>
            </a:r>
            <a:r>
              <a:rPr lang="en-US" sz="2200" dirty="0"/>
              <a:t> </a:t>
            </a:r>
            <a:r>
              <a:rPr lang="en-US" sz="2200" dirty="0" err="1"/>
              <a:t>giải</a:t>
            </a:r>
            <a:r>
              <a:rPr lang="en-US" sz="2200" dirty="0"/>
              <a:t> </a:t>
            </a:r>
            <a:r>
              <a:rPr lang="en-US" sz="2200" dirty="0" err="1"/>
              <a:t>thuật</a:t>
            </a:r>
            <a:r>
              <a:rPr lang="en-US" sz="2200" dirty="0"/>
              <a:t> FCFS, SJF, SRTF, Priority -Pre, RR (10) </a:t>
            </a:r>
            <a:r>
              <a:rPr lang="en-US" sz="2200" dirty="0" err="1"/>
              <a:t>để</a:t>
            </a:r>
            <a:r>
              <a:rPr lang="en-US" sz="2200" dirty="0"/>
              <a:t> </a:t>
            </a:r>
            <a:r>
              <a:rPr lang="en-US" sz="2200" dirty="0" err="1"/>
              <a:t>tính</a:t>
            </a:r>
            <a:r>
              <a:rPr lang="en-US" sz="2200" dirty="0"/>
              <a:t> </a:t>
            </a:r>
            <a:r>
              <a:rPr lang="en-US" sz="2200" dirty="0" err="1"/>
              <a:t>các</a:t>
            </a:r>
            <a:r>
              <a:rPr lang="en-US" sz="2200" dirty="0"/>
              <a:t> </a:t>
            </a:r>
            <a:r>
              <a:rPr lang="en-US" sz="2200" dirty="0" err="1"/>
              <a:t>giá</a:t>
            </a:r>
            <a:r>
              <a:rPr lang="en-US" sz="2200" dirty="0"/>
              <a:t> </a:t>
            </a:r>
            <a:r>
              <a:rPr lang="en-US" sz="2200" dirty="0" err="1"/>
              <a:t>trị</a:t>
            </a:r>
            <a:r>
              <a:rPr lang="en-US" sz="2200" dirty="0"/>
              <a:t> </a:t>
            </a:r>
            <a:r>
              <a:rPr lang="en-US" sz="2200" dirty="0" err="1"/>
              <a:t>thời</a:t>
            </a:r>
            <a:r>
              <a:rPr lang="en-US" sz="2200" dirty="0"/>
              <a:t> </a:t>
            </a:r>
            <a:r>
              <a:rPr lang="en-US" sz="2200" dirty="0" err="1"/>
              <a:t>gian</a:t>
            </a:r>
            <a:r>
              <a:rPr lang="en-US" sz="2200" dirty="0"/>
              <a:t> </a:t>
            </a:r>
            <a:r>
              <a:rPr lang="en-US" sz="2200" dirty="0" err="1"/>
              <a:t>đợi</a:t>
            </a:r>
            <a:r>
              <a:rPr lang="en-US" sz="2200" dirty="0"/>
              <a:t>, </a:t>
            </a:r>
            <a:r>
              <a:rPr lang="en-US" sz="2200" dirty="0" err="1"/>
              <a:t>thời</a:t>
            </a:r>
            <a:r>
              <a:rPr lang="en-US" sz="2200" dirty="0"/>
              <a:t> </a:t>
            </a:r>
            <a:r>
              <a:rPr lang="en-US" sz="2200" dirty="0" err="1"/>
              <a:t>gian</a:t>
            </a:r>
            <a:r>
              <a:rPr lang="en-US" sz="2200" dirty="0"/>
              <a:t> </a:t>
            </a:r>
            <a:r>
              <a:rPr lang="en-US" sz="2200" dirty="0" err="1"/>
              <a:t>đáp</a:t>
            </a:r>
            <a:r>
              <a:rPr lang="en-US" sz="2200" dirty="0"/>
              <a:t> </a:t>
            </a:r>
            <a:r>
              <a:rPr lang="en-US" sz="2200" dirty="0" err="1"/>
              <a:t>ứng</a:t>
            </a:r>
            <a:r>
              <a:rPr lang="en-US" sz="2200" dirty="0"/>
              <a:t>, </a:t>
            </a:r>
            <a:r>
              <a:rPr lang="en-US" sz="2200" dirty="0" err="1"/>
              <a:t>thời</a:t>
            </a:r>
            <a:r>
              <a:rPr lang="en-US" sz="2200" dirty="0"/>
              <a:t> </a:t>
            </a:r>
            <a:r>
              <a:rPr lang="en-US" sz="2200" dirty="0" err="1"/>
              <a:t>gian</a:t>
            </a:r>
            <a:r>
              <a:rPr lang="en-US" sz="2200" dirty="0"/>
              <a:t> </a:t>
            </a:r>
            <a:r>
              <a:rPr lang="en-US" sz="2200" dirty="0" err="1"/>
              <a:t>hoàn</a:t>
            </a:r>
            <a:r>
              <a:rPr lang="en-US" sz="2200" dirty="0"/>
              <a:t> </a:t>
            </a:r>
            <a:r>
              <a:rPr lang="en-US" sz="2200" dirty="0" err="1"/>
              <a:t>thành</a:t>
            </a:r>
            <a:r>
              <a:rPr lang="en-US" sz="2200" dirty="0"/>
              <a:t> </a:t>
            </a:r>
            <a:r>
              <a:rPr lang="en-US" sz="2200" dirty="0" err="1"/>
              <a:t>trung</a:t>
            </a:r>
            <a:r>
              <a:rPr lang="en-US" sz="2200" dirty="0"/>
              <a:t> </a:t>
            </a:r>
            <a:r>
              <a:rPr lang="en-US" sz="2200" dirty="0" err="1"/>
              <a:t>bình</a:t>
            </a:r>
            <a:r>
              <a:rPr lang="en-US" sz="2200" dirty="0"/>
              <a:t> </a:t>
            </a:r>
            <a:r>
              <a:rPr lang="en-US" sz="2200" dirty="0" err="1"/>
              <a:t>và</a:t>
            </a:r>
            <a:r>
              <a:rPr lang="en-US" sz="2200" dirty="0"/>
              <a:t> </a:t>
            </a:r>
            <a:r>
              <a:rPr lang="en-US" sz="2200" dirty="0" err="1"/>
              <a:t>vẽ</a:t>
            </a:r>
            <a:r>
              <a:rPr lang="en-US" sz="2200" dirty="0"/>
              <a:t> </a:t>
            </a:r>
            <a:r>
              <a:rPr lang="en-US" sz="2200" dirty="0" err="1"/>
              <a:t>giản</a:t>
            </a:r>
            <a:r>
              <a:rPr lang="en-US" sz="2200" dirty="0"/>
              <a:t> </a:t>
            </a:r>
            <a:r>
              <a:rPr lang="en-US" sz="2200" dirty="0" err="1"/>
              <a:t>đồ</a:t>
            </a:r>
            <a:r>
              <a:rPr lang="en-US" sz="2200" dirty="0"/>
              <a:t> Gantt.</a:t>
            </a:r>
            <a:endParaRPr sz="2200" dirty="0"/>
          </a:p>
          <a:p>
            <a:pPr marL="0" indent="0">
              <a:spcBef>
                <a:spcPts val="480"/>
              </a:spcBef>
              <a:buSzPts val="2400"/>
              <a:buNone/>
            </a:pPr>
            <a:r>
              <a:rPr lang="en-US" sz="2200" dirty="0" err="1"/>
              <a:t>Với</a:t>
            </a:r>
            <a:r>
              <a:rPr lang="en-US" sz="2200" dirty="0"/>
              <a:t> RR, </a:t>
            </a:r>
            <a:r>
              <a:rPr lang="en-US" sz="2200" dirty="0" err="1"/>
              <a:t>điều</a:t>
            </a:r>
            <a:r>
              <a:rPr lang="en-US" sz="2200" dirty="0"/>
              <a:t> </a:t>
            </a:r>
            <a:r>
              <a:rPr lang="en-US" sz="2200" dirty="0" err="1"/>
              <a:t>gì</a:t>
            </a:r>
            <a:r>
              <a:rPr lang="en-US" sz="2200" dirty="0"/>
              <a:t> </a:t>
            </a:r>
            <a:r>
              <a:rPr lang="en-US" sz="2200" dirty="0" err="1"/>
              <a:t>sẽ</a:t>
            </a:r>
            <a:r>
              <a:rPr lang="en-US" sz="2200" dirty="0"/>
              <a:t> </a:t>
            </a:r>
            <a:r>
              <a:rPr lang="en-US" sz="2200" dirty="0" err="1"/>
              <a:t>xảy</a:t>
            </a:r>
            <a:r>
              <a:rPr lang="en-US" sz="2200" dirty="0"/>
              <a:t> </a:t>
            </a:r>
            <a:r>
              <a:rPr lang="en-US" sz="2200" dirty="0" err="1"/>
              <a:t>ra</a:t>
            </a:r>
            <a:r>
              <a:rPr lang="en-US" sz="2200" dirty="0"/>
              <a:t> </a:t>
            </a:r>
            <a:r>
              <a:rPr lang="en-US" sz="2200" dirty="0" err="1"/>
              <a:t>khi</a:t>
            </a:r>
            <a:r>
              <a:rPr lang="en-US" sz="2200" dirty="0"/>
              <a:t> P5 </a:t>
            </a:r>
            <a:r>
              <a:rPr lang="en-US" sz="2200" dirty="0" err="1"/>
              <a:t>vào</a:t>
            </a:r>
            <a:r>
              <a:rPr lang="en-US" sz="2200" dirty="0"/>
              <a:t> </a:t>
            </a:r>
            <a:r>
              <a:rPr lang="en-US" sz="2200" dirty="0" err="1"/>
              <a:t>tại</a:t>
            </a:r>
            <a:r>
              <a:rPr lang="en-US" sz="2200" dirty="0"/>
              <a:t> </a:t>
            </a:r>
            <a:r>
              <a:rPr lang="en-US" sz="2200" dirty="0" err="1"/>
              <a:t>thời</a:t>
            </a:r>
            <a:r>
              <a:rPr lang="en-US" sz="2200" dirty="0"/>
              <a:t> </a:t>
            </a:r>
            <a:r>
              <a:rPr lang="en-US" sz="2200" dirty="0" err="1"/>
              <a:t>điểm</a:t>
            </a:r>
            <a:r>
              <a:rPr lang="en-US" sz="2200" dirty="0"/>
              <a:t> P1 </a:t>
            </a:r>
            <a:r>
              <a:rPr lang="en-US" sz="2200" dirty="0" err="1"/>
              <a:t>vừa</a:t>
            </a:r>
            <a:r>
              <a:rPr lang="en-US" sz="2200" dirty="0"/>
              <a:t> </a:t>
            </a:r>
            <a:r>
              <a:rPr lang="en-US" sz="2200" dirty="0" err="1"/>
              <a:t>hết</a:t>
            </a:r>
            <a:r>
              <a:rPr lang="en-US" sz="2200" dirty="0"/>
              <a:t> quantum time?</a:t>
            </a:r>
            <a:endParaRPr sz="2200" dirty="0"/>
          </a:p>
        </p:txBody>
      </p:sp>
      <p:sp>
        <p:nvSpPr>
          <p:cNvPr id="364" name="Google Shape;364;p2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14EFDDC6-3F4F-4007-E5F3-AF4EC03ED8B0}"/>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700" b="0" i="0" u="none" strike="noStrike" kern="1200" cap="none" spc="0" normalizeH="0" baseline="0" noProof="0" smtClean="0">
                <a:ln>
                  <a:noFill/>
                </a:ln>
                <a:solidFill>
                  <a:srgbClr val="2A2F4F"/>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66</a:t>
            </a:fld>
            <a:endParaRPr kumimoji="0" lang="en-US" sz="7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graphicFrame>
        <p:nvGraphicFramePr>
          <p:cNvPr id="366" name="Google Shape;366;p24"/>
          <p:cNvGraphicFramePr/>
          <p:nvPr>
            <p:extLst>
              <p:ext uri="{D42A27DB-BD31-4B8C-83A1-F6EECF244321}">
                <p14:modId xmlns:p14="http://schemas.microsoft.com/office/powerpoint/2010/main" val="607121274"/>
              </p:ext>
            </p:extLst>
          </p:nvPr>
        </p:nvGraphicFramePr>
        <p:xfrm>
          <a:off x="3709410" y="3429000"/>
          <a:ext cx="5243203" cy="2805152"/>
        </p:xfrm>
        <a:graphic>
          <a:graphicData uri="http://schemas.openxmlformats.org/drawingml/2006/table">
            <a:tbl>
              <a:tblPr firstRow="1" bandRow="1">
                <a:noFill/>
              </a:tblPr>
              <a:tblGrid>
                <a:gridCol w="1348599">
                  <a:extLst>
                    <a:ext uri="{9D8B030D-6E8A-4147-A177-3AD203B41FA5}">
                      <a16:colId xmlns:a16="http://schemas.microsoft.com/office/drawing/2014/main" val="20000"/>
                    </a:ext>
                  </a:extLst>
                </a:gridCol>
                <a:gridCol w="1348599">
                  <a:extLst>
                    <a:ext uri="{9D8B030D-6E8A-4147-A177-3AD203B41FA5}">
                      <a16:colId xmlns:a16="http://schemas.microsoft.com/office/drawing/2014/main" val="20001"/>
                    </a:ext>
                  </a:extLst>
                </a:gridCol>
                <a:gridCol w="1348599">
                  <a:extLst>
                    <a:ext uri="{9D8B030D-6E8A-4147-A177-3AD203B41FA5}">
                      <a16:colId xmlns:a16="http://schemas.microsoft.com/office/drawing/2014/main" val="20002"/>
                    </a:ext>
                  </a:extLst>
                </a:gridCol>
                <a:gridCol w="1197406">
                  <a:extLst>
                    <a:ext uri="{9D8B030D-6E8A-4147-A177-3AD203B41FA5}">
                      <a16:colId xmlns:a16="http://schemas.microsoft.com/office/drawing/2014/main" val="20003"/>
                    </a:ext>
                  </a:extLst>
                </a:gridCol>
              </a:tblGrid>
              <a:tr h="364590">
                <a:tc>
                  <a:txBody>
                    <a:bodyPr/>
                    <a:lstStyle/>
                    <a:p>
                      <a:pPr marL="0" marR="0" lvl="0" indent="0" algn="ctr" rtl="0">
                        <a:spcBef>
                          <a:spcPts val="0"/>
                        </a:spcBef>
                        <a:spcAft>
                          <a:spcPts val="0"/>
                        </a:spcAft>
                        <a:buNone/>
                      </a:pPr>
                      <a:r>
                        <a:rPr lang="en-US" sz="2200" b="1" u="none" strike="noStrike" cap="none" dirty="0">
                          <a:solidFill>
                            <a:schemeClr val="tx1"/>
                          </a:solidFill>
                          <a:latin typeface="Arial" panose="020B0604020202020204" pitchFamily="34" charset="0"/>
                          <a:cs typeface="Arial" panose="020B0604020202020204" pitchFamily="34" charset="0"/>
                        </a:rPr>
                        <a:t>Process</a:t>
                      </a:r>
                      <a:endParaRPr sz="2200" dirty="0">
                        <a:solidFill>
                          <a:schemeClr val="tx1"/>
                        </a:solidFill>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200" b="1" u="none" strike="noStrike" cap="none" dirty="0">
                          <a:solidFill>
                            <a:schemeClr val="tx1"/>
                          </a:solidFill>
                          <a:latin typeface="Arial" panose="020B0604020202020204" pitchFamily="34" charset="0"/>
                          <a:cs typeface="Arial" panose="020B0604020202020204" pitchFamily="34" charset="0"/>
                        </a:rPr>
                        <a:t>Arrival</a:t>
                      </a:r>
                      <a:endParaRPr sz="2200" dirty="0">
                        <a:solidFill>
                          <a:schemeClr val="tx1"/>
                        </a:solidFill>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200" b="1" u="none" strike="noStrike" cap="none" dirty="0">
                          <a:solidFill>
                            <a:schemeClr val="tx1"/>
                          </a:solidFill>
                          <a:latin typeface="Arial" panose="020B0604020202020204" pitchFamily="34" charset="0"/>
                          <a:cs typeface="Arial" panose="020B0604020202020204" pitchFamily="34" charset="0"/>
                        </a:rPr>
                        <a:t>Burst</a:t>
                      </a:r>
                      <a:endParaRPr sz="2200" dirty="0">
                        <a:solidFill>
                          <a:schemeClr val="tx1"/>
                        </a:solidFill>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200" b="1" u="none" strike="noStrike" cap="none" dirty="0">
                          <a:solidFill>
                            <a:schemeClr val="tx1"/>
                          </a:solidFill>
                          <a:latin typeface="Arial" panose="020B0604020202020204" pitchFamily="34" charset="0"/>
                          <a:cs typeface="Arial" panose="020B0604020202020204" pitchFamily="34" charset="0"/>
                        </a:rPr>
                        <a:t>Priority</a:t>
                      </a:r>
                      <a:endParaRPr sz="2200" dirty="0">
                        <a:solidFill>
                          <a:schemeClr val="tx1"/>
                        </a:solidFill>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64590">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P1</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0</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20</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20</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4590">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P2</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25</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25</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30</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4590">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P3</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20</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25</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15</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4590">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P4</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35</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15</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35</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4590">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P5</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10</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35</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5</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64590">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P6</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15</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50</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10</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Bài tập 2</a:t>
            </a:r>
            <a:endParaRPr/>
          </a:p>
        </p:txBody>
      </p:sp>
      <p:sp>
        <p:nvSpPr>
          <p:cNvPr id="373" name="Google Shape;373;p25"/>
          <p:cNvSpPr txBox="1">
            <a:spLocks noGrp="1"/>
          </p:cNvSpPr>
          <p:nvPr>
            <p:ph idx="1"/>
          </p:nvPr>
        </p:nvSpPr>
        <p:spPr>
          <a:xfrm>
            <a:off x="774145" y="1233825"/>
            <a:ext cx="10579654" cy="503536"/>
          </a:xfrm>
          <a:prstGeom prst="rect">
            <a:avLst/>
          </a:prstGeom>
          <a:noFill/>
          <a:ln>
            <a:noFill/>
          </a:ln>
        </p:spPr>
        <p:txBody>
          <a:bodyPr spcFirstLastPara="1" wrap="square" lIns="91425" tIns="45700" rIns="91425" bIns="45700" anchor="t" anchorCtr="0">
            <a:noAutofit/>
          </a:bodyPr>
          <a:lstStyle/>
          <a:p>
            <a:pPr marL="0" indent="0">
              <a:spcBef>
                <a:spcPts val="0"/>
              </a:spcBef>
              <a:buSzPts val="2200"/>
              <a:buNone/>
            </a:pPr>
            <a:r>
              <a:rPr lang="en-US" sz="2200" dirty="0"/>
              <a:t>Cho 5 </a:t>
            </a:r>
            <a:r>
              <a:rPr lang="en-US" sz="2200" dirty="0" err="1"/>
              <a:t>tiến</a:t>
            </a:r>
            <a:r>
              <a:rPr lang="en-US" sz="2200" dirty="0"/>
              <a:t> </a:t>
            </a:r>
            <a:r>
              <a:rPr lang="en-US" sz="2200" dirty="0" err="1"/>
              <a:t>trình</a:t>
            </a:r>
            <a:r>
              <a:rPr lang="en-US" sz="2200" dirty="0"/>
              <a:t> </a:t>
            </a:r>
            <a:r>
              <a:rPr lang="en-US" sz="2200" dirty="0" err="1"/>
              <a:t>với</a:t>
            </a:r>
            <a:r>
              <a:rPr lang="en-US" sz="2200" dirty="0"/>
              <a:t> </a:t>
            </a:r>
            <a:r>
              <a:rPr lang="en-US" sz="2200" dirty="0" err="1"/>
              <a:t>thời</a:t>
            </a:r>
            <a:r>
              <a:rPr lang="en-US" sz="2200" dirty="0"/>
              <a:t> </a:t>
            </a:r>
            <a:r>
              <a:rPr lang="en-US" sz="2200" dirty="0" err="1"/>
              <a:t>gian</a:t>
            </a:r>
            <a:r>
              <a:rPr lang="en-US" sz="2200" dirty="0"/>
              <a:t> </a:t>
            </a:r>
            <a:r>
              <a:rPr lang="en-US" sz="2200" dirty="0" err="1"/>
              <a:t>vào</a:t>
            </a:r>
            <a:r>
              <a:rPr lang="en-US" sz="2200" dirty="0"/>
              <a:t> </a:t>
            </a:r>
            <a:r>
              <a:rPr lang="en-US" sz="2200" dirty="0" err="1"/>
              <a:t>và</a:t>
            </a:r>
            <a:r>
              <a:rPr lang="en-US" sz="2200" dirty="0"/>
              <a:t> </a:t>
            </a:r>
            <a:r>
              <a:rPr lang="en-US" sz="2200" dirty="0" err="1"/>
              <a:t>thời</a:t>
            </a:r>
            <a:r>
              <a:rPr lang="en-US" sz="2200" dirty="0"/>
              <a:t> </a:t>
            </a:r>
            <a:r>
              <a:rPr lang="en-US" sz="2200" dirty="0" err="1"/>
              <a:t>gian</a:t>
            </a:r>
            <a:r>
              <a:rPr lang="en-US" sz="2200" dirty="0"/>
              <a:t> </a:t>
            </a:r>
            <a:r>
              <a:rPr lang="en-US" sz="2200" dirty="0" err="1"/>
              <a:t>cần</a:t>
            </a:r>
            <a:r>
              <a:rPr lang="en-US" sz="2200" dirty="0"/>
              <a:t> CPU </a:t>
            </a:r>
            <a:r>
              <a:rPr lang="en-US" sz="2200" dirty="0" err="1"/>
              <a:t>tương</a:t>
            </a:r>
            <a:r>
              <a:rPr lang="en-US" sz="2200" dirty="0"/>
              <a:t> </a:t>
            </a:r>
            <a:r>
              <a:rPr lang="en-US" sz="2200" dirty="0" err="1"/>
              <a:t>ứng</a:t>
            </a:r>
            <a:r>
              <a:rPr lang="en-US" sz="2200" dirty="0"/>
              <a:t> </a:t>
            </a:r>
            <a:r>
              <a:rPr lang="en-US" sz="2200" dirty="0" err="1"/>
              <a:t>như</a:t>
            </a:r>
            <a:r>
              <a:rPr lang="en-US" sz="2200" dirty="0"/>
              <a:t> </a:t>
            </a:r>
            <a:r>
              <a:rPr lang="en-US" sz="2200" dirty="0" err="1"/>
              <a:t>bảng</a:t>
            </a:r>
            <a:r>
              <a:rPr lang="en-US" sz="2200" dirty="0"/>
              <a:t> </a:t>
            </a:r>
            <a:r>
              <a:rPr lang="en-US" sz="2200" dirty="0" err="1"/>
              <a:t>sau</a:t>
            </a:r>
            <a:r>
              <a:rPr lang="en-US" sz="2200" dirty="0"/>
              <a:t>:</a:t>
            </a:r>
            <a:endParaRPr sz="2200" dirty="0"/>
          </a:p>
        </p:txBody>
      </p:sp>
      <p:sp>
        <p:nvSpPr>
          <p:cNvPr id="375" name="Google Shape;375;p2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AF44CB9B-81E5-5F67-EC03-A6868ECEA5F3}"/>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700" b="0" i="0" u="none" strike="noStrike" kern="1200" cap="none" spc="0" normalizeH="0" baseline="0" noProof="0" smtClean="0">
                <a:ln>
                  <a:noFill/>
                </a:ln>
                <a:solidFill>
                  <a:srgbClr val="2A2F4F"/>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67</a:t>
            </a:fld>
            <a:endParaRPr kumimoji="0" lang="en-US" sz="7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377" name="Google Shape;377;p25"/>
          <p:cNvSpPr/>
          <p:nvPr/>
        </p:nvSpPr>
        <p:spPr>
          <a:xfrm>
            <a:off x="1524000" y="-184645"/>
            <a:ext cx="9144000" cy="369291"/>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2A2F4F"/>
              </a:solidFill>
              <a:effectLst/>
              <a:uLnTx/>
              <a:uFillTx/>
              <a:latin typeface="Times New Roman"/>
              <a:ea typeface="Times New Roman"/>
              <a:cs typeface="Times New Roman"/>
              <a:sym typeface="Times New Roman"/>
            </a:endParaRPr>
          </a:p>
        </p:txBody>
      </p:sp>
      <p:graphicFrame>
        <p:nvGraphicFramePr>
          <p:cNvPr id="378" name="Google Shape;378;p25"/>
          <p:cNvGraphicFramePr/>
          <p:nvPr>
            <p:extLst>
              <p:ext uri="{D42A27DB-BD31-4B8C-83A1-F6EECF244321}">
                <p14:modId xmlns:p14="http://schemas.microsoft.com/office/powerpoint/2010/main" val="1915608634"/>
              </p:ext>
            </p:extLst>
          </p:nvPr>
        </p:nvGraphicFramePr>
        <p:xfrm>
          <a:off x="3883897" y="1803879"/>
          <a:ext cx="4424205" cy="2297292"/>
        </p:xfrm>
        <a:graphic>
          <a:graphicData uri="http://schemas.openxmlformats.org/drawingml/2006/table">
            <a:tbl>
              <a:tblPr firstRow="1" bandRow="1">
                <a:noFill/>
              </a:tblPr>
              <a:tblGrid>
                <a:gridCol w="1474735">
                  <a:extLst>
                    <a:ext uri="{9D8B030D-6E8A-4147-A177-3AD203B41FA5}">
                      <a16:colId xmlns:a16="http://schemas.microsoft.com/office/drawing/2014/main" val="20000"/>
                    </a:ext>
                  </a:extLst>
                </a:gridCol>
                <a:gridCol w="1474735">
                  <a:extLst>
                    <a:ext uri="{9D8B030D-6E8A-4147-A177-3AD203B41FA5}">
                      <a16:colId xmlns:a16="http://schemas.microsoft.com/office/drawing/2014/main" val="20001"/>
                    </a:ext>
                  </a:extLst>
                </a:gridCol>
                <a:gridCol w="1474735">
                  <a:extLst>
                    <a:ext uri="{9D8B030D-6E8A-4147-A177-3AD203B41FA5}">
                      <a16:colId xmlns:a16="http://schemas.microsoft.com/office/drawing/2014/main" val="20002"/>
                    </a:ext>
                  </a:extLst>
                </a:gridCol>
              </a:tblGrid>
              <a:tr h="338330">
                <a:tc>
                  <a:txBody>
                    <a:bodyPr/>
                    <a:lstStyle/>
                    <a:p>
                      <a:pPr marL="0" marR="0" lvl="0" indent="0" algn="ctr" rtl="0">
                        <a:spcBef>
                          <a:spcPts val="0"/>
                        </a:spcBef>
                        <a:spcAft>
                          <a:spcPts val="0"/>
                        </a:spcAft>
                        <a:buNone/>
                      </a:pPr>
                      <a:r>
                        <a:rPr lang="en-US" sz="2000" b="1" u="none" strike="noStrike" cap="none" dirty="0">
                          <a:solidFill>
                            <a:schemeClr val="tx1"/>
                          </a:solidFill>
                          <a:latin typeface="Arial" panose="020B0604020202020204" pitchFamily="34" charset="0"/>
                          <a:cs typeface="Arial" panose="020B0604020202020204" pitchFamily="34" charset="0"/>
                        </a:rPr>
                        <a:t>Process</a:t>
                      </a:r>
                      <a:endParaRPr sz="2000" dirty="0">
                        <a:solidFill>
                          <a:schemeClr val="tx1"/>
                        </a:solidFill>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000" b="1" u="none" strike="noStrike" cap="none" dirty="0">
                          <a:solidFill>
                            <a:schemeClr val="tx1"/>
                          </a:solidFill>
                          <a:latin typeface="Arial" panose="020B0604020202020204" pitchFamily="34" charset="0"/>
                          <a:cs typeface="Arial" panose="020B0604020202020204" pitchFamily="34" charset="0"/>
                        </a:rPr>
                        <a:t>Arrival</a:t>
                      </a:r>
                      <a:endParaRPr sz="2000" dirty="0">
                        <a:solidFill>
                          <a:schemeClr val="tx1"/>
                        </a:solidFill>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000" b="1" u="none" strike="noStrike" cap="none" dirty="0">
                          <a:solidFill>
                            <a:schemeClr val="tx1"/>
                          </a:solidFill>
                          <a:latin typeface="Arial" panose="020B0604020202020204" pitchFamily="34" charset="0"/>
                          <a:cs typeface="Arial" panose="020B0604020202020204" pitchFamily="34" charset="0"/>
                        </a:rPr>
                        <a:t>Burst</a:t>
                      </a:r>
                      <a:endParaRPr sz="2000" dirty="0">
                        <a:solidFill>
                          <a:schemeClr val="tx1"/>
                        </a:solidFill>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38330">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cs typeface="Arial" panose="020B0604020202020204" pitchFamily="34" charset="0"/>
                        </a:rPr>
                        <a:t>P1</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0</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10</a:t>
                      </a:r>
                      <a:endParaRPr sz="200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8330">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cs typeface="Arial" panose="020B0604020202020204" pitchFamily="34" charset="0"/>
                        </a:rPr>
                        <a:t>P2</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2</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29</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38330">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cs typeface="Arial" panose="020B0604020202020204" pitchFamily="34" charset="0"/>
                        </a:rPr>
                        <a:t>P3</a:t>
                      </a:r>
                      <a:endParaRPr sz="200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4</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3</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38330">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cs typeface="Arial" panose="020B0604020202020204" pitchFamily="34" charset="0"/>
                        </a:rPr>
                        <a:t>P4</a:t>
                      </a:r>
                      <a:endParaRPr sz="200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5</a:t>
                      </a:r>
                      <a:endParaRPr sz="200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7</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38330">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cs typeface="Arial" panose="020B0604020202020204" pitchFamily="34" charset="0"/>
                        </a:rPr>
                        <a:t>P5</a:t>
                      </a:r>
                      <a:endParaRPr sz="200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7</a:t>
                      </a:r>
                      <a:endParaRPr sz="200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12</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 name="TextBox 3">
            <a:extLst>
              <a:ext uri="{FF2B5EF4-FFF2-40B4-BE49-F238E27FC236}">
                <a16:creationId xmlns:a16="http://schemas.microsoft.com/office/drawing/2014/main" id="{220DE3F2-2318-C260-132D-BD4343A220E8}"/>
              </a:ext>
            </a:extLst>
          </p:cNvPr>
          <p:cNvSpPr txBox="1"/>
          <p:nvPr/>
        </p:nvSpPr>
        <p:spPr>
          <a:xfrm>
            <a:off x="893032" y="4030436"/>
            <a:ext cx="10524822" cy="2477922"/>
          </a:xfrm>
          <a:prstGeom prst="rect">
            <a:avLst/>
          </a:prstGeom>
          <a:noFill/>
        </p:spPr>
        <p:txBody>
          <a:bodyPr wrap="square">
            <a:spAutoFit/>
          </a:bodyPr>
          <a:lstStyle/>
          <a:p>
            <a:pPr marL="0" marR="0" lvl="0" indent="0" algn="l" defTabSz="914400" rtl="0" eaLnBrk="1" fontAlgn="auto" latinLnBrk="0" hangingPunct="1">
              <a:lnSpc>
                <a:spcPct val="130000"/>
              </a:lnSpc>
              <a:spcBef>
                <a:spcPts val="300"/>
              </a:spcBef>
              <a:spcAft>
                <a:spcPts val="300"/>
              </a:spcAft>
              <a:buClrTx/>
              <a:buSzPts val="2200"/>
              <a:buFontTx/>
              <a:buNone/>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Vẽ giản đồ Gantt và tính thời gian đợi trung bình, thời gian đáp ứng trung bình</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 thời gia</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n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hoàn</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thành</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trung bình cho các giải thuật</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sau</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endParaRPr>
          </a:p>
          <a:p>
            <a:pPr marL="0" marR="0" lvl="0" indent="-457200" algn="l" defTabSz="914400" rtl="0" eaLnBrk="1" fontAlgn="auto" latinLnBrk="0" hangingPunct="1">
              <a:lnSpc>
                <a:spcPct val="130000"/>
              </a:lnSpc>
              <a:spcBef>
                <a:spcPts val="300"/>
              </a:spcBef>
              <a:spcAft>
                <a:spcPts val="300"/>
              </a:spcAft>
              <a:buClrTx/>
              <a:buSzPts val="2200"/>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FCFS				 </a:t>
            </a:r>
          </a:p>
          <a:p>
            <a:pPr marL="0" marR="0" lvl="0" indent="-457200" algn="l" defTabSz="914400" rtl="0" eaLnBrk="1" fontAlgn="auto" latinLnBrk="0" hangingPunct="1">
              <a:lnSpc>
                <a:spcPct val="130000"/>
              </a:lnSpc>
              <a:spcBef>
                <a:spcPts val="300"/>
              </a:spcBef>
              <a:spcAft>
                <a:spcPts val="300"/>
              </a:spcAft>
              <a:buClrTx/>
              <a:buSzPts val="2200"/>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SJF preemptive	 		</a:t>
            </a:r>
          </a:p>
          <a:p>
            <a:pPr marL="0" marR="0" lvl="0" indent="-457200" algn="l" defTabSz="914400" rtl="0" eaLnBrk="1" fontAlgn="auto" latinLnBrk="0" hangingPunct="1">
              <a:lnSpc>
                <a:spcPct val="130000"/>
              </a:lnSpc>
              <a:spcBef>
                <a:spcPts val="300"/>
              </a:spcBef>
              <a:spcAft>
                <a:spcPts val="300"/>
              </a:spcAft>
              <a:buClrTx/>
              <a:buSzPts val="2200"/>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RR với quantum time = 10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Bài tập 3</a:t>
            </a:r>
            <a:endParaRPr/>
          </a:p>
        </p:txBody>
      </p:sp>
      <p:sp>
        <p:nvSpPr>
          <p:cNvPr id="385" name="Google Shape;385;p26"/>
          <p:cNvSpPr txBox="1">
            <a:spLocks noGrp="1"/>
          </p:cNvSpPr>
          <p:nvPr>
            <p:ph idx="1"/>
          </p:nvPr>
        </p:nvSpPr>
        <p:spPr>
          <a:xfrm>
            <a:off x="774145" y="1233825"/>
            <a:ext cx="10579654" cy="613264"/>
          </a:xfrm>
          <a:prstGeom prst="rect">
            <a:avLst/>
          </a:prstGeom>
          <a:noFill/>
          <a:ln>
            <a:noFill/>
          </a:ln>
        </p:spPr>
        <p:txBody>
          <a:bodyPr spcFirstLastPara="1" wrap="square" lIns="91425" tIns="45700" rIns="91425" bIns="45700" anchor="t" anchorCtr="0">
            <a:noAutofit/>
          </a:bodyPr>
          <a:lstStyle/>
          <a:p>
            <a:pPr marL="0" indent="0">
              <a:spcBef>
                <a:spcPts val="0"/>
              </a:spcBef>
              <a:buSzPts val="2200"/>
              <a:buNone/>
            </a:pPr>
            <a:r>
              <a:rPr lang="en-US" sz="2200" dirty="0" err="1"/>
              <a:t>Xét</a:t>
            </a:r>
            <a:r>
              <a:rPr lang="en-US" sz="2200" dirty="0"/>
              <a:t> </a:t>
            </a:r>
            <a:r>
              <a:rPr lang="en-US" sz="2200" dirty="0" err="1"/>
              <a:t>tập</a:t>
            </a:r>
            <a:r>
              <a:rPr lang="en-US" sz="2200" dirty="0"/>
              <a:t> </a:t>
            </a:r>
            <a:r>
              <a:rPr lang="en-US" sz="2200" dirty="0" err="1"/>
              <a:t>các</a:t>
            </a:r>
            <a:r>
              <a:rPr lang="en-US" sz="2200" dirty="0"/>
              <a:t> </a:t>
            </a:r>
            <a:r>
              <a:rPr lang="en-US" sz="2200" dirty="0" err="1"/>
              <a:t>tiến</a:t>
            </a:r>
            <a:r>
              <a:rPr lang="en-US" sz="2200" dirty="0"/>
              <a:t> </a:t>
            </a:r>
            <a:r>
              <a:rPr lang="en-US" sz="2200" dirty="0" err="1"/>
              <a:t>trình</a:t>
            </a:r>
            <a:r>
              <a:rPr lang="en-US" sz="2200" dirty="0"/>
              <a:t> </a:t>
            </a:r>
            <a:r>
              <a:rPr lang="en-US" sz="2200" dirty="0" err="1"/>
              <a:t>sau</a:t>
            </a:r>
            <a:r>
              <a:rPr lang="en-US" sz="2200" dirty="0"/>
              <a:t> (</a:t>
            </a:r>
            <a:r>
              <a:rPr lang="en-US" sz="2200" dirty="0" err="1"/>
              <a:t>với</a:t>
            </a:r>
            <a:r>
              <a:rPr lang="en-US" sz="2200" dirty="0"/>
              <a:t> </a:t>
            </a:r>
            <a:r>
              <a:rPr lang="en-US" sz="2200" dirty="0" err="1"/>
              <a:t>thời</a:t>
            </a:r>
            <a:r>
              <a:rPr lang="en-US" sz="2200" dirty="0"/>
              <a:t> </a:t>
            </a:r>
            <a:r>
              <a:rPr lang="en-US" sz="2200" dirty="0" err="1"/>
              <a:t>gian</a:t>
            </a:r>
            <a:r>
              <a:rPr lang="en-US" sz="2200" dirty="0"/>
              <a:t> </a:t>
            </a:r>
            <a:r>
              <a:rPr lang="en-US" sz="2200" dirty="0" err="1"/>
              <a:t>vào</a:t>
            </a:r>
            <a:r>
              <a:rPr lang="en-US" sz="2200" dirty="0"/>
              <a:t> </a:t>
            </a:r>
            <a:r>
              <a:rPr lang="en-US" sz="2200" dirty="0" err="1"/>
              <a:t>hệ</a:t>
            </a:r>
            <a:r>
              <a:rPr lang="en-US" sz="2200" dirty="0"/>
              <a:t> </a:t>
            </a:r>
            <a:r>
              <a:rPr lang="en-US" sz="2200" dirty="0" err="1"/>
              <a:t>thống</a:t>
            </a:r>
            <a:r>
              <a:rPr lang="en-US" sz="2200" dirty="0"/>
              <a:t>, </a:t>
            </a:r>
            <a:r>
              <a:rPr lang="en-US" sz="2200" dirty="0" err="1"/>
              <a:t>thời</a:t>
            </a:r>
            <a:r>
              <a:rPr lang="en-US" sz="2200" dirty="0"/>
              <a:t> </a:t>
            </a:r>
            <a:r>
              <a:rPr lang="en-US" sz="2200" dirty="0" err="1"/>
              <a:t>gian</a:t>
            </a:r>
            <a:r>
              <a:rPr lang="en-US" sz="2200" dirty="0"/>
              <a:t> </a:t>
            </a:r>
            <a:r>
              <a:rPr lang="en-US" sz="2200" dirty="0" err="1"/>
              <a:t>yêu</a:t>
            </a:r>
            <a:r>
              <a:rPr lang="en-US" sz="2200" dirty="0"/>
              <a:t> </a:t>
            </a:r>
            <a:r>
              <a:rPr lang="en-US" sz="2200" dirty="0" err="1"/>
              <a:t>cầu</a:t>
            </a:r>
            <a:r>
              <a:rPr lang="en-US" sz="2200" dirty="0"/>
              <a:t> CPU </a:t>
            </a:r>
            <a:r>
              <a:rPr lang="en-US" sz="2200" dirty="0" err="1"/>
              <a:t>và</a:t>
            </a:r>
            <a:r>
              <a:rPr lang="en-US" sz="2200" dirty="0"/>
              <a:t> </a:t>
            </a:r>
            <a:r>
              <a:rPr lang="en-US" sz="2200" dirty="0" err="1"/>
              <a:t>độ</a:t>
            </a:r>
            <a:r>
              <a:rPr lang="en-US" sz="2200" dirty="0"/>
              <a:t> </a:t>
            </a:r>
            <a:r>
              <a:rPr lang="en-US" sz="2200" dirty="0" err="1"/>
              <a:t>ưu</a:t>
            </a:r>
            <a:r>
              <a:rPr lang="en-US" sz="2200" dirty="0"/>
              <a:t> </a:t>
            </a:r>
            <a:r>
              <a:rPr lang="en-US" sz="2200" dirty="0" err="1"/>
              <a:t>tiên</a:t>
            </a:r>
            <a:r>
              <a:rPr lang="en-US" sz="2200" dirty="0"/>
              <a:t> </a:t>
            </a:r>
            <a:r>
              <a:rPr lang="en-US" sz="2200" dirty="0" err="1"/>
              <a:t>kèm</a:t>
            </a:r>
            <a:r>
              <a:rPr lang="en-US" sz="2200" dirty="0"/>
              <a:t> </a:t>
            </a:r>
            <a:r>
              <a:rPr lang="en-US" sz="2200" dirty="0" err="1"/>
              <a:t>theo</a:t>
            </a:r>
            <a:r>
              <a:rPr lang="en-US" sz="2200" dirty="0"/>
              <a:t>) :</a:t>
            </a:r>
            <a:endParaRPr sz="2200" dirty="0"/>
          </a:p>
        </p:txBody>
      </p:sp>
      <p:sp>
        <p:nvSpPr>
          <p:cNvPr id="387" name="Google Shape;387;p26"/>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920E9330-5933-4133-280B-439FB1DD0FB3}"/>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700" b="0" i="0" u="none" strike="noStrike" kern="1200" cap="none" spc="0" normalizeH="0" baseline="0" noProof="0" smtClean="0">
                <a:ln>
                  <a:noFill/>
                </a:ln>
                <a:solidFill>
                  <a:srgbClr val="2A2F4F"/>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68</a:t>
            </a:fld>
            <a:endParaRPr kumimoji="0" lang="en-US" sz="7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389" name="Google Shape;389;p26"/>
          <p:cNvSpPr/>
          <p:nvPr/>
        </p:nvSpPr>
        <p:spPr>
          <a:xfrm>
            <a:off x="1524000" y="-184645"/>
            <a:ext cx="9144000" cy="369291"/>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2A2F4F"/>
              </a:solidFill>
              <a:effectLst/>
              <a:uLnTx/>
              <a:uFillTx/>
              <a:latin typeface="Times New Roman"/>
              <a:ea typeface="Times New Roman"/>
              <a:cs typeface="Times New Roman"/>
              <a:sym typeface="Times New Roman"/>
            </a:endParaRPr>
          </a:p>
        </p:txBody>
      </p:sp>
      <p:graphicFrame>
        <p:nvGraphicFramePr>
          <p:cNvPr id="390" name="Google Shape;390;p26"/>
          <p:cNvGraphicFramePr/>
          <p:nvPr>
            <p:extLst>
              <p:ext uri="{D42A27DB-BD31-4B8C-83A1-F6EECF244321}">
                <p14:modId xmlns:p14="http://schemas.microsoft.com/office/powerpoint/2010/main" val="4013108899"/>
              </p:ext>
            </p:extLst>
          </p:nvPr>
        </p:nvGraphicFramePr>
        <p:xfrm>
          <a:off x="4027169" y="1867959"/>
          <a:ext cx="4501940" cy="2213256"/>
        </p:xfrm>
        <a:graphic>
          <a:graphicData uri="http://schemas.openxmlformats.org/drawingml/2006/table">
            <a:tbl>
              <a:tblPr firstRow="1" bandRow="1">
                <a:noFill/>
              </a:tblPr>
              <a:tblGrid>
                <a:gridCol w="1125485">
                  <a:extLst>
                    <a:ext uri="{9D8B030D-6E8A-4147-A177-3AD203B41FA5}">
                      <a16:colId xmlns:a16="http://schemas.microsoft.com/office/drawing/2014/main" val="20000"/>
                    </a:ext>
                  </a:extLst>
                </a:gridCol>
                <a:gridCol w="1125485">
                  <a:extLst>
                    <a:ext uri="{9D8B030D-6E8A-4147-A177-3AD203B41FA5}">
                      <a16:colId xmlns:a16="http://schemas.microsoft.com/office/drawing/2014/main" val="20001"/>
                    </a:ext>
                  </a:extLst>
                </a:gridCol>
                <a:gridCol w="1125485">
                  <a:extLst>
                    <a:ext uri="{9D8B030D-6E8A-4147-A177-3AD203B41FA5}">
                      <a16:colId xmlns:a16="http://schemas.microsoft.com/office/drawing/2014/main" val="20002"/>
                    </a:ext>
                  </a:extLst>
                </a:gridCol>
                <a:gridCol w="1125485">
                  <a:extLst>
                    <a:ext uri="{9D8B030D-6E8A-4147-A177-3AD203B41FA5}">
                      <a16:colId xmlns:a16="http://schemas.microsoft.com/office/drawing/2014/main" val="20003"/>
                    </a:ext>
                  </a:extLst>
                </a:gridCol>
              </a:tblGrid>
              <a:tr h="326190">
                <a:tc>
                  <a:txBody>
                    <a:bodyPr/>
                    <a:lstStyle/>
                    <a:p>
                      <a:pPr marL="0" marR="0" lvl="0" indent="0" algn="ctr" rtl="0">
                        <a:spcBef>
                          <a:spcPts val="0"/>
                        </a:spcBef>
                        <a:spcAft>
                          <a:spcPts val="0"/>
                        </a:spcAft>
                        <a:buNone/>
                      </a:pPr>
                      <a:r>
                        <a:rPr lang="en-US" sz="2000" b="1" u="none" strike="noStrike" cap="none" dirty="0">
                          <a:solidFill>
                            <a:schemeClr val="tx1"/>
                          </a:solidFill>
                          <a:latin typeface="Arial" panose="020B0604020202020204" pitchFamily="34" charset="0"/>
                          <a:cs typeface="Arial" panose="020B0604020202020204" pitchFamily="34" charset="0"/>
                        </a:rPr>
                        <a:t>Process</a:t>
                      </a:r>
                      <a:endParaRPr sz="2000" dirty="0">
                        <a:solidFill>
                          <a:schemeClr val="tx1"/>
                        </a:solidFill>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000" b="1" u="none" strike="noStrike" cap="none" dirty="0">
                          <a:solidFill>
                            <a:schemeClr val="tx1"/>
                          </a:solidFill>
                          <a:latin typeface="Arial" panose="020B0604020202020204" pitchFamily="34" charset="0"/>
                          <a:cs typeface="Arial" panose="020B0604020202020204" pitchFamily="34" charset="0"/>
                        </a:rPr>
                        <a:t>Arrival</a:t>
                      </a:r>
                      <a:endParaRPr sz="2000" dirty="0">
                        <a:solidFill>
                          <a:schemeClr val="tx1"/>
                        </a:solidFill>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000" b="1" u="none" strike="noStrike" cap="none" dirty="0">
                          <a:solidFill>
                            <a:schemeClr val="tx1"/>
                          </a:solidFill>
                          <a:latin typeface="Arial" panose="020B0604020202020204" pitchFamily="34" charset="0"/>
                          <a:cs typeface="Arial" panose="020B0604020202020204" pitchFamily="34" charset="0"/>
                        </a:rPr>
                        <a:t>Burst</a:t>
                      </a:r>
                      <a:endParaRPr sz="2000" dirty="0">
                        <a:solidFill>
                          <a:schemeClr val="tx1"/>
                        </a:solidFill>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000" b="1" u="none" strike="noStrike" cap="none" dirty="0">
                          <a:solidFill>
                            <a:schemeClr val="tx1"/>
                          </a:solidFill>
                          <a:latin typeface="Arial" panose="020B0604020202020204" pitchFamily="34" charset="0"/>
                          <a:cs typeface="Arial" panose="020B0604020202020204" pitchFamily="34" charset="0"/>
                        </a:rPr>
                        <a:t>Priority</a:t>
                      </a:r>
                      <a:endParaRPr sz="2000" dirty="0">
                        <a:solidFill>
                          <a:schemeClr val="tx1"/>
                        </a:solidFill>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26190">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cs typeface="Arial" panose="020B0604020202020204" pitchFamily="34" charset="0"/>
                        </a:rPr>
                        <a:t>P1</a:t>
                      </a:r>
                      <a:endParaRPr sz="2000" dirty="0">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0</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10</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3</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6190">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cs typeface="Arial" panose="020B0604020202020204" pitchFamily="34" charset="0"/>
                        </a:rPr>
                        <a:t>P2</a:t>
                      </a:r>
                      <a:endParaRPr sz="2000" dirty="0">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1</a:t>
                      </a:r>
                      <a:endParaRPr sz="2000" dirty="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3</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2</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6190">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cs typeface="Arial" panose="020B0604020202020204" pitchFamily="34" charset="0"/>
                        </a:rPr>
                        <a:t>P3</a:t>
                      </a:r>
                      <a:endParaRPr sz="2000">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2</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2</a:t>
                      </a:r>
                      <a:endParaRPr sz="2000" dirty="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1</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6190">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cs typeface="Arial" panose="020B0604020202020204" pitchFamily="34" charset="0"/>
                        </a:rPr>
                        <a:t>P4</a:t>
                      </a:r>
                      <a:endParaRPr sz="2000">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3</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1</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2</a:t>
                      </a:r>
                      <a:endParaRPr sz="2000" dirty="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26190">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cs typeface="Arial" panose="020B0604020202020204" pitchFamily="34" charset="0"/>
                        </a:rPr>
                        <a:t>P5</a:t>
                      </a:r>
                      <a:endParaRPr sz="2000">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4</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5</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4</a:t>
                      </a:r>
                      <a:endParaRPr sz="2000" dirty="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 name="TextBox 3">
            <a:extLst>
              <a:ext uri="{FF2B5EF4-FFF2-40B4-BE49-F238E27FC236}">
                <a16:creationId xmlns:a16="http://schemas.microsoft.com/office/drawing/2014/main" id="{09E7BFC2-48A1-DDBE-4A17-58498D630DDC}"/>
              </a:ext>
            </a:extLst>
          </p:cNvPr>
          <p:cNvSpPr txBox="1"/>
          <p:nvPr/>
        </p:nvSpPr>
        <p:spPr>
          <a:xfrm>
            <a:off x="775669" y="4030436"/>
            <a:ext cx="10578130" cy="2477922"/>
          </a:xfrm>
          <a:prstGeom prst="rect">
            <a:avLst/>
          </a:prstGeom>
          <a:noFill/>
        </p:spPr>
        <p:txBody>
          <a:bodyPr wrap="square">
            <a:spAutoFit/>
          </a:bodyPr>
          <a:lstStyle/>
          <a:p>
            <a:pPr marL="0" marR="0" lvl="0" indent="0" algn="l" defTabSz="914400" rtl="0" eaLnBrk="1" fontAlgn="auto" latinLnBrk="0" hangingPunct="1">
              <a:lnSpc>
                <a:spcPct val="130000"/>
              </a:lnSpc>
              <a:spcBef>
                <a:spcPts val="300"/>
              </a:spcBef>
              <a:spcAft>
                <a:spcPts val="300"/>
              </a:spcAft>
              <a:buClrTx/>
              <a:buSzPts val="2200"/>
              <a:buFontTx/>
              <a:buNone/>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Vẽ giản đồ Gantt và tính thời gian đợi trung bình, thời gian đáp ứng trung bình</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 thời gia</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n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hoàn</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thành</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trung bình cho các giải thuật</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sau</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endParaRPr>
          </a:p>
          <a:p>
            <a:pPr marL="0" marR="0" lvl="0" indent="-457200" algn="l" defTabSz="914400" rtl="0" eaLnBrk="1" fontAlgn="auto" latinLnBrk="0" hangingPunct="1">
              <a:lnSpc>
                <a:spcPct val="130000"/>
              </a:lnSpc>
              <a:spcBef>
                <a:spcPts val="300"/>
              </a:spcBef>
              <a:spcAft>
                <a:spcPts val="300"/>
              </a:spcAft>
              <a:buClrTx/>
              <a:buSzPts val="2200"/>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SJF Preemptive						</a:t>
            </a:r>
          </a:p>
          <a:p>
            <a:pPr marL="0" marR="0" lvl="0" indent="-457200" algn="l" defTabSz="914400" rtl="0" eaLnBrk="1" fontAlgn="auto" latinLnBrk="0" hangingPunct="1">
              <a:lnSpc>
                <a:spcPct val="130000"/>
              </a:lnSpc>
              <a:spcBef>
                <a:spcPts val="300"/>
              </a:spcBef>
              <a:spcAft>
                <a:spcPts val="300"/>
              </a:spcAft>
              <a:buClrTx/>
              <a:buSzPts val="2200"/>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RR với quantum time = 2 					</a:t>
            </a:r>
          </a:p>
          <a:p>
            <a:pPr marL="0" marR="0" lvl="0" indent="-457200" algn="l" defTabSz="914400" rtl="0" eaLnBrk="1" fontAlgn="auto" latinLnBrk="0" hangingPunct="1">
              <a:lnSpc>
                <a:spcPct val="130000"/>
              </a:lnSpc>
              <a:spcBef>
                <a:spcPts val="300"/>
              </a:spcBef>
              <a:spcAft>
                <a:spcPts val="300"/>
              </a:spcAft>
              <a:buClrTx/>
              <a:buSzPts val="2200"/>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Điều phối theo độ ưu tiên độc quyền (độ ưu tiên 1 &gt; 2 &gt;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Bài tập 4</a:t>
            </a:r>
            <a:endParaRPr/>
          </a:p>
        </p:txBody>
      </p:sp>
      <p:sp>
        <p:nvSpPr>
          <p:cNvPr id="397" name="Google Shape;397;p27"/>
          <p:cNvSpPr txBox="1">
            <a:spLocks noGrp="1"/>
          </p:cNvSpPr>
          <p:nvPr>
            <p:ph idx="1"/>
          </p:nvPr>
        </p:nvSpPr>
        <p:spPr>
          <a:xfrm>
            <a:off x="774145" y="1233825"/>
            <a:ext cx="10579654" cy="2195176"/>
          </a:xfrm>
          <a:prstGeom prst="rect">
            <a:avLst/>
          </a:prstGeom>
          <a:noFill/>
          <a:ln>
            <a:noFill/>
          </a:ln>
        </p:spPr>
        <p:txBody>
          <a:bodyPr spcFirstLastPara="1" wrap="square" lIns="91425" tIns="45700" rIns="91425" bIns="45700" anchor="t" anchorCtr="0">
            <a:noAutofit/>
          </a:bodyPr>
          <a:lstStyle/>
          <a:p>
            <a:pPr marL="0" indent="0">
              <a:lnSpc>
                <a:spcPct val="130000"/>
              </a:lnSpc>
              <a:spcBef>
                <a:spcPts val="300"/>
              </a:spcBef>
              <a:spcAft>
                <a:spcPts val="300"/>
              </a:spcAft>
              <a:buSzPts val="2200"/>
              <a:buNone/>
            </a:pPr>
            <a:r>
              <a:rPr lang="vi-VN" sz="2200" dirty="0"/>
              <a:t>Vẽ giản đồ Gantt và tính thời gian đợi trung bình, thời gian đáp ứng trung bình</a:t>
            </a:r>
            <a:r>
              <a:rPr lang="en-US" sz="2200" dirty="0"/>
              <a:t>,</a:t>
            </a:r>
            <a:r>
              <a:rPr lang="vi-VN" sz="2200" dirty="0"/>
              <a:t> thời gia</a:t>
            </a:r>
            <a:r>
              <a:rPr lang="en-US" sz="2200" dirty="0">
                <a:latin typeface="Arial" panose="020B0604020202020204" pitchFamily="34" charset="0"/>
                <a:cs typeface="Arial" panose="020B0604020202020204" pitchFamily="34" charset="0"/>
              </a:rPr>
              <a:t>n </a:t>
            </a:r>
            <a:r>
              <a:rPr lang="en-US" sz="2200" dirty="0" err="1">
                <a:latin typeface="Arial" panose="020B0604020202020204" pitchFamily="34" charset="0"/>
                <a:cs typeface="Arial" panose="020B0604020202020204" pitchFamily="34" charset="0"/>
              </a:rPr>
              <a:t>hoàn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thành</a:t>
            </a:r>
            <a:r>
              <a:rPr lang="vi-VN" sz="2200" dirty="0">
                <a:latin typeface="Arial" panose="020B0604020202020204" pitchFamily="34" charset="0"/>
                <a:cs typeface="Arial" panose="020B0604020202020204" pitchFamily="34" charset="0"/>
              </a:rPr>
              <a:t> </a:t>
            </a:r>
            <a:r>
              <a:rPr lang="vi-VN" sz="2200" dirty="0"/>
              <a:t>trung bình cho các giải thuật</a:t>
            </a:r>
            <a:r>
              <a:rPr lang="en-US" sz="2200" dirty="0"/>
              <a:t> </a:t>
            </a:r>
            <a:r>
              <a:rPr lang="en-US" sz="2200" dirty="0" err="1">
                <a:latin typeface="Arial" panose="020B0604020202020204" pitchFamily="34" charset="0"/>
                <a:cs typeface="Arial" panose="020B0604020202020204" pitchFamily="34" charset="0"/>
              </a:rPr>
              <a:t>sau</a:t>
            </a:r>
            <a:r>
              <a:rPr lang="en-US" sz="2200" dirty="0">
                <a:latin typeface="Arial" panose="020B0604020202020204" pitchFamily="34" charset="0"/>
                <a:cs typeface="Arial" panose="020B0604020202020204" pitchFamily="34" charset="0"/>
              </a:rPr>
              <a:t>: </a:t>
            </a:r>
            <a:endParaRPr lang="vi-VN" sz="2200" dirty="0">
              <a:latin typeface="Arial" panose="020B0604020202020204" pitchFamily="34" charset="0"/>
              <a:cs typeface="Arial" panose="020B0604020202020204" pitchFamily="34" charset="0"/>
            </a:endParaRPr>
          </a:p>
          <a:p>
            <a:pPr indent="-457200">
              <a:spcBef>
                <a:spcPts val="440"/>
              </a:spcBef>
              <a:buSzPts val="2200"/>
              <a:buFont typeface="Times New Roman"/>
              <a:buAutoNum type="alphaLcPeriod"/>
            </a:pPr>
            <a:r>
              <a:rPr lang="en-US" sz="2200" dirty="0"/>
              <a:t>FCFS, SJF </a:t>
            </a:r>
          </a:p>
          <a:p>
            <a:pPr indent="-457200">
              <a:spcBef>
                <a:spcPts val="440"/>
              </a:spcBef>
              <a:buSzPts val="2200"/>
              <a:buFont typeface="Times New Roman"/>
              <a:buAutoNum type="alphaLcPeriod"/>
            </a:pPr>
            <a:r>
              <a:rPr lang="en-US" sz="2200" dirty="0"/>
              <a:t>RR </a:t>
            </a:r>
            <a:r>
              <a:rPr lang="en-US" sz="2200" dirty="0" err="1"/>
              <a:t>với</a:t>
            </a:r>
            <a:r>
              <a:rPr lang="en-US" sz="2200" dirty="0"/>
              <a:t> quantum time = 10 </a:t>
            </a:r>
            <a:endParaRPr lang="en-US" sz="2400" dirty="0"/>
          </a:p>
        </p:txBody>
      </p:sp>
      <p:sp>
        <p:nvSpPr>
          <p:cNvPr id="399" name="Google Shape;399;p2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3EB5513E-222D-7C95-687F-F3C42A42E87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700" b="0" i="0" u="none" strike="noStrike" kern="1200" cap="none" spc="0" normalizeH="0" baseline="0" noProof="0" smtClean="0">
                <a:ln>
                  <a:noFill/>
                </a:ln>
                <a:solidFill>
                  <a:srgbClr val="2A2F4F"/>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69</a:t>
            </a:fld>
            <a:endParaRPr kumimoji="0" lang="en-US" sz="7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401" name="Google Shape;401;p27"/>
          <p:cNvSpPr/>
          <p:nvPr/>
        </p:nvSpPr>
        <p:spPr>
          <a:xfrm>
            <a:off x="1524000" y="-184645"/>
            <a:ext cx="9144000" cy="369291"/>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2A2F4F"/>
              </a:solidFill>
              <a:effectLst/>
              <a:uLnTx/>
              <a:uFillTx/>
              <a:latin typeface="Times New Roman"/>
              <a:ea typeface="Times New Roman"/>
              <a:cs typeface="Times New Roman"/>
              <a:sym typeface="Times New Roman"/>
            </a:endParaRPr>
          </a:p>
        </p:txBody>
      </p:sp>
      <p:graphicFrame>
        <p:nvGraphicFramePr>
          <p:cNvPr id="402" name="Google Shape;402;p27"/>
          <p:cNvGraphicFramePr/>
          <p:nvPr>
            <p:extLst>
              <p:ext uri="{D42A27DB-BD31-4B8C-83A1-F6EECF244321}">
                <p14:modId xmlns:p14="http://schemas.microsoft.com/office/powerpoint/2010/main" val="2726472517"/>
              </p:ext>
            </p:extLst>
          </p:nvPr>
        </p:nvGraphicFramePr>
        <p:xfrm>
          <a:off x="3047207" y="3429000"/>
          <a:ext cx="6096000" cy="2560380"/>
        </p:xfrm>
        <a:graphic>
          <a:graphicData uri="http://schemas.openxmlformats.org/drawingml/2006/table">
            <a:tbl>
              <a:tblPr firstRow="1" bandRow="1">
                <a:noFil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2200" b="1" u="none" strike="noStrike" cap="none" dirty="0">
                          <a:solidFill>
                            <a:schemeClr val="tx1"/>
                          </a:solidFill>
                          <a:latin typeface="Arial" panose="020B0604020202020204" pitchFamily="34" charset="0"/>
                          <a:cs typeface="Arial" panose="020B0604020202020204" pitchFamily="34" charset="0"/>
                        </a:rPr>
                        <a:t>Process</a:t>
                      </a:r>
                      <a:endParaRPr b="1" dirty="0">
                        <a:solidFill>
                          <a:schemeClr val="tx1"/>
                        </a:solidFill>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200" b="1" u="none" strike="noStrike" cap="none" dirty="0">
                          <a:solidFill>
                            <a:schemeClr val="tx1"/>
                          </a:solidFill>
                          <a:latin typeface="Arial" panose="020B0604020202020204" pitchFamily="34" charset="0"/>
                          <a:cs typeface="Arial" panose="020B0604020202020204" pitchFamily="34" charset="0"/>
                        </a:rPr>
                        <a:t>Burst Time</a:t>
                      </a:r>
                      <a:endParaRPr sz="2200" b="1" u="none" strike="noStrike" cap="none" dirty="0">
                        <a:solidFill>
                          <a:schemeClr val="tx1"/>
                        </a:solidFill>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200" b="1" u="none" strike="noStrike" cap="none" dirty="0">
                          <a:solidFill>
                            <a:schemeClr val="tx1"/>
                          </a:solidFill>
                          <a:latin typeface="Arial" panose="020B0604020202020204" pitchFamily="34" charset="0"/>
                          <a:cs typeface="Arial" panose="020B0604020202020204" pitchFamily="34" charset="0"/>
                        </a:rPr>
                        <a:t>Arrival Time</a:t>
                      </a:r>
                      <a:endParaRPr b="1" dirty="0">
                        <a:solidFill>
                          <a:schemeClr val="tx1"/>
                        </a:solidFill>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P1</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10</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5</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1325">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P2</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29</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2</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P3</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3</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0</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P4</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7</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1</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P5</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12</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7</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1.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endParaRPr dirty="0"/>
          </a:p>
        </p:txBody>
      </p:sp>
      <p:sp>
        <p:nvSpPr>
          <p:cNvPr id="130" name="Google Shape;130;p8"/>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132" name="Google Shape;132;p8"/>
          <p:cNvSpPr txBox="1"/>
          <p:nvPr/>
        </p:nvSpPr>
        <p:spPr>
          <a:xfrm>
            <a:off x="774145" y="1834357"/>
            <a:ext cx="5538042" cy="2006663"/>
          </a:xfrm>
          <a:prstGeom prst="rect">
            <a:avLst/>
          </a:prstGeom>
          <a:noFill/>
          <a:ln>
            <a:noFill/>
          </a:ln>
        </p:spPr>
        <p:txBody>
          <a:bodyPr spcFirstLastPara="1" wrap="square" lIns="91425" tIns="45700" rIns="91425" bIns="45700" anchor="t" anchorCtr="0">
            <a:spAutoFit/>
          </a:bodyPr>
          <a:lstStyle/>
          <a:p>
            <a:pPr marL="357188" lvl="1" indent="-336550" algn="just">
              <a:lnSpc>
                <a:spcPct val="130000"/>
              </a:lnSpc>
              <a:spcBef>
                <a:spcPts val="300"/>
              </a:spcBef>
              <a:spcAft>
                <a:spcPts val="300"/>
              </a:spcAft>
              <a:buClr>
                <a:schemeClr val="dk1"/>
              </a:buClr>
              <a:buSzPts val="2400"/>
              <a:buFont typeface="Arial" panose="020B0604020202020204" pitchFamily="34" charset="0"/>
              <a:buChar char="•"/>
            </a:pPr>
            <a:r>
              <a:rPr lang="en-US" sz="2200" dirty="0" err="1">
                <a:solidFill>
                  <a:schemeClr val="dk1"/>
                </a:solidFill>
                <a:latin typeface="Arial" panose="020B0604020202020204" pitchFamily="34" charset="0"/>
                <a:cs typeface="Arial" panose="020B0604020202020204" pitchFamily="34" charset="0"/>
                <a:sym typeface="Times New Roman"/>
              </a:rPr>
              <a:t>Tiến</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trình</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yêu</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cầu</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thời</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gian</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thực</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thi</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trên</a:t>
            </a:r>
            <a:r>
              <a:rPr lang="en-US" sz="2200" dirty="0">
                <a:solidFill>
                  <a:schemeClr val="dk1"/>
                </a:solidFill>
                <a:latin typeface="Arial" panose="020B0604020202020204" pitchFamily="34" charset="0"/>
                <a:cs typeface="Arial" panose="020B0604020202020204" pitchFamily="34" charset="0"/>
                <a:sym typeface="Times New Roman"/>
              </a:rPr>
              <a:t> CPU </a:t>
            </a:r>
            <a:r>
              <a:rPr lang="en-US" sz="2200" dirty="0" err="1">
                <a:solidFill>
                  <a:schemeClr val="dk1"/>
                </a:solidFill>
                <a:latin typeface="Arial" panose="020B0604020202020204" pitchFamily="34" charset="0"/>
                <a:cs typeface="Arial" panose="020B0604020202020204" pitchFamily="34" charset="0"/>
                <a:sym typeface="Times New Roman"/>
              </a:rPr>
              <a:t>nhiều</a:t>
            </a:r>
            <a:r>
              <a:rPr lang="en-US" sz="2200" dirty="0">
                <a:solidFill>
                  <a:schemeClr val="dk1"/>
                </a:solidFill>
                <a:latin typeface="Arial" panose="020B0604020202020204" pitchFamily="34" charset="0"/>
                <a:cs typeface="Arial" panose="020B0604020202020204" pitchFamily="34" charset="0"/>
                <a:sym typeface="Times New Roman"/>
              </a:rPr>
              <a:t>.</a:t>
            </a:r>
            <a:endParaRPr sz="2200" dirty="0">
              <a:solidFill>
                <a:schemeClr val="dk1"/>
              </a:solidFill>
              <a:latin typeface="Arial" panose="020B0604020202020204" pitchFamily="34" charset="0"/>
              <a:cs typeface="Arial" panose="020B0604020202020204" pitchFamily="34" charset="0"/>
              <a:sym typeface="Times New Roman"/>
            </a:endParaRPr>
          </a:p>
          <a:p>
            <a:pPr marL="357188" lvl="1" indent="-336550" algn="just">
              <a:lnSpc>
                <a:spcPct val="130000"/>
              </a:lnSpc>
              <a:spcBef>
                <a:spcPts val="300"/>
              </a:spcBef>
              <a:spcAft>
                <a:spcPts val="300"/>
              </a:spcAft>
              <a:buClr>
                <a:schemeClr val="dk1"/>
              </a:buClr>
              <a:buSzPts val="2400"/>
              <a:buFont typeface="Arial" panose="020B0604020202020204" pitchFamily="34" charset="0"/>
              <a:buChar char="•"/>
            </a:pPr>
            <a:r>
              <a:rPr lang="en-US" sz="2200" dirty="0" err="1">
                <a:solidFill>
                  <a:schemeClr val="dk1"/>
                </a:solidFill>
                <a:latin typeface="Arial" panose="020B0604020202020204" pitchFamily="34" charset="0"/>
                <a:cs typeface="Arial" panose="020B0604020202020204" pitchFamily="34" charset="0"/>
                <a:sym typeface="Times New Roman"/>
              </a:rPr>
              <a:t>Thời</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gian</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hoàn</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thành</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chương</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trình</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phụ</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thuộc</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vào</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tốc</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độ</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thực</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thi</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của</a:t>
            </a:r>
            <a:r>
              <a:rPr lang="en-US" sz="2200" dirty="0">
                <a:solidFill>
                  <a:schemeClr val="dk1"/>
                </a:solidFill>
                <a:latin typeface="Arial" panose="020B0604020202020204" pitchFamily="34" charset="0"/>
                <a:cs typeface="Arial" panose="020B0604020202020204" pitchFamily="34" charset="0"/>
                <a:sym typeface="Times New Roman"/>
              </a:rPr>
              <a:t> CPU.</a:t>
            </a:r>
            <a:endParaRPr sz="2200" dirty="0">
              <a:solidFill>
                <a:schemeClr val="dk1"/>
              </a:solidFill>
              <a:latin typeface="Arial" panose="020B0604020202020204" pitchFamily="34" charset="0"/>
              <a:cs typeface="Arial" panose="020B0604020202020204" pitchFamily="34" charset="0"/>
              <a:sym typeface="Times New Roman"/>
            </a:endParaRPr>
          </a:p>
        </p:txBody>
      </p:sp>
      <p:pic>
        <p:nvPicPr>
          <p:cNvPr id="133" name="Google Shape;133;p8" descr="Example of CPU Bound"/>
          <p:cNvPicPr preferRelativeResize="0"/>
          <p:nvPr/>
        </p:nvPicPr>
        <p:blipFill rotWithShape="1">
          <a:blip r:embed="rId3">
            <a:clrChange>
              <a:clrFrom>
                <a:srgbClr val="FFFFFF"/>
              </a:clrFrom>
              <a:clrTo>
                <a:srgbClr val="FFFFFF">
                  <a:alpha val="0"/>
                </a:srgbClr>
              </a:clrTo>
            </a:clrChange>
            <a:alphaModFix/>
          </a:blip>
          <a:srcRect l="5098"/>
          <a:stretch/>
        </p:blipFill>
        <p:spPr>
          <a:xfrm>
            <a:off x="774145" y="4376514"/>
            <a:ext cx="6890924" cy="1937344"/>
          </a:xfrm>
          <a:prstGeom prst="rect">
            <a:avLst/>
          </a:prstGeom>
          <a:noFill/>
          <a:ln>
            <a:noFill/>
          </a:ln>
        </p:spPr>
      </p:pic>
      <p:sp>
        <p:nvSpPr>
          <p:cNvPr id="3" name="Slide Number Placeholder 2">
            <a:extLst>
              <a:ext uri="{FF2B5EF4-FFF2-40B4-BE49-F238E27FC236}">
                <a16:creationId xmlns:a16="http://schemas.microsoft.com/office/drawing/2014/main" id="{98F51D9E-A362-8364-805B-42C70B201C71}"/>
              </a:ext>
            </a:extLst>
          </p:cNvPr>
          <p:cNvSpPr>
            <a:spLocks noGrp="1"/>
          </p:cNvSpPr>
          <p:nvPr>
            <p:ph type="sldNum" sz="quarter" idx="12"/>
          </p:nvPr>
        </p:nvSpPr>
        <p:spPr/>
        <p:txBody>
          <a:bodyPr/>
          <a:lstStyle/>
          <a:p>
            <a:fld id="{00000000-1234-1234-1234-123412341234}" type="slidenum">
              <a:rPr lang="en-US" smtClean="0"/>
              <a:pPr/>
              <a:t>7</a:t>
            </a:fld>
            <a:endParaRPr lang="en-US" dirty="0"/>
          </a:p>
        </p:txBody>
      </p:sp>
      <p:sp>
        <p:nvSpPr>
          <p:cNvPr id="131" name="Google Shape;131;p8"/>
          <p:cNvSpPr txBox="1"/>
          <p:nvPr/>
        </p:nvSpPr>
        <p:spPr>
          <a:xfrm>
            <a:off x="6647576" y="1475129"/>
            <a:ext cx="5280365" cy="4071121"/>
          </a:xfrm>
          <a:prstGeom prst="roundRect">
            <a:avLst>
              <a:gd name="adj" fmla="val 1444"/>
            </a:avLst>
          </a:prstGeom>
          <a:noFill/>
          <a:ln w="19050" cap="rnd">
            <a:gradFill flip="none" rotWithShape="1">
              <a:gsLst>
                <a:gs pos="0">
                  <a:srgbClr val="0072FF"/>
                </a:gs>
                <a:gs pos="100000">
                  <a:srgbClr val="00C6FF"/>
                </a:gs>
              </a:gsLst>
              <a:lin ang="2700000" scaled="1"/>
              <a:tileRect/>
            </a:gradFill>
            <a:round/>
            <a:headEnd/>
            <a:tailEnd/>
          </a:ln>
          <a:extLst>
            <a:ext uri="{909E8E84-426E-40DD-AFC4-6F175D3DCCD1}">
              <a14:hiddenFill xmlns:a14="http://schemas.microsoft.com/office/drawing/2010/main">
                <a:solidFill>
                  <a:srgbClr val="FFFFFF"/>
                </a:solidFill>
              </a14:hiddenFill>
            </a:ext>
          </a:extLst>
        </p:spPr>
        <p:txBody>
          <a:bodyPr/>
          <a:lstStyle>
            <a:defPPr>
              <a:defRPr lang="en-VN"/>
            </a:defPPr>
            <a:lvl1pPr>
              <a:spcBef>
                <a:spcPts val="788"/>
              </a:spcBef>
              <a:buClr>
                <a:srgbClr val="000000"/>
              </a:buClr>
              <a:buSzPct val="100000"/>
              <a:defRPr sz="1600">
                <a:solidFill>
                  <a:srgbClr val="000000"/>
                </a:solidFill>
                <a:latin typeface="Courier New" panose="02070309020205020404" pitchFamily="49" charset="0"/>
                <a:cs typeface="Courier New" panose="02070309020205020404" pitchFamily="49" charset="0"/>
              </a:defRPr>
            </a:lvl1pPr>
          </a:lstStyle>
          <a:p>
            <a:pPr>
              <a:lnSpc>
                <a:spcPct val="120000"/>
              </a:lnSpc>
              <a:spcBef>
                <a:spcPts val="200"/>
              </a:spcBef>
              <a:spcAft>
                <a:spcPts val="200"/>
              </a:spcAft>
              <a:tabLst>
                <a:tab pos="433388" algn="l"/>
                <a:tab pos="877888" algn="l"/>
              </a:tabLst>
            </a:pPr>
            <a:r>
              <a:rPr lang="en-US" sz="1600" b="0" dirty="0">
                <a:solidFill>
                  <a:srgbClr val="808080"/>
                </a:solidFill>
                <a:effectLst/>
                <a:latin typeface="Menlo" panose="020B0609030804020204" pitchFamily="49" charset="0"/>
              </a:rPr>
              <a:t>#include</a:t>
            </a:r>
            <a:r>
              <a:rPr lang="en-US" sz="1600" b="0" dirty="0">
                <a:solidFill>
                  <a:srgbClr val="000000"/>
                </a:solidFill>
                <a:effectLst/>
                <a:latin typeface="Menlo" panose="020B0609030804020204" pitchFamily="49" charset="0"/>
              </a:rPr>
              <a:t> </a:t>
            </a:r>
            <a:r>
              <a:rPr lang="en-US" sz="1600" b="0" dirty="0">
                <a:solidFill>
                  <a:srgbClr val="E21F1F"/>
                </a:solidFill>
                <a:effectLst/>
                <a:latin typeface="Menlo" panose="020B0609030804020204" pitchFamily="49" charset="0"/>
              </a:rPr>
              <a:t>&lt;</a:t>
            </a:r>
            <a:r>
              <a:rPr lang="en-US" sz="1600" b="0" dirty="0" err="1">
                <a:solidFill>
                  <a:srgbClr val="A31515"/>
                </a:solidFill>
                <a:effectLst/>
                <a:latin typeface="Menlo" panose="020B0609030804020204" pitchFamily="49" charset="0"/>
              </a:rPr>
              <a:t>stdio.h</a:t>
            </a:r>
            <a:r>
              <a:rPr lang="en-US" sz="1600" b="0" dirty="0">
                <a:solidFill>
                  <a:srgbClr val="E21F1F"/>
                </a:solidFill>
                <a:effectLst/>
                <a:latin typeface="Menlo" panose="020B0609030804020204" pitchFamily="49" charset="0"/>
              </a:rPr>
              <a:t>&gt;</a:t>
            </a:r>
            <a:endParaRPr lang="en-US" sz="1600" b="0" dirty="0">
              <a:solidFill>
                <a:srgbClr val="000000"/>
              </a:solidFill>
              <a:effectLst/>
              <a:latin typeface="Menlo" panose="020B0609030804020204" pitchFamily="49" charset="0"/>
            </a:endParaRPr>
          </a:p>
          <a:p>
            <a:pPr>
              <a:lnSpc>
                <a:spcPct val="120000"/>
              </a:lnSpc>
              <a:spcBef>
                <a:spcPts val="200"/>
              </a:spcBef>
              <a:spcAft>
                <a:spcPts val="200"/>
              </a:spcAft>
              <a:tabLst>
                <a:tab pos="433388" algn="l"/>
                <a:tab pos="877888" algn="l"/>
              </a:tabLst>
            </a:pPr>
            <a:r>
              <a:rPr lang="en-US" sz="1600" b="0" dirty="0">
                <a:solidFill>
                  <a:srgbClr val="0000FF"/>
                </a:solidFill>
                <a:effectLst/>
                <a:latin typeface="Menlo" panose="020B0609030804020204" pitchFamily="49" charset="0"/>
              </a:rPr>
              <a:t>int</a:t>
            </a:r>
            <a:r>
              <a:rPr lang="en-US" sz="1600" b="0" dirty="0">
                <a:solidFill>
                  <a:srgbClr val="000000"/>
                </a:solidFill>
                <a:effectLst/>
                <a:latin typeface="Menlo" panose="020B0609030804020204" pitchFamily="49" charset="0"/>
              </a:rPr>
              <a:t> </a:t>
            </a:r>
            <a:r>
              <a:rPr lang="en-US" sz="1600" b="0" dirty="0">
                <a:solidFill>
                  <a:srgbClr val="74531F"/>
                </a:solidFill>
                <a:effectLst/>
                <a:latin typeface="Menlo" panose="020B0609030804020204" pitchFamily="49" charset="0"/>
              </a:rPr>
              <a:t>main</a:t>
            </a:r>
            <a:r>
              <a:rPr lang="en-US" sz="1600" b="0" dirty="0">
                <a:solidFill>
                  <a:srgbClr val="000000"/>
                </a:solidFill>
                <a:effectLst/>
                <a:latin typeface="Menlo" panose="020B0609030804020204" pitchFamily="49" charset="0"/>
              </a:rPr>
              <a:t>() {</a:t>
            </a:r>
          </a:p>
          <a:p>
            <a:pPr>
              <a:lnSpc>
                <a:spcPct val="120000"/>
              </a:lnSpc>
              <a:spcBef>
                <a:spcPts val="200"/>
              </a:spcBef>
              <a:spcAft>
                <a:spcPts val="200"/>
              </a:spcAft>
              <a:tabLst>
                <a:tab pos="433388" algn="l"/>
                <a:tab pos="877888" algn="l"/>
              </a:tabLst>
            </a:pPr>
            <a:r>
              <a:rPr lang="en-US" sz="1600" b="0" dirty="0">
                <a:solidFill>
                  <a:srgbClr val="0000FF"/>
                </a:solidFill>
                <a:effectLst/>
                <a:latin typeface="Menlo" panose="020B0609030804020204" pitchFamily="49" charset="0"/>
              </a:rPr>
              <a:t>	long</a:t>
            </a:r>
            <a:r>
              <a:rPr lang="en-US" sz="1600" b="0" dirty="0">
                <a:solidFill>
                  <a:srgbClr val="000000"/>
                </a:solidFill>
                <a:effectLst/>
                <a:latin typeface="Menlo" panose="020B0609030804020204" pitchFamily="49" charset="0"/>
              </a:rPr>
              <a:t> </a:t>
            </a:r>
            <a:r>
              <a:rPr lang="en-US" sz="1600" b="0" dirty="0">
                <a:solidFill>
                  <a:srgbClr val="0000FF"/>
                </a:solidFill>
                <a:effectLst/>
                <a:latin typeface="Menlo" panose="020B0609030804020204" pitchFamily="49" charset="0"/>
              </a:rPr>
              <a:t>long</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start</a:t>
            </a:r>
            <a:r>
              <a:rPr lang="en-US" sz="1600" b="0" dirty="0">
                <a:solidFill>
                  <a:srgbClr val="000000"/>
                </a:solidFill>
                <a:effectLst/>
                <a:latin typeface="Menlo" panose="020B0609030804020204" pitchFamily="49" charset="0"/>
              </a:rPr>
              <a:t> = </a:t>
            </a:r>
            <a:r>
              <a:rPr lang="en-US" sz="1600" b="0" dirty="0">
                <a:solidFill>
                  <a:srgbClr val="098658"/>
                </a:solidFill>
                <a:effectLst/>
                <a:latin typeface="Menlo" panose="020B0609030804020204" pitchFamily="49" charset="0"/>
              </a:rPr>
              <a:t>1</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end</a:t>
            </a:r>
            <a:r>
              <a:rPr lang="en-US" sz="1600" b="0" dirty="0">
                <a:solidFill>
                  <a:srgbClr val="000000"/>
                </a:solidFill>
                <a:effectLst/>
                <a:latin typeface="Menlo" panose="020B0609030804020204" pitchFamily="49" charset="0"/>
              </a:rPr>
              <a:t> = </a:t>
            </a:r>
            <a:r>
              <a:rPr lang="en-US" sz="1600" b="0" dirty="0">
                <a:solidFill>
                  <a:srgbClr val="098658"/>
                </a:solidFill>
                <a:effectLst/>
                <a:latin typeface="Menlo" panose="020B0609030804020204" pitchFamily="49" charset="0"/>
              </a:rPr>
              <a:t>1000000</a:t>
            </a:r>
            <a:r>
              <a:rPr lang="en-US" sz="1600" b="0" dirty="0">
                <a:solidFill>
                  <a:srgbClr val="000000"/>
                </a:solidFill>
                <a:effectLst/>
                <a:latin typeface="Menlo" panose="020B0609030804020204" pitchFamily="49" charset="0"/>
              </a:rPr>
              <a:t>,</a:t>
            </a:r>
          </a:p>
          <a:p>
            <a:pPr>
              <a:lnSpc>
                <a:spcPct val="120000"/>
              </a:lnSpc>
              <a:spcBef>
                <a:spcPts val="200"/>
              </a:spcBef>
              <a:spcAft>
                <a:spcPts val="200"/>
              </a:spcAft>
              <a:tabLst>
                <a:tab pos="433388" algn="l"/>
                <a:tab pos="877888" algn="l"/>
              </a:tabLst>
            </a:pPr>
            <a:r>
              <a:rPr lang="en-US" sz="1600" b="0" dirty="0">
                <a:solidFill>
                  <a:srgbClr val="1F377F"/>
                </a:solidFill>
                <a:effectLst/>
                <a:latin typeface="Menlo" panose="020B0609030804020204" pitchFamily="49" charset="0"/>
              </a:rPr>
              <a:t>	total</a:t>
            </a:r>
            <a:r>
              <a:rPr lang="en-US" sz="1600" b="0" dirty="0">
                <a:solidFill>
                  <a:srgbClr val="000000"/>
                </a:solidFill>
                <a:effectLst/>
                <a:latin typeface="Menlo" panose="020B0609030804020204" pitchFamily="49" charset="0"/>
              </a:rPr>
              <a:t> = </a:t>
            </a:r>
            <a:r>
              <a:rPr lang="en-US" sz="1600" b="0" dirty="0">
                <a:solidFill>
                  <a:srgbClr val="098658"/>
                </a:solidFill>
                <a:effectLst/>
                <a:latin typeface="Menlo" panose="020B0609030804020204" pitchFamily="49" charset="0"/>
              </a:rPr>
              <a:t>0</a:t>
            </a:r>
            <a:r>
              <a:rPr lang="en-US" sz="1600" b="0" dirty="0">
                <a:solidFill>
                  <a:srgbClr val="000000"/>
                </a:solidFill>
                <a:effectLst/>
                <a:latin typeface="Menlo" panose="020B0609030804020204" pitchFamily="49" charset="0"/>
              </a:rPr>
              <a:t>;</a:t>
            </a:r>
          </a:p>
          <a:p>
            <a:pPr>
              <a:lnSpc>
                <a:spcPct val="120000"/>
              </a:lnSpc>
              <a:spcBef>
                <a:spcPts val="200"/>
              </a:spcBef>
              <a:spcAft>
                <a:spcPts val="200"/>
              </a:spcAft>
              <a:tabLst>
                <a:tab pos="433388" algn="l"/>
                <a:tab pos="877888" algn="l"/>
              </a:tabLst>
            </a:pPr>
            <a:r>
              <a:rPr lang="en-US" sz="1600" b="0" dirty="0">
                <a:solidFill>
                  <a:srgbClr val="8F08C4"/>
                </a:solidFill>
                <a:effectLst/>
                <a:latin typeface="Menlo" panose="020B0609030804020204" pitchFamily="49" charset="0"/>
              </a:rPr>
              <a:t>	for</a:t>
            </a:r>
            <a:r>
              <a:rPr lang="en-US" sz="1600" b="0" dirty="0">
                <a:solidFill>
                  <a:srgbClr val="000000"/>
                </a:solidFill>
                <a:effectLst/>
                <a:latin typeface="Menlo" panose="020B0609030804020204" pitchFamily="49" charset="0"/>
              </a:rPr>
              <a:t> (</a:t>
            </a:r>
            <a:r>
              <a:rPr lang="en-US" sz="1600" b="0" dirty="0">
                <a:solidFill>
                  <a:srgbClr val="0000FF"/>
                </a:solidFill>
                <a:effectLst/>
                <a:latin typeface="Menlo" panose="020B0609030804020204" pitchFamily="49" charset="0"/>
              </a:rPr>
              <a:t>long</a:t>
            </a:r>
            <a:r>
              <a:rPr lang="en-US" sz="1600" b="0" dirty="0">
                <a:solidFill>
                  <a:srgbClr val="000000"/>
                </a:solidFill>
                <a:effectLst/>
                <a:latin typeface="Menlo" panose="020B0609030804020204" pitchFamily="49" charset="0"/>
              </a:rPr>
              <a:t> </a:t>
            </a:r>
            <a:r>
              <a:rPr lang="en-US" sz="1600" b="0" dirty="0">
                <a:solidFill>
                  <a:srgbClr val="0000FF"/>
                </a:solidFill>
                <a:effectLst/>
                <a:latin typeface="Menlo" panose="020B0609030804020204" pitchFamily="49" charset="0"/>
              </a:rPr>
              <a:t>long</a:t>
            </a:r>
            <a:r>
              <a:rPr lang="en-US" sz="1600" b="0" dirty="0">
                <a:solidFill>
                  <a:srgbClr val="000000"/>
                </a:solidFill>
                <a:effectLst/>
                <a:latin typeface="Menlo" panose="020B0609030804020204" pitchFamily="49" charset="0"/>
              </a:rPr>
              <a:t> </a:t>
            </a:r>
            <a:r>
              <a:rPr lang="en-US" sz="1600" b="0" dirty="0" err="1">
                <a:solidFill>
                  <a:srgbClr val="1F377F"/>
                </a:solidFill>
                <a:effectLst/>
                <a:latin typeface="Menlo" panose="020B0609030804020204" pitchFamily="49" charset="0"/>
              </a:rPr>
              <a:t>i</a:t>
            </a:r>
            <a:r>
              <a:rPr lang="en-US" sz="1600" b="0" dirty="0">
                <a:solidFill>
                  <a:srgbClr val="000000"/>
                </a:solidFill>
                <a:effectLst/>
                <a:latin typeface="Menlo" panose="020B0609030804020204" pitchFamily="49" charset="0"/>
              </a:rPr>
              <a:t> = </a:t>
            </a:r>
            <a:r>
              <a:rPr lang="en-US" sz="1600" b="0" dirty="0">
                <a:solidFill>
                  <a:srgbClr val="1F377F"/>
                </a:solidFill>
                <a:effectLst/>
                <a:latin typeface="Menlo" panose="020B0609030804020204" pitchFamily="49" charset="0"/>
              </a:rPr>
              <a:t>start</a:t>
            </a:r>
            <a:r>
              <a:rPr lang="en-US" sz="1600" b="0" dirty="0">
                <a:solidFill>
                  <a:srgbClr val="000000"/>
                </a:solidFill>
                <a:effectLst/>
                <a:latin typeface="Menlo" panose="020B0609030804020204" pitchFamily="49" charset="0"/>
              </a:rPr>
              <a:t>; </a:t>
            </a:r>
            <a:r>
              <a:rPr lang="en-US" sz="1600" b="0" dirty="0" err="1">
                <a:solidFill>
                  <a:srgbClr val="1F377F"/>
                </a:solidFill>
                <a:effectLst/>
                <a:latin typeface="Menlo" panose="020B0609030804020204" pitchFamily="49" charset="0"/>
              </a:rPr>
              <a:t>i</a:t>
            </a:r>
            <a:r>
              <a:rPr lang="en-US" sz="1600" b="0" dirty="0">
                <a:solidFill>
                  <a:srgbClr val="000000"/>
                </a:solidFill>
                <a:effectLst/>
                <a:latin typeface="Menlo" panose="020B0609030804020204" pitchFamily="49" charset="0"/>
              </a:rPr>
              <a:t> &lt;= </a:t>
            </a:r>
            <a:r>
              <a:rPr lang="en-US" sz="1600" b="0" dirty="0">
                <a:solidFill>
                  <a:srgbClr val="1F377F"/>
                </a:solidFill>
                <a:effectLst/>
                <a:latin typeface="Menlo" panose="020B0609030804020204" pitchFamily="49" charset="0"/>
              </a:rPr>
              <a:t>end</a:t>
            </a:r>
            <a:r>
              <a:rPr lang="en-US" sz="1600" b="0" dirty="0">
                <a:solidFill>
                  <a:srgbClr val="000000"/>
                </a:solidFill>
                <a:effectLst/>
                <a:latin typeface="Menlo" panose="020B0609030804020204" pitchFamily="49" charset="0"/>
              </a:rPr>
              <a:t>; 	</a:t>
            </a:r>
            <a:r>
              <a:rPr lang="en-US" sz="1600" b="0" dirty="0" err="1">
                <a:solidFill>
                  <a:srgbClr val="1F377F"/>
                </a:solidFill>
                <a:effectLst/>
                <a:latin typeface="Menlo" panose="020B0609030804020204" pitchFamily="49" charset="0"/>
              </a:rPr>
              <a:t>i</a:t>
            </a:r>
            <a:r>
              <a:rPr lang="en-US" sz="1600" b="0" dirty="0">
                <a:solidFill>
                  <a:srgbClr val="000000"/>
                </a:solidFill>
                <a:effectLst/>
                <a:latin typeface="Menlo" panose="020B0609030804020204" pitchFamily="49" charset="0"/>
              </a:rPr>
              <a:t>++){</a:t>
            </a:r>
          </a:p>
          <a:p>
            <a:pPr>
              <a:lnSpc>
                <a:spcPct val="120000"/>
              </a:lnSpc>
              <a:spcBef>
                <a:spcPts val="200"/>
              </a:spcBef>
              <a:spcAft>
                <a:spcPts val="200"/>
              </a:spcAft>
              <a:tabLst>
                <a:tab pos="433388" algn="l"/>
                <a:tab pos="877888" algn="l"/>
              </a:tabLst>
            </a:pPr>
            <a:r>
              <a:rPr lang="en-US" sz="1600" b="0" dirty="0">
                <a:solidFill>
                  <a:srgbClr val="1F377F"/>
                </a:solidFill>
                <a:effectLst/>
                <a:latin typeface="Menlo" panose="020B0609030804020204" pitchFamily="49" charset="0"/>
              </a:rPr>
              <a:t>		total</a:t>
            </a:r>
            <a:r>
              <a:rPr lang="en-US" sz="1600" b="0" dirty="0">
                <a:solidFill>
                  <a:srgbClr val="000000"/>
                </a:solidFill>
                <a:effectLst/>
                <a:latin typeface="Menlo" panose="020B0609030804020204" pitchFamily="49" charset="0"/>
              </a:rPr>
              <a:t> += </a:t>
            </a:r>
            <a:r>
              <a:rPr lang="en-US" sz="1600" b="0" dirty="0" err="1">
                <a:solidFill>
                  <a:srgbClr val="1F377F"/>
                </a:solidFill>
                <a:effectLst/>
                <a:latin typeface="Menlo" panose="020B0609030804020204" pitchFamily="49" charset="0"/>
              </a:rPr>
              <a:t>i</a:t>
            </a:r>
            <a:r>
              <a:rPr lang="en-US" sz="1600" b="0" dirty="0">
                <a:solidFill>
                  <a:srgbClr val="000000"/>
                </a:solidFill>
                <a:effectLst/>
                <a:latin typeface="Menlo" panose="020B0609030804020204" pitchFamily="49" charset="0"/>
              </a:rPr>
              <a:t>;</a:t>
            </a:r>
          </a:p>
          <a:p>
            <a:pPr>
              <a:lnSpc>
                <a:spcPct val="120000"/>
              </a:lnSpc>
              <a:spcBef>
                <a:spcPts val="200"/>
              </a:spcBef>
              <a:spcAft>
                <a:spcPts val="200"/>
              </a:spcAft>
              <a:tabLst>
                <a:tab pos="433388" algn="l"/>
                <a:tab pos="877888" algn="l"/>
              </a:tabLst>
            </a:pPr>
            <a:r>
              <a:rPr lang="en-US" sz="1600" b="0" dirty="0">
                <a:solidFill>
                  <a:srgbClr val="000000"/>
                </a:solidFill>
                <a:effectLst/>
                <a:latin typeface="Menlo" panose="020B0609030804020204" pitchFamily="49" charset="0"/>
              </a:rPr>
              <a:t>	}</a:t>
            </a:r>
          </a:p>
          <a:p>
            <a:pPr>
              <a:lnSpc>
                <a:spcPct val="120000"/>
              </a:lnSpc>
              <a:spcBef>
                <a:spcPts val="200"/>
              </a:spcBef>
              <a:spcAft>
                <a:spcPts val="200"/>
              </a:spcAft>
              <a:tabLst>
                <a:tab pos="433388" algn="l"/>
                <a:tab pos="877888" algn="l"/>
              </a:tabLst>
            </a:pPr>
            <a:r>
              <a:rPr lang="en-US" sz="1600" b="0" dirty="0">
                <a:solidFill>
                  <a:srgbClr val="74531F"/>
                </a:solidFill>
                <a:effectLst/>
                <a:latin typeface="Menlo" panose="020B0609030804020204" pitchFamily="49" charset="0"/>
              </a:rPr>
              <a:t>	</a:t>
            </a:r>
            <a:r>
              <a:rPr lang="en-US" sz="1600" b="0" dirty="0" err="1">
                <a:solidFill>
                  <a:srgbClr val="74531F"/>
                </a:solidFill>
                <a:effectLst/>
                <a:latin typeface="Menlo" panose="020B0609030804020204" pitchFamily="49" charset="0"/>
              </a:rPr>
              <a:t>printf</a:t>
            </a:r>
            <a:r>
              <a:rPr lang="en-US" sz="1600" b="0" dirty="0">
                <a:solidFill>
                  <a:srgbClr val="000000"/>
                </a:solidFill>
                <a:effectLst/>
                <a:latin typeface="Menlo" panose="020B0609030804020204" pitchFamily="49" charset="0"/>
              </a:rPr>
              <a:t>(</a:t>
            </a:r>
            <a:r>
              <a:rPr lang="en-US" sz="1600" b="0" dirty="0">
                <a:solidFill>
                  <a:srgbClr val="E21F1F"/>
                </a:solidFill>
                <a:effectLst/>
                <a:latin typeface="Menlo" panose="020B0609030804020204" pitchFamily="49" charset="0"/>
              </a:rPr>
              <a:t>"</a:t>
            </a:r>
            <a:r>
              <a:rPr lang="en-US" sz="1600" b="0" dirty="0">
                <a:solidFill>
                  <a:srgbClr val="A31515"/>
                </a:solidFill>
                <a:effectLst/>
                <a:latin typeface="Menlo" panose="020B0609030804020204" pitchFamily="49" charset="0"/>
              </a:rPr>
              <a:t>Sum of numbers from </a:t>
            </a:r>
            <a:r>
              <a:rPr lang="en-US" sz="1600" b="0" dirty="0">
                <a:solidFill>
                  <a:srgbClr val="1F377F"/>
                </a:solidFill>
                <a:effectLst/>
                <a:latin typeface="Menlo" panose="020B0609030804020204" pitchFamily="49" charset="0"/>
              </a:rPr>
              <a:t>%</a:t>
            </a:r>
            <a:r>
              <a:rPr lang="en-US" sz="1600" b="0" dirty="0" err="1">
                <a:solidFill>
                  <a:srgbClr val="1F377F"/>
                </a:solidFill>
                <a:effectLst/>
                <a:latin typeface="Menlo" panose="020B0609030804020204" pitchFamily="49" charset="0"/>
              </a:rPr>
              <a:t>lld</a:t>
            </a:r>
            <a:r>
              <a:rPr lang="en-US" sz="1600" b="0" dirty="0">
                <a:solidFill>
                  <a:srgbClr val="A31515"/>
                </a:solidFill>
                <a:effectLst/>
                <a:latin typeface="Menlo" panose="020B0609030804020204" pitchFamily="49" charset="0"/>
              </a:rPr>
              <a:t> to 	</a:t>
            </a:r>
            <a:r>
              <a:rPr lang="en-US" sz="1600" b="0" dirty="0">
                <a:solidFill>
                  <a:srgbClr val="1F377F"/>
                </a:solidFill>
                <a:effectLst/>
                <a:latin typeface="Menlo" panose="020B0609030804020204" pitchFamily="49" charset="0"/>
              </a:rPr>
              <a:t>%</a:t>
            </a:r>
            <a:r>
              <a:rPr lang="en-US" sz="1600" b="0" dirty="0" err="1">
                <a:solidFill>
                  <a:srgbClr val="1F377F"/>
                </a:solidFill>
                <a:effectLst/>
                <a:latin typeface="Menlo" panose="020B0609030804020204" pitchFamily="49" charset="0"/>
              </a:rPr>
              <a:t>lld</a:t>
            </a:r>
            <a:r>
              <a:rPr lang="en-US" sz="1600" b="0" dirty="0">
                <a:solidFill>
                  <a:srgbClr val="A31515"/>
                </a:solidFill>
                <a:effectLst/>
                <a:latin typeface="Menlo" panose="020B0609030804020204" pitchFamily="49" charset="0"/>
              </a:rPr>
              <a:t> is </a:t>
            </a:r>
            <a:r>
              <a:rPr lang="en-US" sz="1600" b="0" dirty="0">
                <a:solidFill>
                  <a:srgbClr val="1F377F"/>
                </a:solidFill>
                <a:effectLst/>
                <a:latin typeface="Menlo" panose="020B0609030804020204" pitchFamily="49" charset="0"/>
              </a:rPr>
              <a:t>%</a:t>
            </a:r>
            <a:r>
              <a:rPr lang="en-US" sz="1600" b="0" dirty="0" err="1">
                <a:solidFill>
                  <a:srgbClr val="1F377F"/>
                </a:solidFill>
                <a:effectLst/>
                <a:latin typeface="Menlo" panose="020B0609030804020204" pitchFamily="49" charset="0"/>
              </a:rPr>
              <a:t>lld</a:t>
            </a:r>
            <a:r>
              <a:rPr lang="en-US" sz="1600" b="0" dirty="0">
                <a:solidFill>
                  <a:srgbClr val="B776FB"/>
                </a:solidFill>
                <a:effectLst/>
                <a:latin typeface="Menlo" panose="020B0609030804020204" pitchFamily="49" charset="0"/>
              </a:rPr>
              <a:t>\n</a:t>
            </a:r>
            <a:r>
              <a:rPr lang="en-US" sz="1600" b="0" dirty="0">
                <a:solidFill>
                  <a:srgbClr val="E21F1F"/>
                </a:solidFill>
                <a:effectLst/>
                <a:latin typeface="Menlo" panose="020B0609030804020204" pitchFamily="49" charset="0"/>
              </a:rPr>
              <a:t>"</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start</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end</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total</a:t>
            </a:r>
            <a:r>
              <a:rPr lang="en-US" sz="1600" b="0" dirty="0">
                <a:solidFill>
                  <a:srgbClr val="000000"/>
                </a:solidFill>
                <a:effectLst/>
                <a:latin typeface="Menlo" panose="020B0609030804020204" pitchFamily="49" charset="0"/>
              </a:rPr>
              <a:t>);</a:t>
            </a:r>
          </a:p>
          <a:p>
            <a:pPr>
              <a:lnSpc>
                <a:spcPct val="120000"/>
              </a:lnSpc>
              <a:spcBef>
                <a:spcPts val="200"/>
              </a:spcBef>
              <a:spcAft>
                <a:spcPts val="200"/>
              </a:spcAft>
              <a:tabLst>
                <a:tab pos="433388" algn="l"/>
                <a:tab pos="877888" algn="l"/>
              </a:tabLst>
            </a:pPr>
            <a:r>
              <a:rPr lang="en-US" sz="1600" b="0" dirty="0">
                <a:solidFill>
                  <a:srgbClr val="8F08C4"/>
                </a:solidFill>
                <a:effectLst/>
                <a:latin typeface="Menlo" panose="020B0609030804020204" pitchFamily="49" charset="0"/>
              </a:rPr>
              <a:t>	return</a:t>
            </a:r>
            <a:r>
              <a:rPr lang="en-US" sz="1600" b="0" dirty="0">
                <a:solidFill>
                  <a:srgbClr val="000000"/>
                </a:solidFill>
                <a:effectLst/>
                <a:latin typeface="Menlo" panose="020B0609030804020204" pitchFamily="49" charset="0"/>
              </a:rPr>
              <a:t> </a:t>
            </a:r>
            <a:r>
              <a:rPr lang="en-US" sz="1600" b="0" dirty="0">
                <a:solidFill>
                  <a:srgbClr val="098658"/>
                </a:solidFill>
                <a:effectLst/>
                <a:latin typeface="Menlo" panose="020B0609030804020204" pitchFamily="49" charset="0"/>
              </a:rPr>
              <a:t>0</a:t>
            </a:r>
            <a:r>
              <a:rPr lang="en-US" sz="1600" b="0" dirty="0">
                <a:solidFill>
                  <a:srgbClr val="000000"/>
                </a:solidFill>
                <a:effectLst/>
                <a:latin typeface="Menlo" panose="020B0609030804020204" pitchFamily="49" charset="0"/>
              </a:rPr>
              <a:t>;</a:t>
            </a:r>
          </a:p>
          <a:p>
            <a:pPr>
              <a:lnSpc>
                <a:spcPct val="120000"/>
              </a:lnSpc>
              <a:spcBef>
                <a:spcPts val="200"/>
              </a:spcBef>
              <a:spcAft>
                <a:spcPts val="200"/>
              </a:spcAft>
              <a:tabLst>
                <a:tab pos="433388" algn="l"/>
                <a:tab pos="877888" algn="l"/>
              </a:tabLst>
            </a:pPr>
            <a:r>
              <a:rPr lang="en-US" sz="1600" b="0" dirty="0">
                <a:solidFill>
                  <a:srgbClr val="000000"/>
                </a:solidFill>
                <a:effectLst/>
                <a:latin typeface="Menlo" panose="020B0609030804020204" pitchFamily="49" charset="0"/>
              </a:rPr>
              <a:t>}</a:t>
            </a:r>
          </a:p>
        </p:txBody>
      </p:sp>
      <p:sp>
        <p:nvSpPr>
          <p:cNvPr id="4" name="Title 1">
            <a:extLst>
              <a:ext uri="{FF2B5EF4-FFF2-40B4-BE49-F238E27FC236}">
                <a16:creationId xmlns:a16="http://schemas.microsoft.com/office/drawing/2014/main" id="{91DD2EBE-48F7-146B-90B4-808632FF1F3B}"/>
              </a:ext>
            </a:extLst>
          </p:cNvPr>
          <p:cNvSpPr txBox="1">
            <a:spLocks/>
          </p:cNvSpPr>
          <p:nvPr/>
        </p:nvSpPr>
        <p:spPr>
          <a:xfrm>
            <a:off x="926545" y="1168708"/>
            <a:ext cx="5385642" cy="494751"/>
          </a:xfrm>
          <a:prstGeom prst="rect">
            <a:avLst/>
          </a:prstGeom>
          <a:gradFill>
            <a:gsLst>
              <a:gs pos="0">
                <a:srgbClr val="0072FF"/>
              </a:gs>
              <a:gs pos="100000">
                <a:srgbClr val="00C6FF"/>
              </a:gs>
            </a:gsLst>
            <a:lin ang="2700000" scaled="1"/>
          </a:gradFill>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err="1"/>
              <a:t>Tiến</a:t>
            </a:r>
            <a:r>
              <a:rPr lang="en-US" dirty="0"/>
              <a:t> </a:t>
            </a:r>
            <a:r>
              <a:rPr lang="en-US" dirty="0" err="1"/>
              <a:t>trình</a:t>
            </a:r>
            <a:r>
              <a:rPr lang="en-US" dirty="0"/>
              <a:t> </a:t>
            </a:r>
            <a:r>
              <a:rPr lang="en-US" dirty="0" err="1"/>
              <a:t>hướng</a:t>
            </a:r>
            <a:r>
              <a:rPr lang="en-US" dirty="0"/>
              <a:t> CPU (CPU-bound)</a:t>
            </a:r>
            <a:endParaRPr lang="en-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additive="base">
                                        <p:cTn id="7" dur="500" fill="hold"/>
                                        <p:tgtEl>
                                          <p:spTgt spid="132"/>
                                        </p:tgtEl>
                                        <p:attrNameLst>
                                          <p:attrName>ppt_x</p:attrName>
                                        </p:attrNameLst>
                                      </p:cBhvr>
                                      <p:tavLst>
                                        <p:tav tm="0">
                                          <p:val>
                                            <p:strVal val="#ppt_x"/>
                                          </p:val>
                                        </p:tav>
                                        <p:tav tm="100000">
                                          <p:val>
                                            <p:strVal val="#ppt_x"/>
                                          </p:val>
                                        </p:tav>
                                      </p:tavLst>
                                    </p:anim>
                                    <p:anim calcmode="lin" valueType="num">
                                      <p:cBhvr additive="base">
                                        <p:cTn id="8"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
                                        </p:tgtEl>
                                        <p:attrNameLst>
                                          <p:attrName>style.visibility</p:attrName>
                                        </p:attrNameLst>
                                      </p:cBhvr>
                                      <p:to>
                                        <p:strVal val="visible"/>
                                      </p:to>
                                    </p:set>
                                    <p:anim calcmode="lin" valueType="num">
                                      <p:cBhvr additive="base">
                                        <p:cTn id="13" dur="500" fill="hold"/>
                                        <p:tgtEl>
                                          <p:spTgt spid="133"/>
                                        </p:tgtEl>
                                        <p:attrNameLst>
                                          <p:attrName>ppt_x</p:attrName>
                                        </p:attrNameLst>
                                      </p:cBhvr>
                                      <p:tavLst>
                                        <p:tav tm="0">
                                          <p:val>
                                            <p:strVal val="#ppt_x"/>
                                          </p:val>
                                        </p:tav>
                                        <p:tav tm="100000">
                                          <p:val>
                                            <p:strVal val="#ppt_x"/>
                                          </p:val>
                                        </p:tav>
                                      </p:tavLst>
                                    </p:anim>
                                    <p:anim calcmode="lin" valueType="num">
                                      <p:cBhvr additive="base">
                                        <p:cTn id="14"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1"/>
                                        </p:tgtEl>
                                        <p:attrNameLst>
                                          <p:attrName>style.visibility</p:attrName>
                                        </p:attrNameLst>
                                      </p:cBhvr>
                                      <p:to>
                                        <p:strVal val="visible"/>
                                      </p:to>
                                    </p:set>
                                    <p:anim calcmode="lin" valueType="num">
                                      <p:cBhvr additive="base">
                                        <p:cTn id="19" dur="500" fill="hold"/>
                                        <p:tgtEl>
                                          <p:spTgt spid="131"/>
                                        </p:tgtEl>
                                        <p:attrNameLst>
                                          <p:attrName>ppt_x</p:attrName>
                                        </p:attrNameLst>
                                      </p:cBhvr>
                                      <p:tavLst>
                                        <p:tav tm="0">
                                          <p:val>
                                            <p:strVal val="#ppt_x"/>
                                          </p:val>
                                        </p:tav>
                                        <p:tav tm="100000">
                                          <p:val>
                                            <p:strVal val="#ppt_x"/>
                                          </p:val>
                                        </p:tav>
                                      </p:tavLst>
                                    </p:anim>
                                    <p:anim calcmode="lin" valueType="num">
                                      <p:cBhvr additive="base">
                                        <p:cTn id="20"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Bài tập 5</a:t>
            </a:r>
            <a:endParaRPr/>
          </a:p>
        </p:txBody>
      </p:sp>
      <p:sp>
        <p:nvSpPr>
          <p:cNvPr id="409" name="Google Shape;409;p28"/>
          <p:cNvSpPr txBox="1">
            <a:spLocks noGrp="1"/>
          </p:cNvSpPr>
          <p:nvPr>
            <p:ph idx="1"/>
          </p:nvPr>
        </p:nvSpPr>
        <p:spPr>
          <a:xfrm>
            <a:off x="774145" y="1233824"/>
            <a:ext cx="10579654" cy="785897"/>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2200" dirty="0"/>
              <a:t>Cho 4 </a:t>
            </a:r>
            <a:r>
              <a:rPr lang="en-US" sz="2200" dirty="0" err="1"/>
              <a:t>tiến</a:t>
            </a:r>
            <a:r>
              <a:rPr lang="en-US" sz="2200" dirty="0"/>
              <a:t> </a:t>
            </a:r>
            <a:r>
              <a:rPr lang="en-US" sz="2200" dirty="0" err="1"/>
              <a:t>trình</a:t>
            </a:r>
            <a:r>
              <a:rPr lang="en-US" sz="2200" dirty="0"/>
              <a:t> </a:t>
            </a:r>
            <a:r>
              <a:rPr lang="en-US" sz="2200" dirty="0" err="1"/>
              <a:t>với</a:t>
            </a:r>
            <a:r>
              <a:rPr lang="en-US" sz="2200" dirty="0"/>
              <a:t> </a:t>
            </a:r>
            <a:r>
              <a:rPr lang="en-US" sz="2200" dirty="0" err="1"/>
              <a:t>thời</a:t>
            </a:r>
            <a:r>
              <a:rPr lang="en-US" sz="2200" dirty="0"/>
              <a:t> </a:t>
            </a:r>
            <a:r>
              <a:rPr lang="en-US" sz="2200" dirty="0" err="1"/>
              <a:t>gian</a:t>
            </a:r>
            <a:r>
              <a:rPr lang="en-US" sz="2200" dirty="0"/>
              <a:t> </a:t>
            </a:r>
            <a:r>
              <a:rPr lang="en-US" sz="2200" dirty="0" err="1"/>
              <a:t>vào</a:t>
            </a:r>
            <a:r>
              <a:rPr lang="en-US" sz="2200" dirty="0"/>
              <a:t> </a:t>
            </a:r>
            <a:r>
              <a:rPr lang="en-US" sz="2200" dirty="0" err="1"/>
              <a:t>hệ</a:t>
            </a:r>
            <a:r>
              <a:rPr lang="en-US" sz="2200" dirty="0"/>
              <a:t> </a:t>
            </a:r>
            <a:r>
              <a:rPr lang="en-US" sz="2200" dirty="0" err="1"/>
              <a:t>thống</a:t>
            </a:r>
            <a:r>
              <a:rPr lang="en-US" sz="2200" dirty="0"/>
              <a:t> (arrival time) </a:t>
            </a:r>
            <a:r>
              <a:rPr lang="en-US" sz="2200" dirty="0" err="1"/>
              <a:t>và</a:t>
            </a:r>
            <a:r>
              <a:rPr lang="en-US" sz="2200" dirty="0"/>
              <a:t> burst time </a:t>
            </a:r>
            <a:r>
              <a:rPr lang="en-US" sz="2200" dirty="0" err="1"/>
              <a:t>tương</a:t>
            </a:r>
            <a:r>
              <a:rPr lang="en-US" sz="2200" dirty="0"/>
              <a:t> </a:t>
            </a:r>
            <a:r>
              <a:rPr lang="en-US" sz="2200" dirty="0" err="1"/>
              <a:t>ứng</a:t>
            </a:r>
            <a:r>
              <a:rPr lang="en-US" sz="2200" dirty="0"/>
              <a:t> </a:t>
            </a:r>
            <a:r>
              <a:rPr lang="en-US" sz="2200" dirty="0" err="1"/>
              <a:t>như</a:t>
            </a:r>
            <a:r>
              <a:rPr lang="en-US" sz="2200" dirty="0"/>
              <a:t> </a:t>
            </a:r>
            <a:r>
              <a:rPr lang="en-US" sz="2200" dirty="0" err="1"/>
              <a:t>sau</a:t>
            </a:r>
            <a:r>
              <a:rPr lang="en-US" sz="2200" dirty="0"/>
              <a:t>:</a:t>
            </a:r>
            <a:endParaRPr sz="2200" dirty="0"/>
          </a:p>
        </p:txBody>
      </p:sp>
      <p:sp>
        <p:nvSpPr>
          <p:cNvPr id="411" name="Google Shape;411;p28"/>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51852B42-DE67-5DEE-54E2-3559E956D13D}"/>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700" b="0" i="0" u="none" strike="noStrike" kern="1200" cap="none" spc="0" normalizeH="0" baseline="0" noProof="0" smtClean="0">
                <a:ln>
                  <a:noFill/>
                </a:ln>
                <a:solidFill>
                  <a:srgbClr val="2A2F4F"/>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70</a:t>
            </a:fld>
            <a:endParaRPr kumimoji="0" lang="en-US" sz="7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413" name="Google Shape;413;p28"/>
          <p:cNvSpPr/>
          <p:nvPr/>
        </p:nvSpPr>
        <p:spPr>
          <a:xfrm>
            <a:off x="1524000" y="-184645"/>
            <a:ext cx="9144000" cy="369291"/>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2A2F4F"/>
              </a:solidFill>
              <a:effectLst/>
              <a:uLnTx/>
              <a:uFillTx/>
              <a:latin typeface="Times New Roman"/>
              <a:ea typeface="Times New Roman"/>
              <a:cs typeface="Times New Roman"/>
              <a:sym typeface="Times New Roman"/>
            </a:endParaRPr>
          </a:p>
        </p:txBody>
      </p:sp>
      <p:graphicFrame>
        <p:nvGraphicFramePr>
          <p:cNvPr id="414" name="Google Shape;414;p28"/>
          <p:cNvGraphicFramePr/>
          <p:nvPr>
            <p:extLst>
              <p:ext uri="{D42A27DB-BD31-4B8C-83A1-F6EECF244321}">
                <p14:modId xmlns:p14="http://schemas.microsoft.com/office/powerpoint/2010/main" val="3009234757"/>
              </p:ext>
            </p:extLst>
          </p:nvPr>
        </p:nvGraphicFramePr>
        <p:xfrm>
          <a:off x="2865120" y="2079355"/>
          <a:ext cx="6778611" cy="2008360"/>
        </p:xfrm>
        <a:graphic>
          <a:graphicData uri="http://schemas.openxmlformats.org/drawingml/2006/table">
            <a:tbl>
              <a:tblPr firstRow="1" bandRow="1">
                <a:noFill/>
              </a:tblPr>
              <a:tblGrid>
                <a:gridCol w="2259537">
                  <a:extLst>
                    <a:ext uri="{9D8B030D-6E8A-4147-A177-3AD203B41FA5}">
                      <a16:colId xmlns:a16="http://schemas.microsoft.com/office/drawing/2014/main" val="20000"/>
                    </a:ext>
                  </a:extLst>
                </a:gridCol>
                <a:gridCol w="2259537">
                  <a:extLst>
                    <a:ext uri="{9D8B030D-6E8A-4147-A177-3AD203B41FA5}">
                      <a16:colId xmlns:a16="http://schemas.microsoft.com/office/drawing/2014/main" val="20001"/>
                    </a:ext>
                  </a:extLst>
                </a:gridCol>
                <a:gridCol w="2259537">
                  <a:extLst>
                    <a:ext uri="{9D8B030D-6E8A-4147-A177-3AD203B41FA5}">
                      <a16:colId xmlns:a16="http://schemas.microsoft.com/office/drawing/2014/main" val="20002"/>
                    </a:ext>
                  </a:extLst>
                </a:gridCol>
              </a:tblGrid>
              <a:tr h="387398">
                <a:tc>
                  <a:txBody>
                    <a:bodyPr/>
                    <a:lstStyle/>
                    <a:p>
                      <a:pPr marL="0" marR="0" lvl="0" indent="0" algn="ctr" rtl="0">
                        <a:spcBef>
                          <a:spcPts val="0"/>
                        </a:spcBef>
                        <a:spcAft>
                          <a:spcPts val="0"/>
                        </a:spcAft>
                        <a:buNone/>
                      </a:pPr>
                      <a:r>
                        <a:rPr lang="en-US" sz="2100" b="1" u="none" strike="noStrike" cap="none" dirty="0">
                          <a:solidFill>
                            <a:schemeClr val="tx1"/>
                          </a:solidFill>
                          <a:latin typeface="Arial" panose="020B0604020202020204" pitchFamily="34" charset="0"/>
                          <a:cs typeface="Arial" panose="020B0604020202020204" pitchFamily="34" charset="0"/>
                        </a:rPr>
                        <a:t>Process</a:t>
                      </a:r>
                      <a:endParaRPr sz="1600" b="1" dirty="0">
                        <a:solidFill>
                          <a:schemeClr val="tx1"/>
                        </a:solidFill>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100" b="1" u="none" strike="noStrike" cap="none" dirty="0">
                          <a:solidFill>
                            <a:schemeClr val="tx1"/>
                          </a:solidFill>
                          <a:latin typeface="Arial" panose="020B0604020202020204" pitchFamily="34" charset="0"/>
                          <a:cs typeface="Arial" panose="020B0604020202020204" pitchFamily="34" charset="0"/>
                        </a:rPr>
                        <a:t>Arrival Time</a:t>
                      </a:r>
                      <a:endParaRPr sz="1600" b="1" dirty="0">
                        <a:solidFill>
                          <a:schemeClr val="tx1"/>
                        </a:solidFill>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100" b="1" u="none" strike="noStrike" cap="none" dirty="0">
                          <a:solidFill>
                            <a:schemeClr val="tx1"/>
                          </a:solidFill>
                          <a:latin typeface="Arial" panose="020B0604020202020204" pitchFamily="34" charset="0"/>
                          <a:cs typeface="Arial" panose="020B0604020202020204" pitchFamily="34" charset="0"/>
                        </a:rPr>
                        <a:t>CPU Burst Time</a:t>
                      </a:r>
                      <a:endParaRPr sz="1600" b="1" dirty="0">
                        <a:solidFill>
                          <a:schemeClr val="tx1"/>
                        </a:solidFill>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94516">
                <a:tc>
                  <a:txBody>
                    <a:bodyPr/>
                    <a:lstStyle/>
                    <a:p>
                      <a:pPr marL="0" marR="0" lvl="0" indent="0" algn="ctr" rtl="0">
                        <a:spcBef>
                          <a:spcPts val="0"/>
                        </a:spcBef>
                        <a:spcAft>
                          <a:spcPts val="0"/>
                        </a:spcAft>
                        <a:buNone/>
                      </a:pPr>
                      <a:r>
                        <a:rPr lang="en-US" sz="2100" b="1" u="none" strike="noStrike" cap="none" dirty="0">
                          <a:solidFill>
                            <a:schemeClr val="dk1"/>
                          </a:solidFill>
                          <a:latin typeface="Arial" panose="020B0604020202020204" pitchFamily="34" charset="0"/>
                          <a:cs typeface="Arial" panose="020B0604020202020204" pitchFamily="34" charset="0"/>
                        </a:rPr>
                        <a:t>P1</a:t>
                      </a:r>
                      <a:endParaRPr sz="1600" dirty="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dirty="0">
                          <a:solidFill>
                            <a:schemeClr val="dk1"/>
                          </a:solidFill>
                          <a:latin typeface="Arial" panose="020B0604020202020204" pitchFamily="34" charset="0"/>
                          <a:cs typeface="Arial" panose="020B0604020202020204" pitchFamily="34" charset="0"/>
                        </a:rPr>
                        <a:t>0</a:t>
                      </a:r>
                      <a:endParaRPr sz="1600" dirty="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a:solidFill>
                            <a:schemeClr val="dk1"/>
                          </a:solidFill>
                          <a:latin typeface="Arial" panose="020B0604020202020204" pitchFamily="34" charset="0"/>
                          <a:cs typeface="Arial" panose="020B0604020202020204" pitchFamily="34" charset="0"/>
                        </a:rPr>
                        <a:t>12</a:t>
                      </a:r>
                      <a:endParaRPr sz="160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94516">
                <a:tc>
                  <a:txBody>
                    <a:bodyPr/>
                    <a:lstStyle/>
                    <a:p>
                      <a:pPr marL="0" marR="0" lvl="0" indent="0" algn="ctr" rtl="0">
                        <a:spcBef>
                          <a:spcPts val="0"/>
                        </a:spcBef>
                        <a:spcAft>
                          <a:spcPts val="0"/>
                        </a:spcAft>
                        <a:buNone/>
                      </a:pPr>
                      <a:r>
                        <a:rPr lang="en-US" sz="2100" b="1" u="none" strike="noStrike" cap="none">
                          <a:solidFill>
                            <a:schemeClr val="dk1"/>
                          </a:solidFill>
                          <a:latin typeface="Arial" panose="020B0604020202020204" pitchFamily="34" charset="0"/>
                          <a:cs typeface="Arial" panose="020B0604020202020204" pitchFamily="34" charset="0"/>
                        </a:rPr>
                        <a:t>P2</a:t>
                      </a:r>
                      <a:endParaRPr sz="160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dirty="0">
                          <a:solidFill>
                            <a:schemeClr val="dk1"/>
                          </a:solidFill>
                          <a:latin typeface="Arial" panose="020B0604020202020204" pitchFamily="34" charset="0"/>
                          <a:cs typeface="Arial" panose="020B0604020202020204" pitchFamily="34" charset="0"/>
                        </a:rPr>
                        <a:t>2</a:t>
                      </a:r>
                      <a:endParaRPr sz="1600" dirty="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a:solidFill>
                            <a:schemeClr val="dk1"/>
                          </a:solidFill>
                          <a:latin typeface="Arial" panose="020B0604020202020204" pitchFamily="34" charset="0"/>
                          <a:cs typeface="Arial" panose="020B0604020202020204" pitchFamily="34" charset="0"/>
                        </a:rPr>
                        <a:t>7</a:t>
                      </a:r>
                      <a:endParaRPr sz="160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94516">
                <a:tc>
                  <a:txBody>
                    <a:bodyPr/>
                    <a:lstStyle/>
                    <a:p>
                      <a:pPr marL="0" marR="0" lvl="0" indent="0" algn="ctr" rtl="0">
                        <a:spcBef>
                          <a:spcPts val="0"/>
                        </a:spcBef>
                        <a:spcAft>
                          <a:spcPts val="0"/>
                        </a:spcAft>
                        <a:buNone/>
                      </a:pPr>
                      <a:r>
                        <a:rPr lang="en-US" sz="2100" b="1" u="none" strike="noStrike" cap="none">
                          <a:solidFill>
                            <a:schemeClr val="dk1"/>
                          </a:solidFill>
                          <a:latin typeface="Arial" panose="020B0604020202020204" pitchFamily="34" charset="0"/>
                          <a:cs typeface="Arial" panose="020B0604020202020204" pitchFamily="34" charset="0"/>
                        </a:rPr>
                        <a:t>P3</a:t>
                      </a:r>
                      <a:endParaRPr sz="160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dirty="0">
                          <a:solidFill>
                            <a:schemeClr val="dk1"/>
                          </a:solidFill>
                          <a:latin typeface="Arial" panose="020B0604020202020204" pitchFamily="34" charset="0"/>
                          <a:cs typeface="Arial" panose="020B0604020202020204" pitchFamily="34" charset="0"/>
                        </a:rPr>
                        <a:t>3</a:t>
                      </a:r>
                      <a:endParaRPr sz="1600" dirty="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dirty="0">
                          <a:solidFill>
                            <a:schemeClr val="dk1"/>
                          </a:solidFill>
                          <a:latin typeface="Arial" panose="020B0604020202020204" pitchFamily="34" charset="0"/>
                          <a:cs typeface="Arial" panose="020B0604020202020204" pitchFamily="34" charset="0"/>
                        </a:rPr>
                        <a:t>5</a:t>
                      </a:r>
                      <a:endParaRPr sz="1600" dirty="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94516">
                <a:tc>
                  <a:txBody>
                    <a:bodyPr/>
                    <a:lstStyle/>
                    <a:p>
                      <a:pPr marL="0" marR="0" lvl="0" indent="0" algn="ctr" rtl="0">
                        <a:spcBef>
                          <a:spcPts val="0"/>
                        </a:spcBef>
                        <a:spcAft>
                          <a:spcPts val="0"/>
                        </a:spcAft>
                        <a:buNone/>
                      </a:pPr>
                      <a:r>
                        <a:rPr lang="en-US" sz="2100" b="1" u="none" strike="noStrike" cap="none">
                          <a:solidFill>
                            <a:schemeClr val="dk1"/>
                          </a:solidFill>
                          <a:latin typeface="Arial" panose="020B0604020202020204" pitchFamily="34" charset="0"/>
                          <a:cs typeface="Arial" panose="020B0604020202020204" pitchFamily="34" charset="0"/>
                        </a:rPr>
                        <a:t>P4</a:t>
                      </a:r>
                      <a:endParaRPr sz="160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a:solidFill>
                            <a:schemeClr val="dk1"/>
                          </a:solidFill>
                          <a:latin typeface="Arial" panose="020B0604020202020204" pitchFamily="34" charset="0"/>
                          <a:cs typeface="Arial" panose="020B0604020202020204" pitchFamily="34" charset="0"/>
                        </a:rPr>
                        <a:t>5</a:t>
                      </a:r>
                      <a:endParaRPr sz="160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dirty="0">
                          <a:solidFill>
                            <a:schemeClr val="dk1"/>
                          </a:solidFill>
                          <a:latin typeface="Arial" panose="020B0604020202020204" pitchFamily="34" charset="0"/>
                          <a:cs typeface="Arial" panose="020B0604020202020204" pitchFamily="34" charset="0"/>
                        </a:rPr>
                        <a:t>9</a:t>
                      </a:r>
                      <a:endParaRPr sz="1600" dirty="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4" name="TextBox 3">
            <a:extLst>
              <a:ext uri="{FF2B5EF4-FFF2-40B4-BE49-F238E27FC236}">
                <a16:creationId xmlns:a16="http://schemas.microsoft.com/office/drawing/2014/main" id="{3775F83B-4991-A267-229E-92341A1DEF43}"/>
              </a:ext>
            </a:extLst>
          </p:cNvPr>
          <p:cNvSpPr txBox="1"/>
          <p:nvPr/>
        </p:nvSpPr>
        <p:spPr>
          <a:xfrm>
            <a:off x="774144" y="4455128"/>
            <a:ext cx="10579653" cy="1960858"/>
          </a:xfrm>
          <a:prstGeom prst="rect">
            <a:avLst/>
          </a:prstGeom>
          <a:noFill/>
        </p:spPr>
        <p:txBody>
          <a:bodyPr wrap="square">
            <a:spAutoFit/>
          </a:bodyPr>
          <a:lstStyle/>
          <a:p>
            <a:pPr marL="0" marR="0" lvl="0" indent="0" algn="l" defTabSz="914400" rtl="0" eaLnBrk="1" fontAlgn="auto" latinLnBrk="0" hangingPunct="1">
              <a:lnSpc>
                <a:spcPct val="130000"/>
              </a:lnSpc>
              <a:spcBef>
                <a:spcPts val="300"/>
              </a:spcBef>
              <a:spcAft>
                <a:spcPts val="300"/>
              </a:spcAft>
              <a:buClrTx/>
              <a:buSzPts val="2200"/>
              <a:buFontTx/>
              <a:buNone/>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Vẽ giản đồ Gantt và tính thời gian đợi trung bình, thời gian đáp ứng trung bình</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 </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thời gia</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n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hoàn</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thành</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trung bình cho các giải thuật</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sau</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endParaRPr>
          </a:p>
          <a:p>
            <a:pPr marL="514350" marR="0" lvl="0" indent="-514350" algn="l" defTabSz="914400" rtl="0" eaLnBrk="1" fontAlgn="auto" latinLnBrk="0" hangingPunct="1">
              <a:lnSpc>
                <a:spcPct val="130000"/>
              </a:lnSpc>
              <a:spcBef>
                <a:spcPts val="300"/>
              </a:spcBef>
              <a:spcAft>
                <a:spcPts val="300"/>
              </a:spcAft>
              <a:buClrTx/>
              <a:buSzTx/>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Shortest Remaining Time First (SRTF) </a:t>
            </a:r>
          </a:p>
          <a:p>
            <a:pPr marL="514350" marR="0" lvl="0" indent="-514350" algn="l" defTabSz="914400" rtl="0" eaLnBrk="1" fontAlgn="auto" latinLnBrk="0" hangingPunct="1">
              <a:lnSpc>
                <a:spcPct val="130000"/>
              </a:lnSpc>
              <a:spcBef>
                <a:spcPts val="300"/>
              </a:spcBef>
              <a:spcAft>
                <a:spcPts val="300"/>
              </a:spcAft>
              <a:buClrTx/>
              <a:buSzTx/>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Round Robin (RR) với quantum = 4</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2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Bài tập 6</a:t>
            </a:r>
            <a:endParaRPr/>
          </a:p>
        </p:txBody>
      </p:sp>
      <p:sp>
        <p:nvSpPr>
          <p:cNvPr id="421" name="Google Shape;421;p29"/>
          <p:cNvSpPr txBox="1">
            <a:spLocks noGrp="1"/>
          </p:cNvSpPr>
          <p:nvPr>
            <p:ph idx="1"/>
          </p:nvPr>
        </p:nvSpPr>
        <p:spPr>
          <a:xfrm>
            <a:off x="774145" y="1151633"/>
            <a:ext cx="10579654" cy="1033888"/>
          </a:xfrm>
          <a:prstGeom prst="rect">
            <a:avLst/>
          </a:prstGeom>
          <a:noFill/>
          <a:ln>
            <a:noFill/>
          </a:ln>
        </p:spPr>
        <p:txBody>
          <a:bodyPr spcFirstLastPara="1" wrap="square" lIns="91425" tIns="45700" rIns="91425" bIns="45700" anchor="t" anchorCtr="0">
            <a:noAutofit/>
          </a:bodyPr>
          <a:lstStyle/>
          <a:p>
            <a:pPr marL="0" indent="0">
              <a:spcBef>
                <a:spcPts val="0"/>
              </a:spcBef>
              <a:buSzPts val="2100"/>
              <a:buNone/>
            </a:pPr>
            <a:r>
              <a:rPr lang="en-US" sz="2200" dirty="0"/>
              <a:t>Cho 5 </a:t>
            </a:r>
            <a:r>
              <a:rPr lang="en-US" sz="2200" dirty="0" err="1"/>
              <a:t>tiến</a:t>
            </a:r>
            <a:r>
              <a:rPr lang="en-US" sz="2200" dirty="0"/>
              <a:t> </a:t>
            </a:r>
            <a:r>
              <a:rPr lang="en-US" sz="2200" dirty="0" err="1"/>
              <a:t>trình</a:t>
            </a:r>
            <a:r>
              <a:rPr lang="en-US" sz="2200" dirty="0"/>
              <a:t> P1, P2, P3, P4, P5 </a:t>
            </a:r>
            <a:r>
              <a:rPr lang="en-US" sz="2200" dirty="0" err="1"/>
              <a:t>với</a:t>
            </a:r>
            <a:r>
              <a:rPr lang="en-US" sz="2200" dirty="0"/>
              <a:t> </a:t>
            </a:r>
            <a:r>
              <a:rPr lang="en-US" sz="2200" dirty="0" err="1"/>
              <a:t>thời</a:t>
            </a:r>
            <a:r>
              <a:rPr lang="en-US" sz="2200" dirty="0"/>
              <a:t> </a:t>
            </a:r>
            <a:r>
              <a:rPr lang="en-US" sz="2200" dirty="0" err="1"/>
              <a:t>gian</a:t>
            </a:r>
            <a:r>
              <a:rPr lang="en-US" sz="2200" dirty="0"/>
              <a:t> </a:t>
            </a:r>
            <a:r>
              <a:rPr lang="en-US" sz="2200" dirty="0" err="1"/>
              <a:t>vào</a:t>
            </a:r>
            <a:r>
              <a:rPr lang="en-US" sz="2200" dirty="0"/>
              <a:t> Ready List </a:t>
            </a:r>
            <a:r>
              <a:rPr lang="en-US" sz="2200" dirty="0" err="1"/>
              <a:t>và</a:t>
            </a:r>
            <a:r>
              <a:rPr lang="en-US" sz="2200" dirty="0"/>
              <a:t> </a:t>
            </a:r>
            <a:r>
              <a:rPr lang="en-US" sz="2200" dirty="0" err="1"/>
              <a:t>thời</a:t>
            </a:r>
            <a:r>
              <a:rPr lang="en-US" sz="2200" dirty="0"/>
              <a:t> </a:t>
            </a:r>
            <a:r>
              <a:rPr lang="en-US" sz="2200" dirty="0" err="1"/>
              <a:t>gian</a:t>
            </a:r>
            <a:r>
              <a:rPr lang="en-US" sz="2200" dirty="0"/>
              <a:t> </a:t>
            </a:r>
            <a:r>
              <a:rPr lang="en-US" sz="2200" dirty="0" err="1"/>
              <a:t>cần</a:t>
            </a:r>
            <a:r>
              <a:rPr lang="en-US" sz="2200" dirty="0"/>
              <a:t> CPU </a:t>
            </a:r>
            <a:r>
              <a:rPr lang="en-US" sz="2200" dirty="0" err="1"/>
              <a:t>tương</a:t>
            </a:r>
            <a:r>
              <a:rPr lang="en-US" sz="2200" dirty="0"/>
              <a:t> </a:t>
            </a:r>
            <a:r>
              <a:rPr lang="en-US" sz="2200" dirty="0" err="1"/>
              <a:t>tứng</a:t>
            </a:r>
            <a:r>
              <a:rPr lang="en-US" sz="2200" dirty="0"/>
              <a:t> </a:t>
            </a:r>
            <a:r>
              <a:rPr lang="en-US" sz="2200" dirty="0" err="1"/>
              <a:t>như</a:t>
            </a:r>
            <a:r>
              <a:rPr lang="en-US" sz="2200" dirty="0"/>
              <a:t> </a:t>
            </a:r>
            <a:r>
              <a:rPr lang="en-US" sz="2200" dirty="0" err="1"/>
              <a:t>bảng</a:t>
            </a:r>
            <a:r>
              <a:rPr lang="en-US" sz="2200" dirty="0"/>
              <a:t> </a:t>
            </a:r>
            <a:r>
              <a:rPr lang="en-US" sz="2200" dirty="0" err="1"/>
              <a:t>sau</a:t>
            </a:r>
            <a:r>
              <a:rPr lang="en-US" sz="2200" dirty="0"/>
              <a:t>:</a:t>
            </a:r>
            <a:endParaRPr sz="2200" dirty="0"/>
          </a:p>
        </p:txBody>
      </p:sp>
      <p:sp>
        <p:nvSpPr>
          <p:cNvPr id="423" name="Google Shape;423;p29"/>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730BF18A-471A-AF16-DEFA-6A754B70A387}"/>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700" b="0" i="0" u="none" strike="noStrike" kern="1200" cap="none" spc="0" normalizeH="0" baseline="0" noProof="0" smtClean="0">
                <a:ln>
                  <a:noFill/>
                </a:ln>
                <a:solidFill>
                  <a:srgbClr val="2A2F4F"/>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71</a:t>
            </a:fld>
            <a:endParaRPr kumimoji="0" lang="en-US" sz="7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425" name="Google Shape;425;p29"/>
          <p:cNvSpPr/>
          <p:nvPr/>
        </p:nvSpPr>
        <p:spPr>
          <a:xfrm>
            <a:off x="1524000" y="-184645"/>
            <a:ext cx="9144000" cy="369291"/>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2A2F4F"/>
              </a:solidFill>
              <a:effectLst/>
              <a:uLnTx/>
              <a:uFillTx/>
              <a:latin typeface="Times New Roman"/>
              <a:ea typeface="Times New Roman"/>
              <a:cs typeface="Times New Roman"/>
              <a:sym typeface="Times New Roman"/>
            </a:endParaRPr>
          </a:p>
        </p:txBody>
      </p:sp>
      <p:graphicFrame>
        <p:nvGraphicFramePr>
          <p:cNvPr id="426" name="Google Shape;426;p29"/>
          <p:cNvGraphicFramePr/>
          <p:nvPr>
            <p:extLst>
              <p:ext uri="{D42A27DB-BD31-4B8C-83A1-F6EECF244321}">
                <p14:modId xmlns:p14="http://schemas.microsoft.com/office/powerpoint/2010/main" val="2285695922"/>
              </p:ext>
            </p:extLst>
          </p:nvPr>
        </p:nvGraphicFramePr>
        <p:xfrm>
          <a:off x="3549396" y="2063279"/>
          <a:ext cx="5700930" cy="2094060"/>
        </p:xfrm>
        <a:graphic>
          <a:graphicData uri="http://schemas.openxmlformats.org/drawingml/2006/table">
            <a:tbl>
              <a:tblPr firstRow="1" bandRow="1">
                <a:noFill/>
              </a:tblPr>
              <a:tblGrid>
                <a:gridCol w="1900310">
                  <a:extLst>
                    <a:ext uri="{9D8B030D-6E8A-4147-A177-3AD203B41FA5}">
                      <a16:colId xmlns:a16="http://schemas.microsoft.com/office/drawing/2014/main" val="20000"/>
                    </a:ext>
                  </a:extLst>
                </a:gridCol>
                <a:gridCol w="1900310">
                  <a:extLst>
                    <a:ext uri="{9D8B030D-6E8A-4147-A177-3AD203B41FA5}">
                      <a16:colId xmlns:a16="http://schemas.microsoft.com/office/drawing/2014/main" val="20001"/>
                    </a:ext>
                  </a:extLst>
                </a:gridCol>
                <a:gridCol w="1900310">
                  <a:extLst>
                    <a:ext uri="{9D8B030D-6E8A-4147-A177-3AD203B41FA5}">
                      <a16:colId xmlns:a16="http://schemas.microsoft.com/office/drawing/2014/main" val="20002"/>
                    </a:ext>
                  </a:extLst>
                </a:gridCol>
              </a:tblGrid>
              <a:tr h="316793">
                <a:tc>
                  <a:txBody>
                    <a:bodyPr/>
                    <a:lstStyle/>
                    <a:p>
                      <a:pPr marL="0" marR="0" lvl="0" indent="0" algn="ctr" rtl="0">
                        <a:spcBef>
                          <a:spcPts val="0"/>
                        </a:spcBef>
                        <a:spcAft>
                          <a:spcPts val="0"/>
                        </a:spcAft>
                        <a:buNone/>
                      </a:pPr>
                      <a:r>
                        <a:rPr lang="en-US" sz="1800" b="1" u="none" strike="noStrike" cap="none" dirty="0">
                          <a:solidFill>
                            <a:schemeClr val="tx1"/>
                          </a:solidFill>
                          <a:latin typeface="Arial" panose="020B0604020202020204" pitchFamily="34" charset="0"/>
                          <a:cs typeface="Arial" panose="020B0604020202020204" pitchFamily="34" charset="0"/>
                        </a:rPr>
                        <a:t>Process</a:t>
                      </a:r>
                      <a:endParaRPr sz="1800" b="1" dirty="0">
                        <a:solidFill>
                          <a:schemeClr val="tx1"/>
                        </a:solidFill>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1800" b="1" u="none" strike="noStrike" cap="none" dirty="0">
                          <a:solidFill>
                            <a:schemeClr val="tx1"/>
                          </a:solidFill>
                          <a:latin typeface="Arial" panose="020B0604020202020204" pitchFamily="34" charset="0"/>
                          <a:cs typeface="Arial" panose="020B0604020202020204" pitchFamily="34" charset="0"/>
                        </a:rPr>
                        <a:t>Arrival Time</a:t>
                      </a:r>
                      <a:endParaRPr sz="1800" b="1" dirty="0">
                        <a:solidFill>
                          <a:schemeClr val="tx1"/>
                        </a:solidFill>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1800" b="1" u="none" strike="noStrike" cap="none" dirty="0">
                          <a:solidFill>
                            <a:schemeClr val="tx1"/>
                          </a:solidFill>
                          <a:latin typeface="Arial" panose="020B0604020202020204" pitchFamily="34" charset="0"/>
                          <a:cs typeface="Arial" panose="020B0604020202020204" pitchFamily="34" charset="0"/>
                        </a:rPr>
                        <a:t>CPU Burst Time</a:t>
                      </a:r>
                      <a:endParaRPr sz="1800" b="1" dirty="0">
                        <a:solidFill>
                          <a:schemeClr val="tx1"/>
                        </a:solidFill>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16793">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P1</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0</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8</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16793">
                <a:tc>
                  <a:txBody>
                    <a:bodyPr/>
                    <a:lstStyle/>
                    <a:p>
                      <a:pPr marL="0" marR="0" lvl="0" indent="0" algn="ctr" rtl="0">
                        <a:spcBef>
                          <a:spcPts val="0"/>
                        </a:spcBef>
                        <a:spcAft>
                          <a:spcPts val="0"/>
                        </a:spcAft>
                        <a:buNone/>
                      </a:pPr>
                      <a:r>
                        <a:rPr lang="en-US" sz="1800" b="1" u="none" strike="noStrike" cap="none">
                          <a:solidFill>
                            <a:schemeClr val="dk1"/>
                          </a:solidFill>
                          <a:latin typeface="Arial" panose="020B0604020202020204" pitchFamily="34" charset="0"/>
                          <a:cs typeface="Arial" panose="020B0604020202020204" pitchFamily="34" charset="0"/>
                        </a:rPr>
                        <a:t>P2</a:t>
                      </a:r>
                      <a:endParaRPr sz="180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2</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19</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16793">
                <a:tc>
                  <a:txBody>
                    <a:bodyPr/>
                    <a:lstStyle/>
                    <a:p>
                      <a:pPr marL="0" marR="0" lvl="0" indent="0" algn="ctr" rtl="0">
                        <a:spcBef>
                          <a:spcPts val="0"/>
                        </a:spcBef>
                        <a:spcAft>
                          <a:spcPts val="0"/>
                        </a:spcAft>
                        <a:buNone/>
                      </a:pPr>
                      <a:r>
                        <a:rPr lang="en-US" sz="1800" b="1" u="none" strike="noStrike" cap="none">
                          <a:solidFill>
                            <a:schemeClr val="dk1"/>
                          </a:solidFill>
                          <a:latin typeface="Arial" panose="020B0604020202020204" pitchFamily="34" charset="0"/>
                          <a:cs typeface="Arial" panose="020B0604020202020204" pitchFamily="34" charset="0"/>
                        </a:rPr>
                        <a:t>P3</a:t>
                      </a:r>
                      <a:endParaRPr sz="180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4</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3</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16793">
                <a:tc>
                  <a:txBody>
                    <a:bodyPr/>
                    <a:lstStyle/>
                    <a:p>
                      <a:pPr marL="0" marR="0" lvl="0" indent="0" algn="ctr" rtl="0">
                        <a:spcBef>
                          <a:spcPts val="0"/>
                        </a:spcBef>
                        <a:spcAft>
                          <a:spcPts val="0"/>
                        </a:spcAft>
                        <a:buNone/>
                      </a:pPr>
                      <a:r>
                        <a:rPr lang="en-US" sz="1800" b="1" u="none" strike="noStrike" cap="none">
                          <a:solidFill>
                            <a:schemeClr val="dk1"/>
                          </a:solidFill>
                          <a:latin typeface="Arial" panose="020B0604020202020204" pitchFamily="34" charset="0"/>
                          <a:cs typeface="Arial" panose="020B0604020202020204" pitchFamily="34" charset="0"/>
                        </a:rPr>
                        <a:t>P4</a:t>
                      </a:r>
                      <a:endParaRPr sz="180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a:solidFill>
                            <a:schemeClr val="dk1"/>
                          </a:solidFill>
                          <a:latin typeface="Arial" panose="020B0604020202020204" pitchFamily="34" charset="0"/>
                          <a:cs typeface="Arial" panose="020B0604020202020204" pitchFamily="34" charset="0"/>
                        </a:rPr>
                        <a:t>5</a:t>
                      </a:r>
                      <a:endParaRPr sz="180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6</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16793">
                <a:tc>
                  <a:txBody>
                    <a:bodyPr/>
                    <a:lstStyle/>
                    <a:p>
                      <a:pPr marL="0" marR="0" lvl="0" indent="0" algn="ctr" rtl="0">
                        <a:spcBef>
                          <a:spcPts val="0"/>
                        </a:spcBef>
                        <a:spcAft>
                          <a:spcPts val="0"/>
                        </a:spcAft>
                        <a:buNone/>
                      </a:pPr>
                      <a:r>
                        <a:rPr lang="en-US" sz="1800" b="1" u="none" strike="noStrike" cap="none">
                          <a:solidFill>
                            <a:schemeClr val="dk1"/>
                          </a:solidFill>
                          <a:latin typeface="Arial" panose="020B0604020202020204" pitchFamily="34" charset="0"/>
                          <a:cs typeface="Arial" panose="020B0604020202020204" pitchFamily="34" charset="0"/>
                        </a:rPr>
                        <a:t>P5</a:t>
                      </a:r>
                      <a:endParaRPr sz="180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a:solidFill>
                            <a:schemeClr val="dk1"/>
                          </a:solidFill>
                          <a:latin typeface="Arial" panose="020B0604020202020204" pitchFamily="34" charset="0"/>
                          <a:cs typeface="Arial" panose="020B0604020202020204" pitchFamily="34" charset="0"/>
                        </a:rPr>
                        <a:t>7</a:t>
                      </a:r>
                      <a:endParaRPr sz="180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12</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 name="TextBox 3">
            <a:extLst>
              <a:ext uri="{FF2B5EF4-FFF2-40B4-BE49-F238E27FC236}">
                <a16:creationId xmlns:a16="http://schemas.microsoft.com/office/drawing/2014/main" id="{71F6AFE4-E49D-D91A-4C39-0B7BB9408778}"/>
              </a:ext>
            </a:extLst>
          </p:cNvPr>
          <p:cNvSpPr txBox="1"/>
          <p:nvPr/>
        </p:nvSpPr>
        <p:spPr>
          <a:xfrm>
            <a:off x="774144" y="4125294"/>
            <a:ext cx="10579653" cy="2477922"/>
          </a:xfrm>
          <a:prstGeom prst="rect">
            <a:avLst/>
          </a:prstGeom>
          <a:noFill/>
        </p:spPr>
        <p:txBody>
          <a:bodyPr wrap="square">
            <a:spAutoFit/>
          </a:bodyPr>
          <a:lstStyle/>
          <a:p>
            <a:pPr marL="0" marR="0" lvl="0" indent="0" algn="l" defTabSz="914400" rtl="0" eaLnBrk="1" fontAlgn="auto" latinLnBrk="0" hangingPunct="1">
              <a:lnSpc>
                <a:spcPct val="130000"/>
              </a:lnSpc>
              <a:spcBef>
                <a:spcPts val="300"/>
              </a:spcBef>
              <a:spcAft>
                <a:spcPts val="300"/>
              </a:spcAft>
              <a:buClrTx/>
              <a:buSzPts val="2200"/>
              <a:buFontTx/>
              <a:buNone/>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Vẽ giản đồ Gantt và tính thời gian đợi trung bình, thời gian đáp ứng trung bình</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 </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thời gia</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n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hoàn</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thành</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trung bình cho các giải thuật</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sau</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endParaRPr>
          </a:p>
          <a:p>
            <a:pPr marL="514350" marR="0" lvl="0" indent="-514350" algn="l" defTabSz="914400" rtl="0" eaLnBrk="1" fontAlgn="auto" latinLnBrk="0" hangingPunct="1">
              <a:lnSpc>
                <a:spcPct val="130000"/>
              </a:lnSpc>
              <a:spcBef>
                <a:spcPts val="300"/>
              </a:spcBef>
              <a:spcAft>
                <a:spcPts val="300"/>
              </a:spcAft>
              <a:buClrTx/>
              <a:buSzPts val="2100"/>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FCFS				 </a:t>
            </a:r>
          </a:p>
          <a:p>
            <a:pPr marL="514350" marR="0" lvl="0" indent="-514350" algn="l" defTabSz="914400" rtl="0" eaLnBrk="1" fontAlgn="auto" latinLnBrk="0" hangingPunct="1">
              <a:lnSpc>
                <a:spcPct val="130000"/>
              </a:lnSpc>
              <a:spcBef>
                <a:spcPts val="300"/>
              </a:spcBef>
              <a:spcAft>
                <a:spcPts val="300"/>
              </a:spcAft>
              <a:buClrTx/>
              <a:buSzPts val="2100"/>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SJF preemptive</a:t>
            </a:r>
          </a:p>
          <a:p>
            <a:pPr marL="514350" marR="0" lvl="0" indent="-514350" algn="l" defTabSz="914400" rtl="0" eaLnBrk="1" fontAlgn="auto" latinLnBrk="0" hangingPunct="1">
              <a:lnSpc>
                <a:spcPct val="130000"/>
              </a:lnSpc>
              <a:spcBef>
                <a:spcPts val="300"/>
              </a:spcBef>
              <a:spcAft>
                <a:spcPts val="300"/>
              </a:spcAft>
              <a:buClrTx/>
              <a:buSzPts val="2100"/>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RR với quantum time = 6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4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err="1"/>
              <a:t>Bài</a:t>
            </a:r>
            <a:r>
              <a:rPr lang="en-US" dirty="0"/>
              <a:t> </a:t>
            </a:r>
            <a:r>
              <a:rPr lang="en-US" dirty="0" err="1"/>
              <a:t>tập</a:t>
            </a:r>
            <a:r>
              <a:rPr lang="en-US" dirty="0"/>
              <a:t> 7</a:t>
            </a:r>
            <a:endParaRPr dirty="0"/>
          </a:p>
        </p:txBody>
      </p:sp>
      <p:sp>
        <p:nvSpPr>
          <p:cNvPr id="698" name="Google Shape;698;p4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Sử</a:t>
            </a:r>
            <a:r>
              <a:rPr lang="en-US" dirty="0"/>
              <a:t> </a:t>
            </a:r>
            <a:r>
              <a:rPr lang="en-US" dirty="0" err="1"/>
              <a:t>dụng</a:t>
            </a:r>
            <a:r>
              <a:rPr lang="en-US" dirty="0"/>
              <a:t> </a:t>
            </a:r>
            <a:r>
              <a:rPr lang="en-US" dirty="0" err="1"/>
              <a:t>các</a:t>
            </a:r>
            <a:r>
              <a:rPr lang="en-US" dirty="0"/>
              <a:t> </a:t>
            </a:r>
            <a:r>
              <a:rPr lang="en-US" dirty="0" err="1"/>
              <a:t>giải</a:t>
            </a:r>
            <a:r>
              <a:rPr lang="en-US" dirty="0"/>
              <a:t> </a:t>
            </a:r>
            <a:r>
              <a:rPr lang="en-US" dirty="0" err="1"/>
              <a:t>thuật</a:t>
            </a:r>
            <a:r>
              <a:rPr lang="en-US" dirty="0"/>
              <a:t> FCFS, SJF, SRTF, Priority </a:t>
            </a:r>
            <a:r>
              <a:rPr lang="en-US" dirty="0" err="1"/>
              <a:t>để</a:t>
            </a:r>
            <a:r>
              <a:rPr lang="en-US" dirty="0"/>
              <a:t> </a:t>
            </a:r>
            <a:r>
              <a:rPr lang="en-US" dirty="0" err="1"/>
              <a:t>tính</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thời</a:t>
            </a:r>
            <a:r>
              <a:rPr lang="en-US" dirty="0"/>
              <a:t> </a:t>
            </a:r>
            <a:r>
              <a:rPr lang="en-US" dirty="0" err="1"/>
              <a:t>gian</a:t>
            </a:r>
            <a:r>
              <a:rPr lang="en-US" dirty="0"/>
              <a:t> </a:t>
            </a:r>
            <a:r>
              <a:rPr lang="en-US" dirty="0" err="1"/>
              <a:t>đợi</a:t>
            </a:r>
            <a:r>
              <a:rPr lang="en-US" dirty="0"/>
              <a:t>, </a:t>
            </a:r>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và</a:t>
            </a:r>
            <a:r>
              <a:rPr lang="en-US" dirty="0"/>
              <a:t> </a:t>
            </a:r>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a:t>
            </a:r>
            <a:endParaRPr dirty="0"/>
          </a:p>
          <a:p>
            <a:pPr marL="342900" indent="-177800">
              <a:buNone/>
            </a:pPr>
            <a:endParaRPr dirty="0"/>
          </a:p>
        </p:txBody>
      </p:sp>
      <p:sp>
        <p:nvSpPr>
          <p:cNvPr id="701" name="Google Shape;701;p4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aphicFrame>
        <p:nvGraphicFramePr>
          <p:cNvPr id="702" name="Google Shape;702;p43"/>
          <p:cNvGraphicFramePr/>
          <p:nvPr/>
        </p:nvGraphicFramePr>
        <p:xfrm>
          <a:off x="2514600" y="2964388"/>
          <a:ext cx="7315200" cy="2556570"/>
        </p:xfrm>
        <a:graphic>
          <a:graphicData uri="http://schemas.openxmlformats.org/drawingml/2006/table">
            <a:tbl>
              <a:tblPr firstRow="1" bandRow="1">
                <a:noFill/>
                <a:tableStyleId>{78499D3B-A6AB-417D-A109-BA75AA7E94FD}</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356425">
                <a:tc>
                  <a:txBody>
                    <a:bodyPr/>
                    <a:lstStyle/>
                    <a:p>
                      <a:pPr marL="0" marR="0" lvl="0" indent="0" algn="ctr" rtl="0">
                        <a:lnSpc>
                          <a:spcPct val="107000"/>
                        </a:lnSpc>
                        <a:spcBef>
                          <a:spcPts val="0"/>
                        </a:spcBef>
                        <a:spcAft>
                          <a:spcPts val="0"/>
                        </a:spcAft>
                        <a:buNone/>
                      </a:pPr>
                      <a:r>
                        <a:rPr lang="en-US" sz="2200" b="1" u="none" strike="noStrike" cap="none" dirty="0">
                          <a:solidFill>
                            <a:schemeClr val="dk1"/>
                          </a:solidFill>
                          <a:latin typeface="Times New Roman"/>
                          <a:ea typeface="Times New Roman"/>
                          <a:cs typeface="Times New Roman"/>
                          <a:sym typeface="Times New Roman"/>
                        </a:rPr>
                        <a:t>Process</a:t>
                      </a:r>
                      <a:endParaRPr sz="2200" b="1" u="none" strike="noStrike" cap="none" dirty="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dirty="0">
                          <a:solidFill>
                            <a:schemeClr val="dk1"/>
                          </a:solidFill>
                          <a:latin typeface="Times New Roman"/>
                          <a:ea typeface="Times New Roman"/>
                          <a:cs typeface="Times New Roman"/>
                          <a:sym typeface="Times New Roman"/>
                        </a:rPr>
                        <a:t>Arrival Time</a:t>
                      </a:r>
                      <a:endParaRPr sz="2200" b="1" u="none" strike="noStrike" cap="none" dirty="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dirty="0">
                          <a:solidFill>
                            <a:schemeClr val="dk1"/>
                          </a:solidFill>
                          <a:latin typeface="Times New Roman"/>
                          <a:ea typeface="Times New Roman"/>
                          <a:cs typeface="Times New Roman"/>
                          <a:sym typeface="Times New Roman"/>
                        </a:rPr>
                        <a:t> Burst Time</a:t>
                      </a:r>
                      <a:endParaRPr sz="2200" b="1" u="none" strike="noStrike" cap="none" dirty="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dirty="0">
                          <a:solidFill>
                            <a:schemeClr val="dk1"/>
                          </a:solidFill>
                          <a:latin typeface="Times New Roman"/>
                          <a:ea typeface="Times New Roman"/>
                          <a:cs typeface="Times New Roman"/>
                          <a:sym typeface="Times New Roman"/>
                        </a:rPr>
                        <a:t>Priority</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6425">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P1</a:t>
                      </a:r>
                      <a:endParaRPr sz="2200" b="1"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0</a:t>
                      </a:r>
                      <a:endParaRPr sz="2200" b="1"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dirty="0">
                          <a:latin typeface="Times New Roman"/>
                          <a:ea typeface="Times New Roman"/>
                          <a:cs typeface="Times New Roman"/>
                          <a:sym typeface="Times New Roman"/>
                        </a:rPr>
                        <a:t>4</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6425">
                <a:tc>
                  <a:txBody>
                    <a:bodyPr/>
                    <a:lstStyle/>
                    <a:p>
                      <a:pPr marL="0" marR="0" lvl="0" indent="0" algn="ctr" rtl="0">
                        <a:lnSpc>
                          <a:spcPct val="107000"/>
                        </a:lnSpc>
                        <a:spcBef>
                          <a:spcPts val="0"/>
                        </a:spcBef>
                        <a:spcAft>
                          <a:spcPts val="0"/>
                        </a:spcAft>
                        <a:buNone/>
                      </a:pPr>
                      <a:r>
                        <a:rPr lang="en-US" sz="2200" b="1" u="none" strike="noStrike" cap="none" dirty="0">
                          <a:latin typeface="Times New Roman"/>
                          <a:ea typeface="Times New Roman"/>
                          <a:cs typeface="Times New Roman"/>
                          <a:sym typeface="Times New Roman"/>
                        </a:rPr>
                        <a:t>P2</a:t>
                      </a:r>
                      <a:endParaRPr sz="2200" b="1"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5</a:t>
                      </a:r>
                      <a:endParaRPr sz="2200" b="1"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6425">
                <a:tc>
                  <a:txBody>
                    <a:bodyPr/>
                    <a:lstStyle/>
                    <a:p>
                      <a:pPr marL="0" marR="0" lvl="0" indent="0" algn="ctr" rtl="0">
                        <a:lnSpc>
                          <a:spcPct val="107000"/>
                        </a:lnSpc>
                        <a:spcBef>
                          <a:spcPts val="0"/>
                        </a:spcBef>
                        <a:spcAft>
                          <a:spcPts val="0"/>
                        </a:spcAft>
                        <a:buNone/>
                      </a:pPr>
                      <a:r>
                        <a:rPr lang="en-US" sz="2200" b="1" u="none" strike="noStrike" cap="none" dirty="0">
                          <a:latin typeface="Times New Roman"/>
                          <a:ea typeface="Times New Roman"/>
                          <a:cs typeface="Times New Roman"/>
                          <a:sym typeface="Times New Roman"/>
                        </a:rPr>
                        <a:t>P3</a:t>
                      </a:r>
                      <a:endParaRPr sz="2200" b="1"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3</a:t>
                      </a:r>
                      <a:endParaRPr sz="2200" b="1"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6425">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P4</a:t>
                      </a:r>
                      <a:endParaRPr sz="2200" b="1"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6425">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P5</a:t>
                      </a:r>
                      <a:endParaRPr sz="2200" b="1"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dirty="0">
                          <a:latin typeface="Times New Roman"/>
                          <a:ea typeface="Times New Roman"/>
                          <a:cs typeface="Times New Roman"/>
                          <a:sym typeface="Times New Roman"/>
                        </a:rPr>
                        <a:t>3</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6D7DEF16-3C53-355D-68ED-97E620C9BB02}"/>
              </a:ext>
            </a:extLst>
          </p:cNvPr>
          <p:cNvSpPr>
            <a:spLocks noGrp="1"/>
          </p:cNvSpPr>
          <p:nvPr>
            <p:ph type="sldNum" sz="quarter" idx="12"/>
          </p:nvPr>
        </p:nvSpPr>
        <p:spPr/>
        <p:txBody>
          <a:bodyPr/>
          <a:lstStyle/>
          <a:p>
            <a:fld id="{00000000-1234-1234-1234-123412341234}" type="slidenum">
              <a:rPr lang="en-US" smtClean="0"/>
              <a:pPr/>
              <a:t>72</a:t>
            </a:fld>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err="1"/>
              <a:t>Bài</a:t>
            </a:r>
            <a:r>
              <a:rPr lang="en-US" dirty="0"/>
              <a:t> </a:t>
            </a:r>
            <a:r>
              <a:rPr lang="en-US" dirty="0" err="1"/>
              <a:t>tập</a:t>
            </a:r>
            <a:r>
              <a:rPr lang="en-US" dirty="0"/>
              <a:t> 8</a:t>
            </a:r>
            <a:endParaRPr dirty="0"/>
          </a:p>
        </p:txBody>
      </p:sp>
      <p:sp>
        <p:nvSpPr>
          <p:cNvPr id="709" name="Google Shape;709;p4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Sử</a:t>
            </a:r>
            <a:r>
              <a:rPr lang="en-US" dirty="0"/>
              <a:t> </a:t>
            </a:r>
            <a:r>
              <a:rPr lang="en-US" dirty="0" err="1"/>
              <a:t>dụng</a:t>
            </a:r>
            <a:r>
              <a:rPr lang="en-US" dirty="0"/>
              <a:t> </a:t>
            </a:r>
            <a:r>
              <a:rPr lang="en-US" dirty="0" err="1"/>
              <a:t>các</a:t>
            </a:r>
            <a:r>
              <a:rPr lang="en-US" dirty="0"/>
              <a:t> </a:t>
            </a:r>
            <a:r>
              <a:rPr lang="en-US" dirty="0" err="1"/>
              <a:t>giải</a:t>
            </a:r>
            <a:r>
              <a:rPr lang="en-US" dirty="0"/>
              <a:t> </a:t>
            </a:r>
            <a:r>
              <a:rPr lang="en-US" dirty="0" err="1"/>
              <a:t>thuật</a:t>
            </a:r>
            <a:r>
              <a:rPr lang="en-US" dirty="0"/>
              <a:t> FCFS, SJF, SRTF, Priority </a:t>
            </a:r>
            <a:r>
              <a:rPr lang="en-US" dirty="0" err="1"/>
              <a:t>để</a:t>
            </a:r>
            <a:r>
              <a:rPr lang="en-US" dirty="0"/>
              <a:t> </a:t>
            </a:r>
            <a:r>
              <a:rPr lang="en-US" dirty="0" err="1"/>
              <a:t>tính</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thời</a:t>
            </a:r>
            <a:r>
              <a:rPr lang="en-US" dirty="0"/>
              <a:t> </a:t>
            </a:r>
            <a:r>
              <a:rPr lang="en-US" dirty="0" err="1"/>
              <a:t>gian</a:t>
            </a:r>
            <a:r>
              <a:rPr lang="en-US" dirty="0"/>
              <a:t> </a:t>
            </a:r>
            <a:r>
              <a:rPr lang="en-US" dirty="0" err="1"/>
              <a:t>đợi</a:t>
            </a:r>
            <a:r>
              <a:rPr lang="en-US" dirty="0"/>
              <a:t>, </a:t>
            </a:r>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và</a:t>
            </a:r>
            <a:r>
              <a:rPr lang="en-US" dirty="0"/>
              <a:t> </a:t>
            </a:r>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a:t>
            </a:r>
            <a:endParaRPr dirty="0"/>
          </a:p>
          <a:p>
            <a:pPr marL="342900" indent="-177800">
              <a:buNone/>
            </a:pPr>
            <a:endParaRPr dirty="0"/>
          </a:p>
        </p:txBody>
      </p:sp>
      <p:sp>
        <p:nvSpPr>
          <p:cNvPr id="712" name="Google Shape;712;p4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dirty="0"/>
              <a:t>Thực hiện bởi Trường Đại học Công nghệ Thông tin, ĐHQG-HCM</a:t>
            </a:r>
            <a:endParaRPr dirty="0"/>
          </a:p>
        </p:txBody>
      </p:sp>
      <p:pic>
        <p:nvPicPr>
          <p:cNvPr id="713" name="Google Shape;713;p44"/>
          <p:cNvPicPr preferRelativeResize="0"/>
          <p:nvPr/>
        </p:nvPicPr>
        <p:blipFill rotWithShape="1">
          <a:blip r:embed="rId3">
            <a:alphaModFix/>
          </a:blip>
          <a:srcRect/>
          <a:stretch/>
        </p:blipFill>
        <p:spPr>
          <a:xfrm>
            <a:off x="3286101" y="2947437"/>
            <a:ext cx="6343674" cy="3272389"/>
          </a:xfrm>
          <a:prstGeom prst="rect">
            <a:avLst/>
          </a:prstGeom>
          <a:noFill/>
          <a:ln>
            <a:noFill/>
          </a:ln>
        </p:spPr>
      </p:pic>
      <p:sp>
        <p:nvSpPr>
          <p:cNvPr id="2" name="Slide Number Placeholder 1">
            <a:extLst>
              <a:ext uri="{FF2B5EF4-FFF2-40B4-BE49-F238E27FC236}">
                <a16:creationId xmlns:a16="http://schemas.microsoft.com/office/drawing/2014/main" id="{0B0D78A6-38BC-3CAB-1F05-6F7E229E96E1}"/>
              </a:ext>
            </a:extLst>
          </p:cNvPr>
          <p:cNvSpPr>
            <a:spLocks noGrp="1"/>
          </p:cNvSpPr>
          <p:nvPr>
            <p:ph type="sldNum" sz="quarter" idx="12"/>
          </p:nvPr>
        </p:nvSpPr>
        <p:spPr/>
        <p:txBody>
          <a:bodyPr/>
          <a:lstStyle/>
          <a:p>
            <a:fld id="{00000000-1234-1234-1234-123412341234}" type="slidenum">
              <a:rPr lang="en-US" smtClean="0"/>
              <a:pPr/>
              <a:t>73</a:t>
            </a:fld>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474CB8-10AE-0C7A-EC8F-F5FB026B87E3}"/>
              </a:ext>
            </a:extLst>
          </p:cNvPr>
          <p:cNvSpPr>
            <a:spLocks noGrp="1"/>
          </p:cNvSpPr>
          <p:nvPr>
            <p:ph type="sldNum" sz="quarter" idx="12"/>
          </p:nvPr>
        </p:nvSpPr>
        <p:spPr/>
        <p:txBody>
          <a:bodyPr/>
          <a:lstStyle/>
          <a:p>
            <a:fld id="{800C8475-47C1-49C9-BEE5-594F8CF4D71F}" type="slidenum">
              <a:rPr kumimoji="1" lang="ja-JP" altLang="en-US" smtClean="0"/>
              <a:pPr/>
              <a:t>74</a:t>
            </a:fld>
            <a:endParaRPr kumimoji="1" lang="ja-JP" altLang="en-US"/>
          </a:p>
        </p:txBody>
      </p:sp>
      <p:sp>
        <p:nvSpPr>
          <p:cNvPr id="6" name="Text Placeholder 5">
            <a:extLst>
              <a:ext uri="{FF2B5EF4-FFF2-40B4-BE49-F238E27FC236}">
                <a16:creationId xmlns:a16="http://schemas.microsoft.com/office/drawing/2014/main" id="{0B5CE22E-4356-5802-72DB-A4524C75168C}"/>
              </a:ext>
            </a:extLst>
          </p:cNvPr>
          <p:cNvSpPr>
            <a:spLocks noGrp="1"/>
          </p:cNvSpPr>
          <p:nvPr>
            <p:ph type="body" sz="quarter" idx="15"/>
          </p:nvPr>
        </p:nvSpPr>
        <p:spPr/>
        <p:txBody>
          <a:bodyPr/>
          <a:lstStyle/>
          <a:p>
            <a:r>
              <a:rPr lang="en-US" sz="3200" dirty="0"/>
              <a:t>THẢO LUẬN</a:t>
            </a:r>
          </a:p>
        </p:txBody>
      </p:sp>
      <p:sp>
        <p:nvSpPr>
          <p:cNvPr id="2" name="Footer Placeholder 1">
            <a:extLst>
              <a:ext uri="{FF2B5EF4-FFF2-40B4-BE49-F238E27FC236}">
                <a16:creationId xmlns:a16="http://schemas.microsoft.com/office/drawing/2014/main" id="{E0004987-FD7F-505B-9904-578B66996E50}"/>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pic>
        <p:nvPicPr>
          <p:cNvPr id="9" name="Graphic 8" descr="Graph and note paper with pencils">
            <a:extLst>
              <a:ext uri="{FF2B5EF4-FFF2-40B4-BE49-F238E27FC236}">
                <a16:creationId xmlns:a16="http://schemas.microsoft.com/office/drawing/2014/main" id="{BCA71A8E-F63E-59E6-4727-11D48332DA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62400" y="1720780"/>
            <a:ext cx="4267200" cy="4267200"/>
          </a:xfrm>
          <a:prstGeom prst="rect">
            <a:avLst/>
          </a:prstGeom>
        </p:spPr>
      </p:pic>
    </p:spTree>
    <p:extLst>
      <p:ext uri="{BB962C8B-B14F-4D97-AF65-F5344CB8AC3E}">
        <p14:creationId xmlns:p14="http://schemas.microsoft.com/office/powerpoint/2010/main" val="239848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1.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endParaRPr dirty="0"/>
          </a:p>
        </p:txBody>
      </p:sp>
      <p:sp>
        <p:nvSpPr>
          <p:cNvPr id="142" name="Google Shape;142;p9"/>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143" name="Google Shape;143;p9"/>
          <p:cNvSpPr txBox="1"/>
          <p:nvPr/>
        </p:nvSpPr>
        <p:spPr>
          <a:xfrm>
            <a:off x="774145" y="2205608"/>
            <a:ext cx="4434953" cy="2886904"/>
          </a:xfrm>
          <a:prstGeom prst="rect">
            <a:avLst/>
          </a:prstGeom>
          <a:noFill/>
          <a:ln>
            <a:noFill/>
          </a:ln>
        </p:spPr>
        <p:txBody>
          <a:bodyPr spcFirstLastPara="1" wrap="square" lIns="91425" tIns="45700" rIns="91425" bIns="45700" anchor="t" anchorCtr="0">
            <a:spAutoFit/>
          </a:bodyPr>
          <a:lstStyle/>
          <a:p>
            <a:pPr marL="357188" lvl="1" indent="-336550" algn="just">
              <a:lnSpc>
                <a:spcPct val="130000"/>
              </a:lnSpc>
              <a:spcBef>
                <a:spcPts val="300"/>
              </a:spcBef>
              <a:spcAft>
                <a:spcPts val="300"/>
              </a:spcAft>
              <a:buClr>
                <a:schemeClr val="dk1"/>
              </a:buClr>
              <a:buSzPts val="2400"/>
              <a:buFont typeface="Arial" panose="020B0604020202020204" pitchFamily="34" charset="0"/>
              <a:buChar char="•"/>
            </a:pPr>
            <a:r>
              <a:rPr lang="en-US" sz="2200" dirty="0" err="1">
                <a:solidFill>
                  <a:schemeClr val="dk1"/>
                </a:solidFill>
                <a:latin typeface="Arial" panose="020B0604020202020204" pitchFamily="34" charset="0"/>
                <a:cs typeface="Arial" panose="020B0604020202020204" pitchFamily="34" charset="0"/>
                <a:sym typeface="Times New Roman"/>
              </a:rPr>
              <a:t>Tiến</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trình</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yêu</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cầu</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thời</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gian</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thực</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thi</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trên</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ngoại</a:t>
            </a:r>
            <a:r>
              <a:rPr lang="en-US" sz="2200" dirty="0">
                <a:solidFill>
                  <a:schemeClr val="dk1"/>
                </a:solidFill>
                <a:latin typeface="Arial" panose="020B0604020202020204" pitchFamily="34" charset="0"/>
                <a:cs typeface="Arial" panose="020B0604020202020204" pitchFamily="34" charset="0"/>
                <a:sym typeface="Times New Roman"/>
              </a:rPr>
              <a:t> vi </a:t>
            </a:r>
            <a:r>
              <a:rPr lang="en-US" sz="2200" dirty="0" err="1">
                <a:solidFill>
                  <a:schemeClr val="dk1"/>
                </a:solidFill>
                <a:latin typeface="Arial" panose="020B0604020202020204" pitchFamily="34" charset="0"/>
                <a:cs typeface="Arial" panose="020B0604020202020204" pitchFamily="34" charset="0"/>
                <a:sym typeface="Times New Roman"/>
              </a:rPr>
              <a:t>nhiều</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hơn</a:t>
            </a:r>
            <a:r>
              <a:rPr lang="en-US" sz="2200" dirty="0">
                <a:solidFill>
                  <a:schemeClr val="dk1"/>
                </a:solidFill>
                <a:latin typeface="Arial" panose="020B0604020202020204" pitchFamily="34" charset="0"/>
                <a:cs typeface="Arial" panose="020B0604020202020204" pitchFamily="34" charset="0"/>
                <a:sym typeface="Times New Roman"/>
              </a:rPr>
              <a:t>.</a:t>
            </a:r>
            <a:endParaRPr sz="2200" dirty="0">
              <a:solidFill>
                <a:schemeClr val="dk1"/>
              </a:solidFill>
              <a:latin typeface="Arial" panose="020B0604020202020204" pitchFamily="34" charset="0"/>
              <a:cs typeface="Arial" panose="020B0604020202020204" pitchFamily="34" charset="0"/>
              <a:sym typeface="Times New Roman"/>
            </a:endParaRPr>
          </a:p>
          <a:p>
            <a:pPr marL="357188" lvl="1" indent="-336550" algn="just">
              <a:lnSpc>
                <a:spcPct val="130000"/>
              </a:lnSpc>
              <a:spcBef>
                <a:spcPts val="300"/>
              </a:spcBef>
              <a:spcAft>
                <a:spcPts val="300"/>
              </a:spcAft>
              <a:buClr>
                <a:schemeClr val="dk1"/>
              </a:buClr>
              <a:buSzPts val="2400"/>
              <a:buFont typeface="Arial" panose="020B0604020202020204" pitchFamily="34" charset="0"/>
              <a:buChar char="•"/>
            </a:pPr>
            <a:r>
              <a:rPr lang="en-US" sz="2200" dirty="0" err="1">
                <a:solidFill>
                  <a:schemeClr val="dk1"/>
                </a:solidFill>
                <a:latin typeface="Arial" panose="020B0604020202020204" pitchFamily="34" charset="0"/>
                <a:cs typeface="Arial" panose="020B0604020202020204" pitchFamily="34" charset="0"/>
                <a:sym typeface="Times New Roman"/>
              </a:rPr>
              <a:t>Thời</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gian</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hoàn</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thành</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chương</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trình</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phụ</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thuộc</a:t>
            </a:r>
            <a:r>
              <a:rPr lang="en-US" sz="2200" dirty="0">
                <a:solidFill>
                  <a:schemeClr val="dk1"/>
                </a:solidFill>
                <a:latin typeface="Arial" panose="020B0604020202020204" pitchFamily="34" charset="0"/>
                <a:cs typeface="Arial" panose="020B0604020202020204" pitchFamily="34" charset="0"/>
                <a:sym typeface="Times New Roman"/>
              </a:rPr>
              <a:t> chu </a:t>
            </a:r>
            <a:r>
              <a:rPr lang="en-US" sz="2200" dirty="0" err="1">
                <a:solidFill>
                  <a:schemeClr val="dk1"/>
                </a:solidFill>
                <a:latin typeface="Arial" panose="020B0604020202020204" pitchFamily="34" charset="0"/>
                <a:cs typeface="Arial" panose="020B0604020202020204" pitchFamily="34" charset="0"/>
                <a:sym typeface="Times New Roman"/>
              </a:rPr>
              <a:t>kỳ</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đợi</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cho</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các</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thao</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tác</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nhập</a:t>
            </a:r>
            <a:r>
              <a:rPr lang="en-US" sz="2200" dirty="0">
                <a:solidFill>
                  <a:schemeClr val="dk1"/>
                </a:solidFill>
                <a:latin typeface="Arial" panose="020B0604020202020204" pitchFamily="34" charset="0"/>
                <a:cs typeface="Arial" panose="020B0604020202020204" pitchFamily="34" charset="0"/>
                <a:sym typeface="Times New Roman"/>
              </a:rPr>
              <a:t>/</a:t>
            </a:r>
            <a:r>
              <a:rPr lang="en-US" sz="2200" dirty="0" err="1">
                <a:solidFill>
                  <a:schemeClr val="dk1"/>
                </a:solidFill>
                <a:latin typeface="Arial" panose="020B0604020202020204" pitchFamily="34" charset="0"/>
                <a:cs typeface="Arial" panose="020B0604020202020204" pitchFamily="34" charset="0"/>
                <a:sym typeface="Times New Roman"/>
              </a:rPr>
              <a:t>xuất</a:t>
            </a:r>
            <a:r>
              <a:rPr lang="en-US" sz="2200" dirty="0">
                <a:solidFill>
                  <a:schemeClr val="dk1"/>
                </a:solidFill>
                <a:latin typeface="Arial" panose="020B0604020202020204" pitchFamily="34" charset="0"/>
                <a:cs typeface="Arial" panose="020B0604020202020204" pitchFamily="34" charset="0"/>
                <a:sym typeface="Times New Roman"/>
              </a:rPr>
              <a:t>.</a:t>
            </a:r>
            <a:endParaRPr sz="2200" dirty="0">
              <a:solidFill>
                <a:schemeClr val="dk1"/>
              </a:solidFill>
              <a:latin typeface="Arial" panose="020B0604020202020204" pitchFamily="34" charset="0"/>
              <a:cs typeface="Arial" panose="020B0604020202020204" pitchFamily="34" charset="0"/>
              <a:sym typeface="Times New Roman"/>
            </a:endParaRPr>
          </a:p>
        </p:txBody>
      </p:sp>
      <p:pic>
        <p:nvPicPr>
          <p:cNvPr id="144" name="Google Shape;144;p9" descr="I/O Bound"/>
          <p:cNvPicPr preferRelativeResize="0"/>
          <p:nvPr/>
        </p:nvPicPr>
        <p:blipFill rotWithShape="1">
          <a:blip r:embed="rId3">
            <a:clrChange>
              <a:clrFrom>
                <a:srgbClr val="FFFFFF"/>
              </a:clrFrom>
              <a:clrTo>
                <a:srgbClr val="FFFFFF">
                  <a:alpha val="0"/>
                </a:srgbClr>
              </a:clrTo>
            </a:clrChange>
            <a:alphaModFix/>
          </a:blip>
          <a:srcRect/>
          <a:stretch/>
        </p:blipFill>
        <p:spPr>
          <a:xfrm>
            <a:off x="774145" y="4937073"/>
            <a:ext cx="4434953" cy="1367047"/>
          </a:xfrm>
          <a:prstGeom prst="rect">
            <a:avLst/>
          </a:prstGeom>
          <a:noFill/>
          <a:ln>
            <a:noFill/>
          </a:ln>
        </p:spPr>
      </p:pic>
      <p:sp>
        <p:nvSpPr>
          <p:cNvPr id="145" name="Google Shape;145;p9"/>
          <p:cNvSpPr txBox="1"/>
          <p:nvPr/>
        </p:nvSpPr>
        <p:spPr>
          <a:xfrm>
            <a:off x="5541304" y="1153011"/>
            <a:ext cx="5965795" cy="5454164"/>
          </a:xfrm>
          <a:prstGeom prst="roundRect">
            <a:avLst>
              <a:gd name="adj" fmla="val 1603"/>
            </a:avLst>
          </a:prstGeom>
          <a:noFill/>
          <a:ln w="19050" cap="rnd">
            <a:gradFill flip="none" rotWithShape="1">
              <a:gsLst>
                <a:gs pos="0">
                  <a:srgbClr val="0072FF"/>
                </a:gs>
                <a:gs pos="100000">
                  <a:srgbClr val="00C6FF"/>
                </a:gs>
              </a:gsLst>
              <a:lin ang="2700000" scaled="1"/>
              <a:tileRect/>
            </a:gradFill>
            <a:round/>
            <a:headEnd/>
            <a:tailEnd/>
          </a:ln>
          <a:extLst>
            <a:ext uri="{909E8E84-426E-40DD-AFC4-6F175D3DCCD1}">
              <a14:hiddenFill xmlns:a14="http://schemas.microsoft.com/office/drawing/2010/main">
                <a:solidFill>
                  <a:srgbClr val="FFFFFF"/>
                </a:solidFill>
              </a14:hiddenFill>
            </a:ext>
          </a:extLst>
        </p:spPr>
        <p:txBody>
          <a:bodyPr/>
          <a:lstStyle>
            <a:defPPr>
              <a:defRPr lang="en-VN"/>
            </a:defPPr>
            <a:lvl1pPr>
              <a:lnSpc>
                <a:spcPct val="120000"/>
              </a:lnSpc>
              <a:spcBef>
                <a:spcPts val="200"/>
              </a:spcBef>
              <a:spcAft>
                <a:spcPts val="200"/>
              </a:spcAft>
              <a:buClr>
                <a:srgbClr val="000000"/>
              </a:buClr>
              <a:buSzPct val="100000"/>
              <a:tabLst>
                <a:tab pos="433388" algn="l"/>
                <a:tab pos="877888" algn="l"/>
              </a:tabLst>
              <a:defRPr sz="1600" b="0">
                <a:solidFill>
                  <a:srgbClr val="808080"/>
                </a:solidFill>
                <a:effectLst/>
                <a:latin typeface="Menlo" panose="020B0609030804020204" pitchFamily="49" charset="0"/>
                <a:cs typeface="Courier New" panose="02070309020205020404" pitchFamily="49" charset="0"/>
              </a:defRPr>
            </a:lvl1pPr>
          </a:lstStyle>
          <a:p>
            <a:r>
              <a:rPr lang="en-US" b="0" dirty="0">
                <a:solidFill>
                  <a:srgbClr val="808080"/>
                </a:solidFill>
                <a:effectLst/>
                <a:latin typeface="Menlo" panose="020B0609030804020204" pitchFamily="49" charset="0"/>
              </a:rPr>
              <a:t>#include</a:t>
            </a:r>
            <a:r>
              <a:rPr lang="en-US" b="0" dirty="0">
                <a:solidFill>
                  <a:srgbClr val="000000"/>
                </a:solidFill>
                <a:effectLst/>
                <a:latin typeface="Menlo" panose="020B0609030804020204" pitchFamily="49" charset="0"/>
              </a:rPr>
              <a:t> </a:t>
            </a:r>
            <a:r>
              <a:rPr lang="en-US" b="0" dirty="0">
                <a:solidFill>
                  <a:srgbClr val="E21F1F"/>
                </a:solidFill>
                <a:effectLst/>
                <a:latin typeface="Menlo" panose="020B0609030804020204" pitchFamily="49" charset="0"/>
              </a:rPr>
              <a:t>&lt;</a:t>
            </a:r>
            <a:r>
              <a:rPr lang="en-US" b="0" dirty="0" err="1">
                <a:solidFill>
                  <a:srgbClr val="A31515"/>
                </a:solidFill>
                <a:effectLst/>
                <a:latin typeface="Menlo" panose="020B0609030804020204" pitchFamily="49" charset="0"/>
              </a:rPr>
              <a:t>stdio.h</a:t>
            </a:r>
            <a:r>
              <a:rPr lang="en-US" b="0" dirty="0">
                <a:solidFill>
                  <a:srgbClr val="E21F1F"/>
                </a:solidFill>
                <a:effectLst/>
                <a:latin typeface="Menlo" panose="020B0609030804020204" pitchFamily="49" charset="0"/>
              </a:rPr>
              <a:t>&gt;</a:t>
            </a:r>
            <a:endParaRPr lang="en-US" b="0" dirty="0">
              <a:solidFill>
                <a:srgbClr val="000000"/>
              </a:solidFill>
              <a:effectLst/>
              <a:latin typeface="Menlo" panose="020B0609030804020204" pitchFamily="49" charset="0"/>
            </a:endParaRPr>
          </a:p>
          <a:p>
            <a:r>
              <a:rPr lang="en-US" b="0" dirty="0">
                <a:solidFill>
                  <a:srgbClr val="0000FF"/>
                </a:solidFill>
                <a:effectLst/>
                <a:latin typeface="Menlo" panose="020B0609030804020204" pitchFamily="49" charset="0"/>
              </a:rPr>
              <a:t>int</a:t>
            </a:r>
            <a:r>
              <a:rPr lang="en-US" b="0" dirty="0">
                <a:solidFill>
                  <a:srgbClr val="000000"/>
                </a:solidFill>
                <a:effectLst/>
                <a:latin typeface="Menlo" panose="020B0609030804020204" pitchFamily="49" charset="0"/>
              </a:rPr>
              <a:t> </a:t>
            </a:r>
            <a:r>
              <a:rPr lang="en-US" b="0" dirty="0">
                <a:solidFill>
                  <a:srgbClr val="74531F"/>
                </a:solidFill>
                <a:effectLst/>
                <a:latin typeface="Menlo" panose="020B0609030804020204" pitchFamily="49" charset="0"/>
              </a:rPr>
              <a:t>main</a:t>
            </a:r>
            <a:r>
              <a:rPr lang="en-US" b="0" dirty="0">
                <a:solidFill>
                  <a:srgbClr val="000000"/>
                </a:solidFill>
                <a:effectLst/>
                <a:latin typeface="Menlo" panose="020B0609030804020204" pitchFamily="49" charset="0"/>
              </a:rPr>
              <a:t>(){</a:t>
            </a:r>
          </a:p>
          <a:p>
            <a:r>
              <a:rPr lang="en-US" b="0" dirty="0">
                <a:solidFill>
                  <a:srgbClr val="2B91AF"/>
                </a:solidFill>
                <a:effectLst/>
                <a:latin typeface="Menlo" panose="020B0609030804020204" pitchFamily="49" charset="0"/>
              </a:rPr>
              <a:t>	FILE</a:t>
            </a:r>
            <a:r>
              <a:rPr lang="en-US" b="0" dirty="0">
                <a:solidFill>
                  <a:srgbClr val="000000"/>
                </a:solidFill>
                <a:effectLst/>
                <a:latin typeface="Menlo" panose="020B0609030804020204" pitchFamily="49" charset="0"/>
              </a:rPr>
              <a:t> *</a:t>
            </a:r>
            <a:r>
              <a:rPr lang="en-US" b="0" dirty="0" err="1">
                <a:solidFill>
                  <a:srgbClr val="1F377F"/>
                </a:solidFill>
                <a:effectLst/>
                <a:latin typeface="Menlo" panose="020B0609030804020204" pitchFamily="49" charset="0"/>
              </a:rPr>
              <a:t>fp</a:t>
            </a:r>
            <a:r>
              <a:rPr lang="en-US" b="0" dirty="0">
                <a:solidFill>
                  <a:srgbClr val="000000"/>
                </a:solidFill>
                <a:effectLst/>
                <a:latin typeface="Menlo" panose="020B0609030804020204" pitchFamily="49" charset="0"/>
              </a:rPr>
              <a:t>;</a:t>
            </a:r>
          </a:p>
          <a:p>
            <a:r>
              <a:rPr lang="en-US" b="0" dirty="0">
                <a:solidFill>
                  <a:srgbClr val="0000FF"/>
                </a:solidFill>
                <a:effectLst/>
                <a:latin typeface="Menlo" panose="020B0609030804020204" pitchFamily="49" charset="0"/>
              </a:rPr>
              <a:t>	char</a:t>
            </a:r>
            <a:r>
              <a:rPr lang="en-US" b="0" dirty="0">
                <a:solidFill>
                  <a:srgbClr val="000000"/>
                </a:solidFill>
                <a:effectLst/>
                <a:latin typeface="Menlo" panose="020B0609030804020204" pitchFamily="49" charset="0"/>
              </a:rPr>
              <a:t> </a:t>
            </a:r>
            <a:r>
              <a:rPr lang="en-US" b="0" dirty="0">
                <a:solidFill>
                  <a:srgbClr val="1F377F"/>
                </a:solidFill>
                <a:effectLst/>
                <a:latin typeface="Menlo" panose="020B0609030804020204" pitchFamily="49" charset="0"/>
              </a:rPr>
              <a:t>filename</a:t>
            </a:r>
            <a:r>
              <a:rPr lang="en-US" b="0" dirty="0">
                <a:solidFill>
                  <a:srgbClr val="0000FF"/>
                </a:solidFill>
                <a:effectLst/>
                <a:latin typeface="Menlo" panose="020B0609030804020204" pitchFamily="49" charset="0"/>
              </a:rPr>
              <a:t>[]</a:t>
            </a:r>
            <a:r>
              <a:rPr lang="en-US" b="0" dirty="0">
                <a:solidFill>
                  <a:srgbClr val="000000"/>
                </a:solidFill>
                <a:effectLst/>
                <a:latin typeface="Menlo" panose="020B0609030804020204" pitchFamily="49" charset="0"/>
              </a:rPr>
              <a:t> = </a:t>
            </a:r>
            <a:r>
              <a:rPr lang="en-US" b="0" dirty="0">
                <a:solidFill>
                  <a:srgbClr val="E21F1F"/>
                </a:solidFill>
                <a:effectLst/>
                <a:latin typeface="Menlo" panose="020B0609030804020204" pitchFamily="49" charset="0"/>
              </a:rPr>
              <a:t>"</a:t>
            </a:r>
            <a:r>
              <a:rPr lang="en-US" b="0" dirty="0" err="1">
                <a:solidFill>
                  <a:srgbClr val="A31515"/>
                </a:solidFill>
                <a:effectLst/>
                <a:latin typeface="Menlo" panose="020B0609030804020204" pitchFamily="49" charset="0"/>
              </a:rPr>
              <a:t>example.txt</a:t>
            </a:r>
            <a:r>
              <a:rPr lang="en-US" b="0" dirty="0">
                <a:solidFill>
                  <a:srgbClr val="E21F1F"/>
                </a:solidFill>
                <a:effectLst/>
                <a:latin typeface="Menlo" panose="020B0609030804020204" pitchFamily="49" charset="0"/>
              </a:rPr>
              <a:t>"</a:t>
            </a:r>
            <a:r>
              <a:rPr lang="en-US" b="0" dirty="0">
                <a:solidFill>
                  <a:srgbClr val="000000"/>
                </a:solidFill>
                <a:effectLst/>
                <a:latin typeface="Menlo" panose="020B0609030804020204" pitchFamily="49" charset="0"/>
              </a:rPr>
              <a:t>;</a:t>
            </a:r>
          </a:p>
          <a:p>
            <a:r>
              <a:rPr lang="en-US" b="0" dirty="0">
                <a:solidFill>
                  <a:srgbClr val="0000FF"/>
                </a:solidFill>
                <a:effectLst/>
                <a:latin typeface="Menlo" panose="020B0609030804020204" pitchFamily="49" charset="0"/>
              </a:rPr>
              <a:t>	int</a:t>
            </a:r>
            <a:r>
              <a:rPr lang="en-US" b="0" dirty="0">
                <a:solidFill>
                  <a:srgbClr val="000000"/>
                </a:solidFill>
                <a:effectLst/>
                <a:latin typeface="Menlo" panose="020B0609030804020204" pitchFamily="49" charset="0"/>
              </a:rPr>
              <a:t> </a:t>
            </a:r>
            <a:r>
              <a:rPr lang="en-US" b="0" dirty="0">
                <a:solidFill>
                  <a:srgbClr val="1F377F"/>
                </a:solidFill>
                <a:effectLst/>
                <a:latin typeface="Menlo" panose="020B0609030804020204" pitchFamily="49" charset="0"/>
              </a:rPr>
              <a:t>total</a:t>
            </a:r>
            <a:r>
              <a:rPr lang="en-US" b="0" dirty="0">
                <a:solidFill>
                  <a:srgbClr val="000000"/>
                </a:solidFill>
                <a:effectLst/>
                <a:latin typeface="Menlo" panose="020B0609030804020204" pitchFamily="49" charset="0"/>
              </a:rPr>
              <a:t> = </a:t>
            </a:r>
            <a:r>
              <a:rPr lang="en-US" b="0" dirty="0">
                <a:solidFill>
                  <a:srgbClr val="098658"/>
                </a:solidFill>
                <a:effectLst/>
                <a:latin typeface="Menlo" panose="020B0609030804020204" pitchFamily="49" charset="0"/>
              </a:rPr>
              <a:t>0</a:t>
            </a:r>
            <a:r>
              <a:rPr lang="en-US" b="0" dirty="0">
                <a:solidFill>
                  <a:srgbClr val="000000"/>
                </a:solidFill>
                <a:effectLst/>
                <a:latin typeface="Menlo" panose="020B0609030804020204" pitchFamily="49" charset="0"/>
              </a:rPr>
              <a:t>, </a:t>
            </a:r>
            <a:r>
              <a:rPr lang="en-US" b="0" dirty="0" err="1">
                <a:solidFill>
                  <a:srgbClr val="1F377F"/>
                </a:solidFill>
                <a:effectLst/>
                <a:latin typeface="Menlo" panose="020B0609030804020204" pitchFamily="49" charset="0"/>
              </a:rPr>
              <a:t>ch</a:t>
            </a:r>
            <a:r>
              <a:rPr lang="en-US" b="0" dirty="0">
                <a:solidFill>
                  <a:srgbClr val="000000"/>
                </a:solidFill>
                <a:effectLst/>
                <a:latin typeface="Menlo" panose="020B0609030804020204" pitchFamily="49" charset="0"/>
              </a:rPr>
              <a:t>;</a:t>
            </a:r>
          </a:p>
          <a:p>
            <a:r>
              <a:rPr lang="en-US" b="0" dirty="0">
                <a:solidFill>
                  <a:srgbClr val="1F377F"/>
                </a:solidFill>
                <a:effectLst/>
                <a:latin typeface="Menlo" panose="020B0609030804020204" pitchFamily="49" charset="0"/>
              </a:rPr>
              <a:t>	</a:t>
            </a:r>
            <a:r>
              <a:rPr lang="en-US" b="0" dirty="0" err="1">
                <a:solidFill>
                  <a:srgbClr val="1F377F"/>
                </a:solidFill>
                <a:effectLst/>
                <a:latin typeface="Menlo" panose="020B0609030804020204" pitchFamily="49" charset="0"/>
              </a:rPr>
              <a:t>fp</a:t>
            </a:r>
            <a:r>
              <a:rPr lang="en-US" b="0" dirty="0">
                <a:solidFill>
                  <a:srgbClr val="000000"/>
                </a:solidFill>
                <a:effectLst/>
                <a:latin typeface="Menlo" panose="020B0609030804020204" pitchFamily="49" charset="0"/>
              </a:rPr>
              <a:t> = </a:t>
            </a:r>
            <a:r>
              <a:rPr lang="en-US" b="0" dirty="0" err="1">
                <a:solidFill>
                  <a:srgbClr val="74531F"/>
                </a:solidFill>
                <a:effectLst/>
                <a:latin typeface="Menlo" panose="020B0609030804020204" pitchFamily="49" charset="0"/>
              </a:rPr>
              <a:t>fopen</a:t>
            </a:r>
            <a:r>
              <a:rPr lang="en-US" b="0" dirty="0">
                <a:solidFill>
                  <a:srgbClr val="000000"/>
                </a:solidFill>
                <a:effectLst/>
                <a:latin typeface="Menlo" panose="020B0609030804020204" pitchFamily="49" charset="0"/>
              </a:rPr>
              <a:t>(</a:t>
            </a:r>
            <a:r>
              <a:rPr lang="en-US" b="0" dirty="0">
                <a:solidFill>
                  <a:srgbClr val="1F377F"/>
                </a:solidFill>
                <a:effectLst/>
                <a:latin typeface="Menlo" panose="020B0609030804020204" pitchFamily="49" charset="0"/>
              </a:rPr>
              <a:t>filename</a:t>
            </a:r>
            <a:r>
              <a:rPr lang="en-US" b="0" dirty="0">
                <a:solidFill>
                  <a:srgbClr val="000000"/>
                </a:solidFill>
                <a:effectLst/>
                <a:latin typeface="Menlo" panose="020B0609030804020204" pitchFamily="49" charset="0"/>
              </a:rPr>
              <a:t>, </a:t>
            </a:r>
            <a:r>
              <a:rPr lang="en-US" b="0" dirty="0">
                <a:solidFill>
                  <a:srgbClr val="E21F1F"/>
                </a:solidFill>
                <a:effectLst/>
                <a:latin typeface="Menlo" panose="020B0609030804020204" pitchFamily="49" charset="0"/>
              </a:rPr>
              <a:t>"</a:t>
            </a:r>
            <a:r>
              <a:rPr lang="en-US" b="0" dirty="0">
                <a:solidFill>
                  <a:srgbClr val="A31515"/>
                </a:solidFill>
                <a:effectLst/>
                <a:latin typeface="Menlo" panose="020B0609030804020204" pitchFamily="49" charset="0"/>
              </a:rPr>
              <a:t>r</a:t>
            </a:r>
            <a:r>
              <a:rPr lang="en-US" b="0" dirty="0">
                <a:solidFill>
                  <a:srgbClr val="E21F1F"/>
                </a:solidFill>
                <a:effectLst/>
                <a:latin typeface="Menlo" panose="020B0609030804020204" pitchFamily="49" charset="0"/>
              </a:rPr>
              <a:t>"</a:t>
            </a:r>
            <a:r>
              <a:rPr lang="en-US" b="0" dirty="0">
                <a:solidFill>
                  <a:srgbClr val="000000"/>
                </a:solidFill>
                <a:effectLst/>
                <a:latin typeface="Menlo" panose="020B0609030804020204" pitchFamily="49" charset="0"/>
              </a:rPr>
              <a:t>);</a:t>
            </a:r>
          </a:p>
          <a:p>
            <a:pPr lvl="1"/>
            <a:r>
              <a:rPr lang="en-US" sz="1600" b="0" dirty="0">
                <a:solidFill>
                  <a:srgbClr val="8F08C4"/>
                </a:solidFill>
                <a:effectLst/>
                <a:latin typeface="Menlo" panose="020B0609030804020204" pitchFamily="49" charset="0"/>
              </a:rPr>
              <a:t>if</a:t>
            </a:r>
            <a:r>
              <a:rPr lang="en-US" sz="1600" b="0" dirty="0">
                <a:solidFill>
                  <a:srgbClr val="000000"/>
                </a:solidFill>
                <a:effectLst/>
                <a:latin typeface="Menlo" panose="020B0609030804020204" pitchFamily="49" charset="0"/>
              </a:rPr>
              <a:t> (</a:t>
            </a:r>
            <a:r>
              <a:rPr lang="en-US" sz="1600" b="0" dirty="0" err="1">
                <a:solidFill>
                  <a:srgbClr val="1F377F"/>
                </a:solidFill>
                <a:effectLst/>
                <a:latin typeface="Menlo" panose="020B0609030804020204" pitchFamily="49" charset="0"/>
              </a:rPr>
              <a:t>fp</a:t>
            </a:r>
            <a:r>
              <a:rPr lang="en-US" sz="1600" b="0" dirty="0">
                <a:solidFill>
                  <a:srgbClr val="000000"/>
                </a:solidFill>
                <a:effectLst/>
                <a:latin typeface="Menlo" panose="020B0609030804020204" pitchFamily="49" charset="0"/>
              </a:rPr>
              <a:t> == </a:t>
            </a:r>
            <a:r>
              <a:rPr lang="en-US" sz="1600" b="0" dirty="0">
                <a:solidFill>
                  <a:srgbClr val="8A1BFF"/>
                </a:solidFill>
                <a:effectLst/>
                <a:latin typeface="Menlo" panose="020B0609030804020204" pitchFamily="49" charset="0"/>
              </a:rPr>
              <a:t>NULL</a:t>
            </a:r>
            <a:r>
              <a:rPr lang="en-US" sz="1600" b="0" dirty="0">
                <a:solidFill>
                  <a:srgbClr val="000000"/>
                </a:solidFill>
                <a:effectLst/>
                <a:latin typeface="Menlo" panose="020B0609030804020204" pitchFamily="49" charset="0"/>
              </a:rPr>
              <a:t>){</a:t>
            </a:r>
          </a:p>
          <a:p>
            <a:pPr lvl="2"/>
            <a:r>
              <a:rPr lang="en-US" sz="1600" b="0" dirty="0" err="1">
                <a:solidFill>
                  <a:srgbClr val="74531F"/>
                </a:solidFill>
                <a:effectLst/>
                <a:latin typeface="Menlo" panose="020B0609030804020204" pitchFamily="49" charset="0"/>
              </a:rPr>
              <a:t>printf</a:t>
            </a:r>
            <a:r>
              <a:rPr lang="en-US" sz="1600" b="0" dirty="0">
                <a:solidFill>
                  <a:srgbClr val="000000"/>
                </a:solidFill>
                <a:effectLst/>
                <a:latin typeface="Menlo" panose="020B0609030804020204" pitchFamily="49" charset="0"/>
              </a:rPr>
              <a:t>(</a:t>
            </a:r>
            <a:r>
              <a:rPr lang="en-US" sz="1600" b="0" dirty="0">
                <a:solidFill>
                  <a:srgbClr val="E21F1F"/>
                </a:solidFill>
                <a:effectLst/>
                <a:latin typeface="Menlo" panose="020B0609030804020204" pitchFamily="49" charset="0"/>
              </a:rPr>
              <a:t>"</a:t>
            </a:r>
            <a:r>
              <a:rPr lang="en-US" sz="1600" b="0" dirty="0">
                <a:solidFill>
                  <a:srgbClr val="A31515"/>
                </a:solidFill>
                <a:effectLst/>
                <a:latin typeface="Menlo" panose="020B0609030804020204" pitchFamily="49" charset="0"/>
              </a:rPr>
              <a:t>Failed to open file </a:t>
            </a:r>
            <a:r>
              <a:rPr lang="en-US" sz="1600" b="0" dirty="0">
                <a:solidFill>
                  <a:srgbClr val="1F377F"/>
                </a:solidFill>
                <a:effectLst/>
                <a:latin typeface="Menlo" panose="020B0609030804020204" pitchFamily="49" charset="0"/>
              </a:rPr>
              <a:t>%s</a:t>
            </a:r>
            <a:r>
              <a:rPr lang="en-US" sz="1600" b="0" dirty="0">
                <a:solidFill>
                  <a:srgbClr val="B776FB"/>
                </a:solidFill>
                <a:effectLst/>
                <a:latin typeface="Menlo" panose="020B0609030804020204" pitchFamily="49" charset="0"/>
              </a:rPr>
              <a:t>\n</a:t>
            </a:r>
            <a:r>
              <a:rPr lang="en-US" sz="1600" b="0" dirty="0">
                <a:solidFill>
                  <a:srgbClr val="E21F1F"/>
                </a:solidFill>
                <a:effectLst/>
                <a:latin typeface="Menlo" panose="020B0609030804020204" pitchFamily="49" charset="0"/>
              </a:rPr>
              <a:t>"</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filename</a:t>
            </a:r>
            <a:r>
              <a:rPr lang="en-US" sz="1600" b="0" dirty="0">
                <a:solidFill>
                  <a:srgbClr val="000000"/>
                </a:solidFill>
                <a:effectLst/>
                <a:latin typeface="Menlo" panose="020B0609030804020204" pitchFamily="49" charset="0"/>
              </a:rPr>
              <a:t>);</a:t>
            </a:r>
          </a:p>
          <a:p>
            <a:pPr lvl="2"/>
            <a:r>
              <a:rPr lang="en-US" sz="1600" b="0" dirty="0">
                <a:solidFill>
                  <a:srgbClr val="8F08C4"/>
                </a:solidFill>
                <a:effectLst/>
                <a:latin typeface="Menlo" panose="020B0609030804020204" pitchFamily="49" charset="0"/>
              </a:rPr>
              <a:t>return</a:t>
            </a:r>
            <a:r>
              <a:rPr lang="en-US" sz="1600" b="0" dirty="0">
                <a:solidFill>
                  <a:srgbClr val="000000"/>
                </a:solidFill>
                <a:effectLst/>
                <a:latin typeface="Menlo" panose="020B0609030804020204" pitchFamily="49" charset="0"/>
              </a:rPr>
              <a:t> </a:t>
            </a:r>
            <a:r>
              <a:rPr lang="en-US" sz="1600" b="0" dirty="0">
                <a:solidFill>
                  <a:srgbClr val="098658"/>
                </a:solidFill>
                <a:effectLst/>
                <a:latin typeface="Menlo" panose="020B0609030804020204" pitchFamily="49" charset="0"/>
              </a:rPr>
              <a:t>1</a:t>
            </a:r>
            <a:r>
              <a:rPr lang="en-US" sz="1600" b="0" dirty="0">
                <a:solidFill>
                  <a:srgbClr val="000000"/>
                </a:solidFill>
                <a:effectLst/>
                <a:latin typeface="Menlo" panose="020B0609030804020204" pitchFamily="49" charset="0"/>
              </a:rPr>
              <a:t>;</a:t>
            </a:r>
          </a:p>
          <a:p>
            <a:pPr lvl="1"/>
            <a:r>
              <a:rPr lang="en-US" sz="1600" b="0" dirty="0">
                <a:solidFill>
                  <a:srgbClr val="000000"/>
                </a:solidFill>
                <a:effectLst/>
                <a:latin typeface="Menlo" panose="020B0609030804020204" pitchFamily="49" charset="0"/>
              </a:rPr>
              <a:t>}</a:t>
            </a:r>
          </a:p>
          <a:p>
            <a:pPr lvl="1"/>
            <a:r>
              <a:rPr lang="en-US" sz="1600" b="0" dirty="0">
                <a:solidFill>
                  <a:srgbClr val="8F08C4"/>
                </a:solidFill>
                <a:effectLst/>
                <a:latin typeface="Menlo" panose="020B0609030804020204" pitchFamily="49" charset="0"/>
              </a:rPr>
              <a:t>while</a:t>
            </a:r>
            <a:r>
              <a:rPr lang="en-US" sz="1600" b="0" dirty="0">
                <a:solidFill>
                  <a:srgbClr val="000000"/>
                </a:solidFill>
                <a:effectLst/>
                <a:latin typeface="Menlo" panose="020B0609030804020204" pitchFamily="49" charset="0"/>
              </a:rPr>
              <a:t> ((</a:t>
            </a:r>
            <a:r>
              <a:rPr lang="en-US" sz="1600" b="0" dirty="0" err="1">
                <a:solidFill>
                  <a:srgbClr val="1F377F"/>
                </a:solidFill>
                <a:effectLst/>
                <a:latin typeface="Menlo" panose="020B0609030804020204" pitchFamily="49" charset="0"/>
              </a:rPr>
              <a:t>ch</a:t>
            </a:r>
            <a:r>
              <a:rPr lang="en-US" sz="1600" b="0" dirty="0">
                <a:solidFill>
                  <a:srgbClr val="000000"/>
                </a:solidFill>
                <a:effectLst/>
                <a:latin typeface="Menlo" panose="020B0609030804020204" pitchFamily="49" charset="0"/>
              </a:rPr>
              <a:t> = </a:t>
            </a:r>
            <a:r>
              <a:rPr lang="en-US" sz="1600" b="0" dirty="0" err="1">
                <a:solidFill>
                  <a:srgbClr val="74531F"/>
                </a:solidFill>
                <a:effectLst/>
                <a:latin typeface="Menlo" panose="020B0609030804020204" pitchFamily="49" charset="0"/>
              </a:rPr>
              <a:t>fgetc</a:t>
            </a:r>
            <a:r>
              <a:rPr lang="en-US" sz="1600" b="0" dirty="0">
                <a:solidFill>
                  <a:srgbClr val="000000"/>
                </a:solidFill>
                <a:effectLst/>
                <a:latin typeface="Menlo" panose="020B0609030804020204" pitchFamily="49" charset="0"/>
              </a:rPr>
              <a:t>(</a:t>
            </a:r>
            <a:r>
              <a:rPr lang="en-US" sz="1600" b="0" dirty="0" err="1">
                <a:solidFill>
                  <a:srgbClr val="1F377F"/>
                </a:solidFill>
                <a:effectLst/>
                <a:latin typeface="Menlo" panose="020B0609030804020204" pitchFamily="49" charset="0"/>
              </a:rPr>
              <a:t>fp</a:t>
            </a:r>
            <a:r>
              <a:rPr lang="en-US" sz="1600" b="0" dirty="0">
                <a:solidFill>
                  <a:srgbClr val="000000"/>
                </a:solidFill>
                <a:effectLst/>
                <a:latin typeface="Menlo" panose="020B0609030804020204" pitchFamily="49" charset="0"/>
              </a:rPr>
              <a:t>)) != </a:t>
            </a:r>
            <a:r>
              <a:rPr lang="en-US" sz="1600" b="0" dirty="0">
                <a:solidFill>
                  <a:srgbClr val="8A1BFF"/>
                </a:solidFill>
                <a:effectLst/>
                <a:latin typeface="Menlo" panose="020B0609030804020204" pitchFamily="49" charset="0"/>
              </a:rPr>
              <a:t>EOF</a:t>
            </a:r>
            <a:r>
              <a:rPr lang="en-US" sz="1600" b="0" dirty="0">
                <a:solidFill>
                  <a:srgbClr val="000000"/>
                </a:solidFill>
                <a:effectLst/>
                <a:latin typeface="Menlo" panose="020B0609030804020204" pitchFamily="49" charset="0"/>
              </a:rPr>
              <a:t>){</a:t>
            </a:r>
          </a:p>
          <a:p>
            <a:pPr lvl="1"/>
            <a:r>
              <a:rPr lang="en-US" sz="1600" b="0" dirty="0">
                <a:solidFill>
                  <a:srgbClr val="1F377F"/>
                </a:solidFill>
                <a:effectLst/>
                <a:latin typeface="Menlo" panose="020B0609030804020204" pitchFamily="49" charset="0"/>
              </a:rPr>
              <a:t>	total</a:t>
            </a:r>
            <a:r>
              <a:rPr lang="en-US" sz="1600" b="0" dirty="0">
                <a:solidFill>
                  <a:srgbClr val="000000"/>
                </a:solidFill>
                <a:effectLst/>
                <a:latin typeface="Menlo" panose="020B0609030804020204" pitchFamily="49" charset="0"/>
              </a:rPr>
              <a:t>++;</a:t>
            </a:r>
          </a:p>
          <a:p>
            <a:pPr lvl="1"/>
            <a:r>
              <a:rPr lang="en-US" sz="1600" b="0" dirty="0">
                <a:solidFill>
                  <a:srgbClr val="000000"/>
                </a:solidFill>
                <a:effectLst/>
                <a:latin typeface="Menlo" panose="020B0609030804020204" pitchFamily="49" charset="0"/>
              </a:rPr>
              <a:t>}</a:t>
            </a:r>
          </a:p>
          <a:p>
            <a:pPr lvl="1"/>
            <a:r>
              <a:rPr lang="en-US" sz="1600" b="0" dirty="0" err="1">
                <a:solidFill>
                  <a:srgbClr val="74531F"/>
                </a:solidFill>
                <a:effectLst/>
                <a:latin typeface="Menlo" panose="020B0609030804020204" pitchFamily="49" charset="0"/>
              </a:rPr>
              <a:t>fclose</a:t>
            </a:r>
            <a:r>
              <a:rPr lang="en-US" sz="1600" b="0" dirty="0">
                <a:solidFill>
                  <a:srgbClr val="000000"/>
                </a:solidFill>
                <a:effectLst/>
                <a:latin typeface="Menlo" panose="020B0609030804020204" pitchFamily="49" charset="0"/>
              </a:rPr>
              <a:t>(</a:t>
            </a:r>
            <a:r>
              <a:rPr lang="en-US" sz="1600" b="0" dirty="0" err="1">
                <a:solidFill>
                  <a:srgbClr val="1F377F"/>
                </a:solidFill>
                <a:effectLst/>
                <a:latin typeface="Menlo" panose="020B0609030804020204" pitchFamily="49" charset="0"/>
              </a:rPr>
              <a:t>fp</a:t>
            </a:r>
            <a:r>
              <a:rPr lang="en-US" sz="1600" b="0" dirty="0">
                <a:solidFill>
                  <a:srgbClr val="000000"/>
                </a:solidFill>
                <a:effectLst/>
                <a:latin typeface="Menlo" panose="020B0609030804020204" pitchFamily="49" charset="0"/>
              </a:rPr>
              <a:t>);</a:t>
            </a:r>
          </a:p>
          <a:p>
            <a:pPr lvl="1"/>
            <a:r>
              <a:rPr lang="en-US" sz="1600" b="0" dirty="0" err="1">
                <a:solidFill>
                  <a:srgbClr val="74531F"/>
                </a:solidFill>
                <a:effectLst/>
                <a:latin typeface="Menlo" panose="020B0609030804020204" pitchFamily="49" charset="0"/>
              </a:rPr>
              <a:t>printf</a:t>
            </a:r>
            <a:r>
              <a:rPr lang="en-US" sz="1600" b="0" dirty="0">
                <a:solidFill>
                  <a:srgbClr val="000000"/>
                </a:solidFill>
                <a:effectLst/>
                <a:latin typeface="Menlo" panose="020B0609030804020204" pitchFamily="49" charset="0"/>
              </a:rPr>
              <a:t>(</a:t>
            </a:r>
            <a:r>
              <a:rPr lang="en-US" sz="1600" b="0" dirty="0">
                <a:solidFill>
                  <a:srgbClr val="E21F1F"/>
                </a:solidFill>
                <a:effectLst/>
                <a:latin typeface="Menlo" panose="020B0609030804020204" pitchFamily="49" charset="0"/>
              </a:rPr>
              <a:t>"</a:t>
            </a:r>
            <a:r>
              <a:rPr lang="en-US" sz="1600" b="0" dirty="0">
                <a:solidFill>
                  <a:srgbClr val="A31515"/>
                </a:solidFill>
                <a:effectLst/>
                <a:latin typeface="Menlo" panose="020B0609030804020204" pitchFamily="49" charset="0"/>
              </a:rPr>
              <a:t>Total number of characters in file </a:t>
            </a:r>
            <a:r>
              <a:rPr lang="en-US" sz="1600" b="0" dirty="0">
                <a:solidFill>
                  <a:srgbClr val="1F377F"/>
                </a:solidFill>
                <a:effectLst/>
                <a:latin typeface="Menlo" panose="020B0609030804020204" pitchFamily="49" charset="0"/>
              </a:rPr>
              <a:t>%s</a:t>
            </a:r>
            <a:r>
              <a:rPr lang="en-US" sz="1600" b="0" dirty="0">
                <a:solidFill>
                  <a:srgbClr val="A31515"/>
                </a:solidFill>
                <a:effectLst/>
                <a:latin typeface="Menlo" panose="020B0609030804020204" pitchFamily="49" charset="0"/>
              </a:rPr>
              <a:t> is </a:t>
            </a:r>
            <a:r>
              <a:rPr lang="en-US" sz="1600" b="0" dirty="0">
                <a:solidFill>
                  <a:srgbClr val="1F377F"/>
                </a:solidFill>
                <a:effectLst/>
                <a:latin typeface="Menlo" panose="020B0609030804020204" pitchFamily="49" charset="0"/>
              </a:rPr>
              <a:t>%d</a:t>
            </a:r>
            <a:r>
              <a:rPr lang="en-US" sz="1600" b="0" dirty="0">
                <a:solidFill>
                  <a:srgbClr val="B776FB"/>
                </a:solidFill>
                <a:effectLst/>
                <a:latin typeface="Menlo" panose="020B0609030804020204" pitchFamily="49" charset="0"/>
              </a:rPr>
              <a:t>\n</a:t>
            </a:r>
            <a:r>
              <a:rPr lang="en-US" sz="1600" b="0" dirty="0">
                <a:solidFill>
                  <a:srgbClr val="E21F1F"/>
                </a:solidFill>
                <a:effectLst/>
                <a:latin typeface="Menlo" panose="020B0609030804020204" pitchFamily="49" charset="0"/>
              </a:rPr>
              <a:t>"</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filename</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total</a:t>
            </a:r>
            <a:r>
              <a:rPr lang="en-US" sz="1600" b="0" dirty="0">
                <a:solidFill>
                  <a:srgbClr val="000000"/>
                </a:solidFill>
                <a:effectLst/>
                <a:latin typeface="Menlo" panose="020B0609030804020204" pitchFamily="49" charset="0"/>
              </a:rPr>
              <a:t>);</a:t>
            </a:r>
          </a:p>
          <a:p>
            <a:pPr lvl="1"/>
            <a:r>
              <a:rPr lang="en-US" sz="1600" b="0" dirty="0">
                <a:solidFill>
                  <a:srgbClr val="8F08C4"/>
                </a:solidFill>
                <a:effectLst/>
                <a:latin typeface="Menlo" panose="020B0609030804020204" pitchFamily="49" charset="0"/>
              </a:rPr>
              <a:t>return</a:t>
            </a:r>
            <a:r>
              <a:rPr lang="en-US" sz="1600" b="0" dirty="0">
                <a:solidFill>
                  <a:srgbClr val="000000"/>
                </a:solidFill>
                <a:effectLst/>
                <a:latin typeface="Menlo" panose="020B0609030804020204" pitchFamily="49" charset="0"/>
              </a:rPr>
              <a:t> </a:t>
            </a:r>
            <a:r>
              <a:rPr lang="en-US" sz="1600" b="0" dirty="0">
                <a:solidFill>
                  <a:srgbClr val="098658"/>
                </a:solidFill>
                <a:effectLst/>
                <a:latin typeface="Menlo" panose="020B0609030804020204" pitchFamily="49" charset="0"/>
              </a:rPr>
              <a:t>0</a:t>
            </a:r>
            <a:r>
              <a:rPr lang="en-US" sz="1600" b="0" dirty="0">
                <a:solidFill>
                  <a:srgbClr val="000000"/>
                </a:solidFill>
                <a:effectLst/>
                <a:latin typeface="Menlo" panose="020B0609030804020204" pitchFamily="49" charset="0"/>
              </a:rPr>
              <a:t>;</a:t>
            </a:r>
          </a:p>
          <a:p>
            <a:r>
              <a:rPr lang="en-US" b="0" dirty="0">
                <a:solidFill>
                  <a:srgbClr val="000000"/>
                </a:solidFill>
                <a:effectLst/>
                <a:latin typeface="Menlo" panose="020B0609030804020204" pitchFamily="49" charset="0"/>
              </a:rPr>
              <a:t>}</a:t>
            </a:r>
          </a:p>
        </p:txBody>
      </p:sp>
      <p:sp>
        <p:nvSpPr>
          <p:cNvPr id="3" name="Slide Number Placeholder 2">
            <a:extLst>
              <a:ext uri="{FF2B5EF4-FFF2-40B4-BE49-F238E27FC236}">
                <a16:creationId xmlns:a16="http://schemas.microsoft.com/office/drawing/2014/main" id="{32365D7A-B7F4-2237-01A2-FAC300F3B8B2}"/>
              </a:ext>
            </a:extLst>
          </p:cNvPr>
          <p:cNvSpPr>
            <a:spLocks noGrp="1"/>
          </p:cNvSpPr>
          <p:nvPr>
            <p:ph type="sldNum" sz="quarter" idx="12"/>
          </p:nvPr>
        </p:nvSpPr>
        <p:spPr/>
        <p:txBody>
          <a:bodyPr/>
          <a:lstStyle/>
          <a:p>
            <a:fld id="{00000000-1234-1234-1234-123412341234}" type="slidenum">
              <a:rPr lang="en-US" smtClean="0"/>
              <a:pPr/>
              <a:t>8</a:t>
            </a:fld>
            <a:endParaRPr lang="en-US" dirty="0"/>
          </a:p>
        </p:txBody>
      </p:sp>
      <p:sp>
        <p:nvSpPr>
          <p:cNvPr id="4" name="Title 1">
            <a:extLst>
              <a:ext uri="{FF2B5EF4-FFF2-40B4-BE49-F238E27FC236}">
                <a16:creationId xmlns:a16="http://schemas.microsoft.com/office/drawing/2014/main" id="{CF28DBF7-8C6F-6E84-7D62-4859A56445EF}"/>
              </a:ext>
            </a:extLst>
          </p:cNvPr>
          <p:cNvSpPr txBox="1">
            <a:spLocks/>
          </p:cNvSpPr>
          <p:nvPr/>
        </p:nvSpPr>
        <p:spPr>
          <a:xfrm>
            <a:off x="926544" y="1168708"/>
            <a:ext cx="4159389" cy="937949"/>
          </a:xfrm>
          <a:prstGeom prst="rect">
            <a:avLst/>
          </a:prstGeom>
          <a:gradFill>
            <a:gsLst>
              <a:gs pos="0">
                <a:srgbClr val="0072FF"/>
              </a:gs>
              <a:gs pos="100000">
                <a:srgbClr val="00C6FF"/>
              </a:gs>
            </a:gsLst>
            <a:lin ang="2700000" scaled="1"/>
          </a:gradFill>
        </p:spPr>
        <p:txBody>
          <a:bodyPr wrap="squar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err="1"/>
              <a:t>Tiến</a:t>
            </a:r>
            <a:r>
              <a:rPr lang="en-US" dirty="0"/>
              <a:t> </a:t>
            </a:r>
            <a:r>
              <a:rPr lang="en-US" dirty="0" err="1"/>
              <a:t>trình</a:t>
            </a:r>
            <a:r>
              <a:rPr lang="en-US" dirty="0"/>
              <a:t> </a:t>
            </a:r>
            <a:r>
              <a:rPr lang="en-US" dirty="0" err="1"/>
              <a:t>hướng</a:t>
            </a:r>
            <a:r>
              <a:rPr lang="en-US" dirty="0"/>
              <a:t> I/O</a:t>
            </a:r>
            <a:br>
              <a:rPr lang="en-US" dirty="0"/>
            </a:br>
            <a:r>
              <a:rPr lang="en-US" dirty="0"/>
              <a:t>(I/O-bound)</a:t>
            </a:r>
            <a:endParaRPr lang="en-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fill="hold"/>
                                        <p:tgtEl>
                                          <p:spTgt spid="143"/>
                                        </p:tgtEl>
                                        <p:attrNameLst>
                                          <p:attrName>ppt_x</p:attrName>
                                        </p:attrNameLst>
                                      </p:cBhvr>
                                      <p:tavLst>
                                        <p:tav tm="0">
                                          <p:val>
                                            <p:strVal val="#ppt_x"/>
                                          </p:val>
                                        </p:tav>
                                        <p:tav tm="100000">
                                          <p:val>
                                            <p:strVal val="#ppt_x"/>
                                          </p:val>
                                        </p:tav>
                                      </p:tavLst>
                                    </p:anim>
                                    <p:anim calcmode="lin" valueType="num">
                                      <p:cBhvr additive="base">
                                        <p:cTn id="8"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4"/>
                                        </p:tgtEl>
                                        <p:attrNameLst>
                                          <p:attrName>style.visibility</p:attrName>
                                        </p:attrNameLst>
                                      </p:cBhvr>
                                      <p:to>
                                        <p:strVal val="visible"/>
                                      </p:to>
                                    </p:set>
                                    <p:anim calcmode="lin" valueType="num">
                                      <p:cBhvr additive="base">
                                        <p:cTn id="13" dur="500" fill="hold"/>
                                        <p:tgtEl>
                                          <p:spTgt spid="144"/>
                                        </p:tgtEl>
                                        <p:attrNameLst>
                                          <p:attrName>ppt_x</p:attrName>
                                        </p:attrNameLst>
                                      </p:cBhvr>
                                      <p:tavLst>
                                        <p:tav tm="0">
                                          <p:val>
                                            <p:strVal val="#ppt_x"/>
                                          </p:val>
                                        </p:tav>
                                        <p:tav tm="100000">
                                          <p:val>
                                            <p:strVal val="#ppt_x"/>
                                          </p:val>
                                        </p:tav>
                                      </p:tavLst>
                                    </p:anim>
                                    <p:anim calcmode="lin" valueType="num">
                                      <p:cBhvr additive="base">
                                        <p:cTn id="14" dur="500" fill="hold"/>
                                        <p:tgtEl>
                                          <p:spTgt spid="1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5"/>
                                        </p:tgtEl>
                                        <p:attrNameLst>
                                          <p:attrName>style.visibility</p:attrName>
                                        </p:attrNameLst>
                                      </p:cBhvr>
                                      <p:to>
                                        <p:strVal val="visible"/>
                                      </p:to>
                                    </p:set>
                                    <p:anim calcmode="lin" valueType="num">
                                      <p:cBhvr additive="base">
                                        <p:cTn id="19" dur="500" fill="hold"/>
                                        <p:tgtEl>
                                          <p:spTgt spid="145"/>
                                        </p:tgtEl>
                                        <p:attrNameLst>
                                          <p:attrName>ppt_x</p:attrName>
                                        </p:attrNameLst>
                                      </p:cBhvr>
                                      <p:tavLst>
                                        <p:tav tm="0">
                                          <p:val>
                                            <p:strVal val="#ppt_x"/>
                                          </p:val>
                                        </p:tav>
                                        <p:tav tm="100000">
                                          <p:val>
                                            <p:strVal val="#ppt_x"/>
                                          </p:val>
                                        </p:tav>
                                      </p:tavLst>
                                    </p:anim>
                                    <p:anim calcmode="lin" valueType="num">
                                      <p:cBhvr additive="base">
                                        <p:cTn id="20"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57FB8-492A-A6D5-4C8C-B2ECC150BA9A}"/>
              </a:ext>
            </a:extLst>
          </p:cNvPr>
          <p:cNvSpPr>
            <a:spLocks noGrp="1"/>
          </p:cNvSpPr>
          <p:nvPr>
            <p:ph type="body" sz="quarter" idx="13"/>
          </p:nvPr>
        </p:nvSpPr>
        <p:spPr>
          <a:xfrm>
            <a:off x="1470929" y="1461247"/>
            <a:ext cx="8506789" cy="1518436"/>
          </a:xfrm>
        </p:spPr>
        <p:txBody>
          <a:bodyPr>
            <a:normAutofit/>
          </a:bodyPr>
          <a:lstStyle/>
          <a:p>
            <a:r>
              <a:rPr lang="en-VN" dirty="0"/>
              <a:t>CÁC LOẠI ĐỊNH THỜI</a:t>
            </a:r>
          </a:p>
        </p:txBody>
      </p:sp>
      <p:sp>
        <p:nvSpPr>
          <p:cNvPr id="3" name="Text Placeholder 2">
            <a:extLst>
              <a:ext uri="{FF2B5EF4-FFF2-40B4-BE49-F238E27FC236}">
                <a16:creationId xmlns:a16="http://schemas.microsoft.com/office/drawing/2014/main" id="{7E721DB0-5BA6-6FC6-A4DB-D01AB470185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960E2DF6-E588-5C0B-B1CC-06E2C13AF7B5}"/>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B4002889-5715-4DB2-711E-F96DC131EC79}"/>
              </a:ext>
            </a:extLst>
          </p:cNvPr>
          <p:cNvSpPr>
            <a:spLocks noGrp="1"/>
          </p:cNvSpPr>
          <p:nvPr>
            <p:ph type="body" sz="quarter" idx="16"/>
          </p:nvPr>
        </p:nvSpPr>
        <p:spPr/>
        <p:txBody>
          <a:bodyPr>
            <a:normAutofit lnSpcReduction="10000"/>
          </a:bodyPr>
          <a:lstStyle/>
          <a:p>
            <a:r>
              <a:rPr lang="en-VN" dirty="0"/>
              <a:t>02.</a:t>
            </a:r>
          </a:p>
        </p:txBody>
      </p:sp>
      <p:sp>
        <p:nvSpPr>
          <p:cNvPr id="7" name="Footer Placeholder 6">
            <a:extLst>
              <a:ext uri="{FF2B5EF4-FFF2-40B4-BE49-F238E27FC236}">
                <a16:creationId xmlns:a16="http://schemas.microsoft.com/office/drawing/2014/main" id="{E6322559-D8A6-9443-A615-8FA00540460D}"/>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8" name="Slide Number Placeholder 7">
            <a:extLst>
              <a:ext uri="{FF2B5EF4-FFF2-40B4-BE49-F238E27FC236}">
                <a16:creationId xmlns:a16="http://schemas.microsoft.com/office/drawing/2014/main" id="{E61EEE28-419A-C12A-470C-64D663856574}"/>
              </a:ext>
            </a:extLst>
          </p:cNvPr>
          <p:cNvSpPr>
            <a:spLocks noGrp="1"/>
          </p:cNvSpPr>
          <p:nvPr>
            <p:ph type="sldNum" sz="quarter" idx="12"/>
          </p:nvPr>
        </p:nvSpPr>
        <p:spPr/>
        <p:txBody>
          <a:bodyPr/>
          <a:lstStyle/>
          <a:p>
            <a:fld id="{00000000-1234-1234-1234-123412341234}" type="slidenum">
              <a:rPr lang="en-US" smtClean="0"/>
              <a:pPr/>
              <a:t>9</a:t>
            </a:fld>
            <a:endParaRPr lang="en-US"/>
          </a:p>
        </p:txBody>
      </p:sp>
    </p:spTree>
    <p:extLst>
      <p:ext uri="{BB962C8B-B14F-4D97-AF65-F5344CB8AC3E}">
        <p14:creationId xmlns:p14="http://schemas.microsoft.com/office/powerpoint/2010/main" val="2534421860"/>
      </p:ext>
    </p:extLst>
  </p:cSld>
  <p:clrMapOvr>
    <a:masterClrMapping/>
  </p:clrMapOvr>
</p:sld>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Bai giang so UIT v2</Template>
  <TotalTime>295</TotalTime>
  <Words>6643</Words>
  <Application>Microsoft Office PowerPoint</Application>
  <PresentationFormat>Widescreen</PresentationFormat>
  <Paragraphs>1218</Paragraphs>
  <Slides>74</Slides>
  <Notes>63</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74</vt:i4>
      </vt:variant>
    </vt:vector>
  </HeadingPairs>
  <TitlesOfParts>
    <vt:vector size="85" baseType="lpstr">
      <vt:lpstr>Arial</vt:lpstr>
      <vt:lpstr>Calibri</vt:lpstr>
      <vt:lpstr>Cambria Math</vt:lpstr>
      <vt:lpstr>Courier New</vt:lpstr>
      <vt:lpstr>Menlo</vt:lpstr>
      <vt:lpstr>Noto Sans Symbols</vt:lpstr>
      <vt:lpstr>Times New Roman</vt:lpstr>
      <vt:lpstr>Wingdings</vt:lpstr>
      <vt:lpstr>Office Theme</vt:lpstr>
      <vt:lpstr>1_Office Theme</vt:lpstr>
      <vt:lpstr>Adobe.Illustrator.7</vt:lpstr>
      <vt:lpstr>PowerPoint Presentation</vt:lpstr>
      <vt:lpstr>PowerPoint Presentation</vt:lpstr>
      <vt:lpstr>PowerPoint Presentation</vt:lpstr>
      <vt:lpstr>PowerPoint Presentation</vt:lpstr>
      <vt:lpstr>1. Các khái niệm cơ bản về định thời</vt:lpstr>
      <vt:lpstr>1. Các khái niệm cơ bản về định thời</vt:lpstr>
      <vt:lpstr>1. Các khái niệm cơ bản về định thời</vt:lpstr>
      <vt:lpstr>1. Các khái niệm cơ bản về định thời</vt:lpstr>
      <vt:lpstr>PowerPoint Presentation</vt:lpstr>
      <vt:lpstr>2. Các loại định thời</vt:lpstr>
      <vt:lpstr>PowerPoint Presentation</vt:lpstr>
      <vt:lpstr>2.1. Định thời dài (Long-term Scheduling)</vt:lpstr>
      <vt:lpstr>PowerPoint Presentation</vt:lpstr>
      <vt:lpstr>2.2. Định thời vừa (Medium-term scheduling)</vt:lpstr>
      <vt:lpstr>PowerPoint Presentation</vt:lpstr>
      <vt:lpstr>2.3. Định thời ngắn (Short-term scheduling)</vt:lpstr>
      <vt:lpstr>2.3. Định thời ngắn (Short-term scheduling)</vt:lpstr>
      <vt:lpstr>2.3. Định thời ngắn (Short-term scheduling)</vt:lpstr>
      <vt:lpstr>PowerPoint Presentation</vt:lpstr>
      <vt:lpstr>3. Các tiêu chuẩn định thời CPU</vt:lpstr>
      <vt:lpstr>Cách xác định các thông số định thời</vt:lpstr>
      <vt:lpstr>Hướng hệ thống (System oriented)</vt:lpstr>
      <vt:lpstr>PowerPoint Presentation</vt:lpstr>
      <vt:lpstr>4.1. Giải thuật định thời</vt:lpstr>
      <vt:lpstr>Các chế độ quyết định</vt:lpstr>
      <vt:lpstr>Thời điểm thực thi hàm chọn lựa</vt:lpstr>
      <vt:lpstr>Các giải thuật định thời</vt:lpstr>
      <vt:lpstr>PowerPoint Presentation</vt:lpstr>
      <vt:lpstr>4.2. First-Come, First-Served (FCFS)</vt:lpstr>
      <vt:lpstr>4.2. First-Come, First-Served (FCFS)</vt:lpstr>
      <vt:lpstr>4.2. First-Come, First-Served (FCFS)</vt:lpstr>
      <vt:lpstr>4.2. First-Come, First-Served (FCFS)</vt:lpstr>
      <vt:lpstr>4.2. First-Come, First-Served (FCFS)</vt:lpstr>
      <vt:lpstr>PowerPoint Presentation</vt:lpstr>
      <vt:lpstr>4.3. Shortest-Job-First (SJF)</vt:lpstr>
      <vt:lpstr>4.3. Shortest-Job-First (SJF)</vt:lpstr>
      <vt:lpstr>Ví dụ: SJF ở chế độ không trưng dụng</vt:lpstr>
      <vt:lpstr>Ví dụ: SJF ở chế độ không trưng dụng</vt:lpstr>
      <vt:lpstr>Ví dụ: SJF ở chế độ không trưng dụng</vt:lpstr>
      <vt:lpstr>4.3. Shortest-Job-First (SJF)</vt:lpstr>
      <vt:lpstr>4.3. Shortest-Job-First (SJF)</vt:lpstr>
      <vt:lpstr>4.3. Shortest-Job-First (SJF)</vt:lpstr>
      <vt:lpstr>4.3. Shortest-Job-First (SJF)</vt:lpstr>
      <vt:lpstr>Nhận xét về giải thuật SJF</vt:lpstr>
      <vt:lpstr>Nhận xét về giải thuật SJF</vt:lpstr>
      <vt:lpstr>Nhận xét về giải thuật SJF</vt:lpstr>
      <vt:lpstr>PowerPoint Presentation</vt:lpstr>
      <vt:lpstr>PowerPoint Presentation</vt:lpstr>
      <vt:lpstr>4.4. Định thời theo độ ưu tiên – Priority Scheduling</vt:lpstr>
      <vt:lpstr>Cách gán độ ưu tiên cho tiến trình</vt:lpstr>
      <vt:lpstr>PowerPoint Presentation</vt:lpstr>
      <vt:lpstr>PowerPoint Presentation</vt:lpstr>
      <vt:lpstr>PowerPoint Presentation</vt:lpstr>
      <vt:lpstr>4.5. Round Robin (RR)</vt:lpstr>
      <vt:lpstr>PowerPoint Presentation</vt:lpstr>
      <vt:lpstr>PowerPoint Presentation</vt:lpstr>
      <vt:lpstr>PowerPoint Presentation</vt:lpstr>
      <vt:lpstr>4.5. Round Robin (RR)</vt:lpstr>
      <vt:lpstr>4.5. Round Robin (RR)</vt:lpstr>
      <vt:lpstr>4.5. Round Robin (RR)</vt:lpstr>
      <vt:lpstr>Quantum time và Thời gian đáp ứng</vt:lpstr>
      <vt:lpstr>Quantum time và hiệu suất hệ thống</vt:lpstr>
      <vt:lpstr>Cách chọn quantum time</vt:lpstr>
      <vt:lpstr>Tóm tắt lại nội dung buổi học</vt:lpstr>
      <vt:lpstr>Câu hỏi ôn tập</vt:lpstr>
      <vt:lpstr>Bài tập 1</vt:lpstr>
      <vt:lpstr>Bài tập 2</vt:lpstr>
      <vt:lpstr>Bài tập 3</vt:lpstr>
      <vt:lpstr>Bài tập 4</vt:lpstr>
      <vt:lpstr>Bài tập 5</vt:lpstr>
      <vt:lpstr>Bài tập 6</vt:lpstr>
      <vt:lpstr>Bài tập 7</vt:lpstr>
      <vt:lpstr>Bài tập 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HĐH Chương 4-1</dc:title>
  <dc:creator>Phan Đình Duy</dc:creator>
  <cp:lastModifiedBy>Nguyễn Thanh Thiện</cp:lastModifiedBy>
  <cp:revision>66</cp:revision>
  <dcterms:created xsi:type="dcterms:W3CDTF">2017-02-19T14:22:18Z</dcterms:created>
  <dcterms:modified xsi:type="dcterms:W3CDTF">2024-08-26T12:52:27Z</dcterms:modified>
</cp:coreProperties>
</file>