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9"/>
  </p:notesMasterIdLst>
  <p:handoutMasterIdLst>
    <p:handoutMasterId r:id="rId60"/>
  </p:handoutMasterIdLst>
  <p:sldIdLst>
    <p:sldId id="262" r:id="rId2"/>
    <p:sldId id="302" r:id="rId3"/>
    <p:sldId id="303" r:id="rId4"/>
    <p:sldId id="375" r:id="rId5"/>
    <p:sldId id="309" r:id="rId6"/>
    <p:sldId id="376" r:id="rId7"/>
    <p:sldId id="351" r:id="rId8"/>
    <p:sldId id="352" r:id="rId9"/>
    <p:sldId id="353" r:id="rId10"/>
    <p:sldId id="354" r:id="rId11"/>
    <p:sldId id="377" r:id="rId12"/>
    <p:sldId id="370" r:id="rId13"/>
    <p:sldId id="378" r:id="rId14"/>
    <p:sldId id="306" r:id="rId15"/>
    <p:sldId id="355" r:id="rId16"/>
    <p:sldId id="379" r:id="rId17"/>
    <p:sldId id="319" r:id="rId18"/>
    <p:sldId id="356" r:id="rId19"/>
    <p:sldId id="380" r:id="rId20"/>
    <p:sldId id="313" r:id="rId21"/>
    <p:sldId id="360" r:id="rId22"/>
    <p:sldId id="361" r:id="rId23"/>
    <p:sldId id="382" r:id="rId24"/>
    <p:sldId id="322" r:id="rId25"/>
    <p:sldId id="371" r:id="rId26"/>
    <p:sldId id="383" r:id="rId27"/>
    <p:sldId id="363" r:id="rId28"/>
    <p:sldId id="384" r:id="rId29"/>
    <p:sldId id="364" r:id="rId30"/>
    <p:sldId id="385" r:id="rId31"/>
    <p:sldId id="365" r:id="rId32"/>
    <p:sldId id="323" r:id="rId33"/>
    <p:sldId id="325" r:id="rId34"/>
    <p:sldId id="327" r:id="rId35"/>
    <p:sldId id="386" r:id="rId36"/>
    <p:sldId id="366" r:id="rId37"/>
    <p:sldId id="374" r:id="rId38"/>
    <p:sldId id="387" r:id="rId39"/>
    <p:sldId id="328" r:id="rId40"/>
    <p:sldId id="388" r:id="rId41"/>
    <p:sldId id="372" r:id="rId42"/>
    <p:sldId id="389" r:id="rId43"/>
    <p:sldId id="367" r:id="rId44"/>
    <p:sldId id="369" r:id="rId45"/>
    <p:sldId id="368" r:id="rId46"/>
    <p:sldId id="390" r:id="rId47"/>
    <p:sldId id="329" r:id="rId48"/>
    <p:sldId id="331" r:id="rId49"/>
    <p:sldId id="391" r:id="rId50"/>
    <p:sldId id="393" r:id="rId51"/>
    <p:sldId id="394" r:id="rId52"/>
    <p:sldId id="398" r:id="rId53"/>
    <p:sldId id="395" r:id="rId54"/>
    <p:sldId id="396" r:id="rId55"/>
    <p:sldId id="397" r:id="rId56"/>
    <p:sldId id="301" r:id="rId57"/>
    <p:sldId id="392" r:id="rId58"/>
  </p:sldIdLst>
  <p:sldSz cx="12192000" cy="6858000"/>
  <p:notesSz cx="6858000" cy="9144000"/>
  <p:custDataLst>
    <p:tags r:id="rId61"/>
  </p:custDataLst>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1" id="{01E33B1B-E197-463B-A531-467BFB591BCB}">
          <p14:sldIdLst>
            <p14:sldId id="262"/>
            <p14:sldId id="302"/>
            <p14:sldId id="303"/>
            <p14:sldId id="375"/>
            <p14:sldId id="309"/>
            <p14:sldId id="376"/>
            <p14:sldId id="351"/>
            <p14:sldId id="352"/>
            <p14:sldId id="353"/>
            <p14:sldId id="354"/>
            <p14:sldId id="377"/>
            <p14:sldId id="370"/>
            <p14:sldId id="378"/>
            <p14:sldId id="306"/>
            <p14:sldId id="355"/>
            <p14:sldId id="379"/>
            <p14:sldId id="319"/>
            <p14:sldId id="356"/>
            <p14:sldId id="380"/>
            <p14:sldId id="313"/>
            <p14:sldId id="360"/>
            <p14:sldId id="361"/>
            <p14:sldId id="382"/>
            <p14:sldId id="322"/>
            <p14:sldId id="371"/>
            <p14:sldId id="383"/>
            <p14:sldId id="363"/>
            <p14:sldId id="384"/>
            <p14:sldId id="364"/>
            <p14:sldId id="385"/>
            <p14:sldId id="365"/>
            <p14:sldId id="323"/>
            <p14:sldId id="325"/>
            <p14:sldId id="327"/>
            <p14:sldId id="386"/>
            <p14:sldId id="366"/>
            <p14:sldId id="374"/>
            <p14:sldId id="387"/>
            <p14:sldId id="328"/>
            <p14:sldId id="388"/>
            <p14:sldId id="372"/>
            <p14:sldId id="389"/>
            <p14:sldId id="367"/>
            <p14:sldId id="369"/>
            <p14:sldId id="368"/>
            <p14:sldId id="390"/>
            <p14:sldId id="329"/>
            <p14:sldId id="331"/>
            <p14:sldId id="391"/>
            <p14:sldId id="393"/>
            <p14:sldId id="394"/>
            <p14:sldId id="398"/>
            <p14:sldId id="395"/>
            <p14:sldId id="396"/>
            <p14:sldId id="397"/>
            <p14:sldId id="301"/>
            <p14:sldId id="3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588" autoAdjust="0"/>
  </p:normalViewPr>
  <p:slideViewPr>
    <p:cSldViewPr>
      <p:cViewPr varScale="1">
        <p:scale>
          <a:sx n="58" d="100"/>
          <a:sy n="58" d="100"/>
        </p:scale>
        <p:origin x="952" y="52"/>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692"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2024/2/15</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2024/2/15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bộ</a:t>
            </a:r>
            <a:r>
              <a:rPr lang="en-US" altLang="en-US" dirty="0">
                <a:latin typeface="Times New Roman" panose="02020603050405020304" pitchFamily="18" charset="0"/>
              </a:rPr>
              <a:t> </a:t>
            </a:r>
            <a:r>
              <a:rPr lang="en-US" altLang="en-US" dirty="0" err="1">
                <a:latin typeface="Times New Roman" panose="02020603050405020304" pitchFamily="18" charset="0"/>
              </a:rPr>
              <a:t>phận</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Làm</a:t>
            </a:r>
            <a:r>
              <a:rPr lang="en-US" altLang="en-US" dirty="0">
                <a:latin typeface="Times New Roman" panose="02020603050405020304" pitchFamily="18" charset="0"/>
              </a:rPr>
              <a:t> </a:t>
            </a:r>
            <a:r>
              <a:rPr lang="en-US" altLang="en-US" dirty="0" err="1">
                <a:latin typeface="Times New Roman" panose="02020603050405020304" pitchFamily="18" charset="0"/>
              </a:rPr>
              <a:t>sao</a:t>
            </a:r>
            <a:r>
              <a:rPr lang="en-US" altLang="en-US" dirty="0">
                <a:latin typeface="Times New Roman" panose="02020603050405020304" pitchFamily="18" charset="0"/>
              </a:rPr>
              <a:t> </a:t>
            </a:r>
            <a:r>
              <a:rPr lang="en-US" altLang="en-US" dirty="0" err="1">
                <a:latin typeface="Times New Roman" panose="02020603050405020304" pitchFamily="18" charset="0"/>
              </a:rPr>
              <a:t>để</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thể</a:t>
            </a:r>
            <a:r>
              <a:rPr lang="en-US" altLang="en-US" dirty="0">
                <a:latin typeface="Times New Roman" panose="02020603050405020304" pitchFamily="18" charset="0"/>
              </a:rPr>
              <a:t> </a:t>
            </a:r>
            <a:r>
              <a:rPr lang="en-US" altLang="en-US" dirty="0" err="1">
                <a:latin typeface="Times New Roman" panose="02020603050405020304" pitchFamily="18" charset="0"/>
              </a:rPr>
              <a:t>chạy</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r>
              <a:rPr lang="en-US" sz="1800" b="0" i="0" dirty="0">
                <a:solidFill>
                  <a:srgbClr val="242021"/>
                </a:solidFill>
                <a:effectLst/>
                <a:latin typeface="PalatinoLTStd-Roman"/>
              </a:rPr>
              <a:t>In order to explore the role of an operating system in a modern computing environment, it is important first to understand the organization and architecture of computer hardware. We begin our discussion by looking at the operating system’s role in the overall computer system.</a:t>
            </a:r>
            <a:r>
              <a:rPr lang="en-US" dirty="0"/>
              <a:t> </a:t>
            </a:r>
            <a:br>
              <a:rPr lang="en-US" dirty="0"/>
            </a:br>
            <a:br>
              <a:rPr lang="en-US" dirty="0"/>
            </a:br>
            <a:endParaRPr lang="en-US" alt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316764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1" i="0" dirty="0">
                <a:solidFill>
                  <a:srgbClr val="242021"/>
                </a:solidFill>
                <a:effectLst/>
                <a:latin typeface="HelveticaNeueLTStd-Bd"/>
              </a:rPr>
              <a:t>Figure 1.3 </a:t>
            </a:r>
            <a:r>
              <a:rPr lang="en-US" sz="1800" b="0" i="0" dirty="0">
                <a:solidFill>
                  <a:srgbClr val="242021"/>
                </a:solidFill>
                <a:effectLst/>
                <a:latin typeface="HelveticaNeueLTStd-Roman"/>
              </a:rPr>
              <a:t>Interrupt timeline for a single program doing output.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1320581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2708429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203850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b="1" dirty="0">
                <a:solidFill>
                  <a:srgbClr val="006699"/>
                </a:solidFill>
                <a:latin typeface="+mj-lt"/>
              </a:rPr>
              <a:t>Hard Disk Drives </a:t>
            </a:r>
            <a:r>
              <a:rPr lang="en-US" altLang="en-US" sz="1700" dirty="0"/>
              <a:t>(</a:t>
            </a:r>
            <a:r>
              <a:rPr lang="en-US" altLang="en-US" b="1" dirty="0">
                <a:solidFill>
                  <a:srgbClr val="006699"/>
                </a:solidFill>
                <a:latin typeface="+mj-lt"/>
              </a:rPr>
              <a:t>HDD</a:t>
            </a:r>
            <a:r>
              <a:rPr lang="en-US" altLang="en-US" sz="1700" dirty="0"/>
              <a:t>) – rigid metal or glass platters covered with magnetic recording material </a:t>
            </a:r>
          </a:p>
          <a:p>
            <a:pPr lvl="1"/>
            <a:r>
              <a:rPr lang="en-US" altLang="en-US" sz="1600" dirty="0"/>
              <a:t>Disk surface is logically divided into</a:t>
            </a:r>
            <a:r>
              <a:rPr lang="en-US" altLang="en-US" b="1" dirty="0">
                <a:solidFill>
                  <a:srgbClr val="006699"/>
                </a:solidFill>
                <a:latin typeface="+mj-lt"/>
              </a:rPr>
              <a:t> tracks</a:t>
            </a:r>
            <a:r>
              <a:rPr lang="en-US" altLang="en-US" sz="1600" dirty="0"/>
              <a:t>, which are subdivided into </a:t>
            </a:r>
            <a:r>
              <a:rPr lang="en-US" altLang="en-US" b="1" dirty="0">
                <a:solidFill>
                  <a:srgbClr val="006699"/>
                </a:solidFill>
                <a:latin typeface="+mj-lt"/>
              </a:rPr>
              <a:t>sectors</a:t>
            </a:r>
          </a:p>
          <a:p>
            <a:pPr lvl="1"/>
            <a:r>
              <a:rPr lang="en-US" altLang="en-US" sz="1600" dirty="0"/>
              <a:t>The </a:t>
            </a:r>
            <a:r>
              <a:rPr lang="en-US" altLang="en-US" b="1" dirty="0">
                <a:solidFill>
                  <a:srgbClr val="006699"/>
                </a:solidFill>
                <a:latin typeface="+mj-lt"/>
              </a:rPr>
              <a:t>disk controller </a:t>
            </a:r>
            <a:r>
              <a:rPr lang="en-US" altLang="en-US" sz="1600" dirty="0"/>
              <a:t>determines the logical interaction between the device and the computer </a:t>
            </a:r>
          </a:p>
          <a:p>
            <a:r>
              <a:rPr lang="en-US" altLang="en-US" b="1" dirty="0">
                <a:solidFill>
                  <a:srgbClr val="006699"/>
                </a:solidFill>
                <a:latin typeface="+mj-lt"/>
              </a:rPr>
              <a:t>Non-volatile memory</a:t>
            </a:r>
            <a:r>
              <a:rPr lang="en-US" altLang="en-US" sz="1700" dirty="0"/>
              <a:t> (</a:t>
            </a:r>
            <a:r>
              <a:rPr lang="en-US" altLang="en-US" b="1" dirty="0">
                <a:solidFill>
                  <a:srgbClr val="006699"/>
                </a:solidFill>
                <a:latin typeface="+mj-lt"/>
              </a:rPr>
              <a:t>NVM</a:t>
            </a:r>
            <a:r>
              <a:rPr lang="en-US" altLang="en-US" sz="1700" dirty="0"/>
              <a:t>)</a:t>
            </a:r>
            <a:r>
              <a:rPr lang="en-US" altLang="en-US" b="1" dirty="0">
                <a:solidFill>
                  <a:srgbClr val="006699"/>
                </a:solidFill>
                <a:latin typeface="+mj-lt"/>
              </a:rPr>
              <a:t> </a:t>
            </a:r>
            <a:r>
              <a:rPr lang="en-US" altLang="en-US" sz="1700" dirty="0"/>
              <a:t>devices– faster than hard disks, nonvolatile</a:t>
            </a:r>
          </a:p>
          <a:p>
            <a:pPr lvl="1"/>
            <a:r>
              <a:rPr lang="en-US" altLang="en-US" sz="1600" dirty="0"/>
              <a:t>Various technologies</a:t>
            </a:r>
          </a:p>
          <a:p>
            <a:pPr lvl="1"/>
            <a:r>
              <a:rPr lang="en-US" altLang="en-US" sz="1600" dirty="0"/>
              <a:t>Becoming more popular as capacity and performance increases, price drops</a:t>
            </a:r>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262624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t>Direct Memory Access:</a:t>
            </a:r>
          </a:p>
          <a:p>
            <a:r>
              <a:rPr lang="en-US" altLang="en-US" dirty="0"/>
              <a:t>- Used for high-speed I/O devices able to transmit information at close to memory speeds</a:t>
            </a:r>
          </a:p>
          <a:p>
            <a:r>
              <a:rPr lang="en-US" altLang="en-US" dirty="0"/>
              <a:t>- Device controller transfers blocks of data from buffer storage directly to main memory without CPU intervention</a:t>
            </a:r>
          </a:p>
          <a:p>
            <a:r>
              <a:rPr lang="en-US" altLang="en-US" dirty="0"/>
              <a:t>- Only one interrupt is generated per block, rather than the one interrupt per byte</a:t>
            </a:r>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4259471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954925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A computer system can be organized in a number of different ways, which we can categorize roughly according to the number of general-purpose</a:t>
            </a:r>
            <a:br>
              <a:rPr lang="en-US" sz="1800" b="0" i="0" dirty="0">
                <a:solidFill>
                  <a:srgbClr val="242021"/>
                </a:solidFill>
                <a:effectLst/>
                <a:latin typeface="PalatinoLTStd-Roman"/>
              </a:rPr>
            </a:br>
            <a:r>
              <a:rPr lang="en-US" sz="1800" b="0" i="0" dirty="0">
                <a:solidFill>
                  <a:srgbClr val="242021"/>
                </a:solidFill>
                <a:effectLst/>
                <a:latin typeface="PalatinoLTStd-Roman"/>
              </a:rPr>
              <a:t>processors used.</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2155247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278864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solidFill>
                  <a:srgbClr val="006699"/>
                </a:solidFill>
                <a:latin typeface="+mj-lt"/>
              </a:rPr>
              <a:t>Multiprocessors</a:t>
            </a:r>
            <a:r>
              <a:rPr lang="en-US" altLang="en-US" dirty="0">
                <a:solidFill>
                  <a:srgbClr val="3366FF"/>
                </a:solidFill>
              </a:rPr>
              <a:t> </a:t>
            </a:r>
            <a:r>
              <a:rPr lang="en-US" altLang="en-US" dirty="0"/>
              <a:t>systems growing in use and importance</a:t>
            </a:r>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3789373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This figure illustrates a typical SMP architecture with two processors, each with its own CPU. Notice that each</a:t>
            </a:r>
            <a:br>
              <a:rPr lang="en-US" sz="1800" b="0" i="0" dirty="0">
                <a:solidFill>
                  <a:srgbClr val="242021"/>
                </a:solidFill>
                <a:effectLst/>
                <a:latin typeface="PalatinoLTStd-Roman"/>
              </a:rPr>
            </a:br>
            <a:r>
              <a:rPr lang="en-US" sz="1800" b="0" i="0" dirty="0">
                <a:solidFill>
                  <a:srgbClr val="242021"/>
                </a:solidFill>
                <a:effectLst/>
                <a:latin typeface="PalatinoLTStd-Roman"/>
              </a:rPr>
              <a:t>CPU processor has its own set of registers, as well as a private—or local— cache. However, all processors share physical memory over the system bus.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86593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379124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In this design, each core has its own register set, as well as its own local cache, often known as a level 1, or L1, cache. Notice, too, that a level 2 (L2)</a:t>
            </a:r>
            <a:br>
              <a:rPr lang="en-US" sz="1800" b="0" i="0" dirty="0">
                <a:solidFill>
                  <a:srgbClr val="242021"/>
                </a:solidFill>
                <a:effectLst/>
                <a:latin typeface="PalatinoLTStd-Roman"/>
              </a:rPr>
            </a:br>
            <a:r>
              <a:rPr lang="en-US" sz="1800" b="0" i="0" dirty="0">
                <a:solidFill>
                  <a:srgbClr val="242021"/>
                </a:solidFill>
                <a:effectLst/>
                <a:latin typeface="PalatinoLTStd-Roman"/>
              </a:rPr>
              <a:t>cache is local to the chip but is shared by the two processing cores. Most architectures adopt this approach, combining local and shared caches, where local,</a:t>
            </a:r>
            <a:br>
              <a:rPr lang="en-US" sz="1800" b="0" i="0" dirty="0">
                <a:solidFill>
                  <a:srgbClr val="242021"/>
                </a:solidFill>
                <a:effectLst/>
                <a:latin typeface="PalatinoLTStd-Roman"/>
              </a:rPr>
            </a:br>
            <a:r>
              <a:rPr lang="en-US" sz="1800" b="0" i="0" dirty="0">
                <a:solidFill>
                  <a:srgbClr val="242021"/>
                </a:solidFill>
                <a:effectLst/>
                <a:latin typeface="PalatinoLTStd-Roman"/>
              </a:rPr>
              <a:t>lower-level caches are generally smaller and faster than higher-level shared</a:t>
            </a:r>
            <a:r>
              <a:rPr lang="en-US" dirty="0"/>
              <a:t> </a:t>
            </a:r>
            <a:r>
              <a:rPr lang="en-US" sz="1800" b="0" i="0" dirty="0">
                <a:solidFill>
                  <a:srgbClr val="242021"/>
                </a:solidFill>
                <a:effectLst/>
                <a:latin typeface="PalatinoLTStd-Roman"/>
              </a:rPr>
              <a:t>caches.</a:t>
            </a:r>
            <a:r>
              <a:rPr lang="en-US" dirty="0"/>
              <a:t> </a:t>
            </a:r>
          </a:p>
          <a:p>
            <a:endParaRPr lang="en-US" dirty="0"/>
          </a:p>
          <a:p>
            <a:r>
              <a:rPr lang="en-US" sz="1800" b="0" i="0" dirty="0">
                <a:solidFill>
                  <a:srgbClr val="242021"/>
                </a:solidFill>
                <a:effectLst/>
                <a:latin typeface="PalatinoLTStd-Roman"/>
              </a:rPr>
              <a:t>In addition, one chip with multiple cores uses significantly less power than multiple single-core chips, an important issue for mobile devices as well as</a:t>
            </a:r>
            <a:br>
              <a:rPr lang="en-US" sz="1800" b="0" i="0" dirty="0">
                <a:solidFill>
                  <a:srgbClr val="242021"/>
                </a:solidFill>
                <a:effectLst/>
                <a:latin typeface="PalatinoLTStd-Roman"/>
              </a:rPr>
            </a:br>
            <a:r>
              <a:rPr lang="en-US" sz="1800" b="0" i="0" dirty="0">
                <a:solidFill>
                  <a:srgbClr val="242021"/>
                </a:solidFill>
                <a:effectLst/>
                <a:latin typeface="PalatinoLTStd-Roman"/>
              </a:rPr>
              <a:t>laptops.</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1804771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Adding additional CPUs to a multiprocessor system will increase computing power; however, as suggested earlier, the concept does not scale very well,</a:t>
            </a:r>
            <a:br>
              <a:rPr lang="en-US" sz="1800" b="0" i="0" dirty="0">
                <a:solidFill>
                  <a:srgbClr val="242021"/>
                </a:solidFill>
                <a:effectLst/>
                <a:latin typeface="PalatinoLTStd-Roman"/>
              </a:rPr>
            </a:br>
            <a:r>
              <a:rPr lang="en-US" sz="1800" b="0" i="0" dirty="0">
                <a:solidFill>
                  <a:srgbClr val="242021"/>
                </a:solidFill>
                <a:effectLst/>
                <a:latin typeface="PalatinoLTStd-Roman"/>
              </a:rPr>
              <a:t>and once we add too many CPUs, contention for the system bus becomes a bottleneck and performance begins to degrade. An alternative approach is</a:t>
            </a:r>
            <a:br>
              <a:rPr lang="en-US" sz="1800" b="0" i="0" dirty="0">
                <a:solidFill>
                  <a:srgbClr val="242021"/>
                </a:solidFill>
                <a:effectLst/>
                <a:latin typeface="PalatinoLTStd-Roman"/>
              </a:rPr>
            </a:br>
            <a:r>
              <a:rPr lang="en-US" sz="1800" b="0" i="0" dirty="0">
                <a:solidFill>
                  <a:srgbClr val="242021"/>
                </a:solidFill>
                <a:effectLst/>
                <a:latin typeface="PalatinoLTStd-Roman"/>
              </a:rPr>
              <a:t>instead to provide each CPU (or group of CPUs) with its own local memory that is accessed via a small, fast local bus. The CPUs are connected by a </a:t>
            </a:r>
            <a:r>
              <a:rPr lang="en-US" sz="1800" b="1" i="0" dirty="0">
                <a:solidFill>
                  <a:srgbClr val="00ADEE"/>
                </a:solidFill>
                <a:effectLst/>
                <a:latin typeface="PalatinoLTStd-Bold-Identity-H"/>
              </a:rPr>
              <a:t>shared</a:t>
            </a:r>
            <a:br>
              <a:rPr lang="en-US" sz="1800" b="1" i="0" dirty="0">
                <a:solidFill>
                  <a:srgbClr val="00ADEE"/>
                </a:solidFill>
                <a:effectLst/>
                <a:latin typeface="PalatinoLTStd-Bold-Identity-H"/>
              </a:rPr>
            </a:br>
            <a:r>
              <a:rPr lang="en-US" sz="1800" b="1" i="0" dirty="0">
                <a:solidFill>
                  <a:srgbClr val="00ADEE"/>
                </a:solidFill>
                <a:effectLst/>
                <a:latin typeface="PalatinoLTStd-Bold-Identity-H"/>
              </a:rPr>
              <a:t>system interconnect</a:t>
            </a:r>
            <a:r>
              <a:rPr lang="en-US" sz="1800" b="0" i="0" dirty="0">
                <a:solidFill>
                  <a:srgbClr val="242021"/>
                </a:solidFill>
                <a:effectLst/>
                <a:latin typeface="PalatinoLTStd-Roman"/>
              </a:rPr>
              <a:t>, so that all CPUs share one physical address space. This approach—known as </a:t>
            </a:r>
            <a:r>
              <a:rPr lang="en-US" sz="1800" b="1" i="0" dirty="0">
                <a:solidFill>
                  <a:srgbClr val="00ADEE"/>
                </a:solidFill>
                <a:effectLst/>
                <a:latin typeface="PalatinoLTStd-Bold-Identity-H"/>
              </a:rPr>
              <a:t>non-uniform memory access</a:t>
            </a:r>
            <a:r>
              <a:rPr lang="en-US" sz="1800" b="0" i="0" dirty="0">
                <a:solidFill>
                  <a:srgbClr val="242021"/>
                </a:solidFill>
                <a:effectLst/>
                <a:latin typeface="PalatinoLTStd-Roman"/>
              </a:rPr>
              <a:t>, or </a:t>
            </a:r>
            <a:r>
              <a:rPr lang="en-US" sz="1800" b="1" i="0" dirty="0">
                <a:solidFill>
                  <a:srgbClr val="00ADEE"/>
                </a:solidFill>
                <a:effectLst/>
                <a:latin typeface="PalatinoLTStd-Bold-Identity-H"/>
              </a:rPr>
              <a:t>NUMA</a:t>
            </a:r>
            <a:r>
              <a:rPr lang="en-US" sz="1800" b="0" i="0" dirty="0">
                <a:solidFill>
                  <a:srgbClr val="242021"/>
                </a:solidFill>
                <a:effectLst/>
                <a:latin typeface="PalatinoLTStd-Roman"/>
              </a:rPr>
              <a:t>. The advantage is that, when a CPU accesses its local memory, not only is it fast, but there is also no contention over the system interconnect. Thus, NUMA systems can scale more effectively as more processors are added.</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3750470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Clustered systems differ from the multiprocessor systems described in Section 1.3.2 in that they are composed of two or more</a:t>
            </a:r>
            <a:br>
              <a:rPr lang="en-US" sz="1800" b="0" i="0" dirty="0">
                <a:solidFill>
                  <a:srgbClr val="242021"/>
                </a:solidFill>
                <a:effectLst/>
                <a:latin typeface="PalatinoLTStd-Roman"/>
              </a:rPr>
            </a:br>
            <a:r>
              <a:rPr lang="en-US" sz="1800" b="0" i="0" dirty="0">
                <a:solidFill>
                  <a:srgbClr val="242021"/>
                </a:solidFill>
                <a:effectLst/>
                <a:latin typeface="PalatinoLTStd-Roman"/>
              </a:rPr>
              <a:t>individual systems—or nodes—joined together; each node is typically a multicore system. Such systems are considered </a:t>
            </a:r>
            <a:r>
              <a:rPr lang="en-US" sz="1800" b="1" i="0" dirty="0">
                <a:solidFill>
                  <a:srgbClr val="00ADEE"/>
                </a:solidFill>
                <a:effectLst/>
                <a:latin typeface="PalatinoLTStd-Bold-Identity-H"/>
              </a:rPr>
              <a:t>loosely coupled</a:t>
            </a:r>
            <a:r>
              <a:rPr lang="en-US" sz="1800" b="0" i="0" dirty="0">
                <a:solidFill>
                  <a:srgbClr val="242021"/>
                </a:solidFill>
                <a:effectLst/>
                <a:latin typeface="PalatinoLTStd-Roman"/>
              </a:rPr>
              <a:t>. </a:t>
            </a:r>
          </a:p>
          <a:p>
            <a:endParaRPr lang="en-US" sz="1800" b="0" i="0" dirty="0">
              <a:solidFill>
                <a:srgbClr val="242021"/>
              </a:solidFill>
              <a:effectLst/>
              <a:latin typeface="PalatinoLTStd-Roman"/>
            </a:endParaRPr>
          </a:p>
          <a:p>
            <a:r>
              <a:rPr lang="en-US" sz="1800" b="0" i="0" dirty="0">
                <a:solidFill>
                  <a:srgbClr val="242021"/>
                </a:solidFill>
                <a:effectLst/>
                <a:latin typeface="PalatinoLTStd-Roman"/>
              </a:rPr>
              <a:t>The hot-standby host machine does nothing but monitor the active server. If that server fails, the hot-standby host becomes the active</a:t>
            </a:r>
            <a:r>
              <a:rPr lang="en-US" dirty="0"/>
              <a:t> server.</a:t>
            </a:r>
          </a:p>
          <a:p>
            <a:endParaRPr lang="en-US" dirty="0"/>
          </a:p>
          <a:p>
            <a:r>
              <a:rPr lang="en-US" sz="1800" b="0" i="0" dirty="0">
                <a:solidFill>
                  <a:srgbClr val="242021"/>
                </a:solidFill>
                <a:effectLst/>
                <a:latin typeface="PalatinoLTStd-Roman"/>
              </a:rPr>
              <a:t>In </a:t>
            </a:r>
            <a:r>
              <a:rPr lang="en-US" sz="1800" b="1" i="0" dirty="0">
                <a:solidFill>
                  <a:srgbClr val="00ADEE"/>
                </a:solidFill>
                <a:effectLst/>
                <a:latin typeface="PalatinoLTStd-Bold-Identity-H"/>
              </a:rPr>
              <a:t>symmetric clustering</a:t>
            </a:r>
            <a:r>
              <a:rPr lang="en-US" sz="1800" b="0" i="0" dirty="0">
                <a:solidFill>
                  <a:srgbClr val="242021"/>
                </a:solidFill>
                <a:effectLst/>
                <a:latin typeface="PalatinoLTStd-Roman"/>
              </a:rPr>
              <a:t>, two or more hosts are running applications</a:t>
            </a:r>
            <a:br>
              <a:rPr lang="en-US" sz="1800" b="0" i="0" dirty="0">
                <a:solidFill>
                  <a:srgbClr val="242021"/>
                </a:solidFill>
                <a:effectLst/>
                <a:latin typeface="PalatinoLTStd-Roman"/>
              </a:rPr>
            </a:br>
            <a:r>
              <a:rPr lang="en-US" sz="1800" b="0" i="0" dirty="0">
                <a:solidFill>
                  <a:srgbClr val="242021"/>
                </a:solidFill>
                <a:effectLst/>
                <a:latin typeface="PalatinoLTStd-Roman"/>
              </a:rPr>
              <a:t>and are monitoring each other. This structure is obviously more efficient, as it</a:t>
            </a:r>
            <a:br>
              <a:rPr lang="en-US" sz="1800" b="0" i="0" dirty="0">
                <a:solidFill>
                  <a:srgbClr val="242021"/>
                </a:solidFill>
                <a:effectLst/>
                <a:latin typeface="PalatinoLTStd-Roman"/>
              </a:rPr>
            </a:br>
            <a:r>
              <a:rPr lang="en-US" sz="1800" b="0" i="0" dirty="0">
                <a:solidFill>
                  <a:srgbClr val="242021"/>
                </a:solidFill>
                <a:effectLst/>
                <a:latin typeface="PalatinoLTStd-Roman"/>
              </a:rPr>
              <a:t>uses all of the available hardware. However, it does require that more than one</a:t>
            </a:r>
            <a:br>
              <a:rPr lang="en-US" sz="1800" b="0" i="0" dirty="0">
                <a:solidFill>
                  <a:srgbClr val="242021"/>
                </a:solidFill>
                <a:effectLst/>
                <a:latin typeface="PalatinoLTStd-Roman"/>
              </a:rPr>
            </a:br>
            <a:r>
              <a:rPr lang="en-US" sz="1800" b="0" i="0" dirty="0">
                <a:solidFill>
                  <a:srgbClr val="242021"/>
                </a:solidFill>
                <a:effectLst/>
                <a:latin typeface="PalatinoLTStd-Roman"/>
              </a:rPr>
              <a:t>application be available to run.</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434281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Cluster technology is changing rapidly. Some cluster products support thousands of systems in a cluster, as well as clustered nodes that are separated</a:t>
            </a:r>
            <a:br>
              <a:rPr lang="en-US" sz="1800" b="0" i="0" dirty="0">
                <a:solidFill>
                  <a:srgbClr val="242021"/>
                </a:solidFill>
                <a:effectLst/>
                <a:latin typeface="PalatinoLTStd-Roman"/>
              </a:rPr>
            </a:br>
            <a:r>
              <a:rPr lang="en-US" sz="1800" b="0" i="0" dirty="0">
                <a:solidFill>
                  <a:srgbClr val="242021"/>
                </a:solidFill>
                <a:effectLst/>
                <a:latin typeface="PalatinoLTStd-Roman"/>
              </a:rPr>
              <a:t>by miles. Many of these improvements are made possible by </a:t>
            </a:r>
            <a:r>
              <a:rPr lang="en-US" sz="1800" b="1" i="0" dirty="0">
                <a:solidFill>
                  <a:srgbClr val="00ADEE"/>
                </a:solidFill>
                <a:effectLst/>
                <a:latin typeface="PalatinoLTStd-Bold-Identity-H"/>
              </a:rPr>
              <a:t>storage-area networks </a:t>
            </a:r>
            <a:r>
              <a:rPr lang="en-US" sz="1800" b="0" i="0" dirty="0">
                <a:solidFill>
                  <a:srgbClr val="242021"/>
                </a:solidFill>
                <a:effectLst/>
                <a:latin typeface="PalatinoLTStd-Roman"/>
              </a:rPr>
              <a:t>(</a:t>
            </a:r>
            <a:r>
              <a:rPr lang="en-US" sz="1800" b="1" i="0" dirty="0">
                <a:solidFill>
                  <a:srgbClr val="00ADEE"/>
                </a:solidFill>
                <a:effectLst/>
                <a:latin typeface="PalatinoLTStd-Bold-Identity-H"/>
              </a:rPr>
              <a:t>SANs</a:t>
            </a:r>
            <a:r>
              <a:rPr lang="en-US" sz="1800" b="0" i="0" dirty="0">
                <a:solidFill>
                  <a:srgbClr val="242021"/>
                </a:solidFill>
                <a:effectLst/>
                <a:latin typeface="PalatinoLTStd-Roman"/>
              </a:rPr>
              <a:t>), which allow many systems to attach to a pool of storage. If the applications and their data are stored on the SAN, then the cluster software can assign the application to run on any</a:t>
            </a:r>
            <a:br>
              <a:rPr lang="en-US" sz="1800" b="0" i="0" dirty="0">
                <a:solidFill>
                  <a:srgbClr val="242021"/>
                </a:solidFill>
                <a:effectLst/>
                <a:latin typeface="PalatinoLTStd-Roman"/>
              </a:rPr>
            </a:br>
            <a:r>
              <a:rPr lang="en-US" sz="1800" b="0" i="0" dirty="0">
                <a:solidFill>
                  <a:srgbClr val="242021"/>
                </a:solidFill>
                <a:effectLst/>
                <a:latin typeface="PalatinoLTStd-Roman"/>
              </a:rPr>
              <a:t>host that is attached to the SAN. If the host fails, then any other host can take over. In a database cluster, dozens of hosts can share the same database, greatly</a:t>
            </a:r>
            <a:br>
              <a:rPr lang="en-US" sz="1800" b="0" i="0" dirty="0">
                <a:solidFill>
                  <a:srgbClr val="242021"/>
                </a:solidFill>
                <a:effectLst/>
                <a:latin typeface="PalatinoLTStd-Roman"/>
              </a:rPr>
            </a:br>
            <a:r>
              <a:rPr lang="en-US" sz="1800" b="0" i="0" dirty="0">
                <a:solidFill>
                  <a:srgbClr val="242021"/>
                </a:solidFill>
                <a:effectLst/>
                <a:latin typeface="PalatinoLTStd-Roman"/>
              </a:rPr>
              <a:t>increasing performance and reliability.</a:t>
            </a:r>
            <a:r>
              <a:rPr lang="en-US" sz="2800" dirty="0"/>
              <a:t> </a:t>
            </a:r>
            <a:br>
              <a:rPr lang="en-US" sz="2800" dirty="0"/>
            </a:b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1689506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2257790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41</a:t>
            </a:fld>
            <a:endParaRPr kumimoji="1" lang="ja-JP" altLang="en-US"/>
          </a:p>
        </p:txBody>
      </p:sp>
    </p:spTree>
    <p:extLst>
      <p:ext uri="{BB962C8B-B14F-4D97-AF65-F5344CB8AC3E}">
        <p14:creationId xmlns:p14="http://schemas.microsoft.com/office/powerpoint/2010/main" val="3859845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4067362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44</a:t>
            </a:fld>
            <a:endParaRPr kumimoji="1" lang="ja-JP" altLang="en-US"/>
          </a:p>
        </p:txBody>
      </p:sp>
    </p:spTree>
    <p:extLst>
      <p:ext uri="{BB962C8B-B14F-4D97-AF65-F5344CB8AC3E}">
        <p14:creationId xmlns:p14="http://schemas.microsoft.com/office/powerpoint/2010/main" val="3769982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45</a:t>
            </a:fld>
            <a:endParaRPr kumimoji="1" lang="ja-JP" altLang="en-US"/>
          </a:p>
        </p:txBody>
      </p:sp>
    </p:spTree>
    <p:extLst>
      <p:ext uri="{BB962C8B-B14F-4D97-AF65-F5344CB8AC3E}">
        <p14:creationId xmlns:p14="http://schemas.microsoft.com/office/powerpoint/2010/main" val="311742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47</a:t>
            </a:fld>
            <a:endParaRPr kumimoji="1" lang="ja-JP" altLang="en-US"/>
          </a:p>
        </p:txBody>
      </p:sp>
    </p:spTree>
    <p:extLst>
      <p:ext uri="{BB962C8B-B14F-4D97-AF65-F5344CB8AC3E}">
        <p14:creationId xmlns:p14="http://schemas.microsoft.com/office/powerpoint/2010/main" val="395512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6178022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48</a:t>
            </a:fld>
            <a:endParaRPr kumimoji="1" lang="ja-JP" altLang="en-US"/>
          </a:p>
        </p:txBody>
      </p:sp>
    </p:spTree>
    <p:extLst>
      <p:ext uri="{BB962C8B-B14F-4D97-AF65-F5344CB8AC3E}">
        <p14:creationId xmlns:p14="http://schemas.microsoft.com/office/powerpoint/2010/main" val="2107408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C8C14-1CFB-02B4-18F8-7823F16604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5AEDA-133E-5A30-651E-44E6BB2B631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8AA1038-02BC-B813-C3B6-C8BD8EB01BBD}"/>
              </a:ext>
            </a:extLst>
          </p:cNvPr>
          <p:cNvSpPr>
            <a:spLocks noGrp="1"/>
          </p:cNvSpPr>
          <p:nvPr>
            <p:ph type="body" idx="1"/>
          </p:nvPr>
        </p:nvSpPr>
        <p:spPr/>
        <p:txBody>
          <a:bodyPr/>
          <a:lstStyle/>
          <a:p>
            <a:r>
              <a:rPr lang="en-US" dirty="0" err="1"/>
              <a:t>Nội</a:t>
            </a:r>
            <a:r>
              <a:rPr lang="en-US" dirty="0"/>
              <a:t> dung slide </a:t>
            </a:r>
            <a:r>
              <a:rPr lang="en-US" dirty="0" err="1"/>
              <a:t>này</a:t>
            </a:r>
            <a:r>
              <a:rPr lang="en-US" dirty="0"/>
              <a:t> (</a:t>
            </a:r>
            <a:r>
              <a:rPr lang="en-US" dirty="0" err="1"/>
              <a:t>và</a:t>
            </a:r>
            <a:r>
              <a:rPr lang="en-US" dirty="0"/>
              <a:t> slide </a:t>
            </a:r>
            <a:r>
              <a:rPr lang="en-US" dirty="0" err="1"/>
              <a:t>kết</a:t>
            </a:r>
            <a:r>
              <a:rPr lang="en-US" dirty="0"/>
              <a:t> </a:t>
            </a:r>
            <a:r>
              <a:rPr lang="en-US" dirty="0" err="1"/>
              <a:t>tiếp</a:t>
            </a:r>
            <a:r>
              <a:rPr lang="en-US" dirty="0"/>
              <a:t>) </a:t>
            </a:r>
            <a:r>
              <a:rPr lang="en-US" dirty="0" err="1"/>
              <a:t>được</a:t>
            </a:r>
            <a:r>
              <a:rPr lang="en-US" dirty="0"/>
              <a:t> </a:t>
            </a:r>
            <a:r>
              <a:rPr lang="en-US" dirty="0" err="1"/>
              <a:t>dựa</a:t>
            </a:r>
            <a:r>
              <a:rPr lang="en-US" dirty="0"/>
              <a:t> </a:t>
            </a:r>
            <a:r>
              <a:rPr lang="en-US" dirty="0" err="1"/>
              <a:t>trên</a:t>
            </a:r>
            <a:r>
              <a:rPr lang="en-US" dirty="0"/>
              <a:t> </a:t>
            </a:r>
            <a:r>
              <a:rPr lang="en-US" dirty="0" err="1"/>
              <a:t>sách</a:t>
            </a:r>
            <a:r>
              <a:rPr lang="en-US" dirty="0"/>
              <a:t> </a:t>
            </a:r>
            <a:r>
              <a:rPr lang="en-US" sz="1800" b="1" i="0" dirty="0">
                <a:solidFill>
                  <a:srgbClr val="000000"/>
                </a:solidFill>
                <a:effectLst/>
                <a:latin typeface="Times-Bold"/>
              </a:rPr>
              <a:t>MODERN OPERATING SYSTEMS </a:t>
            </a:r>
            <a:r>
              <a:rPr lang="en-US" sz="1800" b="0" i="0" dirty="0" err="1">
                <a:solidFill>
                  <a:srgbClr val="000000"/>
                </a:solidFill>
                <a:effectLst/>
                <a:latin typeface="Times-Bold"/>
              </a:rPr>
              <a:t>của</a:t>
            </a:r>
            <a:r>
              <a:rPr lang="en-US" sz="1800" b="0" i="0" dirty="0">
                <a:solidFill>
                  <a:srgbClr val="000000"/>
                </a:solidFill>
                <a:effectLst/>
                <a:latin typeface="Times-Bold"/>
              </a:rPr>
              <a:t> </a:t>
            </a:r>
            <a:r>
              <a:rPr lang="de-DE" sz="1800" b="0" i="0" dirty="0">
                <a:solidFill>
                  <a:srgbClr val="000000"/>
                </a:solidFill>
                <a:effectLst/>
                <a:latin typeface="Times-Bold"/>
              </a:rPr>
              <a:t>ANDREW S. TANENBAUM, HERBERT BOS</a:t>
            </a:r>
            <a:r>
              <a:rPr lang="de-DE" b="0" dirty="0"/>
              <a:t> </a:t>
            </a:r>
            <a:endParaRPr lang="en-US" b="0" dirty="0"/>
          </a:p>
          <a:p>
            <a:r>
              <a:rPr lang="en-US" dirty="0" err="1"/>
              <a:t>Việc</a:t>
            </a:r>
            <a:r>
              <a:rPr lang="en-US" dirty="0"/>
              <a:t> </a:t>
            </a:r>
            <a:r>
              <a:rPr lang="en-US" dirty="0" err="1"/>
              <a:t>phân</a:t>
            </a:r>
            <a:r>
              <a:rPr lang="en-US" dirty="0"/>
              <a:t> chia </a:t>
            </a:r>
            <a:r>
              <a:rPr lang="en-US" dirty="0" err="1"/>
              <a:t>giai</a:t>
            </a:r>
            <a:r>
              <a:rPr lang="en-US" dirty="0"/>
              <a:t> </a:t>
            </a:r>
            <a:r>
              <a:rPr lang="en-US" dirty="0" err="1"/>
              <a:t>đoạn</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dựa</a:t>
            </a:r>
            <a:r>
              <a:rPr lang="en-US" dirty="0"/>
              <a:t> </a:t>
            </a:r>
            <a:r>
              <a:rPr lang="en-US" dirty="0" err="1"/>
              <a:t>trên</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máy</a:t>
            </a:r>
            <a:r>
              <a:rPr lang="en-US" dirty="0"/>
              <a:t> </a:t>
            </a:r>
            <a:r>
              <a:rPr lang="en-US" dirty="0" err="1"/>
              <a:t>tính</a:t>
            </a:r>
            <a:r>
              <a:rPr lang="en-US" dirty="0"/>
              <a:t>.</a:t>
            </a:r>
          </a:p>
          <a:p>
            <a:r>
              <a:rPr lang="en-US" dirty="0" err="1"/>
              <a:t>Các</a:t>
            </a:r>
            <a:r>
              <a:rPr lang="en-US" dirty="0"/>
              <a:t> </a:t>
            </a:r>
            <a:r>
              <a:rPr lang="en-US" dirty="0" err="1"/>
              <a:t>giai</a:t>
            </a:r>
            <a:r>
              <a:rPr lang="en-US" dirty="0"/>
              <a:t> </a:t>
            </a:r>
            <a:r>
              <a:rPr lang="en-US" dirty="0" err="1"/>
              <a:t>đoạn</a:t>
            </a:r>
            <a:r>
              <a:rPr lang="en-US" dirty="0"/>
              <a:t> </a:t>
            </a:r>
            <a:r>
              <a:rPr lang="en-US" dirty="0" err="1"/>
              <a:t>này</a:t>
            </a:r>
            <a:r>
              <a:rPr lang="en-US" dirty="0"/>
              <a:t> </a:t>
            </a:r>
            <a:r>
              <a:rPr lang="en-US" dirty="0" err="1"/>
              <a:t>sẽ</a:t>
            </a:r>
            <a:r>
              <a:rPr lang="en-US" dirty="0"/>
              <a:t> </a:t>
            </a:r>
            <a:r>
              <a:rPr lang="en-US" dirty="0" err="1"/>
              <a:t>có</a:t>
            </a:r>
            <a:r>
              <a:rPr lang="en-US" dirty="0"/>
              <a:t> </a:t>
            </a:r>
            <a:r>
              <a:rPr lang="en-US" dirty="0" err="1"/>
              <a:t>một</a:t>
            </a:r>
            <a:r>
              <a:rPr lang="en-US" dirty="0"/>
              <a:t> </a:t>
            </a:r>
            <a:r>
              <a:rPr lang="en-US" dirty="0" err="1"/>
              <a:t>phần</a:t>
            </a:r>
            <a:r>
              <a:rPr lang="en-US" dirty="0"/>
              <a:t> </a:t>
            </a:r>
            <a:r>
              <a:rPr lang="en-US" dirty="0" err="1"/>
              <a:t>trùng</a:t>
            </a:r>
            <a:r>
              <a:rPr lang="en-US" dirty="0"/>
              <a:t> </a:t>
            </a:r>
            <a:r>
              <a:rPr lang="en-US" dirty="0" err="1"/>
              <a:t>lắp</a:t>
            </a:r>
            <a:r>
              <a:rPr lang="en-US" dirty="0"/>
              <a:t> (</a:t>
            </a:r>
            <a:r>
              <a:rPr lang="en-US" dirty="0" err="1"/>
              <a:t>giữa</a:t>
            </a:r>
            <a:r>
              <a:rPr lang="en-US" dirty="0"/>
              <a:t> </a:t>
            </a:r>
            <a:r>
              <a:rPr lang="en-US" dirty="0" err="1"/>
              <a:t>giai</a:t>
            </a:r>
            <a:r>
              <a:rPr lang="en-US" dirty="0"/>
              <a:t> </a:t>
            </a:r>
            <a:r>
              <a:rPr lang="en-US" dirty="0" err="1"/>
              <a:t>đoạn</a:t>
            </a:r>
            <a:r>
              <a:rPr lang="en-US" dirty="0"/>
              <a:t> 4 </a:t>
            </a:r>
            <a:r>
              <a:rPr lang="en-US" dirty="0" err="1"/>
              <a:t>và</a:t>
            </a:r>
            <a:r>
              <a:rPr lang="en-US" dirty="0"/>
              <a:t> </a:t>
            </a:r>
            <a:r>
              <a:rPr lang="en-US" dirty="0" err="1"/>
              <a:t>giai</a:t>
            </a:r>
            <a:r>
              <a:rPr lang="en-US" dirty="0"/>
              <a:t> </a:t>
            </a:r>
            <a:r>
              <a:rPr lang="en-US" dirty="0" err="1"/>
              <a:t>đoạn</a:t>
            </a:r>
            <a:r>
              <a:rPr lang="en-US" dirty="0"/>
              <a:t> 5) do </a:t>
            </a:r>
            <a:r>
              <a:rPr lang="en-US" dirty="0" err="1"/>
              <a:t>sự</a:t>
            </a:r>
            <a:r>
              <a:rPr lang="en-US" dirty="0"/>
              <a:t> </a:t>
            </a:r>
            <a:r>
              <a:rPr lang="en-US" dirty="0" err="1"/>
              <a:t>phát</a:t>
            </a:r>
            <a:r>
              <a:rPr lang="en-US" dirty="0"/>
              <a:t> </a:t>
            </a:r>
            <a:r>
              <a:rPr lang="en-US" dirty="0" err="1"/>
              <a:t>triển</a:t>
            </a:r>
            <a:r>
              <a:rPr lang="en-US" dirty="0"/>
              <a:t> </a:t>
            </a:r>
            <a:r>
              <a:rPr lang="en-US" dirty="0" err="1"/>
              <a:t>đan</a:t>
            </a:r>
            <a:r>
              <a:rPr lang="en-US" dirty="0"/>
              <a:t> xen (</a:t>
            </a:r>
            <a:r>
              <a:rPr lang="en-US" dirty="0" err="1"/>
              <a:t>cũng</a:t>
            </a:r>
            <a:r>
              <a:rPr lang="en-US" dirty="0"/>
              <a:t> </a:t>
            </a:r>
            <a:r>
              <a:rPr lang="en-US" dirty="0" err="1"/>
              <a:t>như</a:t>
            </a:r>
            <a:r>
              <a:rPr lang="en-US" dirty="0"/>
              <a:t> </a:t>
            </a:r>
            <a:r>
              <a:rPr lang="en-US" dirty="0" err="1"/>
              <a:t>vẫn</a:t>
            </a:r>
            <a:r>
              <a:rPr lang="en-US" dirty="0"/>
              <a:t> </a:t>
            </a:r>
            <a:r>
              <a:rPr lang="en-US" dirty="0" err="1"/>
              <a:t>đang</a:t>
            </a:r>
            <a:r>
              <a:rPr lang="en-US" dirty="0"/>
              <a:t> </a:t>
            </a:r>
            <a:r>
              <a:rPr lang="en-US" dirty="0" err="1"/>
              <a:t>tiếp</a:t>
            </a:r>
            <a:r>
              <a:rPr lang="en-US" dirty="0"/>
              <a:t> </a:t>
            </a:r>
            <a:r>
              <a:rPr lang="en-US" dirty="0" err="1"/>
              <a:t>diễn</a:t>
            </a:r>
            <a:r>
              <a:rPr lang="en-US" dirty="0"/>
              <a:t>) </a:t>
            </a:r>
            <a:r>
              <a:rPr lang="en-US" dirty="0" err="1"/>
              <a:t>của</a:t>
            </a:r>
            <a:r>
              <a:rPr lang="en-US" dirty="0"/>
              <a:t> </a:t>
            </a:r>
            <a:r>
              <a:rPr lang="en-US" dirty="0" err="1"/>
              <a:t>nhiều</a:t>
            </a:r>
            <a:r>
              <a:rPr lang="en-US" dirty="0"/>
              <a:t> </a:t>
            </a:r>
            <a:r>
              <a:rPr lang="en-US" dirty="0" err="1"/>
              <a:t>loại</a:t>
            </a:r>
            <a:r>
              <a:rPr lang="en-US" dirty="0"/>
              <a:t> </a:t>
            </a:r>
            <a:r>
              <a:rPr lang="en-US" dirty="0" err="1"/>
              <a:t>máy</a:t>
            </a:r>
            <a:r>
              <a:rPr lang="en-US" dirty="0"/>
              <a:t> </a:t>
            </a:r>
            <a:r>
              <a:rPr lang="en-US" dirty="0" err="1"/>
              <a:t>tính</a:t>
            </a:r>
            <a:r>
              <a:rPr lang="en-US" dirty="0"/>
              <a:t>.</a:t>
            </a:r>
            <a:br>
              <a:rPr lang="en-US" dirty="0"/>
            </a:br>
            <a:endParaRPr lang="en-US" dirty="0"/>
          </a:p>
        </p:txBody>
      </p:sp>
      <p:sp>
        <p:nvSpPr>
          <p:cNvPr id="4" name="Slide Number Placeholder 3">
            <a:extLst>
              <a:ext uri="{FF2B5EF4-FFF2-40B4-BE49-F238E27FC236}">
                <a16:creationId xmlns:a16="http://schemas.microsoft.com/office/drawing/2014/main" id="{6F45CC0E-5E79-6C39-E4FF-899489860069}"/>
              </a:ext>
            </a:extLst>
          </p:cNvPr>
          <p:cNvSpPr>
            <a:spLocks noGrp="1"/>
          </p:cNvSpPr>
          <p:nvPr>
            <p:ph type="sldNum" sz="quarter" idx="5"/>
          </p:nvPr>
        </p:nvSpPr>
        <p:spPr/>
        <p:txBody>
          <a:bodyPr/>
          <a:lstStyle/>
          <a:p>
            <a:fld id="{269D7235-7D46-4FEA-A007-68D1C591E286}" type="slidenum">
              <a:rPr kumimoji="1" lang="ja-JP" altLang="en-US" smtClean="0"/>
              <a:pPr/>
              <a:t>50</a:t>
            </a:fld>
            <a:endParaRPr kumimoji="1" lang="ja-JP" altLang="en-US"/>
          </a:p>
        </p:txBody>
      </p:sp>
    </p:spTree>
    <p:extLst>
      <p:ext uri="{BB962C8B-B14F-4D97-AF65-F5344CB8AC3E}">
        <p14:creationId xmlns:p14="http://schemas.microsoft.com/office/powerpoint/2010/main" val="3644442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B7218-0910-ADD8-12D6-D09F59D228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93DBF-9663-DF5A-DD39-BBDF02C8DAD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42C6419-16EF-049E-ACC5-87F756651E86}"/>
              </a:ext>
            </a:extLst>
          </p:cNvPr>
          <p:cNvSpPr>
            <a:spLocks noGrp="1"/>
          </p:cNvSpPr>
          <p:nvPr>
            <p:ph type="body" idx="1"/>
          </p:nvPr>
        </p:nvSpPr>
        <p:spPr/>
        <p:txBody>
          <a:bodyPr/>
          <a:lstStyle/>
          <a:p>
            <a:br>
              <a:rPr lang="en-US" dirty="0"/>
            </a:br>
            <a:endParaRPr lang="en-US" dirty="0"/>
          </a:p>
        </p:txBody>
      </p:sp>
      <p:sp>
        <p:nvSpPr>
          <p:cNvPr id="4" name="Slide Number Placeholder 3">
            <a:extLst>
              <a:ext uri="{FF2B5EF4-FFF2-40B4-BE49-F238E27FC236}">
                <a16:creationId xmlns:a16="http://schemas.microsoft.com/office/drawing/2014/main" id="{E2292606-418F-3DAC-F627-3EEE7DDCE6EF}"/>
              </a:ext>
            </a:extLst>
          </p:cNvPr>
          <p:cNvSpPr>
            <a:spLocks noGrp="1"/>
          </p:cNvSpPr>
          <p:nvPr>
            <p:ph type="sldNum" sz="quarter" idx="5"/>
          </p:nvPr>
        </p:nvSpPr>
        <p:spPr/>
        <p:txBody>
          <a:bodyPr/>
          <a:lstStyle/>
          <a:p>
            <a:fld id="{269D7235-7D46-4FEA-A007-68D1C591E286}" type="slidenum">
              <a:rPr kumimoji="1" lang="ja-JP" altLang="en-US" smtClean="0"/>
              <a:pPr/>
              <a:t>51</a:t>
            </a:fld>
            <a:endParaRPr kumimoji="1" lang="ja-JP" altLang="en-US"/>
          </a:p>
        </p:txBody>
      </p:sp>
    </p:spTree>
    <p:extLst>
      <p:ext uri="{BB962C8B-B14F-4D97-AF65-F5344CB8AC3E}">
        <p14:creationId xmlns:p14="http://schemas.microsoft.com/office/powerpoint/2010/main" val="3893341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3681E-7E73-66B2-DCF1-9EFFBCC3F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EB6868-94AD-C467-0FBA-59E220E869D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7E5BCCF-78BD-01C8-4510-F8F7DE2D2735}"/>
              </a:ext>
            </a:extLst>
          </p:cNvPr>
          <p:cNvSpPr>
            <a:spLocks noGrp="1"/>
          </p:cNvSpPr>
          <p:nvPr>
            <p:ph type="body" idx="1"/>
          </p:nvPr>
        </p:nvSpPr>
        <p:spPr/>
        <p:txBody>
          <a:bodyPr/>
          <a:lstStyle/>
          <a:p>
            <a:br>
              <a:rPr lang="en-US" dirty="0"/>
            </a:br>
            <a:endParaRPr lang="en-US" dirty="0"/>
          </a:p>
        </p:txBody>
      </p:sp>
      <p:sp>
        <p:nvSpPr>
          <p:cNvPr id="4" name="Slide Number Placeholder 3">
            <a:extLst>
              <a:ext uri="{FF2B5EF4-FFF2-40B4-BE49-F238E27FC236}">
                <a16:creationId xmlns:a16="http://schemas.microsoft.com/office/drawing/2014/main" id="{8217E40B-14F7-FEA2-D170-CB7012C9CCC1}"/>
              </a:ext>
            </a:extLst>
          </p:cNvPr>
          <p:cNvSpPr>
            <a:spLocks noGrp="1"/>
          </p:cNvSpPr>
          <p:nvPr>
            <p:ph type="sldNum" sz="quarter" idx="5"/>
          </p:nvPr>
        </p:nvSpPr>
        <p:spPr/>
        <p:txBody>
          <a:bodyPr/>
          <a:lstStyle/>
          <a:p>
            <a:fld id="{269D7235-7D46-4FEA-A007-68D1C591E286}" type="slidenum">
              <a:rPr kumimoji="1" lang="ja-JP" altLang="en-US" smtClean="0"/>
              <a:pPr/>
              <a:t>53</a:t>
            </a:fld>
            <a:endParaRPr kumimoji="1" lang="ja-JP" altLang="en-US"/>
          </a:p>
        </p:txBody>
      </p:sp>
    </p:spTree>
    <p:extLst>
      <p:ext uri="{BB962C8B-B14F-4D97-AF65-F5344CB8AC3E}">
        <p14:creationId xmlns:p14="http://schemas.microsoft.com/office/powerpoint/2010/main" val="3778552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BFE9-972F-ED61-04EE-7401541D48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4EE4F6-3D41-B76A-650C-E720D4372BE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1A9EA9A-B9F0-C223-38BF-3C771FC34D23}"/>
              </a:ext>
            </a:extLst>
          </p:cNvPr>
          <p:cNvSpPr>
            <a:spLocks noGrp="1"/>
          </p:cNvSpPr>
          <p:nvPr>
            <p:ph type="body" idx="1"/>
          </p:nvPr>
        </p:nvSpPr>
        <p:spPr/>
        <p:txBody>
          <a:bodyPr/>
          <a:lstStyle/>
          <a:p>
            <a:br>
              <a:rPr lang="en-US" dirty="0"/>
            </a:br>
            <a:endParaRPr lang="en-US" dirty="0"/>
          </a:p>
        </p:txBody>
      </p:sp>
      <p:sp>
        <p:nvSpPr>
          <p:cNvPr id="4" name="Slide Number Placeholder 3">
            <a:extLst>
              <a:ext uri="{FF2B5EF4-FFF2-40B4-BE49-F238E27FC236}">
                <a16:creationId xmlns:a16="http://schemas.microsoft.com/office/drawing/2014/main" id="{30D01741-F936-D7AB-3A07-1A7DAB5DF7CD}"/>
              </a:ext>
            </a:extLst>
          </p:cNvPr>
          <p:cNvSpPr>
            <a:spLocks noGrp="1"/>
          </p:cNvSpPr>
          <p:nvPr>
            <p:ph type="sldNum" sz="quarter" idx="5"/>
          </p:nvPr>
        </p:nvSpPr>
        <p:spPr/>
        <p:txBody>
          <a:bodyPr/>
          <a:lstStyle/>
          <a:p>
            <a:fld id="{269D7235-7D46-4FEA-A007-68D1C591E286}" type="slidenum">
              <a:rPr kumimoji="1" lang="ja-JP" altLang="en-US" smtClean="0"/>
              <a:pPr/>
              <a:t>54</a:t>
            </a:fld>
            <a:endParaRPr kumimoji="1" lang="ja-JP" altLang="en-US"/>
          </a:p>
        </p:txBody>
      </p:sp>
    </p:spTree>
    <p:extLst>
      <p:ext uri="{BB962C8B-B14F-4D97-AF65-F5344CB8AC3E}">
        <p14:creationId xmlns:p14="http://schemas.microsoft.com/office/powerpoint/2010/main" val="3650768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F6B9D-7CE5-26C5-D47B-F850B34DF0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46FEAF-9E51-55F7-B08C-327A0112F6A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CE691FF-6658-DDB8-BCD4-260523898006}"/>
              </a:ext>
            </a:extLst>
          </p:cNvPr>
          <p:cNvSpPr>
            <a:spLocks noGrp="1"/>
          </p:cNvSpPr>
          <p:nvPr>
            <p:ph type="body" idx="1"/>
          </p:nvPr>
        </p:nvSpPr>
        <p:spPr/>
        <p:txBody>
          <a:bodyPr/>
          <a:lstStyle/>
          <a:p>
            <a:br>
              <a:rPr lang="en-US" dirty="0"/>
            </a:br>
            <a:endParaRPr lang="en-US" dirty="0"/>
          </a:p>
        </p:txBody>
      </p:sp>
      <p:sp>
        <p:nvSpPr>
          <p:cNvPr id="4" name="Slide Number Placeholder 3">
            <a:extLst>
              <a:ext uri="{FF2B5EF4-FFF2-40B4-BE49-F238E27FC236}">
                <a16:creationId xmlns:a16="http://schemas.microsoft.com/office/drawing/2014/main" id="{82F03ACD-6D67-35F9-A64E-00A796B89253}"/>
              </a:ext>
            </a:extLst>
          </p:cNvPr>
          <p:cNvSpPr>
            <a:spLocks noGrp="1"/>
          </p:cNvSpPr>
          <p:nvPr>
            <p:ph type="sldNum" sz="quarter" idx="5"/>
          </p:nvPr>
        </p:nvSpPr>
        <p:spPr/>
        <p:txBody>
          <a:bodyPr/>
          <a:lstStyle/>
          <a:p>
            <a:fld id="{269D7235-7D46-4FEA-A007-68D1C591E286}" type="slidenum">
              <a:rPr kumimoji="1" lang="ja-JP" altLang="en-US" smtClean="0"/>
              <a:pPr/>
              <a:t>55</a:t>
            </a:fld>
            <a:endParaRPr kumimoji="1" lang="ja-JP" altLang="en-US"/>
          </a:p>
        </p:txBody>
      </p:sp>
    </p:spTree>
    <p:extLst>
      <p:ext uri="{BB962C8B-B14F-4D97-AF65-F5344CB8AC3E}">
        <p14:creationId xmlns:p14="http://schemas.microsoft.com/office/powerpoint/2010/main" val="3712717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56</a:t>
            </a:fld>
            <a:endParaRPr kumimoji="1" lang="ja-JP" altLang="en-US"/>
          </a:p>
        </p:txBody>
      </p:sp>
    </p:spTree>
    <p:extLst>
      <p:ext uri="{BB962C8B-B14F-4D97-AF65-F5344CB8AC3E}">
        <p14:creationId xmlns:p14="http://schemas.microsoft.com/office/powerpoint/2010/main" val="121406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45576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644174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matter of what constitutes an operating system became increasingly important as personal computers became more widespread and operating systems grew increasingly sophisticated. In 1998, the United States Department of</a:t>
            </a:r>
            <a:br>
              <a:rPr lang="en-US" sz="1800" b="0" i="0" dirty="0">
                <a:solidFill>
                  <a:srgbClr val="242021"/>
                </a:solidFill>
                <a:effectLst/>
                <a:latin typeface="PalatinoLTStd-Roman"/>
              </a:rPr>
            </a:br>
            <a:r>
              <a:rPr lang="en-US" sz="1800" b="0" i="0" dirty="0">
                <a:solidFill>
                  <a:srgbClr val="242021"/>
                </a:solidFill>
                <a:effectLst/>
                <a:latin typeface="PalatinoLTStd-Roman"/>
              </a:rPr>
              <a:t>Justice filed suit against Microsoft, in essence claiming that Microsoft included</a:t>
            </a:r>
            <a:br>
              <a:rPr lang="en-US" sz="1800" b="0" i="0" dirty="0">
                <a:solidFill>
                  <a:srgbClr val="242021"/>
                </a:solidFill>
                <a:effectLst/>
                <a:latin typeface="PalatinoLTStd-Roman"/>
              </a:rPr>
            </a:br>
            <a:r>
              <a:rPr lang="en-US" sz="1800" b="0" i="0" dirty="0">
                <a:solidFill>
                  <a:srgbClr val="242021"/>
                </a:solidFill>
                <a:effectLst/>
                <a:latin typeface="PalatinoLTStd-Roman"/>
              </a:rPr>
              <a:t>too much functionality in its operating systems and thus prevented application</a:t>
            </a:r>
            <a:br>
              <a:rPr lang="en-US" sz="1800" b="0" i="0" dirty="0">
                <a:solidFill>
                  <a:srgbClr val="242021"/>
                </a:solidFill>
                <a:effectLst/>
                <a:latin typeface="PalatinoLTStd-Roman"/>
              </a:rPr>
            </a:br>
            <a:r>
              <a:rPr lang="en-US" sz="1800" b="0" i="0" dirty="0">
                <a:solidFill>
                  <a:srgbClr val="242021"/>
                </a:solidFill>
                <a:effectLst/>
                <a:latin typeface="PalatinoLTStd-Roman"/>
              </a:rPr>
              <a:t>vendors from competing. (For example, a web browser was an integral part of</a:t>
            </a:r>
            <a:br>
              <a:rPr lang="en-US" sz="1800" b="0" i="0" dirty="0">
                <a:solidFill>
                  <a:srgbClr val="242021"/>
                </a:solidFill>
                <a:effectLst/>
                <a:latin typeface="PalatinoLTStd-Roman"/>
              </a:rPr>
            </a:br>
            <a:r>
              <a:rPr lang="en-US" sz="1800" b="0" i="0" dirty="0">
                <a:solidFill>
                  <a:srgbClr val="242021"/>
                </a:solidFill>
                <a:effectLst/>
                <a:latin typeface="PalatinoLTStd-Roman"/>
              </a:rPr>
              <a:t>Microsoft’s operating systems.) As a result, Microsoft was found guilty of using</a:t>
            </a:r>
            <a:br>
              <a:rPr lang="en-US" sz="1800" b="0" i="0" dirty="0">
                <a:solidFill>
                  <a:srgbClr val="242021"/>
                </a:solidFill>
                <a:effectLst/>
                <a:latin typeface="PalatinoLTStd-Roman"/>
              </a:rPr>
            </a:br>
            <a:r>
              <a:rPr lang="en-US" sz="1800" b="0" i="0" dirty="0">
                <a:solidFill>
                  <a:srgbClr val="242021"/>
                </a:solidFill>
                <a:effectLst/>
                <a:latin typeface="PalatinoLTStd-Roman"/>
              </a:rPr>
              <a:t>its operating-system monopoly to limit competition.</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59087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err="1">
                <a:solidFill>
                  <a:srgbClr val="242021"/>
                </a:solidFill>
                <a:effectLst/>
                <a:latin typeface="PalatinoLTStd-Roman"/>
              </a:rPr>
              <a:t>Mục</a:t>
            </a:r>
            <a:r>
              <a:rPr lang="en-US" sz="1800" b="0" i="0" dirty="0">
                <a:solidFill>
                  <a:srgbClr val="242021"/>
                </a:solidFill>
                <a:effectLst/>
                <a:latin typeface="PalatinoLTStd-Roman"/>
              </a:rPr>
              <a:t> </a:t>
            </a:r>
            <a:r>
              <a:rPr lang="en-US" sz="1800" b="0" i="0" dirty="0" err="1">
                <a:solidFill>
                  <a:srgbClr val="242021"/>
                </a:solidFill>
                <a:effectLst/>
                <a:latin typeface="PalatinoLTStd-Roman"/>
              </a:rPr>
              <a:t>tiêu</a:t>
            </a:r>
            <a:r>
              <a:rPr lang="en-US" sz="1800" b="0" i="0" dirty="0">
                <a:solidFill>
                  <a:srgbClr val="242021"/>
                </a:solidFill>
                <a:effectLst/>
                <a:latin typeface="PalatinoLTStd-Roman"/>
              </a:rPr>
              <a:t> </a:t>
            </a:r>
            <a:r>
              <a:rPr lang="en-US" sz="1800" b="0" i="0" dirty="0" err="1">
                <a:solidFill>
                  <a:srgbClr val="242021"/>
                </a:solidFill>
                <a:effectLst/>
                <a:latin typeface="PalatinoLTStd-Roman"/>
              </a:rPr>
              <a:t>của</a:t>
            </a:r>
            <a:r>
              <a:rPr lang="en-US" sz="1800" b="0" i="0" dirty="0">
                <a:solidFill>
                  <a:srgbClr val="242021"/>
                </a:solidFill>
                <a:effectLst/>
                <a:latin typeface="PalatinoLTStd-Roman"/>
              </a:rPr>
              <a:t> slide </a:t>
            </a:r>
            <a:r>
              <a:rPr lang="en-US" sz="1800" b="0" i="0" dirty="0" err="1">
                <a:solidFill>
                  <a:srgbClr val="242021"/>
                </a:solidFill>
                <a:effectLst/>
                <a:latin typeface="PalatinoLTStd-Roman"/>
              </a:rPr>
              <a:t>này</a:t>
            </a:r>
            <a:r>
              <a:rPr lang="en-US" sz="1800" b="0" i="0" dirty="0">
                <a:solidFill>
                  <a:srgbClr val="242021"/>
                </a:solidFill>
                <a:effectLst/>
                <a:latin typeface="PalatinoLTStd-Roman"/>
              </a:rPr>
              <a:t> </a:t>
            </a:r>
            <a:r>
              <a:rPr lang="en-US" sz="1800" b="0" i="0" dirty="0" err="1">
                <a:solidFill>
                  <a:srgbClr val="242021"/>
                </a:solidFill>
                <a:effectLst/>
                <a:latin typeface="PalatinoLTStd-Roman"/>
              </a:rPr>
              <a:t>và</a:t>
            </a:r>
            <a:r>
              <a:rPr lang="en-US" sz="1800" b="0" i="0" dirty="0">
                <a:solidFill>
                  <a:srgbClr val="242021"/>
                </a:solidFill>
                <a:effectLst/>
                <a:latin typeface="PalatinoLTStd-Roman"/>
              </a:rPr>
              <a:t> </a:t>
            </a:r>
            <a:r>
              <a:rPr lang="en-US" sz="1800" b="0" i="0" dirty="0" err="1">
                <a:solidFill>
                  <a:srgbClr val="242021"/>
                </a:solidFill>
                <a:effectLst/>
                <a:latin typeface="PalatinoLTStd-Roman"/>
              </a:rPr>
              <a:t>các</a:t>
            </a:r>
            <a:r>
              <a:rPr lang="en-US" sz="1800" b="0" i="0" dirty="0">
                <a:solidFill>
                  <a:srgbClr val="242021"/>
                </a:solidFill>
                <a:effectLst/>
                <a:latin typeface="PalatinoLTStd-Roman"/>
              </a:rPr>
              <a:t> slide </a:t>
            </a:r>
            <a:r>
              <a:rPr lang="en-US" sz="1800" b="0" i="0" dirty="0" err="1">
                <a:solidFill>
                  <a:srgbClr val="242021"/>
                </a:solidFill>
                <a:effectLst/>
                <a:latin typeface="PalatinoLTStd-Roman"/>
              </a:rPr>
              <a:t>kế</a:t>
            </a:r>
            <a:r>
              <a:rPr lang="en-US" sz="1800" b="0" i="0" dirty="0">
                <a:solidFill>
                  <a:srgbClr val="242021"/>
                </a:solidFill>
                <a:effectLst/>
                <a:latin typeface="PalatinoLTStd-Roman"/>
              </a:rPr>
              <a:t> </a:t>
            </a:r>
            <a:r>
              <a:rPr lang="en-US" sz="1800" b="0" i="0" dirty="0" err="1">
                <a:solidFill>
                  <a:srgbClr val="242021"/>
                </a:solidFill>
                <a:effectLst/>
                <a:latin typeface="PalatinoLTStd-Roman"/>
              </a:rPr>
              <a:t>tiếp</a:t>
            </a:r>
            <a:r>
              <a:rPr lang="en-US" sz="1800" b="0" i="0" dirty="0">
                <a:solidFill>
                  <a:srgbClr val="242021"/>
                </a:solidFill>
                <a:effectLst/>
                <a:latin typeface="PalatinoLTStd-Roman"/>
              </a:rPr>
              <a:t> </a:t>
            </a:r>
            <a:r>
              <a:rPr lang="en-US" sz="1800" b="0" i="0" dirty="0" err="1">
                <a:solidFill>
                  <a:srgbClr val="242021"/>
                </a:solidFill>
                <a:effectLst/>
                <a:latin typeface="PalatinoLTStd-Roman"/>
              </a:rPr>
              <a:t>là</a:t>
            </a:r>
            <a:r>
              <a:rPr lang="en-US" sz="1800" b="0" i="0" dirty="0">
                <a:solidFill>
                  <a:srgbClr val="242021"/>
                </a:solidFill>
                <a:effectLst/>
                <a:latin typeface="PalatinoLTStd-Roman"/>
              </a:rPr>
              <a:t> </a:t>
            </a:r>
            <a:r>
              <a:rPr lang="en-US" sz="1800" b="0" i="0" dirty="0" err="1">
                <a:solidFill>
                  <a:srgbClr val="242021"/>
                </a:solidFill>
                <a:effectLst/>
                <a:latin typeface="PalatinoLTStd-Roman"/>
              </a:rPr>
              <a:t>nhằm</a:t>
            </a:r>
            <a:r>
              <a:rPr lang="en-US" sz="1800" b="0" i="0" dirty="0">
                <a:solidFill>
                  <a:srgbClr val="242021"/>
                </a:solidFill>
                <a:effectLst/>
                <a:latin typeface="PalatinoLTStd-Roman"/>
              </a:rPr>
              <a:t> </a:t>
            </a:r>
            <a:r>
              <a:rPr lang="en-US" sz="1800" b="0" i="0" dirty="0" err="1">
                <a:solidFill>
                  <a:srgbClr val="242021"/>
                </a:solidFill>
                <a:effectLst/>
                <a:latin typeface="PalatinoLTStd-Roman"/>
              </a:rPr>
              <a:t>ôn</a:t>
            </a:r>
            <a:r>
              <a:rPr lang="en-US" sz="1800" b="0" i="0" dirty="0">
                <a:solidFill>
                  <a:srgbClr val="242021"/>
                </a:solidFill>
                <a:effectLst/>
                <a:latin typeface="PalatinoLTStd-Roman"/>
              </a:rPr>
              <a:t> </a:t>
            </a:r>
            <a:r>
              <a:rPr lang="en-US" sz="1800" b="0" i="0" dirty="0" err="1">
                <a:solidFill>
                  <a:srgbClr val="242021"/>
                </a:solidFill>
                <a:effectLst/>
                <a:latin typeface="PalatinoLTStd-Roman"/>
              </a:rPr>
              <a:t>tập</a:t>
            </a:r>
            <a:r>
              <a:rPr lang="en-US" sz="1800" b="0" i="0" dirty="0">
                <a:solidFill>
                  <a:srgbClr val="242021"/>
                </a:solidFill>
                <a:effectLst/>
                <a:latin typeface="PalatinoLTStd-Roman"/>
              </a:rPr>
              <a:t> </a:t>
            </a:r>
            <a:r>
              <a:rPr lang="en-US" sz="1800" b="0" i="0" dirty="0" err="1">
                <a:solidFill>
                  <a:srgbClr val="242021"/>
                </a:solidFill>
                <a:effectLst/>
                <a:latin typeface="PalatinoLTStd-Roman"/>
              </a:rPr>
              <a:t>lại</a:t>
            </a:r>
            <a:r>
              <a:rPr lang="en-US" sz="1800" b="0" i="0" dirty="0">
                <a:solidFill>
                  <a:srgbClr val="242021"/>
                </a:solidFill>
                <a:effectLst/>
                <a:latin typeface="PalatinoLTStd-Roman"/>
              </a:rPr>
              <a:t> </a:t>
            </a:r>
            <a:r>
              <a:rPr lang="en-US" sz="1800" b="0" i="0" dirty="0" err="1">
                <a:solidFill>
                  <a:srgbClr val="242021"/>
                </a:solidFill>
                <a:effectLst/>
                <a:latin typeface="PalatinoLTStd-Roman"/>
              </a:rPr>
              <a:t>các</a:t>
            </a:r>
            <a:r>
              <a:rPr lang="en-US" sz="1800" b="0" i="0" dirty="0">
                <a:solidFill>
                  <a:srgbClr val="242021"/>
                </a:solidFill>
                <a:effectLst/>
                <a:latin typeface="PalatinoLTStd-Roman"/>
              </a:rPr>
              <a:t> </a:t>
            </a:r>
            <a:r>
              <a:rPr lang="en-US" sz="1800" b="0" i="0" dirty="0" err="1">
                <a:solidFill>
                  <a:srgbClr val="242021"/>
                </a:solidFill>
                <a:effectLst/>
                <a:latin typeface="PalatinoLTStd-Roman"/>
              </a:rPr>
              <a:t>kiến</a:t>
            </a:r>
            <a:r>
              <a:rPr lang="en-US" sz="1800" b="0" i="0" dirty="0">
                <a:solidFill>
                  <a:srgbClr val="242021"/>
                </a:solidFill>
                <a:effectLst/>
                <a:latin typeface="PalatinoLTStd-Roman"/>
              </a:rPr>
              <a:t> </a:t>
            </a:r>
            <a:r>
              <a:rPr lang="en-US" sz="1800" b="0" i="0" dirty="0" err="1">
                <a:solidFill>
                  <a:srgbClr val="242021"/>
                </a:solidFill>
                <a:effectLst/>
                <a:latin typeface="PalatinoLTStd-Roman"/>
              </a:rPr>
              <a:t>thức</a:t>
            </a:r>
            <a:r>
              <a:rPr lang="en-US" sz="1800" b="0" i="0" dirty="0">
                <a:solidFill>
                  <a:srgbClr val="242021"/>
                </a:solidFill>
                <a:effectLst/>
                <a:latin typeface="PalatinoLTStd-Roman"/>
              </a:rPr>
              <a:t> </a:t>
            </a:r>
            <a:r>
              <a:rPr lang="en-US" sz="1800" b="0" i="0" dirty="0" err="1">
                <a:solidFill>
                  <a:srgbClr val="242021"/>
                </a:solidFill>
                <a:effectLst/>
                <a:latin typeface="PalatinoLTStd-Roman"/>
              </a:rPr>
              <a:t>về</a:t>
            </a:r>
            <a:r>
              <a:rPr lang="en-US" sz="1800" b="0" i="0" dirty="0">
                <a:solidFill>
                  <a:srgbClr val="242021"/>
                </a:solidFill>
                <a:effectLst/>
                <a:latin typeface="PalatinoLTStd-Roman"/>
              </a:rPr>
              <a:t> </a:t>
            </a:r>
            <a:r>
              <a:rPr lang="en-US" sz="1800" b="0" i="0" dirty="0" err="1">
                <a:solidFill>
                  <a:srgbClr val="242021"/>
                </a:solidFill>
                <a:effectLst/>
                <a:latin typeface="PalatinoLTStd-Roman"/>
              </a:rPr>
              <a:t>tổ</a:t>
            </a:r>
            <a:r>
              <a:rPr lang="en-US" sz="1800" b="0" i="0" dirty="0">
                <a:solidFill>
                  <a:srgbClr val="242021"/>
                </a:solidFill>
                <a:effectLst/>
                <a:latin typeface="PalatinoLTStd-Roman"/>
              </a:rPr>
              <a:t> </a:t>
            </a:r>
            <a:r>
              <a:rPr lang="en-US" sz="1800" b="0" i="0" dirty="0" err="1">
                <a:solidFill>
                  <a:srgbClr val="242021"/>
                </a:solidFill>
                <a:effectLst/>
                <a:latin typeface="PalatinoLTStd-Roman"/>
              </a:rPr>
              <a:t>chức</a:t>
            </a:r>
            <a:r>
              <a:rPr lang="en-US" sz="1800" b="0" i="0" dirty="0">
                <a:solidFill>
                  <a:srgbClr val="242021"/>
                </a:solidFill>
                <a:effectLst/>
                <a:latin typeface="PalatinoLTStd-Roman"/>
              </a:rPr>
              <a:t> </a:t>
            </a:r>
            <a:r>
              <a:rPr lang="en-US" sz="1800" b="0" i="0" dirty="0" err="1">
                <a:solidFill>
                  <a:srgbClr val="242021"/>
                </a:solidFill>
                <a:effectLst/>
                <a:latin typeface="PalatinoLTStd-Roman"/>
              </a:rPr>
              <a:t>bên</a:t>
            </a:r>
            <a:r>
              <a:rPr lang="en-US" sz="1800" b="0" i="0" dirty="0">
                <a:solidFill>
                  <a:srgbClr val="242021"/>
                </a:solidFill>
                <a:effectLst/>
                <a:latin typeface="PalatinoLTStd-Roman"/>
              </a:rPr>
              <a:t> </a:t>
            </a:r>
            <a:r>
              <a:rPr lang="en-US" sz="1800" b="0" i="0" dirty="0" err="1">
                <a:solidFill>
                  <a:srgbClr val="242021"/>
                </a:solidFill>
                <a:effectLst/>
                <a:latin typeface="PalatinoLTStd-Roman"/>
              </a:rPr>
              <a:t>trong</a:t>
            </a:r>
            <a:r>
              <a:rPr lang="en-US" sz="1800" b="0" i="0" dirty="0">
                <a:solidFill>
                  <a:srgbClr val="242021"/>
                </a:solidFill>
                <a:effectLst/>
                <a:latin typeface="PalatinoLTStd-Roman"/>
              </a:rPr>
              <a:t> </a:t>
            </a:r>
            <a:r>
              <a:rPr lang="en-US" sz="1800" b="0" i="0" dirty="0" err="1">
                <a:solidFill>
                  <a:srgbClr val="242021"/>
                </a:solidFill>
                <a:effectLst/>
                <a:latin typeface="PalatinoLTStd-Roman"/>
              </a:rPr>
              <a:t>máy</a:t>
            </a:r>
            <a:r>
              <a:rPr lang="en-US" sz="1800" b="0" i="0" dirty="0">
                <a:solidFill>
                  <a:srgbClr val="242021"/>
                </a:solidFill>
                <a:effectLst/>
                <a:latin typeface="PalatinoLTStd-Roman"/>
              </a:rPr>
              <a:t> </a:t>
            </a:r>
            <a:r>
              <a:rPr lang="en-US" sz="1800" b="0" i="0" dirty="0" err="1">
                <a:solidFill>
                  <a:srgbClr val="242021"/>
                </a:solidFill>
                <a:effectLst/>
                <a:latin typeface="PalatinoLTStd-Roman"/>
              </a:rPr>
              <a:t>tính</a:t>
            </a:r>
            <a:r>
              <a:rPr lang="en-US" sz="1800" b="0" i="0" dirty="0">
                <a:solidFill>
                  <a:srgbClr val="242021"/>
                </a:solidFill>
                <a:effectLst/>
                <a:latin typeface="PalatinoLTStd-Roman"/>
              </a:rPr>
              <a:t>, </a:t>
            </a:r>
            <a:r>
              <a:rPr lang="en-US" sz="1800" b="0" i="0" dirty="0" err="1">
                <a:solidFill>
                  <a:srgbClr val="242021"/>
                </a:solidFill>
                <a:effectLst/>
                <a:latin typeface="PalatinoLTStd-Roman"/>
              </a:rPr>
              <a:t>cách</a:t>
            </a:r>
            <a:r>
              <a:rPr lang="en-US" sz="1800" b="0" i="0" dirty="0">
                <a:solidFill>
                  <a:srgbClr val="242021"/>
                </a:solidFill>
                <a:effectLst/>
                <a:latin typeface="PalatinoLTStd-Roman"/>
              </a:rPr>
              <a:t> </a:t>
            </a:r>
            <a:r>
              <a:rPr lang="en-US" sz="1800" b="0" i="0" dirty="0" err="1">
                <a:solidFill>
                  <a:srgbClr val="242021"/>
                </a:solidFill>
                <a:effectLst/>
                <a:latin typeface="PalatinoLTStd-Roman"/>
              </a:rPr>
              <a:t>thức</a:t>
            </a:r>
            <a:r>
              <a:rPr lang="en-US" sz="1800" b="0" i="0" dirty="0">
                <a:solidFill>
                  <a:srgbClr val="242021"/>
                </a:solidFill>
                <a:effectLst/>
                <a:latin typeface="PalatinoLTStd-Roman"/>
              </a:rPr>
              <a:t> </a:t>
            </a:r>
            <a:r>
              <a:rPr lang="en-US" sz="1800" b="0" i="0" dirty="0" err="1">
                <a:solidFill>
                  <a:srgbClr val="242021"/>
                </a:solidFill>
                <a:effectLst/>
                <a:latin typeface="PalatinoLTStd-Roman"/>
              </a:rPr>
              <a:t>các</a:t>
            </a:r>
            <a:r>
              <a:rPr lang="en-US" sz="1800" b="0" i="0" dirty="0">
                <a:solidFill>
                  <a:srgbClr val="242021"/>
                </a:solidFill>
                <a:effectLst/>
                <a:latin typeface="PalatinoLTStd-Roman"/>
              </a:rPr>
              <a:t> </a:t>
            </a:r>
            <a:r>
              <a:rPr lang="en-US" sz="1800" b="0" i="0" dirty="0" err="1">
                <a:solidFill>
                  <a:srgbClr val="242021"/>
                </a:solidFill>
                <a:effectLst/>
                <a:latin typeface="PalatinoLTStd-Roman"/>
              </a:rPr>
              <a:t>thành</a:t>
            </a:r>
            <a:r>
              <a:rPr lang="en-US" sz="1800" b="0" i="0" dirty="0">
                <a:solidFill>
                  <a:srgbClr val="242021"/>
                </a:solidFill>
                <a:effectLst/>
                <a:latin typeface="PalatinoLTStd-Roman"/>
              </a:rPr>
              <a:t> </a:t>
            </a:r>
            <a:r>
              <a:rPr lang="en-US" sz="1800" b="0" i="0" dirty="0" err="1">
                <a:solidFill>
                  <a:srgbClr val="242021"/>
                </a:solidFill>
                <a:effectLst/>
                <a:latin typeface="PalatinoLTStd-Roman"/>
              </a:rPr>
              <a:t>phần</a:t>
            </a:r>
            <a:r>
              <a:rPr lang="en-US" sz="1800" b="0" i="0" dirty="0">
                <a:solidFill>
                  <a:srgbClr val="242021"/>
                </a:solidFill>
                <a:effectLst/>
                <a:latin typeface="PalatinoLTStd-Roman"/>
              </a:rPr>
              <a:t> </a:t>
            </a:r>
            <a:r>
              <a:rPr lang="en-US" sz="1800" b="0" i="0" dirty="0" err="1">
                <a:solidFill>
                  <a:srgbClr val="242021"/>
                </a:solidFill>
                <a:effectLst/>
                <a:latin typeface="PalatinoLTStd-Roman"/>
              </a:rPr>
              <a:t>liên</a:t>
            </a:r>
            <a:r>
              <a:rPr lang="en-US" sz="1800" b="0" i="0" dirty="0">
                <a:solidFill>
                  <a:srgbClr val="242021"/>
                </a:solidFill>
                <a:effectLst/>
                <a:latin typeface="PalatinoLTStd-Roman"/>
              </a:rPr>
              <a:t> </a:t>
            </a:r>
            <a:r>
              <a:rPr lang="en-US" sz="1800" b="0" i="0" dirty="0" err="1">
                <a:solidFill>
                  <a:srgbClr val="242021"/>
                </a:solidFill>
                <a:effectLst/>
                <a:latin typeface="PalatinoLTStd-Roman"/>
              </a:rPr>
              <a:t>kết</a:t>
            </a:r>
            <a:r>
              <a:rPr lang="en-US" sz="1800" b="0" i="0" dirty="0">
                <a:solidFill>
                  <a:srgbClr val="242021"/>
                </a:solidFill>
                <a:effectLst/>
                <a:latin typeface="PalatinoLTStd-Roman"/>
              </a:rPr>
              <a:t> </a:t>
            </a:r>
            <a:r>
              <a:rPr lang="en-US" sz="1800" b="0" i="0" dirty="0" err="1">
                <a:solidFill>
                  <a:srgbClr val="242021"/>
                </a:solidFill>
                <a:effectLst/>
                <a:latin typeface="PalatinoLTStd-Roman"/>
              </a:rPr>
              <a:t>và</a:t>
            </a:r>
            <a:r>
              <a:rPr lang="en-US" sz="1800" b="0" i="0" dirty="0">
                <a:solidFill>
                  <a:srgbClr val="242021"/>
                </a:solidFill>
                <a:effectLst/>
                <a:latin typeface="PalatinoLTStd-Roman"/>
              </a:rPr>
              <a:t> </a:t>
            </a:r>
            <a:r>
              <a:rPr lang="en-US" sz="1800" b="0" i="0" dirty="0" err="1">
                <a:solidFill>
                  <a:srgbClr val="242021"/>
                </a:solidFill>
                <a:effectLst/>
                <a:latin typeface="PalatinoLTStd-Roman"/>
              </a:rPr>
              <a:t>hoạt</a:t>
            </a:r>
            <a:r>
              <a:rPr lang="en-US" sz="1800" b="0" i="0" dirty="0">
                <a:solidFill>
                  <a:srgbClr val="242021"/>
                </a:solidFill>
                <a:effectLst/>
                <a:latin typeface="PalatinoLTStd-Roman"/>
              </a:rPr>
              <a:t> </a:t>
            </a:r>
            <a:r>
              <a:rPr lang="en-US" sz="1800" b="0" i="0" dirty="0" err="1">
                <a:solidFill>
                  <a:srgbClr val="242021"/>
                </a:solidFill>
                <a:effectLst/>
                <a:latin typeface="PalatinoLTStd-Roman"/>
              </a:rPr>
              <a:t>động</a:t>
            </a:r>
            <a:r>
              <a:rPr lang="en-US" sz="1800" b="0" i="0" dirty="0">
                <a:solidFill>
                  <a:srgbClr val="242021"/>
                </a:solidFill>
                <a:effectLst/>
                <a:latin typeface="PalatinoLTStd-Roman"/>
              </a:rPr>
              <a:t> </a:t>
            </a:r>
            <a:r>
              <a:rPr lang="en-US" sz="1800" b="0" i="0" dirty="0" err="1">
                <a:solidFill>
                  <a:srgbClr val="242021"/>
                </a:solidFill>
                <a:effectLst/>
                <a:latin typeface="PalatinoLTStd-Roman"/>
              </a:rPr>
              <a:t>với</a:t>
            </a:r>
            <a:r>
              <a:rPr lang="en-US" sz="1800" b="0" i="0" dirty="0">
                <a:solidFill>
                  <a:srgbClr val="242021"/>
                </a:solidFill>
                <a:effectLst/>
                <a:latin typeface="PalatinoLTStd-Roman"/>
              </a:rPr>
              <a:t> </a:t>
            </a:r>
            <a:r>
              <a:rPr lang="en-US" sz="1800" b="0" i="0" dirty="0" err="1">
                <a:solidFill>
                  <a:srgbClr val="242021"/>
                </a:solidFill>
                <a:effectLst/>
                <a:latin typeface="PalatinoLTStd-Roman"/>
              </a:rPr>
              <a:t>nhau</a:t>
            </a:r>
            <a:r>
              <a:rPr lang="en-US" sz="1800" b="0" i="0" dirty="0">
                <a:solidFill>
                  <a:srgbClr val="242021"/>
                </a:solidFill>
                <a:effectLst/>
                <a:latin typeface="PalatinoLTStd-Roman"/>
              </a:rPr>
              <a:t>, </a:t>
            </a:r>
            <a:r>
              <a:rPr lang="en-US" sz="1800" b="0" i="0" dirty="0" err="1">
                <a:solidFill>
                  <a:srgbClr val="242021"/>
                </a:solidFill>
                <a:effectLst/>
                <a:latin typeface="PalatinoLTStd-Roman"/>
              </a:rPr>
              <a:t>đặc</a:t>
            </a:r>
            <a:r>
              <a:rPr lang="en-US" sz="1800" b="0" i="0" dirty="0">
                <a:solidFill>
                  <a:srgbClr val="242021"/>
                </a:solidFill>
                <a:effectLst/>
                <a:latin typeface="PalatinoLTStd-Roman"/>
              </a:rPr>
              <a:t> </a:t>
            </a:r>
            <a:r>
              <a:rPr lang="en-US" sz="1800" b="0" i="0" dirty="0" err="1">
                <a:solidFill>
                  <a:srgbClr val="242021"/>
                </a:solidFill>
                <a:effectLst/>
                <a:latin typeface="PalatinoLTStd-Roman"/>
              </a:rPr>
              <a:t>biệt</a:t>
            </a:r>
            <a:r>
              <a:rPr lang="en-US" sz="1800" b="0" i="0" dirty="0">
                <a:solidFill>
                  <a:srgbClr val="242021"/>
                </a:solidFill>
                <a:effectLst/>
                <a:latin typeface="PalatinoLTStd-Roman"/>
              </a:rPr>
              <a:t> </a:t>
            </a:r>
            <a:r>
              <a:rPr lang="en-US" sz="1800" b="0" i="0" dirty="0" err="1">
                <a:solidFill>
                  <a:srgbClr val="242021"/>
                </a:solidFill>
                <a:effectLst/>
                <a:latin typeface="PalatinoLTStd-Roman"/>
              </a:rPr>
              <a:t>là</a:t>
            </a:r>
            <a:r>
              <a:rPr lang="en-US" sz="1800" b="0" i="0" dirty="0">
                <a:solidFill>
                  <a:srgbClr val="242021"/>
                </a:solidFill>
                <a:effectLst/>
                <a:latin typeface="PalatinoLTStd-Roman"/>
              </a:rPr>
              <a:t> </a:t>
            </a:r>
            <a:r>
              <a:rPr lang="en-US" sz="1800" b="0" i="0" dirty="0" err="1">
                <a:solidFill>
                  <a:srgbClr val="242021"/>
                </a:solidFill>
                <a:effectLst/>
                <a:latin typeface="PalatinoLTStd-Roman"/>
              </a:rPr>
              <a:t>với</a:t>
            </a:r>
            <a:r>
              <a:rPr lang="en-US" sz="1800" b="0" i="0" dirty="0">
                <a:solidFill>
                  <a:srgbClr val="242021"/>
                </a:solidFill>
                <a:effectLst/>
                <a:latin typeface="PalatinoLTStd-Roman"/>
              </a:rPr>
              <a:t> </a:t>
            </a:r>
            <a:r>
              <a:rPr lang="en-US" sz="1800" b="0" i="0" dirty="0" err="1">
                <a:solidFill>
                  <a:srgbClr val="242021"/>
                </a:solidFill>
                <a:effectLst/>
                <a:latin typeface="PalatinoLTStd-Roman"/>
              </a:rPr>
              <a:t>sự</a:t>
            </a:r>
            <a:r>
              <a:rPr lang="en-US" sz="1800" b="0" i="0" dirty="0">
                <a:solidFill>
                  <a:srgbClr val="242021"/>
                </a:solidFill>
                <a:effectLst/>
                <a:latin typeface="PalatinoLTStd-Roman"/>
              </a:rPr>
              <a:t> </a:t>
            </a:r>
            <a:r>
              <a:rPr lang="en-US" sz="1800" b="0" i="0" dirty="0" err="1">
                <a:solidFill>
                  <a:srgbClr val="242021"/>
                </a:solidFill>
                <a:effectLst/>
                <a:latin typeface="PalatinoLTStd-Roman"/>
              </a:rPr>
              <a:t>điều</a:t>
            </a:r>
            <a:r>
              <a:rPr lang="en-US" sz="1800" b="0" i="0" dirty="0">
                <a:solidFill>
                  <a:srgbClr val="242021"/>
                </a:solidFill>
                <a:effectLst/>
                <a:latin typeface="PalatinoLTStd-Roman"/>
              </a:rPr>
              <a:t> </a:t>
            </a:r>
            <a:r>
              <a:rPr lang="en-US" sz="1800" b="0" i="0" dirty="0" err="1">
                <a:solidFill>
                  <a:srgbClr val="242021"/>
                </a:solidFill>
                <a:effectLst/>
                <a:latin typeface="PalatinoLTStd-Roman"/>
              </a:rPr>
              <a:t>khiển</a:t>
            </a:r>
            <a:r>
              <a:rPr lang="en-US" sz="1800" b="0" i="0" dirty="0">
                <a:solidFill>
                  <a:srgbClr val="242021"/>
                </a:solidFill>
                <a:effectLst/>
                <a:latin typeface="PalatinoLTStd-Roman"/>
              </a:rPr>
              <a:t> </a:t>
            </a:r>
            <a:r>
              <a:rPr lang="en-US" sz="1800" b="0" i="0" dirty="0" err="1">
                <a:solidFill>
                  <a:srgbClr val="242021"/>
                </a:solidFill>
                <a:effectLst/>
                <a:latin typeface="PalatinoLTStd-Roman"/>
              </a:rPr>
              <a:t>của</a:t>
            </a:r>
            <a:r>
              <a:rPr lang="en-US" sz="1800" b="0" i="0" dirty="0">
                <a:solidFill>
                  <a:srgbClr val="242021"/>
                </a:solidFill>
                <a:effectLst/>
                <a:latin typeface="PalatinoLTStd-Roman"/>
              </a:rPr>
              <a:t> </a:t>
            </a:r>
            <a:r>
              <a:rPr lang="en-US" sz="1800" b="0" i="0" dirty="0" err="1">
                <a:solidFill>
                  <a:srgbClr val="242021"/>
                </a:solidFill>
                <a:effectLst/>
                <a:latin typeface="PalatinoLTStd-Roman"/>
              </a:rPr>
              <a:t>hệ</a:t>
            </a:r>
            <a:r>
              <a:rPr lang="en-US" sz="1800" b="0" i="0" dirty="0">
                <a:solidFill>
                  <a:srgbClr val="242021"/>
                </a:solidFill>
                <a:effectLst/>
                <a:latin typeface="PalatinoLTStd-Roman"/>
              </a:rPr>
              <a:t> </a:t>
            </a:r>
            <a:r>
              <a:rPr lang="en-US" sz="1800" b="0" i="0" dirty="0" err="1">
                <a:solidFill>
                  <a:srgbClr val="242021"/>
                </a:solidFill>
                <a:effectLst/>
                <a:latin typeface="PalatinoLTStd-Roman"/>
              </a:rPr>
              <a:t>điều</a:t>
            </a:r>
            <a:r>
              <a:rPr lang="en-US" sz="1800" b="0" i="0" dirty="0">
                <a:solidFill>
                  <a:srgbClr val="242021"/>
                </a:solidFill>
                <a:effectLst/>
                <a:latin typeface="PalatinoLTStd-Roman"/>
              </a:rPr>
              <a:t> </a:t>
            </a:r>
            <a:r>
              <a:rPr lang="en-US" sz="1800" b="0" i="0" dirty="0" err="1">
                <a:solidFill>
                  <a:srgbClr val="242021"/>
                </a:solidFill>
                <a:effectLst/>
                <a:latin typeface="PalatinoLTStd-Roman"/>
              </a:rPr>
              <a:t>hành</a:t>
            </a:r>
            <a:r>
              <a:rPr lang="en-US" sz="1800" b="0" i="0" dirty="0">
                <a:solidFill>
                  <a:srgbClr val="242021"/>
                </a:solidFill>
                <a:effectLst/>
                <a:latin typeface="PalatinoLTStd-Roman"/>
              </a:rPr>
              <a:t>. </a:t>
            </a:r>
          </a:p>
          <a:p>
            <a:r>
              <a:rPr lang="en-US" sz="1800" b="0" i="0" dirty="0">
                <a:solidFill>
                  <a:srgbClr val="242021"/>
                </a:solidFill>
                <a:effectLst/>
                <a:latin typeface="PalatinoLTStd-Roman"/>
              </a:rPr>
              <a:t>There may be many buses within a computer system, but the system bus is the main communications path between the major components.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393700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CPU di </a:t>
            </a:r>
            <a:r>
              <a:rPr lang="en-US" altLang="ja-JP" sz="1200" dirty="0" err="1"/>
              <a:t>chuyển</a:t>
            </a:r>
            <a:r>
              <a:rPr lang="en-US" altLang="ja-JP" sz="1200" dirty="0"/>
              <a:t> </a:t>
            </a:r>
            <a:r>
              <a:rPr lang="en-US" altLang="ja-JP" sz="1200" dirty="0" err="1"/>
              <a:t>dữ</a:t>
            </a:r>
            <a:r>
              <a:rPr lang="en-US" altLang="ja-JP" sz="1200" dirty="0"/>
              <a:t> </a:t>
            </a:r>
            <a:r>
              <a:rPr lang="en-US" altLang="ja-JP" sz="1200" dirty="0" err="1"/>
              <a:t>liệu</a:t>
            </a:r>
            <a:r>
              <a:rPr lang="en-US" altLang="ja-JP" sz="1200" dirty="0"/>
              <a:t> </a:t>
            </a:r>
            <a:r>
              <a:rPr lang="en-US" altLang="ja-JP" sz="1200" dirty="0" err="1"/>
              <a:t>giữa</a:t>
            </a:r>
            <a:r>
              <a:rPr lang="en-US" altLang="ja-JP" sz="1200" dirty="0"/>
              <a:t> </a:t>
            </a:r>
            <a:r>
              <a:rPr lang="en-US" altLang="ja-JP" sz="1200" dirty="0" err="1"/>
              <a:t>bộ</a:t>
            </a:r>
            <a:r>
              <a:rPr lang="en-US" altLang="ja-JP" sz="1200" dirty="0"/>
              <a:t> </a:t>
            </a:r>
            <a:r>
              <a:rPr lang="en-US" altLang="ja-JP" sz="1200" dirty="0" err="1"/>
              <a:t>nhớ</a:t>
            </a:r>
            <a:r>
              <a:rPr lang="en-US" altLang="ja-JP" sz="1200" dirty="0"/>
              <a:t> </a:t>
            </a:r>
            <a:r>
              <a:rPr lang="en-US" altLang="ja-JP" sz="1200" dirty="0" err="1"/>
              <a:t>chính</a:t>
            </a:r>
            <a:r>
              <a:rPr lang="en-US" altLang="ja-JP" sz="1200" dirty="0"/>
              <a:t> </a:t>
            </a:r>
            <a:r>
              <a:rPr lang="en-US" altLang="ja-JP" sz="1200" dirty="0" err="1"/>
              <a:t>và</a:t>
            </a:r>
            <a:r>
              <a:rPr lang="en-US" altLang="ja-JP" sz="1200" dirty="0"/>
              <a:t> </a:t>
            </a:r>
            <a:r>
              <a:rPr lang="en-US" altLang="ja-JP" sz="1200" dirty="0" err="1"/>
              <a:t>các</a:t>
            </a:r>
            <a:r>
              <a:rPr lang="en-US" altLang="ja-JP" sz="1200" dirty="0"/>
              <a:t> buffer </a:t>
            </a:r>
            <a:r>
              <a:rPr lang="en-US" altLang="ja-JP" sz="1200" dirty="0" err="1"/>
              <a:t>cục</a:t>
            </a:r>
            <a:r>
              <a:rPr lang="en-US" altLang="ja-JP" sz="1200" dirty="0"/>
              <a:t> </a:t>
            </a:r>
            <a:r>
              <a:rPr lang="en-US" altLang="ja-JP" sz="1200" dirty="0" err="1"/>
              <a:t>bộ</a:t>
            </a:r>
            <a:r>
              <a:rPr lang="en-US" altLang="ja-JP" sz="1200" dirty="0"/>
              <a:t>: </a:t>
            </a:r>
            <a:r>
              <a:rPr lang="en-US" altLang="ja-JP" sz="1200" dirty="0" err="1"/>
              <a:t>Dữ</a:t>
            </a:r>
            <a:r>
              <a:rPr lang="en-US" altLang="ja-JP" sz="1200" dirty="0"/>
              <a:t> </a:t>
            </a:r>
            <a:r>
              <a:rPr lang="en-US" altLang="ja-JP" sz="1200" dirty="0" err="1"/>
              <a:t>liệu</a:t>
            </a:r>
            <a:r>
              <a:rPr lang="en-US" altLang="ja-JP" sz="1200" dirty="0"/>
              <a:t> di </a:t>
            </a:r>
            <a:r>
              <a:rPr lang="en-US" altLang="ja-JP" sz="1200" dirty="0" err="1"/>
              <a:t>chuyển</a:t>
            </a:r>
            <a:r>
              <a:rPr lang="en-US" altLang="ja-JP" sz="1200" dirty="0"/>
              <a:t> </a:t>
            </a:r>
            <a:r>
              <a:rPr lang="en-US" altLang="ja-JP" sz="1200" dirty="0" err="1"/>
              <a:t>từ</a:t>
            </a:r>
            <a:r>
              <a:rPr lang="en-US" altLang="ja-JP" sz="1200" dirty="0"/>
              <a:t> </a:t>
            </a:r>
            <a:r>
              <a:rPr lang="en-US" altLang="ja-JP" sz="1200" dirty="0" err="1"/>
              <a:t>bộ</a:t>
            </a:r>
            <a:r>
              <a:rPr lang="en-US" altLang="ja-JP" sz="1200" dirty="0"/>
              <a:t> </a:t>
            </a:r>
            <a:r>
              <a:rPr lang="en-US" altLang="ja-JP" sz="1200" dirty="0" err="1"/>
              <a:t>nhớ</a:t>
            </a:r>
            <a:r>
              <a:rPr lang="en-US" altLang="ja-JP" sz="1200" dirty="0"/>
              <a:t> </a:t>
            </a:r>
            <a:r>
              <a:rPr lang="en-US" altLang="ja-JP" sz="1200" dirty="0" err="1"/>
              <a:t>chính</a:t>
            </a:r>
            <a:r>
              <a:rPr lang="en-US" altLang="ja-JP" sz="1200" dirty="0"/>
              <a:t> </a:t>
            </a:r>
            <a:r>
              <a:rPr lang="en-US" altLang="ja-JP" sz="1200" dirty="0" err="1"/>
              <a:t>đến</a:t>
            </a:r>
            <a:r>
              <a:rPr lang="en-US" altLang="ja-JP" sz="1200" dirty="0"/>
              <a:t> </a:t>
            </a:r>
            <a:r>
              <a:rPr lang="en-US" altLang="ja-JP" sz="1200" dirty="0" err="1"/>
              <a:t>các</a:t>
            </a:r>
            <a:r>
              <a:rPr lang="en-US" altLang="ja-JP" sz="1200" dirty="0"/>
              <a:t> buffer </a:t>
            </a:r>
            <a:r>
              <a:rPr lang="en-US" altLang="ja-JP" sz="1200" dirty="0" err="1"/>
              <a:t>cục</a:t>
            </a:r>
            <a:r>
              <a:rPr lang="en-US" altLang="ja-JP" sz="1200" dirty="0"/>
              <a:t> </a:t>
            </a:r>
            <a:r>
              <a:rPr lang="en-US" altLang="ja-JP" sz="1200" dirty="0" err="1"/>
              <a:t>bộ</a:t>
            </a:r>
            <a:r>
              <a:rPr lang="en-US" altLang="ja-JP" sz="1200" dirty="0"/>
              <a:t> </a:t>
            </a:r>
            <a:r>
              <a:rPr lang="en-US" altLang="ja-JP" sz="1200" dirty="0" err="1"/>
              <a:t>và</a:t>
            </a:r>
            <a:r>
              <a:rPr lang="en-US" altLang="ja-JP" sz="1200" dirty="0"/>
              <a:t> </a:t>
            </a:r>
            <a:r>
              <a:rPr lang="en-US" altLang="ja-JP" sz="1200" dirty="0" err="1"/>
              <a:t>ngược</a:t>
            </a:r>
            <a:r>
              <a:rPr lang="en-US" altLang="ja-JP" sz="1200" dirty="0"/>
              <a:t> </a:t>
            </a:r>
            <a:r>
              <a:rPr lang="en-US" altLang="ja-JP" sz="1200" dirty="0" err="1"/>
              <a:t>lại</a:t>
            </a:r>
            <a:r>
              <a:rPr lang="en-US" altLang="ja-JP" sz="1200" dirty="0"/>
              <a:t>. </a:t>
            </a:r>
          </a:p>
          <a:p>
            <a:pPr algn="l" rtl="0"/>
            <a:r>
              <a:rPr lang="en-US" b="0" i="0" dirty="0">
                <a:solidFill>
                  <a:srgbClr val="282829"/>
                </a:solidFill>
                <a:effectLst/>
                <a:latin typeface="-apple-system"/>
              </a:rPr>
              <a:t>Device controller reads the signal coming out and going into the CPU and act as a intermediary between the </a:t>
            </a:r>
            <a:r>
              <a:rPr lang="en-US" b="1" i="0" dirty="0">
                <a:solidFill>
                  <a:srgbClr val="282829"/>
                </a:solidFill>
                <a:effectLst/>
                <a:latin typeface="-apple-system"/>
              </a:rPr>
              <a:t>device </a:t>
            </a:r>
            <a:r>
              <a:rPr lang="en-US" b="0" i="0" dirty="0">
                <a:solidFill>
                  <a:srgbClr val="282829"/>
                </a:solidFill>
                <a:effectLst/>
                <a:latin typeface="-apple-system"/>
              </a:rPr>
              <a:t>and the </a:t>
            </a:r>
            <a:r>
              <a:rPr lang="en-US" b="1" i="0" dirty="0">
                <a:solidFill>
                  <a:srgbClr val="282829"/>
                </a:solidFill>
                <a:effectLst/>
                <a:latin typeface="-apple-system"/>
              </a:rPr>
              <a:t>Operating System.</a:t>
            </a:r>
            <a:endParaRPr lang="en-US" b="0" i="0" dirty="0">
              <a:solidFill>
                <a:srgbClr val="282829"/>
              </a:solidFill>
              <a:effectLst/>
              <a:latin typeface="-apple-system"/>
            </a:endParaRPr>
          </a:p>
          <a:p>
            <a:pPr algn="l" rtl="0"/>
            <a:r>
              <a:rPr lang="en-US" b="1" i="0" dirty="0">
                <a:solidFill>
                  <a:srgbClr val="282829"/>
                </a:solidFill>
                <a:effectLst/>
                <a:latin typeface="-apple-system"/>
              </a:rPr>
              <a:t>Device driver </a:t>
            </a:r>
            <a:r>
              <a:rPr lang="en-US" b="0" i="0" dirty="0">
                <a:solidFill>
                  <a:srgbClr val="282829"/>
                </a:solidFill>
                <a:effectLst/>
                <a:latin typeface="-apple-system"/>
              </a:rPr>
              <a:t>is just a code inside the OS which helps devices compatible , recognizable and communicate with OS.</a:t>
            </a:r>
          </a:p>
          <a:p>
            <a:pPr algn="l" rtl="0"/>
            <a:r>
              <a:rPr lang="en-US" b="0" i="0" dirty="0">
                <a:solidFill>
                  <a:srgbClr val="282829"/>
                </a:solidFill>
                <a:effectLst/>
                <a:latin typeface="-apple-system"/>
              </a:rPr>
              <a:t>Device controller is an intermediary b/w</a:t>
            </a:r>
            <a:r>
              <a:rPr lang="en-US" b="1" i="0" dirty="0">
                <a:solidFill>
                  <a:srgbClr val="282829"/>
                </a:solidFill>
                <a:effectLst/>
                <a:latin typeface="-apple-system"/>
              </a:rPr>
              <a:t> Device </a:t>
            </a:r>
            <a:r>
              <a:rPr lang="en-US" b="0" i="0" dirty="0">
                <a:solidFill>
                  <a:srgbClr val="282829"/>
                </a:solidFill>
                <a:effectLst/>
                <a:latin typeface="-apple-system"/>
              </a:rPr>
              <a:t>and </a:t>
            </a:r>
            <a:r>
              <a:rPr lang="en-US" b="1" i="0" dirty="0">
                <a:solidFill>
                  <a:srgbClr val="282829"/>
                </a:solidFill>
                <a:effectLst/>
                <a:latin typeface="-apple-system"/>
              </a:rPr>
              <a:t>OS </a:t>
            </a:r>
            <a:r>
              <a:rPr lang="en-US" b="0" i="0" dirty="0">
                <a:solidFill>
                  <a:srgbClr val="282829"/>
                </a:solidFill>
                <a:effectLst/>
                <a:latin typeface="-apple-system"/>
              </a:rPr>
              <a:t>and the Device driver is an interface b/w </a:t>
            </a:r>
            <a:r>
              <a:rPr lang="en-US" b="1" i="0" dirty="0">
                <a:solidFill>
                  <a:srgbClr val="282829"/>
                </a:solidFill>
                <a:effectLst/>
                <a:latin typeface="-apple-system"/>
              </a:rPr>
              <a:t>device controller</a:t>
            </a:r>
            <a:r>
              <a:rPr lang="en-US" b="0" i="0" dirty="0">
                <a:solidFill>
                  <a:srgbClr val="282829"/>
                </a:solidFill>
                <a:effectLst/>
                <a:latin typeface="-apple-system"/>
              </a:rPr>
              <a:t> and </a:t>
            </a:r>
            <a:r>
              <a:rPr lang="en-US" b="1" i="0" dirty="0">
                <a:solidFill>
                  <a:srgbClr val="282829"/>
                </a:solidFill>
                <a:effectLst/>
                <a:latin typeface="-apple-system"/>
              </a:rPr>
              <a:t>OS.</a:t>
            </a:r>
            <a:r>
              <a:rPr lang="en-US" b="0" i="0" dirty="0">
                <a:solidFill>
                  <a:srgbClr val="282829"/>
                </a:solidFill>
                <a:effectLst/>
                <a:latin typeface="-apple-system"/>
              </a:rPr>
              <a:t> Basically ,device drivers understand the device controller and provides the rest of the OS with a uniform interface to the device.</a:t>
            </a:r>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120767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Hardware may trigger an interrupt at any time by sending a signal to the CPU, usually by way of the system bus. </a:t>
            </a:r>
          </a:p>
          <a:p>
            <a:r>
              <a:rPr lang="en-US" sz="1800" b="0" i="0" dirty="0">
                <a:solidFill>
                  <a:srgbClr val="242021"/>
                </a:solidFill>
                <a:effectLst/>
                <a:latin typeface="PalatinoLTStd-Roman"/>
              </a:rPr>
              <a:t>Interrupts are used for many other purposes as well and are a key part of how operating systems and hardware interact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3444696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fld id="{800C8475-47C1-49C9-BEE5-594F8CF4D71F}" type="slidenum">
              <a:rPr kumimoji="1" lang="ja-JP" altLang="en-US" smtClean="0"/>
              <a:pPr/>
              <a:t>‹#›</a:t>
            </a:fld>
            <a:endParaRPr kumimoji="1" lang="ja-JP" altLang="en-US"/>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9CDACD0-640B-4666-B1ED-54282B18D535}" type="datetime1">
              <a:rPr kumimoji="1" lang="en-US" altLang="ja-JP" smtClean="0"/>
              <a:t>2/15/2024</a:t>
            </a:fld>
            <a:endParaRPr kumimoji="1" lang="ja-JP" altLang="en-US"/>
          </a:p>
        </p:txBody>
      </p:sp>
    </p:spTree>
    <p:extLst>
      <p:ext uri="{BB962C8B-B14F-4D97-AF65-F5344CB8AC3E}">
        <p14:creationId xmlns:p14="http://schemas.microsoft.com/office/powerpoint/2010/main" val="284372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ED3AD854-5E07-495A-92D2-DEA9CA4F1BE3}" type="datetime1">
              <a:rPr kumimoji="1" lang="en-US" altLang="ja-JP" smtClean="0"/>
              <a:t>2/15/2024</a:t>
            </a:fld>
            <a:endParaRPr kumimoji="1" lang="ja-JP" altLang="en-US"/>
          </a:p>
        </p:txBody>
      </p:sp>
    </p:spTree>
    <p:extLst>
      <p:ext uri="{BB962C8B-B14F-4D97-AF65-F5344CB8AC3E}">
        <p14:creationId xmlns:p14="http://schemas.microsoft.com/office/powerpoint/2010/main" val="57775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spTree>
    <p:extLst>
      <p:ext uri="{BB962C8B-B14F-4D97-AF65-F5344CB8AC3E}">
        <p14:creationId xmlns:p14="http://schemas.microsoft.com/office/powerpoint/2010/main" val="209123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5436A-D84D-4C88-AF9A-62088131DD21}" type="datetime1">
              <a:rPr kumimoji="1" lang="en-US" altLang="ja-JP" smtClean="0"/>
              <a:t>2/15/2024</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1F621620-C665-4422-BF1E-8CDBBC01F0BB}" type="datetime1">
              <a:rPr kumimoji="1" lang="en-US" altLang="ja-JP" smtClean="0"/>
              <a:t>2/15/2024</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vi-VN" altLang="ja-JP"/>
              <a:t>Thực hiện bởi Trường Đại học Công nghệ Thông tin, ĐHQG-HCM</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B34370C3-D562-4E9F-95F5-57CA5BF3FD05}" type="datetime1">
              <a:rPr kumimoji="1" lang="en-US" altLang="ja-JP" smtClean="0"/>
              <a:t>2/15/2024</a:t>
            </a:fld>
            <a:endParaRPr kumimoji="1" lang="ja-JP" altLang="en-US"/>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74583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2F4BF5C-99EE-4756-94D5-A3B8297F2DEB}" type="datetime1">
              <a:rPr kumimoji="1" lang="en-US" altLang="ja-JP" smtClean="0"/>
              <a:t>2/15/2024</a:t>
            </a:fld>
            <a:endParaRPr kumimoji="1" lang="ja-JP" altLang="en-US"/>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270938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B2EDE63C-ACD7-4293-9C9E-3481C58A50AE}" type="datetime1">
              <a:rPr kumimoji="1" lang="en-US" altLang="ja-JP" smtClean="0"/>
              <a:t>2/15/2024</a:t>
            </a:fld>
            <a:endParaRPr kumimoji="1" lang="ja-JP" altLang="en-US"/>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spTree>
    <p:extLst>
      <p:ext uri="{BB962C8B-B14F-4D97-AF65-F5344CB8AC3E}">
        <p14:creationId xmlns:p14="http://schemas.microsoft.com/office/powerpoint/2010/main" val="11975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6F09CD4F-50C4-4EBE-BF19-286A904B1C2D}" type="datetime1">
              <a:rPr kumimoji="1" lang="en-US" altLang="ja-JP" smtClean="0"/>
              <a:t>2/15/2024</a:t>
            </a:fld>
            <a:endParaRPr kumimoji="1" lang="ja-JP" altLang="en-US"/>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953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689D38B1-F15E-42FB-8F5E-F966C6D88ECB}" type="datetime1">
              <a:rPr kumimoji="1" lang="en-US" altLang="ja-JP" smtClean="0"/>
              <a:t>2/15/2024</a:t>
            </a:fld>
            <a:endParaRPr kumimoji="1" lang="ja-JP" altLang="en-US"/>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00113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6F22900A-5B61-4268-86C4-A0B974B95E6E}" type="datetime1">
              <a:rPr kumimoji="1" lang="en-US" altLang="ja-JP" smtClean="0"/>
              <a:t>2/15/2024</a:t>
            </a:fld>
            <a:endParaRPr kumimoji="1" lang="ja-JP" altLang="en-US"/>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73044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8B9669B5-B253-432B-9EE9-2946E9238354}" type="datetime1">
              <a:rPr kumimoji="1" lang="en-US" altLang="ja-JP" smtClean="0"/>
              <a:t>2/15/2024</a:t>
            </a:fld>
            <a:endParaRPr kumimoji="1" lang="ja-JP" altLang="en-US"/>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344364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kumimoji="1" lang="vi-VN" altLang="ja-JP"/>
              <a:t>Thực hiện bởi Trường Đại học Công nghệ Thông tin, ĐHQG-HCM</a:t>
            </a:r>
            <a:endParaRPr kumimoji="1" lang="ja-JP" altLang="en-US" dirty="0"/>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92CA4A79-D992-4B71-9E5D-C5610BFCADDF}" type="datetime1">
              <a:rPr kumimoji="1" lang="en-US" altLang="ja-JP" smtClean="0"/>
              <a:t>2/15/2024</a:t>
            </a:fld>
            <a:endParaRPr kumimoji="1" lang="ja-JP" altLang="en-US"/>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800C8475-47C1-49C9-BEE5-594F8CF4D71F}" type="slidenum">
              <a:rPr kumimoji="1" lang="ja-JP" altLang="en-US" smtClean="0"/>
              <a:pPr/>
              <a:t>‹#›</a:t>
            </a:fld>
            <a:endParaRPr kumimoji="1" lang="ja-JP" alt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1101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3D2CF-44C2-404E-9359-6398B19E0B76}" type="datetime1">
              <a:rPr kumimoji="1" lang="en-US" altLang="ja-JP" smtClean="0"/>
              <a:t>2/15/2024</a:t>
            </a:fld>
            <a:endParaRPr kumimoji="1" lang="ja-JP" altLang="en-US"/>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vi-VN" altLang="ja-JP"/>
              <a:t>Thực hiện bởi Trường Đại học Công nghệ Thông tin, ĐHQG-HCM</a:t>
            </a:r>
            <a:endParaRPr kumimoji="1" lang="ja-JP" altLang="en-US" dirty="0"/>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C8475-47C1-49C9-BEE5-594F8CF4D71F}" type="slidenum">
              <a:rPr kumimoji="1" lang="ja-JP" altLang="en-US" smtClean="0"/>
              <a:pPr/>
              <a:t>‹#›</a:t>
            </a:fld>
            <a:endParaRPr kumimoji="1" lang="ja-JP" altLang="en-US"/>
          </a:p>
        </p:txBody>
      </p:sp>
    </p:spTree>
    <p:extLst>
      <p:ext uri="{BB962C8B-B14F-4D97-AF65-F5344CB8AC3E}">
        <p14:creationId xmlns:p14="http://schemas.microsoft.com/office/powerpoint/2010/main" val="264811605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72" r:id="rId12"/>
    <p:sldLayoutId id="2147483664" r:id="rId13"/>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a:t>
            </a:fld>
            <a:endParaRPr kumimoji="1" lang="ja-JP" altLang="en-US" dirty="0"/>
          </a:p>
        </p:txBody>
      </p:sp>
      <p:sp>
        <p:nvSpPr>
          <p:cNvPr id="3" name="サブタイトル 2"/>
          <p:cNvSpPr>
            <a:spLocks noGrp="1"/>
          </p:cNvSpPr>
          <p:nvPr>
            <p:ph type="body" sz="quarter" idx="13"/>
          </p:nvPr>
        </p:nvSpPr>
        <p:spPr/>
        <p:txBody>
          <a:bodyPr/>
          <a:lstStyle/>
          <a:p>
            <a:r>
              <a:rPr lang="en-US" altLang="ja-JP"/>
              <a:t> </a:t>
            </a:r>
            <a:r>
              <a:rPr lang="en-US" altLang="ja-JP" sz="4400" b="1"/>
              <a:t>HỆ ĐIỀU HÀNH</a:t>
            </a:r>
            <a:endParaRPr lang="en-US" altLang="ja-JP" dirty="0"/>
          </a:p>
        </p:txBody>
      </p:sp>
      <p:sp>
        <p:nvSpPr>
          <p:cNvPr id="10" name="Text Placeholder 9">
            <a:extLst>
              <a:ext uri="{FF2B5EF4-FFF2-40B4-BE49-F238E27FC236}">
                <a16:creationId xmlns:a16="http://schemas.microsoft.com/office/drawing/2014/main" id="{A29E530B-14D5-B402-F732-027156CC1527}"/>
              </a:ext>
            </a:extLst>
          </p:cNvPr>
          <p:cNvSpPr>
            <a:spLocks noGrp="1"/>
          </p:cNvSpPr>
          <p:nvPr>
            <p:ph type="body" sz="quarter" idx="14"/>
          </p:nvPr>
        </p:nvSpPr>
        <p:spPr/>
        <p:txBody>
          <a:bodyPr/>
          <a:lstStyle/>
          <a:p>
            <a:r>
              <a:rPr lang="en-US" dirty="0">
                <a:gradFill flip="none" rotWithShape="1">
                  <a:gsLst>
                    <a:gs pos="0">
                      <a:schemeClr val="accent5"/>
                    </a:gs>
                    <a:gs pos="100000">
                      <a:schemeClr val="accent3"/>
                    </a:gs>
                  </a:gsLst>
                  <a:lin ang="5400000" scaled="1"/>
                  <a:tileRect/>
                </a:gradFill>
              </a:rPr>
              <a:t>CHƯƠNG 1: TỔNG QUAN VỀ HỆ ĐIỀU HÀNH</a:t>
            </a:r>
          </a:p>
        </p:txBody>
      </p:sp>
      <p:sp>
        <p:nvSpPr>
          <p:cNvPr id="11" name="Text Placeholder 10">
            <a:extLst>
              <a:ext uri="{FF2B5EF4-FFF2-40B4-BE49-F238E27FC236}">
                <a16:creationId xmlns:a16="http://schemas.microsoft.com/office/drawing/2014/main" id="{D0DDEBE6-27DB-29C7-EA46-0AC992A988DE}"/>
              </a:ext>
            </a:extLst>
          </p:cNvPr>
          <p:cNvSpPr>
            <a:spLocks noGrp="1"/>
          </p:cNvSpPr>
          <p:nvPr>
            <p:ph type="body" sz="quarter" idx="15"/>
          </p:nvPr>
        </p:nvSpPr>
        <p:spPr/>
        <p:txBody>
          <a:bodyPr/>
          <a:lstStyle/>
          <a:p>
            <a:r>
              <a:rPr lang="en-US" dirty="0" err="1"/>
              <a:t>Trình</a:t>
            </a:r>
            <a:r>
              <a:rPr lang="en-US" dirty="0"/>
              <a:t> </a:t>
            </a:r>
            <a:r>
              <a:rPr lang="en-US" dirty="0" err="1"/>
              <a:t>bày</a:t>
            </a:r>
            <a:r>
              <a:rPr lang="en-US"/>
              <a:t>: …</a:t>
            </a:r>
            <a:endParaRPr lang="en-US" dirty="0"/>
          </a:p>
        </p:txBody>
      </p:sp>
      <p:sp>
        <p:nvSpPr>
          <p:cNvPr id="12" name="Text Placeholder 11">
            <a:extLst>
              <a:ext uri="{FF2B5EF4-FFF2-40B4-BE49-F238E27FC236}">
                <a16:creationId xmlns:a16="http://schemas.microsoft.com/office/drawing/2014/main" id="{376106D6-ECC3-823B-9574-FC9112CA4AAE}"/>
              </a:ext>
            </a:extLst>
          </p:cNvPr>
          <p:cNvSpPr>
            <a:spLocks noGrp="1"/>
          </p:cNvSpPr>
          <p:nvPr>
            <p:ph type="body" sz="quarter" idx="16"/>
          </p:nvPr>
        </p:nvSpPr>
        <p:spPr/>
        <p:txBody>
          <a:bodyPr/>
          <a:lstStyle/>
          <a:p>
            <a:r>
              <a:rPr lang="en-US"/>
              <a:t>Trình bày các nội dung tổng quan về hệ điều hành</a:t>
            </a:r>
          </a:p>
        </p:txBody>
      </p:sp>
      <p:sp>
        <p:nvSpPr>
          <p:cNvPr id="2" name="Text Placeholder 10">
            <a:extLst>
              <a:ext uri="{FF2B5EF4-FFF2-40B4-BE49-F238E27FC236}">
                <a16:creationId xmlns:a16="http://schemas.microsoft.com/office/drawing/2014/main" id="{0E0C4723-D750-8B97-7CE5-292A7C5775F4}"/>
              </a:ext>
            </a:extLst>
          </p:cNvPr>
          <p:cNvSpPr txBox="1">
            <a:spLocks/>
          </p:cNvSpPr>
          <p:nvPr/>
        </p:nvSpPr>
        <p:spPr>
          <a:xfrm>
            <a:off x="4648200" y="4953000"/>
            <a:ext cx="2862828" cy="355053"/>
          </a:xfrm>
          <a:prstGeom prst="rect">
            <a:avLst/>
          </a:prstGeom>
          <a:solidFill>
            <a:schemeClr val="bg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1" i="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Trình bày: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1.2. </a:t>
            </a:r>
            <a:r>
              <a:rPr lang="en-US" altLang="ja-JP" dirty="0" err="1"/>
              <a:t>Cấu</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5562601" y="1447801"/>
            <a:ext cx="4571999" cy="830997"/>
          </a:xfrm>
          <a:prstGeom prst="rect">
            <a:avLst/>
          </a:prstGeom>
          <a:noFill/>
        </p:spPr>
        <p:txBody>
          <a:bodyPr wrap="square" rtlCol="0">
            <a:spAutoFit/>
          </a:bodyPr>
          <a:lstStyle/>
          <a:p>
            <a:r>
              <a:rPr lang="en-US" sz="2400" b="1"/>
              <a:t>Users (people, machines, other computers)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9245026">
            <a:off x="4584674" y="1887157"/>
            <a:ext cx="862552" cy="377729"/>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389772"/>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9521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fontScale="92500"/>
          </a:bodyPr>
          <a:lstStyle/>
          <a:p>
            <a:r>
              <a:rPr lang="en-US" dirty="0"/>
              <a:t>HOẠT ĐỘNG BÊN TRONG MÁY TÍNH</a:t>
            </a:r>
          </a:p>
        </p:txBody>
      </p:sp>
      <p:sp>
        <p:nvSpPr>
          <p:cNvPr id="3" name="Text Placeholder 2">
            <a:extLst>
              <a:ext uri="{FF2B5EF4-FFF2-40B4-BE49-F238E27FC236}">
                <a16:creationId xmlns:a16="http://schemas.microsoft.com/office/drawing/2014/main" id="{B6992CDB-541D-FF4F-4E92-015FA6641DAB}"/>
              </a:ext>
            </a:extLst>
          </p:cNvPr>
          <p:cNvSpPr>
            <a:spLocks noGrp="1"/>
          </p:cNvSpPr>
          <p:nvPr>
            <p:ph type="body" sz="quarter" idx="14"/>
          </p:nvPr>
        </p:nvSpPr>
        <p:spPr/>
        <p:txBody>
          <a:bodyPr/>
          <a:lstStyle/>
          <a:p>
            <a:r>
              <a:rPr lang="en-US" dirty="0"/>
              <a:t>2.1. </a:t>
            </a:r>
            <a:r>
              <a:rPr lang="en-US" dirty="0" err="1"/>
              <a:t>Bên</a:t>
            </a:r>
            <a:r>
              <a:rPr lang="en-US" dirty="0"/>
              <a:t> </a:t>
            </a:r>
            <a:r>
              <a:rPr lang="en-US" dirty="0" err="1"/>
              <a:t>trong</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02.</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258065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9B1A-439F-E223-F335-17E0C1494BBD}"/>
              </a:ext>
            </a:extLst>
          </p:cNvPr>
          <p:cNvSpPr>
            <a:spLocks noGrp="1"/>
          </p:cNvSpPr>
          <p:nvPr>
            <p:ph type="title"/>
          </p:nvPr>
        </p:nvSpPr>
        <p:spPr/>
        <p:txBody>
          <a:bodyPr>
            <a:normAutofit fontScale="90000"/>
          </a:bodyPr>
          <a:lstStyle/>
          <a:p>
            <a:r>
              <a:rPr lang="en-US" dirty="0"/>
              <a:t>2.1. </a:t>
            </a:r>
            <a:r>
              <a:rPr lang="en-US" dirty="0" err="1"/>
              <a:t>Bên</a:t>
            </a:r>
            <a:r>
              <a:rPr lang="en-US" dirty="0"/>
              <a:t> </a:t>
            </a:r>
            <a:r>
              <a:rPr lang="en-US" dirty="0" err="1"/>
              <a:t>trong</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06572C4-1D27-FCEC-511D-95C8AEBE75BA}"/>
              </a:ext>
            </a:extLst>
          </p:cNvPr>
          <p:cNvSpPr>
            <a:spLocks noGrp="1"/>
          </p:cNvSpPr>
          <p:nvPr>
            <p:ph idx="1"/>
          </p:nvPr>
        </p:nvSpPr>
        <p:spPr/>
        <p:txBody>
          <a:bodyPr>
            <a:normAutofit fontScale="92500" lnSpcReduction="20000"/>
          </a:bodyPr>
          <a:lstStyle/>
          <a:p>
            <a:r>
              <a:rPr lang="en-US" altLang="ja-JP" dirty="0" err="1"/>
              <a:t>Chương</a:t>
            </a:r>
            <a:r>
              <a:rPr lang="en-US" altLang="ja-JP" dirty="0"/>
              <a:t> </a:t>
            </a:r>
            <a:r>
              <a:rPr lang="en-US" altLang="ja-JP" dirty="0" err="1"/>
              <a:t>trình</a:t>
            </a:r>
            <a:r>
              <a:rPr lang="en-US" altLang="ja-JP" dirty="0"/>
              <a:t> </a:t>
            </a:r>
            <a:r>
              <a:rPr lang="en-US" altLang="ja-JP" dirty="0" err="1"/>
              <a:t>duy</a:t>
            </a:r>
            <a:r>
              <a:rPr lang="en-US" altLang="ja-JP" dirty="0"/>
              <a:t> </a:t>
            </a:r>
            <a:r>
              <a:rPr lang="en-US" altLang="ja-JP" dirty="0" err="1"/>
              <a:t>nhất</a:t>
            </a:r>
            <a:r>
              <a:rPr lang="en-US" altLang="ja-JP" dirty="0"/>
              <a:t> </a:t>
            </a:r>
            <a:r>
              <a:rPr lang="en-US" altLang="ja-JP" dirty="0" err="1"/>
              <a:t>luôn</a:t>
            </a:r>
            <a:r>
              <a:rPr lang="en-US" altLang="ja-JP" dirty="0"/>
              <a:t> </a:t>
            </a:r>
            <a:r>
              <a:rPr lang="en-US" altLang="ja-JP" dirty="0" err="1"/>
              <a:t>chạy</a:t>
            </a:r>
            <a:r>
              <a:rPr lang="en-US" altLang="ja-JP" dirty="0"/>
              <a:t> </a:t>
            </a:r>
            <a:r>
              <a:rPr lang="en-US" altLang="ja-JP" dirty="0" err="1"/>
              <a:t>tại</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các</a:t>
            </a:r>
            <a:r>
              <a:rPr lang="en-US" altLang="ja-JP" dirty="0"/>
              <a:t> </a:t>
            </a:r>
            <a:r>
              <a:rPr lang="en-US" altLang="ja-JP" dirty="0" err="1"/>
              <a:t>thời</a:t>
            </a:r>
            <a:r>
              <a:rPr lang="en-US" altLang="ja-JP" dirty="0"/>
              <a:t> </a:t>
            </a:r>
            <a:r>
              <a:rPr lang="en-US" altLang="ja-JP" dirty="0" err="1"/>
              <a:t>điểm</a:t>
            </a:r>
            <a:r>
              <a:rPr lang="en-US" altLang="ja-JP" dirty="0"/>
              <a:t> </a:t>
            </a:r>
            <a:r>
              <a:rPr lang="en-US" altLang="ja-JP" dirty="0" err="1"/>
              <a:t>máy</a:t>
            </a:r>
            <a:r>
              <a:rPr lang="en-US" altLang="ja-JP" dirty="0"/>
              <a:t> </a:t>
            </a:r>
            <a:r>
              <a:rPr lang="en-US" altLang="ja-JP" dirty="0" err="1"/>
              <a:t>tính</a:t>
            </a:r>
            <a:r>
              <a:rPr lang="en-US" altLang="ja-JP" dirty="0"/>
              <a:t> </a:t>
            </a:r>
            <a:r>
              <a:rPr lang="en-US" altLang="ja-JP" dirty="0" err="1"/>
              <a:t>hoạt</a:t>
            </a:r>
            <a:r>
              <a:rPr lang="en-US" altLang="ja-JP" dirty="0"/>
              <a:t> </a:t>
            </a:r>
            <a:r>
              <a:rPr lang="en-US" altLang="ja-JP" dirty="0" err="1"/>
              <a:t>động</a:t>
            </a:r>
            <a:r>
              <a:rPr lang="en-US" altLang="ja-JP" dirty="0"/>
              <a:t> </a:t>
            </a:r>
            <a:r>
              <a:rPr lang="en-US" altLang="ja-JP" dirty="0" err="1"/>
              <a:t>là</a:t>
            </a:r>
            <a:r>
              <a:rPr lang="en-US" altLang="ja-JP" dirty="0"/>
              <a:t> </a:t>
            </a:r>
            <a:r>
              <a:rPr lang="en-US" altLang="ja-JP" dirty="0" err="1"/>
              <a:t>nhân</a:t>
            </a:r>
            <a:r>
              <a:rPr lang="en-US" altLang="ja-JP" dirty="0"/>
              <a:t>/</a:t>
            </a:r>
            <a:r>
              <a:rPr lang="en-US" altLang="ja-JP" dirty="0" err="1"/>
              <a:t>hạt</a:t>
            </a:r>
            <a:r>
              <a:rPr lang="en-US" altLang="ja-JP" dirty="0"/>
              <a:t> </a:t>
            </a:r>
            <a:r>
              <a:rPr lang="en-US" altLang="ja-JP" dirty="0" err="1"/>
              <a:t>nhân</a:t>
            </a:r>
            <a:r>
              <a:rPr lang="en-US" altLang="ja-JP" dirty="0"/>
              <a:t> (kernel).</a:t>
            </a:r>
            <a:endParaRPr lang="en-US" altLang="ja-JP" b="1" dirty="0">
              <a:solidFill>
                <a:srgbClr val="006699"/>
              </a:solidFill>
            </a:endParaRPr>
          </a:p>
          <a:p>
            <a:r>
              <a:rPr lang="en-US" altLang="ja-JP" dirty="0" err="1"/>
              <a:t>Đi</a:t>
            </a:r>
            <a:r>
              <a:rPr lang="en-US" altLang="ja-JP" dirty="0"/>
              <a:t> </a:t>
            </a:r>
            <a:r>
              <a:rPr lang="en-US" altLang="ja-JP" dirty="0" err="1"/>
              <a:t>kèm</a:t>
            </a:r>
            <a:r>
              <a:rPr lang="en-US" altLang="ja-JP" dirty="0"/>
              <a:t> </a:t>
            </a:r>
            <a:r>
              <a:rPr lang="en-US" altLang="ja-JP" dirty="0" err="1"/>
              <a:t>với</a:t>
            </a:r>
            <a:r>
              <a:rPr lang="en-US" altLang="ja-JP" dirty="0"/>
              <a:t> </a:t>
            </a:r>
            <a:r>
              <a:rPr lang="en-US" altLang="ja-JP" dirty="0" err="1"/>
              <a:t>nhân</a:t>
            </a:r>
            <a:r>
              <a:rPr lang="en-US" altLang="ja-JP" dirty="0"/>
              <a:t> </a:t>
            </a:r>
            <a:r>
              <a:rPr lang="en-US" altLang="ja-JP" dirty="0" err="1"/>
              <a:t>còn</a:t>
            </a:r>
            <a:r>
              <a:rPr lang="en-US" altLang="ja-JP" dirty="0"/>
              <a:t> </a:t>
            </a:r>
            <a:r>
              <a:rPr lang="en-US" altLang="ja-JP" dirty="0" err="1"/>
              <a:t>có</a:t>
            </a:r>
            <a:r>
              <a:rPr lang="en-US" altLang="ja-JP" dirty="0"/>
              <a:t> </a:t>
            </a:r>
            <a:r>
              <a:rPr lang="en-US" altLang="ja-JP" dirty="0" err="1"/>
              <a:t>hai</a:t>
            </a:r>
            <a:r>
              <a:rPr lang="en-US" altLang="ja-JP" dirty="0"/>
              <a:t> </a:t>
            </a:r>
            <a:r>
              <a:rPr lang="en-US" altLang="ja-JP" dirty="0" err="1"/>
              <a:t>loại</a:t>
            </a:r>
            <a:r>
              <a:rPr lang="en-US" altLang="ja-JP" dirty="0"/>
              <a:t> </a:t>
            </a:r>
            <a:r>
              <a:rPr lang="en-US" altLang="ja-JP" dirty="0" err="1"/>
              <a:t>chương</a:t>
            </a:r>
            <a:r>
              <a:rPr lang="en-US" altLang="ja-JP" dirty="0"/>
              <a:t> </a:t>
            </a:r>
            <a:r>
              <a:rPr lang="en-US" altLang="ja-JP" dirty="0" err="1"/>
              <a:t>trình</a:t>
            </a:r>
            <a:r>
              <a:rPr lang="en-US" altLang="ja-JP" dirty="0"/>
              <a:t>: </a:t>
            </a:r>
          </a:p>
          <a:p>
            <a:pPr lvl="1"/>
            <a:r>
              <a:rPr lang="en-US" altLang="ja-JP" dirty="0" err="1"/>
              <a:t>Chương</a:t>
            </a:r>
            <a:r>
              <a:rPr lang="en-US" altLang="ja-JP" dirty="0"/>
              <a:t> </a:t>
            </a:r>
            <a:r>
              <a:rPr lang="en-US" altLang="ja-JP" dirty="0" err="1"/>
              <a:t>trình</a:t>
            </a:r>
            <a:r>
              <a:rPr lang="en-US" altLang="ja-JP" dirty="0"/>
              <a:t> </a:t>
            </a:r>
            <a:r>
              <a:rPr lang="en-US" altLang="ja-JP" dirty="0" err="1"/>
              <a:t>hệ</a:t>
            </a:r>
            <a:r>
              <a:rPr lang="en-US" altLang="ja-JP" dirty="0"/>
              <a:t> </a:t>
            </a:r>
            <a:r>
              <a:rPr lang="en-US" altLang="ja-JP" dirty="0" err="1"/>
              <a:t>thống</a:t>
            </a:r>
            <a:r>
              <a:rPr lang="en-US" altLang="ja-JP" dirty="0"/>
              <a:t> (system program): </a:t>
            </a:r>
            <a:r>
              <a:rPr lang="en-US" altLang="ja-JP" dirty="0" err="1"/>
              <a:t>được</a:t>
            </a:r>
            <a:r>
              <a:rPr lang="en-US" altLang="ja-JP" dirty="0"/>
              <a:t> </a:t>
            </a:r>
            <a:r>
              <a:rPr lang="en-US" altLang="ja-JP" dirty="0" err="1"/>
              <a:t>đóng</a:t>
            </a:r>
            <a:r>
              <a:rPr lang="en-US" altLang="ja-JP" dirty="0"/>
              <a:t> </a:t>
            </a:r>
            <a:r>
              <a:rPr lang="en-US" altLang="ja-JP" dirty="0" err="1"/>
              <a:t>gói</a:t>
            </a:r>
            <a:r>
              <a:rPr lang="en-US" altLang="ja-JP" dirty="0"/>
              <a:t> </a:t>
            </a:r>
            <a:r>
              <a:rPr lang="en-US" altLang="ja-JP" dirty="0" err="1"/>
              <a:t>cùng</a:t>
            </a:r>
            <a:r>
              <a:rPr lang="en-US" altLang="ja-JP" dirty="0"/>
              <a:t> </a:t>
            </a:r>
            <a:r>
              <a:rPr lang="en-US" altLang="ja-JP" dirty="0" err="1"/>
              <a:t>với</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r>
              <a:rPr lang="en-US" altLang="ja-JP" dirty="0"/>
              <a:t> </a:t>
            </a:r>
            <a:r>
              <a:rPr lang="en-US" altLang="ja-JP" dirty="0" err="1"/>
              <a:t>nhưng</a:t>
            </a:r>
            <a:r>
              <a:rPr lang="en-US" altLang="ja-JP" dirty="0"/>
              <a:t> </a:t>
            </a:r>
            <a:r>
              <a:rPr lang="en-US" altLang="ja-JP" dirty="0" err="1"/>
              <a:t>không</a:t>
            </a:r>
            <a:r>
              <a:rPr lang="en-US" altLang="ja-JP" dirty="0"/>
              <a:t> </a:t>
            </a:r>
            <a:r>
              <a:rPr lang="en-US" altLang="ja-JP" dirty="0" err="1"/>
              <a:t>phải</a:t>
            </a:r>
            <a:r>
              <a:rPr lang="en-US" altLang="ja-JP" dirty="0"/>
              <a:t> </a:t>
            </a:r>
            <a:r>
              <a:rPr lang="en-US" altLang="ja-JP" dirty="0" err="1"/>
              <a:t>là</a:t>
            </a:r>
            <a:r>
              <a:rPr lang="en-US" altLang="ja-JP" dirty="0"/>
              <a:t> </a:t>
            </a:r>
            <a:r>
              <a:rPr lang="en-US" altLang="ja-JP" dirty="0" err="1"/>
              <a:t>một</a:t>
            </a:r>
            <a:r>
              <a:rPr lang="en-US" altLang="ja-JP" dirty="0"/>
              <a:t> </a:t>
            </a:r>
            <a:r>
              <a:rPr lang="en-US" altLang="ja-JP" dirty="0" err="1"/>
              <a:t>phần</a:t>
            </a:r>
            <a:r>
              <a:rPr lang="en-US" altLang="ja-JP" dirty="0"/>
              <a:t> </a:t>
            </a:r>
            <a:r>
              <a:rPr lang="en-US" altLang="ja-JP" dirty="0" err="1"/>
              <a:t>của</a:t>
            </a:r>
            <a:r>
              <a:rPr lang="en-US" altLang="ja-JP" dirty="0"/>
              <a:t> </a:t>
            </a:r>
            <a:r>
              <a:rPr lang="en-US" altLang="ja-JP" dirty="0" err="1"/>
              <a:t>nhân</a:t>
            </a:r>
            <a:r>
              <a:rPr lang="en-US" altLang="ja-JP" dirty="0"/>
              <a:t>.</a:t>
            </a:r>
          </a:p>
          <a:p>
            <a:pPr lvl="1"/>
            <a:r>
              <a:rPr lang="en-US" altLang="ja-JP" dirty="0" err="1"/>
              <a:t>Chương</a:t>
            </a:r>
            <a:r>
              <a:rPr lang="en-US" altLang="ja-JP" dirty="0"/>
              <a:t> </a:t>
            </a:r>
            <a:r>
              <a:rPr lang="en-US" altLang="ja-JP" dirty="0" err="1"/>
              <a:t>trình</a:t>
            </a:r>
            <a:r>
              <a:rPr lang="en-US" altLang="ja-JP" dirty="0"/>
              <a:t> </a:t>
            </a:r>
            <a:r>
              <a:rPr lang="en-US" altLang="ja-JP" dirty="0" err="1"/>
              <a:t>ứng</a:t>
            </a:r>
            <a:r>
              <a:rPr lang="en-US" altLang="ja-JP" dirty="0"/>
              <a:t> </a:t>
            </a:r>
            <a:r>
              <a:rPr lang="en-US" altLang="ja-JP" dirty="0" err="1"/>
              <a:t>dụng</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các</a:t>
            </a:r>
            <a:r>
              <a:rPr lang="en-US" altLang="ja-JP" dirty="0"/>
              <a:t> </a:t>
            </a:r>
            <a:r>
              <a:rPr lang="en-US" altLang="ja-JP" dirty="0" err="1"/>
              <a:t>chương</a:t>
            </a:r>
            <a:r>
              <a:rPr lang="en-US" altLang="ja-JP" dirty="0"/>
              <a:t> </a:t>
            </a:r>
            <a:r>
              <a:rPr lang="en-US" altLang="ja-JP" dirty="0" err="1"/>
              <a:t>trình</a:t>
            </a:r>
            <a:r>
              <a:rPr lang="en-US" altLang="ja-JP" dirty="0"/>
              <a:t> </a:t>
            </a:r>
            <a:r>
              <a:rPr lang="en-US" altLang="ja-JP" dirty="0" err="1"/>
              <a:t>không</a:t>
            </a:r>
            <a:r>
              <a:rPr lang="en-US" altLang="ja-JP" dirty="0"/>
              <a:t> </a:t>
            </a:r>
            <a:r>
              <a:rPr lang="en-US" altLang="ja-JP" dirty="0" err="1"/>
              <a:t>có</a:t>
            </a:r>
            <a:r>
              <a:rPr lang="en-US" altLang="ja-JP" dirty="0"/>
              <a:t> </a:t>
            </a:r>
            <a:r>
              <a:rPr lang="en-US" altLang="ja-JP" dirty="0" err="1"/>
              <a:t>liên</a:t>
            </a:r>
            <a:r>
              <a:rPr lang="en-US" altLang="ja-JP" dirty="0"/>
              <a:t> </a:t>
            </a:r>
            <a:r>
              <a:rPr lang="en-US" altLang="ja-JP" dirty="0" err="1"/>
              <a:t>kết</a:t>
            </a:r>
            <a:r>
              <a:rPr lang="en-US" altLang="ja-JP" dirty="0"/>
              <a:t> (associate) </a:t>
            </a:r>
            <a:r>
              <a:rPr lang="en-US" altLang="ja-JP" dirty="0" err="1"/>
              <a:t>với</a:t>
            </a:r>
            <a:r>
              <a:rPr lang="en-US" altLang="ja-JP" dirty="0"/>
              <a:t> </a:t>
            </a:r>
            <a:r>
              <a:rPr lang="en-US" altLang="ja-JP" dirty="0" err="1"/>
              <a:t>hoạt</a:t>
            </a:r>
            <a:r>
              <a:rPr lang="en-US" altLang="ja-JP" dirty="0"/>
              <a:t> </a:t>
            </a:r>
            <a:r>
              <a:rPr lang="en-US" altLang="ja-JP" dirty="0" err="1"/>
              <a:t>động</a:t>
            </a:r>
            <a:r>
              <a:rPr lang="en-US" altLang="ja-JP" dirty="0"/>
              <a:t> </a:t>
            </a:r>
            <a:r>
              <a:rPr lang="en-US" altLang="ja-JP" dirty="0" err="1"/>
              <a:t>của</a:t>
            </a:r>
            <a:r>
              <a:rPr lang="en-US" altLang="ja-JP" dirty="0"/>
              <a:t> </a:t>
            </a:r>
            <a:r>
              <a:rPr lang="en-US" altLang="ja-JP" dirty="0" err="1"/>
              <a:t>hệ</a:t>
            </a:r>
            <a:r>
              <a:rPr lang="en-US" altLang="ja-JP" dirty="0"/>
              <a:t> </a:t>
            </a:r>
            <a:r>
              <a:rPr lang="en-US" altLang="ja-JP" dirty="0" err="1"/>
              <a:t>thống</a:t>
            </a:r>
            <a:r>
              <a:rPr lang="en-US" altLang="ja-JP" dirty="0"/>
              <a:t>.</a:t>
            </a:r>
          </a:p>
          <a:p>
            <a:r>
              <a:rPr lang="en-US" altLang="en-US" dirty="0" err="1"/>
              <a:t>Ngày</a:t>
            </a:r>
            <a:r>
              <a:rPr lang="en-US" altLang="en-US" dirty="0"/>
              <a:t> nay, </a:t>
            </a:r>
            <a:r>
              <a:rPr lang="en-US" altLang="en-US" dirty="0" err="1"/>
              <a:t>một</a:t>
            </a:r>
            <a:r>
              <a:rPr lang="en-US" altLang="en-US" dirty="0"/>
              <a:t> </a:t>
            </a:r>
            <a:r>
              <a:rPr lang="en-US" altLang="en-US" dirty="0" err="1"/>
              <a:t>số</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còn</a:t>
            </a:r>
            <a:r>
              <a:rPr lang="en-US" altLang="en-US" dirty="0"/>
              <a:t> </a:t>
            </a:r>
            <a:r>
              <a:rPr lang="en-US" altLang="en-US" dirty="0" err="1"/>
              <a:t>chứa</a:t>
            </a:r>
            <a:r>
              <a:rPr lang="en-US" altLang="en-US" dirty="0"/>
              <a:t> middleware – </a:t>
            </a:r>
            <a:r>
              <a:rPr lang="en-US" altLang="en-US" dirty="0" err="1"/>
              <a:t>một</a:t>
            </a:r>
            <a:r>
              <a:rPr lang="en-US" altLang="en-US" dirty="0"/>
              <a:t> </a:t>
            </a:r>
            <a:r>
              <a:rPr lang="en-US" altLang="en-US" dirty="0" err="1"/>
              <a:t>tập</a:t>
            </a:r>
            <a:r>
              <a:rPr lang="en-US" altLang="en-US" dirty="0"/>
              <a:t> </a:t>
            </a:r>
            <a:r>
              <a:rPr lang="en-US" altLang="en-US" dirty="0" err="1"/>
              <a:t>các</a:t>
            </a:r>
            <a:r>
              <a:rPr lang="en-US" altLang="en-US" dirty="0"/>
              <a:t> </a:t>
            </a:r>
            <a:r>
              <a:rPr lang="en-US" altLang="en-US" dirty="0" err="1"/>
              <a:t>khung</a:t>
            </a:r>
            <a:r>
              <a:rPr lang="en-US" altLang="en-US" dirty="0"/>
              <a:t>/</a:t>
            </a:r>
            <a:r>
              <a:rPr lang="en-US" altLang="en-US" dirty="0" err="1"/>
              <a:t>nền</a:t>
            </a:r>
            <a:r>
              <a:rPr lang="en-US" altLang="en-US" dirty="0"/>
              <a:t> </a:t>
            </a:r>
            <a:r>
              <a:rPr lang="en-US" altLang="en-US" dirty="0" err="1"/>
              <a:t>tảng</a:t>
            </a:r>
            <a:r>
              <a:rPr lang="en-US" altLang="en-US" dirty="0"/>
              <a:t> </a:t>
            </a:r>
            <a:r>
              <a:rPr lang="en-US" altLang="en-US" dirty="0" err="1"/>
              <a:t>phần</a:t>
            </a:r>
            <a:r>
              <a:rPr lang="en-US" altLang="en-US" dirty="0"/>
              <a:t> </a:t>
            </a:r>
            <a:r>
              <a:rPr lang="en-US" altLang="en-US" dirty="0" err="1"/>
              <a:t>mềm</a:t>
            </a:r>
            <a:r>
              <a:rPr lang="en-US" altLang="en-US" dirty="0"/>
              <a:t> (software framework) </a:t>
            </a:r>
            <a:r>
              <a:rPr lang="en-US" altLang="en-US" dirty="0" err="1"/>
              <a:t>cung</a:t>
            </a:r>
            <a:r>
              <a:rPr lang="en-US" altLang="en-US" dirty="0"/>
              <a:t> </a:t>
            </a:r>
            <a:r>
              <a:rPr lang="en-US" altLang="en-US" dirty="0" err="1"/>
              <a:t>cấp</a:t>
            </a:r>
            <a:r>
              <a:rPr lang="en-US" altLang="en-US" dirty="0"/>
              <a:t> </a:t>
            </a:r>
            <a:r>
              <a:rPr lang="en-US" altLang="en-US" dirty="0" err="1"/>
              <a:t>các</a:t>
            </a:r>
            <a:r>
              <a:rPr lang="en-US" altLang="en-US" dirty="0"/>
              <a:t> </a:t>
            </a:r>
            <a:r>
              <a:rPr lang="en-US" altLang="en-US" dirty="0" err="1"/>
              <a:t>dịch</a:t>
            </a:r>
            <a:r>
              <a:rPr lang="en-US" altLang="en-US" dirty="0"/>
              <a:t> </a:t>
            </a:r>
            <a:r>
              <a:rPr lang="en-US" altLang="en-US" dirty="0" err="1"/>
              <a:t>vụ</a:t>
            </a:r>
            <a:r>
              <a:rPr lang="en-US" altLang="en-US" dirty="0"/>
              <a:t> </a:t>
            </a:r>
            <a:r>
              <a:rPr lang="en-US" altLang="en-US" dirty="0" err="1"/>
              <a:t>bổ</a:t>
            </a:r>
            <a:r>
              <a:rPr lang="en-US" altLang="en-US" dirty="0"/>
              <a:t> sung </a:t>
            </a:r>
            <a:r>
              <a:rPr lang="en-US" altLang="en-US" dirty="0" err="1"/>
              <a:t>hỗ</a:t>
            </a:r>
            <a:r>
              <a:rPr lang="en-US" altLang="en-US" dirty="0"/>
              <a:t> </a:t>
            </a:r>
            <a:r>
              <a:rPr lang="en-US" altLang="en-US" dirty="0" err="1"/>
              <a:t>trợ</a:t>
            </a:r>
            <a:r>
              <a:rPr lang="en-US" altLang="en-US" dirty="0"/>
              <a:t> </a:t>
            </a:r>
            <a:r>
              <a:rPr lang="en-US" altLang="en-US" dirty="0" err="1"/>
              <a:t>cho</a:t>
            </a:r>
            <a:r>
              <a:rPr lang="en-US" altLang="en-US" dirty="0"/>
              <a:t> </a:t>
            </a:r>
            <a:r>
              <a:rPr lang="en-US" altLang="en-US" dirty="0" err="1"/>
              <a:t>nhà</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như</a:t>
            </a:r>
            <a:r>
              <a:rPr lang="en-US" altLang="en-US" dirty="0"/>
              <a:t>  </a:t>
            </a:r>
            <a:r>
              <a:rPr lang="en-US" altLang="en-US" dirty="0" err="1"/>
              <a:t>cơ</a:t>
            </a:r>
            <a:r>
              <a:rPr lang="en-US" altLang="en-US" dirty="0"/>
              <a:t> </a:t>
            </a:r>
            <a:r>
              <a:rPr lang="en-US" altLang="en-US" dirty="0" err="1"/>
              <a:t>sở</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đa</a:t>
            </a:r>
            <a:r>
              <a:rPr lang="en-US" altLang="en-US" dirty="0"/>
              <a:t> </a:t>
            </a:r>
            <a:r>
              <a:rPr lang="en-US" altLang="en-US" dirty="0" err="1"/>
              <a:t>phương</a:t>
            </a:r>
            <a:r>
              <a:rPr lang="en-US" altLang="en-US" dirty="0"/>
              <a:t> </a:t>
            </a:r>
            <a:r>
              <a:rPr lang="en-US" altLang="en-US" dirty="0" err="1"/>
              <a:t>tiện</a:t>
            </a:r>
            <a:r>
              <a:rPr lang="en-US" altLang="en-US" dirty="0"/>
              <a:t>, </a:t>
            </a:r>
            <a:r>
              <a:rPr lang="en-US" altLang="en-US" dirty="0" err="1"/>
              <a:t>đồ</a:t>
            </a:r>
            <a:r>
              <a:rPr lang="en-US" altLang="en-US" dirty="0"/>
              <a:t> </a:t>
            </a:r>
            <a:r>
              <a:rPr lang="en-US" altLang="en-US" dirty="0" err="1"/>
              <a:t>họa</a:t>
            </a:r>
            <a:r>
              <a:rPr lang="en-US" altLang="en-US" dirty="0"/>
              <a:t>, …</a:t>
            </a:r>
            <a:endParaRPr lang="en-US" dirty="0"/>
          </a:p>
        </p:txBody>
      </p:sp>
      <p:sp>
        <p:nvSpPr>
          <p:cNvPr id="6" name="Footer Placeholder 5">
            <a:extLst>
              <a:ext uri="{FF2B5EF4-FFF2-40B4-BE49-F238E27FC236}">
                <a16:creationId xmlns:a16="http://schemas.microsoft.com/office/drawing/2014/main" id="{77773A71-E581-6DFE-8C9D-EC5B30186448}"/>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a:extLst>
              <a:ext uri="{FF2B5EF4-FFF2-40B4-BE49-F238E27FC236}">
                <a16:creationId xmlns:a16="http://schemas.microsoft.com/office/drawing/2014/main" id="{D6F3FA5A-B339-77B3-FDEB-E4317FAD4685}"/>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28913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fontScale="92500"/>
          </a:bodyPr>
          <a:lstStyle/>
          <a:p>
            <a:r>
              <a:rPr lang="en-US" dirty="0"/>
              <a:t>HOẠT ĐỘNG BÊN TRONG MÁY TÍNH</a:t>
            </a:r>
          </a:p>
        </p:txBody>
      </p:sp>
      <p:sp>
        <p:nvSpPr>
          <p:cNvPr id="3" name="Text Placeholder 2">
            <a:extLst>
              <a:ext uri="{FF2B5EF4-FFF2-40B4-BE49-F238E27FC236}">
                <a16:creationId xmlns:a16="http://schemas.microsoft.com/office/drawing/2014/main" id="{B6992CDB-541D-FF4F-4E92-015FA6641DAB}"/>
              </a:ext>
            </a:extLst>
          </p:cNvPr>
          <p:cNvSpPr>
            <a:spLocks noGrp="1"/>
          </p:cNvSpPr>
          <p:nvPr>
            <p:ph type="body" sz="quarter" idx="14"/>
          </p:nvPr>
        </p:nvSpPr>
        <p:spPr/>
        <p:txBody>
          <a:bodyPr/>
          <a:lstStyle/>
          <a:p>
            <a:r>
              <a:rPr lang="en-US" dirty="0"/>
              <a:t>2.2. </a:t>
            </a:r>
            <a:r>
              <a:rPr lang="en-US" dirty="0" err="1"/>
              <a:t>Hoạt</a:t>
            </a:r>
            <a:r>
              <a:rPr lang="en-US" dirty="0"/>
              <a:t> </a:t>
            </a:r>
            <a:r>
              <a:rPr lang="en-US" dirty="0" err="1"/>
              <a:t>động</a:t>
            </a:r>
            <a:r>
              <a:rPr lang="en-US" dirty="0"/>
              <a:t> </a:t>
            </a:r>
            <a:r>
              <a:rPr lang="en-US" dirty="0" err="1"/>
              <a:t>bên</a:t>
            </a:r>
            <a:r>
              <a:rPr lang="en-US" dirty="0"/>
              <a:t> </a:t>
            </a:r>
            <a:r>
              <a:rPr lang="en-US" dirty="0" err="1"/>
              <a:t>trong</a:t>
            </a:r>
            <a:r>
              <a:rPr lang="en-US" dirty="0"/>
              <a:t> </a:t>
            </a:r>
            <a:r>
              <a:rPr lang="en-US" dirty="0" err="1"/>
              <a:t>máy</a:t>
            </a:r>
            <a:r>
              <a:rPr lang="en-US" dirty="0"/>
              <a:t> </a:t>
            </a:r>
            <a:r>
              <a:rPr lang="en-US" dirty="0" err="1"/>
              <a:t>tính</a:t>
            </a:r>
            <a:endParaRPr lang="en-US" dirty="0"/>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02.</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408135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2.2. </a:t>
            </a:r>
            <a:r>
              <a:rPr lang="en-US" altLang="ja-JP" dirty="0" err="1"/>
              <a:t>Hoạt</a:t>
            </a:r>
            <a:r>
              <a:rPr lang="en-US" altLang="ja-JP" dirty="0"/>
              <a:t> </a:t>
            </a:r>
            <a:r>
              <a:rPr lang="en-US" altLang="ja-JP" dirty="0" err="1"/>
              <a:t>động</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máy</a:t>
            </a:r>
            <a:r>
              <a:rPr lang="en-US" altLang="ja-JP" dirty="0"/>
              <a:t> </a:t>
            </a:r>
            <a:r>
              <a:rPr lang="en-US" altLang="ja-JP" dirty="0" err="1"/>
              <a:t>tính</a:t>
            </a:r>
            <a:endParaRPr lang="vi-VN" altLang="ja-JP" dirty="0"/>
          </a:p>
        </p:txBody>
      </p:sp>
      <p:sp>
        <p:nvSpPr>
          <p:cNvPr id="3" name="コンテンツ プレースホルダー 2"/>
          <p:cNvSpPr>
            <a:spLocks noGrp="1"/>
          </p:cNvSpPr>
          <p:nvPr>
            <p:ph idx="1"/>
          </p:nvPr>
        </p:nvSpPr>
        <p:spPr>
          <a:xfrm>
            <a:off x="838200" y="1371600"/>
            <a:ext cx="10287000" cy="4824536"/>
          </a:xfrm>
        </p:spPr>
        <p:txBody>
          <a:bodyPr/>
          <a:lstStyle/>
          <a:p>
            <a:r>
              <a:rPr lang="en-US" altLang="ja-JP" dirty="0"/>
              <a:t>CPU (</a:t>
            </a:r>
            <a:r>
              <a:rPr lang="en-US" altLang="ja-JP" dirty="0" err="1"/>
              <a:t>một</a:t>
            </a:r>
            <a:r>
              <a:rPr lang="en-US" altLang="ja-JP" dirty="0"/>
              <a:t> </a:t>
            </a:r>
            <a:r>
              <a:rPr lang="en-US" altLang="ja-JP" dirty="0" err="1"/>
              <a:t>hoặc</a:t>
            </a:r>
            <a:r>
              <a:rPr lang="en-US" altLang="ja-JP" dirty="0"/>
              <a:t> </a:t>
            </a:r>
            <a:r>
              <a:rPr lang="en-US" altLang="ja-JP" dirty="0" err="1"/>
              <a:t>nhiều</a:t>
            </a:r>
            <a:r>
              <a:rPr lang="en-US" altLang="ja-JP" dirty="0"/>
              <a:t>) </a:t>
            </a:r>
            <a:r>
              <a:rPr lang="en-US" altLang="ja-JP" dirty="0" err="1"/>
              <a:t>và</a:t>
            </a:r>
            <a:r>
              <a:rPr lang="en-US" altLang="ja-JP" dirty="0"/>
              <a:t> </a:t>
            </a:r>
            <a:r>
              <a:rPr lang="en-US" altLang="ja-JP" dirty="0" err="1"/>
              <a:t>các</a:t>
            </a:r>
            <a:r>
              <a:rPr lang="en-US" altLang="ja-JP" dirty="0"/>
              <a:t> </a:t>
            </a:r>
            <a:r>
              <a:rPr lang="en-US" altLang="ja-JP" dirty="0" err="1"/>
              <a:t>trình</a:t>
            </a:r>
            <a:r>
              <a:rPr lang="en-US" altLang="ja-JP" dirty="0"/>
              <a:t> </a:t>
            </a:r>
            <a:r>
              <a:rPr lang="en-US" altLang="ja-JP" dirty="0" err="1"/>
              <a:t>điều</a:t>
            </a:r>
            <a:r>
              <a:rPr lang="en-US" altLang="ja-JP" dirty="0"/>
              <a:t> </a:t>
            </a:r>
            <a:r>
              <a:rPr lang="en-US" altLang="ja-JP" dirty="0" err="1"/>
              <a:t>khiển</a:t>
            </a:r>
            <a:r>
              <a:rPr lang="en-US" altLang="ja-JP" dirty="0"/>
              <a:t> </a:t>
            </a:r>
            <a:r>
              <a:rPr lang="en-US" altLang="ja-JP" dirty="0" err="1"/>
              <a:t>thiết</a:t>
            </a:r>
            <a:r>
              <a:rPr lang="en-US" altLang="ja-JP" dirty="0"/>
              <a:t> </a:t>
            </a:r>
            <a:r>
              <a:rPr lang="en-US" altLang="ja-JP" dirty="0" err="1"/>
              <a:t>bị</a:t>
            </a:r>
            <a:r>
              <a:rPr lang="en-US" altLang="ja-JP" dirty="0"/>
              <a:t> (device controller) </a:t>
            </a:r>
            <a:r>
              <a:rPr lang="en-US" altLang="ja-JP" dirty="0" err="1"/>
              <a:t>kết</a:t>
            </a:r>
            <a:r>
              <a:rPr lang="en-US" altLang="ja-JP" dirty="0"/>
              <a:t> </a:t>
            </a:r>
            <a:r>
              <a:rPr lang="en-US" altLang="ja-JP" dirty="0" err="1"/>
              <a:t>nối</a:t>
            </a:r>
            <a:r>
              <a:rPr lang="en-US" altLang="ja-JP" dirty="0"/>
              <a:t> </a:t>
            </a:r>
            <a:r>
              <a:rPr lang="en-US" altLang="ja-JP" dirty="0" err="1"/>
              <a:t>với</a:t>
            </a:r>
            <a:r>
              <a:rPr lang="en-US" altLang="ja-JP" dirty="0"/>
              <a:t> </a:t>
            </a:r>
            <a:r>
              <a:rPr lang="en-US" altLang="ja-JP" dirty="0" err="1"/>
              <a:t>nhau</a:t>
            </a:r>
            <a:r>
              <a:rPr lang="en-US" altLang="ja-JP" dirty="0"/>
              <a:t> </a:t>
            </a:r>
            <a:r>
              <a:rPr lang="en-US" altLang="ja-JP" dirty="0" err="1"/>
              <a:t>thông</a:t>
            </a:r>
            <a:r>
              <a:rPr lang="en-US" altLang="ja-JP" dirty="0"/>
              <a:t> qua bus </a:t>
            </a:r>
            <a:r>
              <a:rPr lang="en-US" altLang="ja-JP" dirty="0" err="1"/>
              <a:t>để</a:t>
            </a:r>
            <a:r>
              <a:rPr lang="en-US" altLang="ja-JP" dirty="0"/>
              <a:t> </a:t>
            </a:r>
            <a:r>
              <a:rPr lang="en-US" altLang="ja-JP" dirty="0" err="1"/>
              <a:t>truy</a:t>
            </a:r>
            <a:r>
              <a:rPr lang="en-US" altLang="ja-JP" dirty="0"/>
              <a:t> </a:t>
            </a:r>
            <a:r>
              <a:rPr lang="en-US" altLang="ja-JP" dirty="0" err="1"/>
              <a:t>xuất</a:t>
            </a:r>
            <a:r>
              <a:rPr lang="en-US" altLang="ja-JP" dirty="0"/>
              <a:t> </a:t>
            </a:r>
            <a:r>
              <a:rPr lang="en-US" altLang="ja-JP" dirty="0" err="1"/>
              <a:t>bộ</a:t>
            </a:r>
            <a:r>
              <a:rPr lang="en-US" altLang="ja-JP" dirty="0"/>
              <a:t> </a:t>
            </a:r>
            <a:r>
              <a:rPr lang="en-US" altLang="ja-JP" dirty="0" err="1"/>
              <a:t>nhớ</a:t>
            </a:r>
            <a:r>
              <a:rPr lang="en-US" altLang="ja-JP" dirty="0"/>
              <a:t> chia </a:t>
            </a:r>
            <a:r>
              <a:rPr lang="en-US" altLang="ja-JP" dirty="0" err="1"/>
              <a:t>sẻ</a:t>
            </a:r>
            <a:r>
              <a:rPr lang="en-US" altLang="ja-JP" dirty="0"/>
              <a:t> (shared memory).</a:t>
            </a:r>
          </a:p>
          <a:p>
            <a:pPr lvl="1"/>
            <a:endParaRPr lang="vi-VN" altLang="ja-JP" sz="2200"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pic>
        <p:nvPicPr>
          <p:cNvPr id="7" name="Picture 6">
            <a:extLst>
              <a:ext uri="{FF2B5EF4-FFF2-40B4-BE49-F238E27FC236}">
                <a16:creationId xmlns:a16="http://schemas.microsoft.com/office/drawing/2014/main" id="{D0CB787C-9399-460E-B386-5CC6E6714A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6882" y="3048001"/>
            <a:ext cx="621665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2.2. </a:t>
            </a:r>
            <a:r>
              <a:rPr lang="en-US" altLang="ja-JP" dirty="0" err="1"/>
              <a:t>Hoạt</a:t>
            </a:r>
            <a:r>
              <a:rPr lang="en-US" altLang="ja-JP" dirty="0"/>
              <a:t> </a:t>
            </a:r>
            <a:r>
              <a:rPr lang="en-US" altLang="ja-JP" dirty="0" err="1"/>
              <a:t>động</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3" name="コンテンツ プレースホルダー 2"/>
          <p:cNvSpPr>
            <a:spLocks noGrp="1"/>
          </p:cNvSpPr>
          <p:nvPr>
            <p:ph idx="1"/>
          </p:nvPr>
        </p:nvSpPr>
        <p:spPr>
          <a:xfrm>
            <a:off x="838200" y="1295400"/>
            <a:ext cx="10515600" cy="4824536"/>
          </a:xfrm>
        </p:spPr>
        <p:txBody>
          <a:bodyPr>
            <a:normAutofit fontScale="85000" lnSpcReduction="10000"/>
          </a:bodyPr>
          <a:lstStyle/>
          <a:p>
            <a:r>
              <a:rPr lang="en-US" altLang="ja-JP" sz="3100" dirty="0" err="1"/>
              <a:t>Các</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nhập</a:t>
            </a:r>
            <a:r>
              <a:rPr lang="en-US" altLang="ja-JP" sz="3100" dirty="0"/>
              <a:t>/</a:t>
            </a:r>
            <a:r>
              <a:rPr lang="en-US" altLang="ja-JP" sz="3100" dirty="0" err="1"/>
              <a:t>xuất</a:t>
            </a:r>
            <a:r>
              <a:rPr lang="en-US" altLang="ja-JP" sz="3100" dirty="0"/>
              <a:t> (I/O) </a:t>
            </a:r>
            <a:r>
              <a:rPr lang="en-US" altLang="ja-JP" sz="3100" dirty="0" err="1"/>
              <a:t>và</a:t>
            </a:r>
            <a:r>
              <a:rPr lang="en-US" altLang="ja-JP" sz="3100" dirty="0"/>
              <a:t> CPU </a:t>
            </a:r>
            <a:r>
              <a:rPr lang="en-US" altLang="ja-JP" sz="3100" dirty="0" err="1"/>
              <a:t>có</a:t>
            </a:r>
            <a:r>
              <a:rPr lang="en-US" altLang="ja-JP" sz="3100" dirty="0"/>
              <a:t> </a:t>
            </a:r>
            <a:r>
              <a:rPr lang="en-US" altLang="ja-JP" sz="3100" dirty="0" err="1"/>
              <a:t>thể</a:t>
            </a:r>
            <a:r>
              <a:rPr lang="en-US" altLang="ja-JP" sz="3100" dirty="0"/>
              <a:t> </a:t>
            </a:r>
            <a:r>
              <a:rPr lang="en-US" altLang="ja-JP" sz="3100" dirty="0" err="1"/>
              <a:t>thực</a:t>
            </a:r>
            <a:r>
              <a:rPr lang="en-US" altLang="ja-JP" sz="3100" dirty="0"/>
              <a:t> </a:t>
            </a:r>
            <a:r>
              <a:rPr lang="en-US" altLang="ja-JP" sz="3100" dirty="0" err="1"/>
              <a:t>thi</a:t>
            </a:r>
            <a:r>
              <a:rPr lang="en-US" altLang="ja-JP" sz="3100" dirty="0"/>
              <a:t> </a:t>
            </a:r>
            <a:r>
              <a:rPr lang="en-US" altLang="ja-JP" sz="3100" dirty="0" err="1"/>
              <a:t>đồng</a:t>
            </a:r>
            <a:r>
              <a:rPr lang="en-US" altLang="ja-JP" sz="3100" dirty="0"/>
              <a:t> </a:t>
            </a:r>
            <a:r>
              <a:rPr lang="en-US" altLang="ja-JP" sz="3100" dirty="0" err="1"/>
              <a:t>thời</a:t>
            </a:r>
            <a:r>
              <a:rPr lang="en-US" altLang="ja-JP" sz="3100" dirty="0"/>
              <a:t> (concurrently).</a:t>
            </a:r>
          </a:p>
          <a:p>
            <a:r>
              <a:rPr lang="en-US" altLang="ja-JP" sz="3100" dirty="0" err="1"/>
              <a:t>Mỗi</a:t>
            </a:r>
            <a:r>
              <a:rPr lang="en-US" altLang="ja-JP" sz="3100" dirty="0"/>
              <a:t> </a:t>
            </a:r>
            <a:r>
              <a:rPr lang="en-US" altLang="ja-JP" sz="3100" dirty="0" err="1"/>
              <a:t>trình</a:t>
            </a:r>
            <a:r>
              <a:rPr lang="en-US" altLang="ja-JP" sz="3100" dirty="0"/>
              <a:t> </a:t>
            </a:r>
            <a:r>
              <a:rPr lang="en-US" altLang="ja-JP" sz="3100" dirty="0" err="1"/>
              <a:t>điều</a:t>
            </a:r>
            <a:r>
              <a:rPr lang="en-US" altLang="ja-JP" sz="3100" dirty="0"/>
              <a:t> </a:t>
            </a:r>
            <a:r>
              <a:rPr lang="en-US" altLang="ja-JP" sz="3100" dirty="0" err="1"/>
              <a:t>khiển</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chịu</a:t>
            </a:r>
            <a:r>
              <a:rPr lang="en-US" altLang="ja-JP" sz="3100" dirty="0"/>
              <a:t> </a:t>
            </a:r>
            <a:r>
              <a:rPr lang="en-US" altLang="ja-JP" sz="3100" dirty="0" err="1"/>
              <a:t>trách</a:t>
            </a:r>
            <a:r>
              <a:rPr lang="en-US" altLang="ja-JP" sz="3100" dirty="0"/>
              <a:t> </a:t>
            </a:r>
            <a:r>
              <a:rPr lang="en-US" altLang="ja-JP" sz="3100" dirty="0" err="1"/>
              <a:t>nhiệm</a:t>
            </a:r>
            <a:r>
              <a:rPr lang="en-US" altLang="ja-JP" sz="3100" dirty="0"/>
              <a:t> </a:t>
            </a:r>
            <a:r>
              <a:rPr lang="en-US" altLang="ja-JP" sz="3100" dirty="0" err="1"/>
              <a:t>một</a:t>
            </a:r>
            <a:r>
              <a:rPr lang="en-US" altLang="ja-JP" sz="3100" dirty="0"/>
              <a:t> </a:t>
            </a:r>
            <a:r>
              <a:rPr lang="en-US" altLang="ja-JP" sz="3100" dirty="0" err="1"/>
              <a:t>loại</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cụ</a:t>
            </a:r>
            <a:r>
              <a:rPr lang="en-US" altLang="ja-JP" sz="3100" dirty="0"/>
              <a:t> </a:t>
            </a:r>
            <a:r>
              <a:rPr lang="en-US" altLang="ja-JP" sz="3100" dirty="0" err="1"/>
              <a:t>thể</a:t>
            </a:r>
            <a:r>
              <a:rPr lang="en-US" altLang="ja-JP" sz="3100" dirty="0"/>
              <a:t>.</a:t>
            </a:r>
          </a:p>
          <a:p>
            <a:r>
              <a:rPr lang="en-US" altLang="ja-JP" sz="3100" dirty="0" err="1"/>
              <a:t>Mỗi</a:t>
            </a:r>
            <a:r>
              <a:rPr lang="en-US" altLang="ja-JP" sz="3100" dirty="0"/>
              <a:t> </a:t>
            </a:r>
            <a:r>
              <a:rPr lang="en-US" altLang="ja-JP" sz="3100" dirty="0" err="1"/>
              <a:t>trình</a:t>
            </a:r>
            <a:r>
              <a:rPr lang="en-US" altLang="ja-JP" sz="3100" dirty="0"/>
              <a:t> </a:t>
            </a:r>
            <a:r>
              <a:rPr lang="en-US" altLang="ja-JP" sz="3100" dirty="0" err="1"/>
              <a:t>điều</a:t>
            </a:r>
            <a:r>
              <a:rPr lang="en-US" altLang="ja-JP" sz="3100" dirty="0"/>
              <a:t> </a:t>
            </a:r>
            <a:r>
              <a:rPr lang="en-US" altLang="ja-JP" sz="3100" dirty="0" err="1"/>
              <a:t>khiển</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có</a:t>
            </a:r>
            <a:r>
              <a:rPr lang="en-US" altLang="ja-JP" sz="3100" dirty="0"/>
              <a:t> </a:t>
            </a:r>
            <a:r>
              <a:rPr lang="en-US" altLang="ja-JP" sz="3100" dirty="0" err="1"/>
              <a:t>một</a:t>
            </a:r>
            <a:r>
              <a:rPr lang="en-US" altLang="ja-JP" sz="3100" dirty="0"/>
              <a:t> </a:t>
            </a:r>
            <a:r>
              <a:rPr lang="en-US" altLang="ja-JP" sz="3100" dirty="0" err="1"/>
              <a:t>bộ</a:t>
            </a:r>
            <a:r>
              <a:rPr lang="en-US" altLang="ja-JP" sz="3100" dirty="0"/>
              <a:t> </a:t>
            </a:r>
            <a:r>
              <a:rPr lang="en-US" altLang="ja-JP" sz="3100" dirty="0" err="1"/>
              <a:t>đệm</a:t>
            </a:r>
            <a:r>
              <a:rPr lang="en-US" altLang="ja-JP" sz="3100" dirty="0"/>
              <a:t> (buffer) </a:t>
            </a:r>
            <a:r>
              <a:rPr lang="en-US" altLang="ja-JP" sz="3100" dirty="0" err="1"/>
              <a:t>cục</a:t>
            </a:r>
            <a:r>
              <a:rPr lang="en-US" altLang="ja-JP" sz="3100" dirty="0"/>
              <a:t> </a:t>
            </a:r>
            <a:r>
              <a:rPr lang="en-US" altLang="ja-JP" sz="3100" dirty="0" err="1"/>
              <a:t>bộ</a:t>
            </a:r>
            <a:r>
              <a:rPr lang="en-US" altLang="ja-JP" sz="3100" dirty="0"/>
              <a:t> (local). </a:t>
            </a:r>
          </a:p>
          <a:p>
            <a:r>
              <a:rPr lang="en-US" altLang="ja-JP" sz="3100" dirty="0" err="1"/>
              <a:t>Mỗi</a:t>
            </a:r>
            <a:r>
              <a:rPr lang="en-US" altLang="ja-JP" sz="3100" dirty="0"/>
              <a:t> </a:t>
            </a:r>
            <a:r>
              <a:rPr lang="en-US" altLang="ja-JP" sz="3100" dirty="0" err="1"/>
              <a:t>loại</a:t>
            </a:r>
            <a:r>
              <a:rPr lang="en-US" altLang="ja-JP" sz="3100" dirty="0"/>
              <a:t> </a:t>
            </a:r>
            <a:r>
              <a:rPr lang="en-US" altLang="ja-JP" sz="3100" dirty="0" err="1"/>
              <a:t>trình</a:t>
            </a:r>
            <a:r>
              <a:rPr lang="en-US" altLang="ja-JP" sz="3100" dirty="0"/>
              <a:t> </a:t>
            </a:r>
            <a:r>
              <a:rPr lang="en-US" altLang="ja-JP" sz="3100" dirty="0" err="1"/>
              <a:t>điều</a:t>
            </a:r>
            <a:r>
              <a:rPr lang="en-US" altLang="ja-JP" sz="3100" dirty="0"/>
              <a:t> </a:t>
            </a:r>
            <a:r>
              <a:rPr lang="en-US" altLang="ja-JP" sz="3100" dirty="0" err="1"/>
              <a:t>khiển</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có</a:t>
            </a:r>
            <a:r>
              <a:rPr lang="en-US" altLang="ja-JP" sz="3100" dirty="0"/>
              <a:t> </a:t>
            </a:r>
            <a:r>
              <a:rPr lang="en-US" altLang="ja-JP" sz="3100" dirty="0" err="1"/>
              <a:t>một</a:t>
            </a:r>
            <a:r>
              <a:rPr lang="en-US" altLang="ja-JP" sz="3100" dirty="0"/>
              <a:t> device driver </a:t>
            </a:r>
            <a:r>
              <a:rPr lang="en-US" altLang="ja-JP" sz="3100" dirty="0" err="1"/>
              <a:t>tương</a:t>
            </a:r>
            <a:r>
              <a:rPr lang="en-US" altLang="ja-JP" sz="3100" dirty="0"/>
              <a:t> </a:t>
            </a:r>
            <a:r>
              <a:rPr lang="en-US" altLang="ja-JP" sz="3100" dirty="0" err="1"/>
              <a:t>ứng</a:t>
            </a:r>
            <a:r>
              <a:rPr lang="en-US" altLang="ja-JP" sz="3100" dirty="0"/>
              <a:t> </a:t>
            </a:r>
            <a:r>
              <a:rPr lang="en-US" altLang="ja-JP" sz="3100" dirty="0" err="1"/>
              <a:t>của</a:t>
            </a:r>
            <a:r>
              <a:rPr lang="en-US" altLang="ja-JP" sz="3100" dirty="0"/>
              <a:t> </a:t>
            </a:r>
            <a:r>
              <a:rPr lang="en-US" altLang="ja-JP" sz="3100" dirty="0" err="1"/>
              <a:t>hệ</a:t>
            </a:r>
            <a:r>
              <a:rPr lang="en-US" altLang="ja-JP" sz="3100" dirty="0"/>
              <a:t> </a:t>
            </a:r>
            <a:r>
              <a:rPr lang="en-US" altLang="ja-JP" sz="3100" dirty="0" err="1"/>
              <a:t>điều</a:t>
            </a:r>
            <a:r>
              <a:rPr lang="en-US" altLang="ja-JP" sz="3100" dirty="0"/>
              <a:t> </a:t>
            </a:r>
            <a:r>
              <a:rPr lang="en-US" altLang="ja-JP" sz="3100" dirty="0" err="1"/>
              <a:t>hành</a:t>
            </a:r>
            <a:r>
              <a:rPr lang="en-US" altLang="ja-JP" sz="3100" dirty="0"/>
              <a:t> </a:t>
            </a:r>
            <a:r>
              <a:rPr lang="en-US" altLang="ja-JP" sz="3100" dirty="0" err="1"/>
              <a:t>để</a:t>
            </a:r>
            <a:r>
              <a:rPr lang="en-US" altLang="ja-JP" sz="3100" dirty="0"/>
              <a:t> </a:t>
            </a:r>
            <a:r>
              <a:rPr lang="en-US" altLang="ja-JP" sz="3100" dirty="0" err="1"/>
              <a:t>quản</a:t>
            </a:r>
            <a:r>
              <a:rPr lang="en-US" altLang="ja-JP" sz="3100" dirty="0"/>
              <a:t> </a:t>
            </a:r>
            <a:r>
              <a:rPr lang="en-US" altLang="ja-JP" sz="3100" dirty="0" err="1"/>
              <a:t>lý</a:t>
            </a:r>
            <a:r>
              <a:rPr lang="en-US" altLang="ja-JP" sz="3100" dirty="0"/>
              <a:t> </a:t>
            </a:r>
            <a:r>
              <a:rPr lang="en-US" altLang="ja-JP" sz="3100" dirty="0" err="1"/>
              <a:t>nó</a:t>
            </a:r>
            <a:r>
              <a:rPr lang="en-US" altLang="ja-JP" sz="3100" dirty="0"/>
              <a:t>. </a:t>
            </a:r>
          </a:p>
          <a:p>
            <a:r>
              <a:rPr lang="en-US" altLang="ja-JP" sz="3100" dirty="0"/>
              <a:t>CPU di </a:t>
            </a:r>
            <a:r>
              <a:rPr lang="en-US" altLang="ja-JP" sz="3100" dirty="0" err="1"/>
              <a:t>chuyển</a:t>
            </a:r>
            <a:r>
              <a:rPr lang="en-US" altLang="ja-JP" sz="3100" dirty="0"/>
              <a:t> </a:t>
            </a:r>
            <a:r>
              <a:rPr lang="en-US" altLang="ja-JP" sz="3100" dirty="0" err="1"/>
              <a:t>dữ</a:t>
            </a:r>
            <a:r>
              <a:rPr lang="en-US" altLang="ja-JP" sz="3100" dirty="0"/>
              <a:t> </a:t>
            </a:r>
            <a:r>
              <a:rPr lang="en-US" altLang="ja-JP" sz="3100" dirty="0" err="1"/>
              <a:t>liệu</a:t>
            </a:r>
            <a:r>
              <a:rPr lang="en-US" altLang="ja-JP" sz="3100" dirty="0"/>
              <a:t> </a:t>
            </a:r>
            <a:r>
              <a:rPr lang="en-US" altLang="ja-JP" sz="3100" dirty="0" err="1"/>
              <a:t>giữa</a:t>
            </a:r>
            <a:r>
              <a:rPr lang="en-US" altLang="ja-JP" sz="3100" dirty="0"/>
              <a:t> </a:t>
            </a:r>
            <a:r>
              <a:rPr lang="en-US" altLang="ja-JP" sz="3100" dirty="0" err="1"/>
              <a:t>bộ</a:t>
            </a:r>
            <a:r>
              <a:rPr lang="en-US" altLang="ja-JP" sz="3100" dirty="0"/>
              <a:t> </a:t>
            </a:r>
            <a:r>
              <a:rPr lang="en-US" altLang="ja-JP" sz="3100" dirty="0" err="1"/>
              <a:t>nhớ</a:t>
            </a:r>
            <a:r>
              <a:rPr lang="en-US" altLang="ja-JP" sz="3100" dirty="0"/>
              <a:t> </a:t>
            </a:r>
            <a:r>
              <a:rPr lang="en-US" altLang="ja-JP" sz="3100" dirty="0" err="1"/>
              <a:t>chính</a:t>
            </a:r>
            <a:r>
              <a:rPr lang="en-US" altLang="ja-JP" sz="3100" dirty="0"/>
              <a:t> </a:t>
            </a:r>
            <a:r>
              <a:rPr lang="en-US" altLang="ja-JP" sz="3100" dirty="0" err="1"/>
              <a:t>và</a:t>
            </a:r>
            <a:r>
              <a:rPr lang="en-US" altLang="ja-JP" sz="3100" dirty="0"/>
              <a:t> </a:t>
            </a:r>
            <a:r>
              <a:rPr lang="en-US" altLang="ja-JP" sz="3100" dirty="0" err="1"/>
              <a:t>các</a:t>
            </a:r>
            <a:r>
              <a:rPr lang="en-US" altLang="ja-JP" sz="3100" dirty="0"/>
              <a:t> </a:t>
            </a:r>
            <a:r>
              <a:rPr lang="en-US" altLang="ja-JP" sz="3100" dirty="0" err="1"/>
              <a:t>bộ</a:t>
            </a:r>
            <a:r>
              <a:rPr lang="en-US" altLang="ja-JP" sz="3100" dirty="0"/>
              <a:t> </a:t>
            </a:r>
            <a:r>
              <a:rPr lang="en-US" altLang="ja-JP" sz="3100" dirty="0" err="1"/>
              <a:t>đệm</a:t>
            </a:r>
            <a:r>
              <a:rPr lang="en-US" altLang="ja-JP" sz="3100" dirty="0"/>
              <a:t> </a:t>
            </a:r>
            <a:r>
              <a:rPr lang="en-US" altLang="ja-JP" sz="3100" dirty="0" err="1"/>
              <a:t>cục</a:t>
            </a:r>
            <a:r>
              <a:rPr lang="en-US" altLang="ja-JP" sz="3100" dirty="0"/>
              <a:t> </a:t>
            </a:r>
            <a:r>
              <a:rPr lang="en-US" altLang="ja-JP" sz="3100" dirty="0" err="1"/>
              <a:t>bộ</a:t>
            </a:r>
            <a:r>
              <a:rPr lang="en-US" altLang="ja-JP" sz="3100" dirty="0"/>
              <a:t>. </a:t>
            </a:r>
          </a:p>
          <a:p>
            <a:r>
              <a:rPr lang="en-US" altLang="ja-JP" sz="3100" dirty="0"/>
              <a:t>Khi </a:t>
            </a:r>
            <a:r>
              <a:rPr lang="en-US" altLang="ja-JP" sz="3100" dirty="0" err="1"/>
              <a:t>trình</a:t>
            </a:r>
            <a:r>
              <a:rPr lang="en-US" altLang="ja-JP" sz="3100" dirty="0"/>
              <a:t> </a:t>
            </a:r>
            <a:r>
              <a:rPr lang="en-US" altLang="ja-JP" sz="3100" dirty="0" err="1"/>
              <a:t>điều</a:t>
            </a:r>
            <a:r>
              <a:rPr lang="en-US" altLang="ja-JP" sz="3100" dirty="0"/>
              <a:t> </a:t>
            </a:r>
            <a:r>
              <a:rPr lang="en-US" altLang="ja-JP" sz="3100" dirty="0" err="1"/>
              <a:t>khiển</a:t>
            </a:r>
            <a:r>
              <a:rPr lang="en-US" altLang="ja-JP" sz="3100" dirty="0"/>
              <a:t> </a:t>
            </a:r>
            <a:r>
              <a:rPr lang="en-US" altLang="ja-JP" sz="3100" dirty="0" err="1"/>
              <a:t>thiết</a:t>
            </a:r>
            <a:r>
              <a:rPr lang="en-US" altLang="ja-JP" sz="3100" dirty="0"/>
              <a:t> </a:t>
            </a:r>
            <a:r>
              <a:rPr lang="en-US" altLang="ja-JP" sz="3100" dirty="0" err="1"/>
              <a:t>bị</a:t>
            </a:r>
            <a:r>
              <a:rPr lang="en-US" altLang="ja-JP" sz="3100" dirty="0"/>
              <a:t> </a:t>
            </a:r>
            <a:r>
              <a:rPr lang="en-US" altLang="ja-JP" sz="3100" dirty="0" err="1"/>
              <a:t>hoàn</a:t>
            </a:r>
            <a:r>
              <a:rPr lang="en-US" altLang="ja-JP" sz="3100" dirty="0"/>
              <a:t> </a:t>
            </a:r>
            <a:r>
              <a:rPr lang="en-US" altLang="ja-JP" sz="3100" dirty="0" err="1"/>
              <a:t>tất</a:t>
            </a:r>
            <a:r>
              <a:rPr lang="en-US" altLang="ja-JP" sz="3100" dirty="0"/>
              <a:t> </a:t>
            </a:r>
            <a:r>
              <a:rPr lang="en-US" altLang="ja-JP" sz="3100" dirty="0" err="1"/>
              <a:t>các</a:t>
            </a:r>
            <a:r>
              <a:rPr lang="en-US" altLang="ja-JP" sz="3100" dirty="0"/>
              <a:t> </a:t>
            </a:r>
            <a:r>
              <a:rPr lang="en-US" altLang="ja-JP" sz="3100" dirty="0" err="1"/>
              <a:t>thao</a:t>
            </a:r>
            <a:r>
              <a:rPr lang="en-US" altLang="ja-JP" sz="3100" dirty="0"/>
              <a:t> </a:t>
            </a:r>
            <a:r>
              <a:rPr lang="en-US" altLang="ja-JP" sz="3100" dirty="0" err="1"/>
              <a:t>tác</a:t>
            </a:r>
            <a:r>
              <a:rPr lang="en-US" altLang="ja-JP" sz="3100" dirty="0"/>
              <a:t>, </a:t>
            </a:r>
            <a:r>
              <a:rPr lang="en-US" altLang="ja-JP" sz="3100" dirty="0" err="1"/>
              <a:t>nó</a:t>
            </a:r>
            <a:r>
              <a:rPr lang="en-US" altLang="ja-JP" sz="3100" dirty="0"/>
              <a:t> </a:t>
            </a:r>
            <a:r>
              <a:rPr lang="en-US" altLang="ja-JP" sz="3100" dirty="0" err="1"/>
              <a:t>báo</a:t>
            </a:r>
            <a:r>
              <a:rPr lang="en-US" altLang="ja-JP" sz="3100" dirty="0"/>
              <a:t> </a:t>
            </a:r>
            <a:r>
              <a:rPr lang="en-US" altLang="ja-JP" sz="3100" dirty="0" err="1"/>
              <a:t>hiệu</a:t>
            </a:r>
            <a:r>
              <a:rPr lang="en-US" altLang="ja-JP" sz="3100" dirty="0"/>
              <a:t> </a:t>
            </a:r>
            <a:r>
              <a:rPr lang="en-US" altLang="ja-JP" sz="3100" dirty="0" err="1"/>
              <a:t>cho</a:t>
            </a:r>
            <a:r>
              <a:rPr lang="en-US" altLang="ja-JP" sz="3100" dirty="0"/>
              <a:t> CPU </a:t>
            </a:r>
            <a:r>
              <a:rPr lang="en-US" altLang="ja-JP" sz="3100" dirty="0" err="1"/>
              <a:t>bằng</a:t>
            </a:r>
            <a:r>
              <a:rPr lang="en-US" altLang="ja-JP" sz="3100" dirty="0"/>
              <a:t> </a:t>
            </a:r>
            <a:r>
              <a:rPr lang="en-US" altLang="ja-JP" sz="3100" dirty="0" err="1"/>
              <a:t>cách</a:t>
            </a:r>
            <a:r>
              <a:rPr lang="en-US" altLang="ja-JP" sz="3100" dirty="0"/>
              <a:t> </a:t>
            </a:r>
            <a:r>
              <a:rPr lang="en-US" altLang="ja-JP" sz="3100" dirty="0" err="1"/>
              <a:t>phát</a:t>
            </a:r>
            <a:r>
              <a:rPr lang="en-US" altLang="ja-JP" sz="3100" dirty="0"/>
              <a:t> </a:t>
            </a:r>
            <a:r>
              <a:rPr lang="en-US" altLang="ja-JP" sz="3100" dirty="0" err="1"/>
              <a:t>sinh</a:t>
            </a:r>
            <a:r>
              <a:rPr lang="en-US" altLang="ja-JP" sz="3100" dirty="0"/>
              <a:t> </a:t>
            </a:r>
            <a:r>
              <a:rPr lang="en-US" altLang="ja-JP" sz="3100" dirty="0" err="1"/>
              <a:t>một</a:t>
            </a:r>
            <a:r>
              <a:rPr lang="en-US" altLang="ja-JP" sz="3100" dirty="0"/>
              <a:t> </a:t>
            </a:r>
            <a:r>
              <a:rPr lang="en-US" altLang="ja-JP" sz="3100" dirty="0" err="1"/>
              <a:t>ngắt</a:t>
            </a:r>
            <a:r>
              <a:rPr lang="en-US" altLang="ja-JP" sz="3100" dirty="0"/>
              <a:t> (interrupt).</a:t>
            </a:r>
          </a:p>
          <a:p>
            <a:endParaRPr lang="en-US" altLang="ja-JP" dirty="0"/>
          </a:p>
          <a:p>
            <a:endParaRPr lang="en-US" altLang="ja-JP" dirty="0"/>
          </a:p>
          <a:p>
            <a:endParaRPr lang="en-US" altLang="ja-JP" dirty="0"/>
          </a:p>
          <a:p>
            <a:pPr lvl="1"/>
            <a:endParaRPr lang="en-US" altLang="ja-JP" sz="2200" dirty="0"/>
          </a:p>
          <a:p>
            <a:pPr lvl="1"/>
            <a:endParaRPr lang="vi-VN" altLang="ja-JP" sz="2200"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9283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fontScale="92500"/>
          </a:bodyPr>
          <a:lstStyle/>
          <a:p>
            <a:r>
              <a:rPr lang="en-US" dirty="0"/>
              <a:t>HOẠT ĐỘNG BÊN TRONG MÁY TÍNH</a:t>
            </a:r>
          </a:p>
        </p:txBody>
      </p:sp>
      <p:sp>
        <p:nvSpPr>
          <p:cNvPr id="3" name="Text Placeholder 2">
            <a:extLst>
              <a:ext uri="{FF2B5EF4-FFF2-40B4-BE49-F238E27FC236}">
                <a16:creationId xmlns:a16="http://schemas.microsoft.com/office/drawing/2014/main" id="{B6992CDB-541D-FF4F-4E92-015FA6641DAB}"/>
              </a:ext>
            </a:extLst>
          </p:cNvPr>
          <p:cNvSpPr>
            <a:spLocks noGrp="1"/>
          </p:cNvSpPr>
          <p:nvPr>
            <p:ph type="body" sz="quarter" idx="14"/>
          </p:nvPr>
        </p:nvSpPr>
        <p:spPr/>
        <p:txBody>
          <a:bodyPr/>
          <a:lstStyle/>
          <a:p>
            <a:r>
              <a:rPr lang="en-US" dirty="0"/>
              <a:t>2.3. </a:t>
            </a:r>
            <a:r>
              <a:rPr lang="en-US" dirty="0" err="1"/>
              <a:t>Ngắt</a:t>
            </a:r>
            <a:endParaRPr lang="en-US" dirty="0"/>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02.</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16181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2.3. </a:t>
            </a:r>
            <a:r>
              <a:rPr kumimoji="1" lang="en-US" altLang="ja-JP" dirty="0" err="1"/>
              <a:t>Ngắt</a:t>
            </a:r>
            <a:endParaRPr kumimoji="1" lang="ja-JP" altLang="en-US" dirty="0"/>
          </a:p>
        </p:txBody>
      </p:sp>
      <p:sp>
        <p:nvSpPr>
          <p:cNvPr id="3" name="コンテンツ プレースホルダー 2"/>
          <p:cNvSpPr>
            <a:spLocks noGrp="1"/>
          </p:cNvSpPr>
          <p:nvPr>
            <p:ph idx="1"/>
          </p:nvPr>
        </p:nvSpPr>
        <p:spPr>
          <a:xfrm>
            <a:off x="774145" y="1371600"/>
            <a:ext cx="10579655" cy="4824536"/>
          </a:xfrm>
        </p:spPr>
        <p:txBody>
          <a:bodyPr>
            <a:normAutofit/>
          </a:bodyPr>
          <a:lstStyle/>
          <a:p>
            <a:r>
              <a:rPr lang="en-US" altLang="ja-JP" dirty="0" err="1"/>
              <a:t>Đặc</a:t>
            </a:r>
            <a:r>
              <a:rPr lang="en-US" altLang="ja-JP" dirty="0"/>
              <a:t> </a:t>
            </a:r>
            <a:r>
              <a:rPr lang="en-US" altLang="ja-JP" dirty="0" err="1"/>
              <a:t>điểm</a:t>
            </a:r>
            <a:r>
              <a:rPr lang="en-US" altLang="ja-JP" dirty="0"/>
              <a:t> </a:t>
            </a:r>
            <a:r>
              <a:rPr lang="en-US" altLang="ja-JP" dirty="0" err="1"/>
              <a:t>cơ</a:t>
            </a:r>
            <a:r>
              <a:rPr lang="en-US" altLang="ja-JP" dirty="0"/>
              <a:t> </a:t>
            </a:r>
            <a:r>
              <a:rPr lang="en-US" altLang="ja-JP" dirty="0" err="1"/>
              <a:t>bản</a:t>
            </a:r>
            <a:r>
              <a:rPr lang="en-US" altLang="ja-JP" dirty="0"/>
              <a:t> </a:t>
            </a:r>
            <a:r>
              <a:rPr lang="en-US" altLang="ja-JP" dirty="0" err="1"/>
              <a:t>của</a:t>
            </a:r>
            <a:r>
              <a:rPr lang="en-US" altLang="ja-JP" dirty="0"/>
              <a:t> </a:t>
            </a:r>
            <a:r>
              <a:rPr lang="en-US" altLang="ja-JP" dirty="0" err="1"/>
              <a:t>ngắt</a:t>
            </a:r>
            <a:r>
              <a:rPr lang="en-US" altLang="ja-JP" dirty="0"/>
              <a:t>:</a:t>
            </a:r>
            <a:endParaRPr lang="vi-VN" altLang="ja-JP" dirty="0"/>
          </a:p>
          <a:p>
            <a:pPr lvl="1"/>
            <a:r>
              <a:rPr lang="en-US" altLang="ja-JP" dirty="0" err="1"/>
              <a:t>Ngắt</a:t>
            </a:r>
            <a:r>
              <a:rPr lang="en-US" altLang="ja-JP" dirty="0"/>
              <a:t> </a:t>
            </a:r>
            <a:r>
              <a:rPr lang="en-US" altLang="ja-JP" dirty="0" err="1"/>
              <a:t>chuyển</a:t>
            </a:r>
            <a:r>
              <a:rPr lang="en-US" altLang="ja-JP" dirty="0"/>
              <a:t> </a:t>
            </a:r>
            <a:r>
              <a:rPr lang="en-US" altLang="ja-JP" dirty="0" err="1"/>
              <a:t>điều</a:t>
            </a:r>
            <a:r>
              <a:rPr lang="en-US" altLang="ja-JP" dirty="0"/>
              <a:t> </a:t>
            </a:r>
            <a:r>
              <a:rPr lang="en-US" altLang="ja-JP" dirty="0" err="1"/>
              <a:t>khiển</a:t>
            </a:r>
            <a:r>
              <a:rPr lang="en-US" altLang="ja-JP" dirty="0"/>
              <a:t> </a:t>
            </a:r>
            <a:r>
              <a:rPr lang="en-US" altLang="ja-JP" dirty="0" err="1"/>
              <a:t>đến</a:t>
            </a:r>
            <a:r>
              <a:rPr lang="en-US" altLang="ja-JP" dirty="0"/>
              <a:t> </a:t>
            </a:r>
            <a:r>
              <a:rPr lang="en-US" altLang="en-US" dirty="0"/>
              <a:t>interrupt service routine </a:t>
            </a:r>
            <a:r>
              <a:rPr lang="en-US" altLang="en-US" dirty="0" err="1"/>
              <a:t>thông</a:t>
            </a:r>
            <a:r>
              <a:rPr lang="en-US" altLang="en-US" dirty="0"/>
              <a:t> qua interrupt vector (</a:t>
            </a:r>
            <a:r>
              <a:rPr lang="en-US" altLang="en-US" dirty="0" err="1"/>
              <a:t>chứa</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của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service routine).</a:t>
            </a:r>
          </a:p>
          <a:p>
            <a:pPr lvl="1"/>
            <a:r>
              <a:rPr lang="en-US" altLang="en-US" dirty="0" err="1"/>
              <a:t>Kiến</a:t>
            </a:r>
            <a:r>
              <a:rPr lang="en-US" altLang="en-US" dirty="0"/>
              <a:t> </a:t>
            </a:r>
            <a:r>
              <a:rPr lang="en-US" altLang="en-US" dirty="0" err="1"/>
              <a:t>trúc</a:t>
            </a:r>
            <a:r>
              <a:rPr lang="en-US" altLang="en-US" dirty="0"/>
              <a:t> </a:t>
            </a:r>
            <a:r>
              <a:rPr lang="en-US" altLang="en-US" dirty="0" err="1"/>
              <a:t>ngắt</a:t>
            </a:r>
            <a:r>
              <a:rPr lang="en-US" altLang="en-US" dirty="0"/>
              <a:t> </a:t>
            </a:r>
            <a:r>
              <a:rPr lang="en-US" altLang="en-US" dirty="0" err="1"/>
              <a:t>phải</a:t>
            </a:r>
            <a:r>
              <a:rPr lang="en-US" altLang="en-US" dirty="0"/>
              <a:t> </a:t>
            </a:r>
            <a:r>
              <a:rPr lang="en-US" altLang="en-US" dirty="0" err="1"/>
              <a:t>lưu</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của</a:t>
            </a:r>
            <a:r>
              <a:rPr lang="en-US" altLang="en-US" dirty="0"/>
              <a:t> </a:t>
            </a:r>
            <a:r>
              <a:rPr lang="en-US" altLang="en-US" dirty="0" err="1"/>
              <a:t>lệnh</a:t>
            </a:r>
            <a:r>
              <a:rPr lang="en-US" altLang="en-US" dirty="0"/>
              <a:t> </a:t>
            </a:r>
            <a:r>
              <a:rPr lang="en-US" altLang="en-US" dirty="0" err="1"/>
              <a:t>phát</a:t>
            </a:r>
            <a:r>
              <a:rPr lang="en-US" altLang="en-US" dirty="0"/>
              <a:t> </a:t>
            </a:r>
            <a:r>
              <a:rPr lang="en-US" altLang="en-US" dirty="0" err="1"/>
              <a:t>sinh</a:t>
            </a:r>
            <a:r>
              <a:rPr lang="en-US" altLang="en-US" dirty="0"/>
              <a:t> </a:t>
            </a:r>
            <a:r>
              <a:rPr lang="en-US" altLang="en-US" dirty="0" err="1"/>
              <a:t>ngắt</a:t>
            </a:r>
            <a:r>
              <a:rPr lang="en-US" altLang="en-US" dirty="0"/>
              <a:t>.</a:t>
            </a:r>
          </a:p>
          <a:p>
            <a:pPr lvl="1"/>
            <a:r>
              <a:rPr lang="en-US" altLang="ja-JP" dirty="0" err="1"/>
              <a:t>Ngắt</a:t>
            </a:r>
            <a:r>
              <a:rPr lang="en-US" altLang="ja-JP" dirty="0"/>
              <a:t> </a:t>
            </a:r>
            <a:r>
              <a:rPr lang="en-US" altLang="ja-JP" dirty="0" err="1"/>
              <a:t>được</a:t>
            </a:r>
            <a:r>
              <a:rPr lang="en-US" altLang="ja-JP" dirty="0"/>
              <a:t> </a:t>
            </a:r>
            <a:r>
              <a:rPr lang="en-US" altLang="ja-JP" dirty="0" err="1"/>
              <a:t>tạo</a:t>
            </a:r>
            <a:r>
              <a:rPr lang="en-US" altLang="ja-JP" dirty="0"/>
              <a:t> </a:t>
            </a:r>
            <a:r>
              <a:rPr lang="en-US" altLang="ja-JP" dirty="0" err="1"/>
              <a:t>ra</a:t>
            </a:r>
            <a:r>
              <a:rPr lang="en-US" altLang="ja-JP" dirty="0"/>
              <a:t> </a:t>
            </a:r>
            <a:r>
              <a:rPr lang="en-US" altLang="ja-JP" dirty="0" err="1"/>
              <a:t>bởi</a:t>
            </a:r>
            <a:r>
              <a:rPr lang="en-US" altLang="ja-JP" dirty="0"/>
              <a:t> </a:t>
            </a:r>
            <a:r>
              <a:rPr lang="en-US" altLang="ja-JP" dirty="0" err="1"/>
              <a:t>phần</a:t>
            </a:r>
            <a:r>
              <a:rPr lang="en-US" altLang="ja-JP" dirty="0"/>
              <a:t> </a:t>
            </a:r>
            <a:r>
              <a:rPr lang="en-US" altLang="ja-JP" dirty="0" err="1"/>
              <a:t>mềm</a:t>
            </a:r>
            <a:r>
              <a:rPr lang="en-US" altLang="ja-JP" dirty="0"/>
              <a:t> do </a:t>
            </a:r>
            <a:r>
              <a:rPr lang="en-US" altLang="ja-JP" dirty="0" err="1"/>
              <a:t>một</a:t>
            </a:r>
            <a:r>
              <a:rPr lang="en-US" altLang="ja-JP" dirty="0"/>
              <a:t> </a:t>
            </a:r>
            <a:r>
              <a:rPr lang="en-US" altLang="ja-JP" dirty="0" err="1"/>
              <a:t>lỗi</a:t>
            </a:r>
            <a:r>
              <a:rPr lang="en-US" altLang="ja-JP" dirty="0"/>
              <a:t> (error) </a:t>
            </a:r>
            <a:r>
              <a:rPr lang="en-US" altLang="ja-JP" dirty="0" err="1"/>
              <a:t>hoặc</a:t>
            </a:r>
            <a:r>
              <a:rPr lang="en-US" altLang="ja-JP" dirty="0"/>
              <a:t> do </a:t>
            </a:r>
            <a:r>
              <a:rPr lang="en-US" altLang="ja-JP" dirty="0" err="1"/>
              <a:t>một</a:t>
            </a:r>
            <a:r>
              <a:rPr lang="en-US" altLang="ja-JP" dirty="0"/>
              <a:t> </a:t>
            </a:r>
            <a:r>
              <a:rPr lang="en-US" altLang="ja-JP" dirty="0" err="1"/>
              <a:t>yêu</a:t>
            </a:r>
            <a:r>
              <a:rPr lang="en-US" altLang="ja-JP" dirty="0"/>
              <a:t> </a:t>
            </a:r>
            <a:r>
              <a:rPr lang="en-US" altLang="ja-JP" dirty="0" err="1"/>
              <a:t>cầu</a:t>
            </a:r>
            <a:r>
              <a:rPr lang="en-US" altLang="ja-JP" dirty="0"/>
              <a:t> </a:t>
            </a:r>
            <a:r>
              <a:rPr lang="en-US" altLang="ja-JP" dirty="0" err="1"/>
              <a:t>của</a:t>
            </a:r>
            <a:r>
              <a:rPr lang="en-US" altLang="ja-JP" dirty="0"/>
              <a:t> </a:t>
            </a:r>
            <a:r>
              <a:rPr lang="en-US" altLang="ja-JP" dirty="0" err="1"/>
              <a:t>người</a:t>
            </a:r>
            <a:r>
              <a:rPr lang="en-US" altLang="ja-JP" dirty="0"/>
              <a:t> </a:t>
            </a:r>
            <a:r>
              <a:rPr lang="en-US" altLang="ja-JP" dirty="0" err="1"/>
              <a:t>dùng</a:t>
            </a:r>
            <a:r>
              <a:rPr lang="en-US" altLang="ja-JP" dirty="0"/>
              <a:t> (user request) </a:t>
            </a:r>
            <a:r>
              <a:rPr lang="en-US" altLang="ja-JP" dirty="0" err="1"/>
              <a:t>được</a:t>
            </a:r>
            <a:r>
              <a:rPr lang="en-US" altLang="ja-JP" dirty="0"/>
              <a:t> </a:t>
            </a:r>
            <a:r>
              <a:rPr lang="en-US" altLang="ja-JP" dirty="0" err="1"/>
              <a:t>gọi</a:t>
            </a:r>
            <a:r>
              <a:rPr lang="en-US" altLang="ja-JP" dirty="0"/>
              <a:t> </a:t>
            </a:r>
            <a:r>
              <a:rPr lang="en-US" altLang="ja-JP" dirty="0" err="1"/>
              <a:t>là</a:t>
            </a:r>
            <a:r>
              <a:rPr lang="en-US" altLang="ja-JP" dirty="0"/>
              <a:t> trap </a:t>
            </a:r>
            <a:r>
              <a:rPr lang="en-US" altLang="ja-JP" dirty="0" err="1"/>
              <a:t>hoặc</a:t>
            </a:r>
            <a:r>
              <a:rPr lang="en-US" altLang="ja-JP" dirty="0"/>
              <a:t> exception.</a:t>
            </a:r>
          </a:p>
          <a:p>
            <a:pPr lvl="1"/>
            <a:r>
              <a:rPr lang="en-US" altLang="ja-JP" dirty="0" err="1"/>
              <a:t>Hệ</a:t>
            </a:r>
            <a:r>
              <a:rPr lang="en-US" altLang="ja-JP" dirty="0"/>
              <a:t> </a:t>
            </a:r>
            <a:r>
              <a:rPr lang="en-US" altLang="ja-JP" dirty="0" err="1"/>
              <a:t>điều</a:t>
            </a:r>
            <a:r>
              <a:rPr lang="en-US" altLang="ja-JP" dirty="0"/>
              <a:t> </a:t>
            </a:r>
            <a:r>
              <a:rPr lang="en-US" altLang="ja-JP" dirty="0" err="1"/>
              <a:t>hành</a:t>
            </a:r>
            <a:r>
              <a:rPr lang="en-US" altLang="ja-JP" dirty="0"/>
              <a:t> </a:t>
            </a:r>
            <a:r>
              <a:rPr lang="en-US" altLang="ja-JP" dirty="0" err="1"/>
              <a:t>hoạt</a:t>
            </a:r>
            <a:r>
              <a:rPr lang="en-US" altLang="ja-JP" dirty="0"/>
              <a:t> </a:t>
            </a:r>
            <a:r>
              <a:rPr lang="en-US" altLang="ja-JP" dirty="0" err="1"/>
              <a:t>động</a:t>
            </a:r>
            <a:r>
              <a:rPr lang="en-US" altLang="ja-JP" dirty="0"/>
              <a:t> </a:t>
            </a:r>
            <a:r>
              <a:rPr lang="en-US" altLang="ja-JP" dirty="0" err="1"/>
              <a:t>định</a:t>
            </a:r>
            <a:r>
              <a:rPr lang="en-US" altLang="ja-JP" dirty="0"/>
              <a:t> </a:t>
            </a:r>
            <a:r>
              <a:rPr lang="en-US" altLang="ja-JP" dirty="0" err="1"/>
              <a:t>hướng</a:t>
            </a:r>
            <a:r>
              <a:rPr lang="en-US" altLang="ja-JP" dirty="0"/>
              <a:t> </a:t>
            </a:r>
            <a:r>
              <a:rPr lang="en-US" altLang="ja-JP" dirty="0" err="1"/>
              <a:t>theo</a:t>
            </a:r>
            <a:r>
              <a:rPr lang="en-US" altLang="ja-JP" dirty="0"/>
              <a:t> </a:t>
            </a:r>
            <a:r>
              <a:rPr lang="en-US" altLang="ja-JP" dirty="0" err="1"/>
              <a:t>ngắt</a:t>
            </a:r>
            <a:r>
              <a:rPr lang="en-US" altLang="ja-JP" dirty="0"/>
              <a:t> (interrupt driven).</a:t>
            </a:r>
          </a:p>
          <a:p>
            <a:pPr lvl="1"/>
            <a:endParaRPr lang="en-US" altLang="en-US" sz="1000" i="1"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192694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2.3. </a:t>
            </a:r>
            <a:r>
              <a:rPr kumimoji="1" lang="en-US" altLang="ja-JP" dirty="0" err="1"/>
              <a:t>Ngắt</a:t>
            </a:r>
            <a:endParaRPr kumimoji="1" lang="ja-JP" altLang="en-US" dirty="0"/>
          </a:p>
        </p:txBody>
      </p:sp>
      <p:sp>
        <p:nvSpPr>
          <p:cNvPr id="3" name="コンテンツ プレースホルダー 2"/>
          <p:cNvSpPr>
            <a:spLocks noGrp="1"/>
          </p:cNvSpPr>
          <p:nvPr>
            <p:ph idx="1"/>
          </p:nvPr>
        </p:nvSpPr>
        <p:spPr>
          <a:xfrm>
            <a:off x="774145" y="1371600"/>
            <a:ext cx="9642335" cy="4824536"/>
          </a:xfrm>
        </p:spPr>
        <p:txBody>
          <a:bodyPr/>
          <a:lstStyle/>
          <a:p>
            <a:r>
              <a:rPr lang="en-US" altLang="ja-JP" dirty="0" err="1"/>
              <a:t>Quá</a:t>
            </a:r>
            <a:r>
              <a:rPr lang="en-US" altLang="ja-JP" dirty="0"/>
              <a:t> </a:t>
            </a:r>
            <a:r>
              <a:rPr lang="en-US" altLang="ja-JP" dirty="0" err="1"/>
              <a:t>trình</a:t>
            </a:r>
            <a:r>
              <a:rPr lang="en-US" altLang="ja-JP" dirty="0"/>
              <a:t> </a:t>
            </a:r>
            <a:r>
              <a:rPr lang="en-US" altLang="ja-JP" dirty="0" err="1"/>
              <a:t>phát</a:t>
            </a:r>
            <a:r>
              <a:rPr lang="en-US" altLang="ja-JP" dirty="0"/>
              <a:t> </a:t>
            </a:r>
            <a:r>
              <a:rPr lang="en-US" altLang="ja-JP" dirty="0" err="1"/>
              <a:t>sinh</a:t>
            </a:r>
            <a:r>
              <a:rPr lang="en-US" altLang="ja-JP" dirty="0"/>
              <a:t> </a:t>
            </a:r>
            <a:r>
              <a:rPr lang="en-US" altLang="ja-JP" dirty="0" err="1"/>
              <a:t>và</a:t>
            </a:r>
            <a:r>
              <a:rPr lang="en-US" altLang="ja-JP" dirty="0"/>
              <a:t> </a:t>
            </a:r>
            <a:r>
              <a:rPr lang="en-US" altLang="ja-JP" dirty="0" err="1"/>
              <a:t>xử</a:t>
            </a:r>
            <a:r>
              <a:rPr lang="en-US" altLang="ja-JP" dirty="0"/>
              <a:t> </a:t>
            </a:r>
            <a:r>
              <a:rPr lang="en-US" altLang="ja-JP" dirty="0" err="1"/>
              <a:t>lý</a:t>
            </a:r>
            <a:r>
              <a:rPr lang="en-US" altLang="ja-JP" dirty="0"/>
              <a:t> </a:t>
            </a:r>
            <a:r>
              <a:rPr lang="en-US" altLang="ja-JP" dirty="0" err="1"/>
              <a:t>ngắt</a:t>
            </a:r>
            <a:endParaRPr lang="vi-VN" altLang="ja-JP" dirty="0"/>
          </a:p>
          <a:p>
            <a:pPr lvl="1"/>
            <a:endParaRPr lang="en-US" altLang="en-US" sz="1000" i="1"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pic>
        <p:nvPicPr>
          <p:cNvPr id="7" name="Picture 6">
            <a:extLst>
              <a:ext uri="{FF2B5EF4-FFF2-40B4-BE49-F238E27FC236}">
                <a16:creationId xmlns:a16="http://schemas.microsoft.com/office/drawing/2014/main" id="{41B33145-E046-43DB-9C9B-4E671F3D10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7701" y="2057401"/>
            <a:ext cx="835501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24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fontScale="92500"/>
          </a:bodyPr>
          <a:lstStyle/>
          <a:p>
            <a:r>
              <a:rPr lang="en-US" dirty="0"/>
              <a:t>HOẠT ĐỘNG BÊN TRONG MÁY TÍNH</a:t>
            </a:r>
          </a:p>
        </p:txBody>
      </p:sp>
      <p:sp>
        <p:nvSpPr>
          <p:cNvPr id="3" name="Text Placeholder 2">
            <a:extLst>
              <a:ext uri="{FF2B5EF4-FFF2-40B4-BE49-F238E27FC236}">
                <a16:creationId xmlns:a16="http://schemas.microsoft.com/office/drawing/2014/main" id="{B6992CDB-541D-FF4F-4E92-015FA6641DAB}"/>
              </a:ext>
            </a:extLst>
          </p:cNvPr>
          <p:cNvSpPr>
            <a:spLocks noGrp="1"/>
          </p:cNvSpPr>
          <p:nvPr>
            <p:ph type="body" sz="quarter" idx="14"/>
          </p:nvPr>
        </p:nvSpPr>
        <p:spPr/>
        <p:txBody>
          <a:bodyPr/>
          <a:lstStyle/>
          <a:p>
            <a:r>
              <a:rPr lang="en-US" dirty="0"/>
              <a:t>2.4. </a:t>
            </a:r>
            <a:r>
              <a:rPr lang="en-US" dirty="0" err="1"/>
              <a:t>Cấu</a:t>
            </a:r>
            <a:r>
              <a:rPr lang="en-US" dirty="0"/>
              <a:t> </a:t>
            </a:r>
            <a:r>
              <a:rPr lang="en-US" dirty="0" err="1"/>
              <a:t>trúc</a:t>
            </a:r>
            <a:r>
              <a:rPr lang="en-US" dirty="0"/>
              <a:t> </a:t>
            </a:r>
            <a:r>
              <a:rPr lang="en-US" dirty="0" err="1"/>
              <a:t>lưu</a:t>
            </a:r>
            <a:r>
              <a:rPr lang="en-US" dirty="0"/>
              <a:t> </a:t>
            </a:r>
            <a:r>
              <a:rPr lang="en-US" dirty="0" err="1"/>
              <a:t>trữ</a:t>
            </a:r>
            <a:r>
              <a:rPr lang="en-US" dirty="0"/>
              <a:t> (storage)</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02.</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159679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3" name="コンテンツ プレースホルダー 2"/>
          <p:cNvSpPr>
            <a:spLocks noGrp="1"/>
          </p:cNvSpPr>
          <p:nvPr>
            <p:ph type="body" sz="quarter" idx="13"/>
          </p:nvPr>
        </p:nvSpPr>
        <p:spPr/>
        <p:txBody>
          <a:bodyPr/>
          <a:lstStyle/>
          <a:p>
            <a:r>
              <a:rPr lang="vi-VN" altLang="ja-JP" dirty="0"/>
              <a:t>Hiểu và phát biểu lại được các khái niệm cơ bản về hệ điều hành, </a:t>
            </a:r>
            <a:r>
              <a:rPr lang="en-US" altLang="ja-JP" dirty="0" err="1"/>
              <a:t>tổ</a:t>
            </a:r>
            <a:r>
              <a:rPr lang="en-US" altLang="ja-JP" dirty="0"/>
              <a:t> </a:t>
            </a:r>
            <a:r>
              <a:rPr lang="en-US" altLang="ja-JP" dirty="0" err="1"/>
              <a:t>chức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r>
              <a:rPr lang="en-US" altLang="ja-JP" dirty="0"/>
              <a:t> </a:t>
            </a:r>
            <a:r>
              <a:rPr lang="en-US" altLang="ja-JP" dirty="0" err="1"/>
              <a:t>và</a:t>
            </a:r>
            <a:r>
              <a:rPr lang="en-US" altLang="ja-JP" dirty="0"/>
              <a:t> </a:t>
            </a:r>
            <a:r>
              <a:rPr lang="en-US" altLang="ja-JP" dirty="0" err="1"/>
              <a:t>kiến</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r>
              <a:rPr lang="en-US" altLang="ja-JP" dirty="0"/>
              <a:t>. </a:t>
            </a:r>
            <a:endParaRPr lang="vi-VN" altLang="ja-JP" dirty="0"/>
          </a:p>
          <a:p>
            <a:r>
              <a:rPr lang="vi-VN" altLang="ja-JP" dirty="0"/>
              <a:t>Biết được </a:t>
            </a:r>
            <a:r>
              <a:rPr lang="en-US" altLang="ja-JP" dirty="0" err="1"/>
              <a:t>các</a:t>
            </a:r>
            <a:r>
              <a:rPr lang="en-US" altLang="ja-JP" dirty="0"/>
              <a:t> </a:t>
            </a:r>
            <a:r>
              <a:rPr lang="en-US" altLang="ja-JP" dirty="0" err="1"/>
              <a:t>thao</a:t>
            </a:r>
            <a:r>
              <a:rPr lang="en-US" altLang="ja-JP" dirty="0"/>
              <a:t> </a:t>
            </a:r>
            <a:r>
              <a:rPr lang="en-US" altLang="ja-JP" dirty="0" err="1"/>
              <a:t>tác</a:t>
            </a:r>
            <a:r>
              <a:rPr lang="en-US" altLang="ja-JP" dirty="0"/>
              <a:t> </a:t>
            </a:r>
            <a:r>
              <a:rPr lang="en-US" altLang="ja-JP" dirty="0" err="1"/>
              <a:t>cơ</a:t>
            </a:r>
            <a:r>
              <a:rPr lang="en-US" altLang="ja-JP" dirty="0"/>
              <a:t> </a:t>
            </a:r>
            <a:r>
              <a:rPr lang="en-US" altLang="ja-JP" dirty="0" err="1"/>
              <a:t>bản</a:t>
            </a:r>
            <a:r>
              <a:rPr lang="en-US" altLang="ja-JP" dirty="0"/>
              <a:t> </a:t>
            </a:r>
            <a:r>
              <a:rPr lang="en-US" altLang="ja-JP" dirty="0" err="1"/>
              <a:t>trong</a:t>
            </a:r>
            <a:r>
              <a:rPr lang="vi-VN" altLang="ja-JP" dirty="0"/>
              <a:t> hệ điều hành</a:t>
            </a:r>
          </a:p>
        </p:txBody>
      </p:sp>
      <p:sp>
        <p:nvSpPr>
          <p:cNvPr id="7" name="Text Placeholder 6">
            <a:extLst>
              <a:ext uri="{FF2B5EF4-FFF2-40B4-BE49-F238E27FC236}">
                <a16:creationId xmlns:a16="http://schemas.microsoft.com/office/drawing/2014/main" id="{7504B0F6-C8AA-2C69-BCC1-2ED6D351A58D}"/>
              </a:ext>
            </a:extLst>
          </p:cNvPr>
          <p:cNvSpPr>
            <a:spLocks noGrp="1"/>
          </p:cNvSpPr>
          <p:nvPr>
            <p:ph type="body" sz="quarter" idx="15"/>
          </p:nvPr>
        </p:nvSpPr>
        <p:spPr/>
        <p:txBody>
          <a:bodyPr/>
          <a:lstStyle/>
          <a:p>
            <a:r>
              <a:rPr lang="en-US" dirty="0"/>
              <a:t>MỤC TIÊU</a:t>
            </a:r>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2.4. </a:t>
            </a:r>
            <a:r>
              <a:rPr lang="en-US" altLang="ja-JP" dirty="0" err="1"/>
              <a:t>Cấu</a:t>
            </a:r>
            <a:r>
              <a:rPr lang="en-US" altLang="ja-JP" dirty="0"/>
              <a:t> </a:t>
            </a:r>
            <a:r>
              <a:rPr lang="en-US" altLang="ja-JP" dirty="0" err="1"/>
              <a:t>trúc</a:t>
            </a:r>
            <a:r>
              <a:rPr lang="en-US" altLang="ja-JP" dirty="0"/>
              <a:t> </a:t>
            </a:r>
            <a:r>
              <a:rPr lang="en-US" altLang="ja-JP" dirty="0" err="1"/>
              <a:t>lưu</a:t>
            </a:r>
            <a:r>
              <a:rPr lang="en-US" altLang="ja-JP" dirty="0"/>
              <a:t> </a:t>
            </a:r>
            <a:r>
              <a:rPr lang="en-US" altLang="ja-JP" dirty="0" err="1"/>
              <a:t>trữ</a:t>
            </a:r>
            <a:r>
              <a:rPr lang="en-US" altLang="ja-JP" dirty="0"/>
              <a:t> (storage)</a:t>
            </a:r>
          </a:p>
        </p:txBody>
      </p:sp>
      <p:sp>
        <p:nvSpPr>
          <p:cNvPr id="7" name="Content Placeholder 6"/>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phân</a:t>
            </a:r>
            <a:r>
              <a:rPr lang="en-US" dirty="0"/>
              <a:t> </a:t>
            </a:r>
            <a:r>
              <a:rPr lang="en-US" dirty="0" err="1"/>
              <a:t>cấp</a:t>
            </a:r>
            <a:r>
              <a:rPr lang="en-US" dirty="0"/>
              <a:t> </a:t>
            </a:r>
            <a:r>
              <a:rPr lang="en-US" dirty="0" err="1"/>
              <a:t>dựa</a:t>
            </a:r>
            <a:r>
              <a:rPr lang="en-US" dirty="0"/>
              <a:t> </a:t>
            </a:r>
            <a:r>
              <a:rPr lang="en-US" dirty="0" err="1"/>
              <a:t>trên</a:t>
            </a:r>
            <a:r>
              <a:rPr lang="en-US" dirty="0"/>
              <a:t>:</a:t>
            </a:r>
          </a:p>
          <a:p>
            <a:pPr lvl="1"/>
            <a:r>
              <a:rPr lang="en-US" dirty="0" err="1"/>
              <a:t>Tốc</a:t>
            </a:r>
            <a:r>
              <a:rPr lang="en-US" dirty="0"/>
              <a:t> </a:t>
            </a:r>
            <a:r>
              <a:rPr lang="en-US" dirty="0" err="1"/>
              <a:t>độ</a:t>
            </a:r>
            <a:r>
              <a:rPr lang="en-US" dirty="0"/>
              <a:t> </a:t>
            </a:r>
            <a:r>
              <a:rPr lang="en-US" dirty="0" err="1"/>
              <a:t>truy</a:t>
            </a:r>
            <a:r>
              <a:rPr lang="en-US" dirty="0"/>
              <a:t> </a:t>
            </a:r>
            <a:r>
              <a:rPr lang="en-US" dirty="0" err="1"/>
              <a:t>xuất</a:t>
            </a:r>
            <a:r>
              <a:rPr lang="en-US" dirty="0"/>
              <a:t> (speed).</a:t>
            </a:r>
          </a:p>
          <a:p>
            <a:pPr lvl="1"/>
            <a:r>
              <a:rPr lang="en-US" dirty="0"/>
              <a:t>Chi </a:t>
            </a:r>
            <a:r>
              <a:rPr lang="en-US" dirty="0" err="1"/>
              <a:t>phí</a:t>
            </a:r>
            <a:r>
              <a:rPr lang="en-US" dirty="0"/>
              <a:t> (cost).</a:t>
            </a:r>
          </a:p>
          <a:p>
            <a:pPr lvl="1"/>
            <a:r>
              <a:rPr lang="en-US" dirty="0" err="1"/>
              <a:t>Khả</a:t>
            </a:r>
            <a:r>
              <a:rPr lang="en-US" dirty="0"/>
              <a:t> </a:t>
            </a:r>
            <a:r>
              <a:rPr lang="en-US" dirty="0" err="1"/>
              <a:t>năng</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khi</a:t>
            </a:r>
            <a:r>
              <a:rPr lang="en-US" dirty="0"/>
              <a:t> </a:t>
            </a:r>
            <a:r>
              <a:rPr lang="en-US" dirty="0" err="1"/>
              <a:t>không</a:t>
            </a:r>
            <a:r>
              <a:rPr lang="en-US" dirty="0"/>
              <a:t> </a:t>
            </a:r>
            <a:r>
              <a:rPr lang="en-US" dirty="0" err="1"/>
              <a:t>có</a:t>
            </a:r>
            <a:r>
              <a:rPr lang="en-US" dirty="0"/>
              <a:t> </a:t>
            </a:r>
            <a:r>
              <a:rPr lang="en-US" dirty="0" err="1"/>
              <a:t>nguồn</a:t>
            </a:r>
            <a:r>
              <a:rPr lang="en-US" dirty="0"/>
              <a:t> </a:t>
            </a:r>
            <a:r>
              <a:rPr lang="en-US" dirty="0" err="1"/>
              <a:t>điện</a:t>
            </a:r>
            <a:r>
              <a:rPr lang="en-US" dirty="0"/>
              <a:t> (v</a:t>
            </a:r>
            <a:r>
              <a:rPr lang="en-US" altLang="en-US" dirty="0"/>
              <a:t>olatility).</a:t>
            </a:r>
          </a:p>
          <a:p>
            <a:pPr lvl="1"/>
            <a:endParaRPr lang="vi-VN" dirty="0"/>
          </a:p>
          <a:p>
            <a:endParaRPr lang="en-US"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Tree>
    <p:extLst>
      <p:ext uri="{BB962C8B-B14F-4D97-AF65-F5344CB8AC3E}">
        <p14:creationId xmlns:p14="http://schemas.microsoft.com/office/powerpoint/2010/main" val="30219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2.4. </a:t>
            </a:r>
            <a:r>
              <a:rPr lang="en-US" altLang="ja-JP" dirty="0" err="1"/>
              <a:t>Cấu</a:t>
            </a:r>
            <a:r>
              <a:rPr lang="en-US" altLang="ja-JP" dirty="0"/>
              <a:t> </a:t>
            </a:r>
            <a:r>
              <a:rPr lang="en-US" altLang="ja-JP" dirty="0" err="1"/>
              <a:t>trúc</a:t>
            </a:r>
            <a:r>
              <a:rPr lang="en-US" altLang="ja-JP" dirty="0"/>
              <a:t> </a:t>
            </a:r>
            <a:r>
              <a:rPr lang="en-US" altLang="ja-JP" dirty="0" err="1"/>
              <a:t>lưu</a:t>
            </a:r>
            <a:r>
              <a:rPr lang="en-US" altLang="ja-JP" dirty="0"/>
              <a:t> </a:t>
            </a:r>
            <a:r>
              <a:rPr lang="en-US" altLang="ja-JP" dirty="0" err="1"/>
              <a:t>trữ</a:t>
            </a:r>
            <a:r>
              <a:rPr lang="en-US" altLang="ja-JP" dirty="0"/>
              <a:t> (storage)</a:t>
            </a:r>
          </a:p>
        </p:txBody>
      </p:sp>
      <p:sp>
        <p:nvSpPr>
          <p:cNvPr id="7" name="Content Placeholder 6"/>
          <p:cNvSpPr>
            <a:spLocks noGrp="1"/>
          </p:cNvSpPr>
          <p:nvPr>
            <p:ph idx="1"/>
          </p:nvPr>
        </p:nvSpPr>
        <p:spPr/>
        <p:txBody>
          <a:bodyPr/>
          <a:lstStyle/>
          <a:p>
            <a:r>
              <a:rPr lang="en-US" dirty="0" err="1"/>
              <a:t>Phân</a:t>
            </a:r>
            <a:r>
              <a:rPr lang="en-US" dirty="0"/>
              <a:t> </a:t>
            </a:r>
            <a:r>
              <a:rPr lang="en-US" dirty="0" err="1"/>
              <a:t>cấp</a:t>
            </a:r>
            <a:r>
              <a:rPr lang="en-US" dirty="0"/>
              <a:t> (hierarchy) </a:t>
            </a:r>
            <a:r>
              <a:rPr lang="en-US" dirty="0" err="1"/>
              <a:t>lưu</a:t>
            </a:r>
            <a:r>
              <a:rPr lang="en-US" dirty="0"/>
              <a:t> </a:t>
            </a:r>
            <a:r>
              <a:rPr lang="en-US" dirty="0" err="1"/>
              <a:t>trữ</a:t>
            </a:r>
            <a:endParaRPr lang="vi-VN" dirty="0"/>
          </a:p>
          <a:p>
            <a:endParaRPr lang="en-US"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pic>
        <p:nvPicPr>
          <p:cNvPr id="3" name="Picture 2">
            <a:extLst>
              <a:ext uri="{FF2B5EF4-FFF2-40B4-BE49-F238E27FC236}">
                <a16:creationId xmlns:a16="http://schemas.microsoft.com/office/drawing/2014/main" id="{96241ED2-B618-4D08-8846-8009538ACA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9414" y="2244144"/>
            <a:ext cx="6271588" cy="36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79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2.4. </a:t>
            </a:r>
            <a:r>
              <a:rPr lang="en-US" altLang="ja-JP" dirty="0" err="1"/>
              <a:t>Cấu</a:t>
            </a:r>
            <a:r>
              <a:rPr lang="en-US" altLang="ja-JP" dirty="0"/>
              <a:t> </a:t>
            </a:r>
            <a:r>
              <a:rPr lang="en-US" altLang="ja-JP" dirty="0" err="1"/>
              <a:t>trúc</a:t>
            </a:r>
            <a:r>
              <a:rPr lang="en-US" altLang="ja-JP" dirty="0"/>
              <a:t> </a:t>
            </a:r>
            <a:r>
              <a:rPr lang="en-US" altLang="ja-JP" dirty="0" err="1"/>
              <a:t>lưu</a:t>
            </a:r>
            <a:r>
              <a:rPr lang="en-US" altLang="ja-JP" dirty="0"/>
              <a:t> </a:t>
            </a:r>
            <a:r>
              <a:rPr lang="en-US" altLang="ja-JP" dirty="0" err="1"/>
              <a:t>trữ</a:t>
            </a:r>
            <a:r>
              <a:rPr lang="en-US" altLang="ja-JP" dirty="0"/>
              <a:t> (storage)</a:t>
            </a:r>
          </a:p>
        </p:txBody>
      </p:sp>
      <p:sp>
        <p:nvSpPr>
          <p:cNvPr id="7" name="Content Placeholder 6"/>
          <p:cNvSpPr>
            <a:spLocks noGrp="1"/>
          </p:cNvSpPr>
          <p:nvPr>
            <p:ph idx="1"/>
          </p:nvPr>
        </p:nvSpPr>
        <p:spPr>
          <a:xfrm>
            <a:off x="774145" y="1447800"/>
            <a:ext cx="10579654" cy="4729163"/>
          </a:xfrm>
        </p:spPr>
        <p:txBody>
          <a:bodyPr>
            <a:normAutofit/>
          </a:bodyPr>
          <a:lstStyle/>
          <a:p>
            <a:r>
              <a:rPr lang="en-US" altLang="en-US" sz="2400" b="1" dirty="0" err="1"/>
              <a:t>Bộ</a:t>
            </a:r>
            <a:r>
              <a:rPr lang="en-US" altLang="en-US" sz="2400" b="1" dirty="0"/>
              <a:t> </a:t>
            </a:r>
            <a:r>
              <a:rPr lang="en-US" altLang="en-US" sz="2400" b="1" dirty="0" err="1"/>
              <a:t>nhớ</a:t>
            </a:r>
            <a:r>
              <a:rPr lang="en-US" altLang="en-US" sz="2400" b="1" dirty="0"/>
              <a:t> </a:t>
            </a:r>
            <a:r>
              <a:rPr lang="en-US" altLang="en-US" sz="2400" b="1" dirty="0" err="1"/>
              <a:t>chính</a:t>
            </a:r>
            <a:r>
              <a:rPr lang="en-US" altLang="en-US" sz="2400" b="1" dirty="0"/>
              <a:t> (main memory) </a:t>
            </a:r>
            <a:r>
              <a:rPr lang="en-US" altLang="en-US" sz="2400" dirty="0"/>
              <a:t>– </a:t>
            </a:r>
            <a:r>
              <a:rPr lang="en-US" altLang="en-US" sz="2400" dirty="0" err="1"/>
              <a:t>thiết</a:t>
            </a:r>
            <a:r>
              <a:rPr lang="en-US" altLang="en-US" sz="2400" dirty="0"/>
              <a:t> </a:t>
            </a:r>
            <a:r>
              <a:rPr lang="en-US" altLang="en-US" sz="2400" dirty="0" err="1"/>
              <a:t>bị</a:t>
            </a:r>
            <a:r>
              <a:rPr lang="en-US" altLang="en-US" sz="2400" dirty="0"/>
              <a:t> </a:t>
            </a:r>
            <a:r>
              <a:rPr lang="en-US" altLang="en-US" sz="2400" dirty="0" err="1"/>
              <a:t>lưu</a:t>
            </a:r>
            <a:r>
              <a:rPr lang="en-US" altLang="en-US" sz="2400" dirty="0"/>
              <a:t> </a:t>
            </a:r>
            <a:r>
              <a:rPr lang="en-US" altLang="en-US" sz="2400" dirty="0" err="1"/>
              <a:t>trữ</a:t>
            </a:r>
            <a:r>
              <a:rPr lang="en-US" altLang="en-US" sz="2400" dirty="0"/>
              <a:t> dung </a:t>
            </a:r>
            <a:r>
              <a:rPr lang="en-US" altLang="en-US" sz="2400" dirty="0" err="1"/>
              <a:t>lượng</a:t>
            </a:r>
            <a:r>
              <a:rPr lang="en-US" altLang="en-US" sz="2400" dirty="0"/>
              <a:t> </a:t>
            </a:r>
            <a:r>
              <a:rPr lang="en-US" altLang="en-US" sz="2400" dirty="0" err="1"/>
              <a:t>lớn</a:t>
            </a:r>
            <a:r>
              <a:rPr lang="en-US" altLang="en-US" sz="2400" dirty="0"/>
              <a:t> </a:t>
            </a:r>
            <a:r>
              <a:rPr lang="en-US" altLang="en-US" sz="2400" dirty="0" err="1"/>
              <a:t>duy</a:t>
            </a:r>
            <a:r>
              <a:rPr lang="en-US" altLang="en-US" sz="2400" dirty="0"/>
              <a:t> </a:t>
            </a:r>
            <a:r>
              <a:rPr lang="en-US" altLang="en-US" sz="2400" dirty="0" err="1"/>
              <a:t>nhất</a:t>
            </a:r>
            <a:r>
              <a:rPr lang="en-US" altLang="en-US" sz="2400" dirty="0"/>
              <a:t> </a:t>
            </a:r>
            <a:r>
              <a:rPr lang="en-US" altLang="en-US" sz="2400" dirty="0" err="1"/>
              <a:t>mà</a:t>
            </a:r>
            <a:r>
              <a:rPr lang="en-US" altLang="en-US" sz="2400" dirty="0"/>
              <a:t> CPU </a:t>
            </a:r>
            <a:r>
              <a:rPr lang="en-US" altLang="en-US" sz="2400" dirty="0" err="1"/>
              <a:t>truy</a:t>
            </a:r>
            <a:r>
              <a:rPr lang="en-US" altLang="en-US" sz="2400" dirty="0"/>
              <a:t> </a:t>
            </a:r>
            <a:r>
              <a:rPr lang="en-US" altLang="en-US" sz="2400" dirty="0" err="1"/>
              <a:t>xuất</a:t>
            </a:r>
            <a:r>
              <a:rPr lang="en-US" altLang="en-US" sz="2400" dirty="0"/>
              <a:t> </a:t>
            </a:r>
            <a:r>
              <a:rPr lang="en-US" altLang="en-US" sz="2400" dirty="0" err="1"/>
              <a:t>trực</a:t>
            </a:r>
            <a:r>
              <a:rPr lang="en-US" altLang="en-US" sz="2400" dirty="0"/>
              <a:t> </a:t>
            </a:r>
            <a:r>
              <a:rPr lang="en-US" altLang="en-US" sz="2400" dirty="0" err="1"/>
              <a:t>tiếp</a:t>
            </a:r>
            <a:r>
              <a:rPr lang="en-US" altLang="en-US" sz="2400" dirty="0"/>
              <a:t>.</a:t>
            </a:r>
          </a:p>
          <a:p>
            <a:pPr lvl="1"/>
            <a:r>
              <a:rPr lang="en-US" altLang="en-US" sz="2200" dirty="0" err="1"/>
              <a:t>Truy</a:t>
            </a:r>
            <a:r>
              <a:rPr lang="en-US" altLang="en-US" sz="2200" dirty="0"/>
              <a:t> </a:t>
            </a:r>
            <a:r>
              <a:rPr lang="en-US" altLang="en-US" sz="2200" dirty="0" err="1"/>
              <a:t>xuất</a:t>
            </a:r>
            <a:r>
              <a:rPr lang="en-US" altLang="en-US" sz="2200" dirty="0"/>
              <a:t> </a:t>
            </a:r>
            <a:r>
              <a:rPr lang="en-US" altLang="en-US" sz="2200" dirty="0" err="1"/>
              <a:t>ngẫu</a:t>
            </a:r>
            <a:r>
              <a:rPr lang="en-US" altLang="en-US" sz="2200" dirty="0"/>
              <a:t> </a:t>
            </a:r>
            <a:r>
              <a:rPr lang="en-US" altLang="en-US" sz="2200" dirty="0" err="1"/>
              <a:t>nhiên</a:t>
            </a:r>
            <a:r>
              <a:rPr lang="en-US" altLang="en-US" sz="2200" dirty="0"/>
              <a:t> (random access).</a:t>
            </a:r>
          </a:p>
          <a:p>
            <a:pPr lvl="1"/>
            <a:r>
              <a:rPr lang="en-US" altLang="en-US" sz="2200" dirty="0" err="1"/>
              <a:t>Mất</a:t>
            </a:r>
            <a:r>
              <a:rPr lang="en-US" altLang="en-US" sz="2200" dirty="0"/>
              <a:t> </a:t>
            </a:r>
            <a:r>
              <a:rPr lang="en-US" altLang="en-US" sz="2200" dirty="0" err="1"/>
              <a:t>dữ</a:t>
            </a:r>
            <a:r>
              <a:rPr lang="en-US" altLang="en-US" sz="2200" dirty="0"/>
              <a:t> </a:t>
            </a:r>
            <a:r>
              <a:rPr lang="en-US" altLang="en-US" sz="2200" dirty="0" err="1"/>
              <a:t>liệu</a:t>
            </a:r>
            <a:r>
              <a:rPr lang="en-US" altLang="en-US" sz="2200" dirty="0"/>
              <a:t> </a:t>
            </a:r>
            <a:r>
              <a:rPr lang="en-US" altLang="en-US" sz="2200" dirty="0" err="1"/>
              <a:t>khi</a:t>
            </a:r>
            <a:r>
              <a:rPr lang="en-US" altLang="en-US" sz="2200" dirty="0"/>
              <a:t> </a:t>
            </a:r>
            <a:r>
              <a:rPr lang="en-US" altLang="en-US" sz="2200" dirty="0" err="1"/>
              <a:t>không</a:t>
            </a:r>
            <a:r>
              <a:rPr lang="en-US" altLang="en-US" sz="2200" dirty="0"/>
              <a:t> </a:t>
            </a:r>
            <a:r>
              <a:rPr lang="en-US" altLang="en-US" sz="2200" dirty="0" err="1"/>
              <a:t>có</a:t>
            </a:r>
            <a:r>
              <a:rPr lang="en-US" altLang="en-US" sz="2200" dirty="0"/>
              <a:t> </a:t>
            </a:r>
            <a:r>
              <a:rPr lang="en-US" altLang="en-US" sz="2200" dirty="0" err="1"/>
              <a:t>nguồn</a:t>
            </a:r>
            <a:r>
              <a:rPr lang="en-US" altLang="en-US" sz="2200" dirty="0"/>
              <a:t> </a:t>
            </a:r>
            <a:r>
              <a:rPr lang="en-US" altLang="en-US" sz="2200" dirty="0" err="1"/>
              <a:t>điện</a:t>
            </a:r>
            <a:r>
              <a:rPr lang="en-US" altLang="en-US" sz="2200" dirty="0"/>
              <a:t>.</a:t>
            </a:r>
          </a:p>
          <a:p>
            <a:pPr lvl="1"/>
            <a:r>
              <a:rPr lang="en-US" altLang="en-US" sz="2200" dirty="0" err="1"/>
              <a:t>Được</a:t>
            </a:r>
            <a:r>
              <a:rPr lang="en-US" altLang="en-US" sz="2200" dirty="0"/>
              <a:t> </a:t>
            </a:r>
            <a:r>
              <a:rPr lang="en-US" altLang="en-US" sz="2200" dirty="0" err="1"/>
              <a:t>xây</a:t>
            </a:r>
            <a:r>
              <a:rPr lang="en-US" altLang="en-US" sz="2200" dirty="0"/>
              <a:t> </a:t>
            </a:r>
            <a:r>
              <a:rPr lang="en-US" altLang="en-US" sz="2200" dirty="0" err="1"/>
              <a:t>dựng</a:t>
            </a:r>
            <a:r>
              <a:rPr lang="en-US" altLang="en-US" sz="2200" dirty="0"/>
              <a:t> </a:t>
            </a:r>
            <a:r>
              <a:rPr lang="en-US" altLang="en-US" sz="2200" dirty="0" err="1"/>
              <a:t>dựa</a:t>
            </a:r>
            <a:r>
              <a:rPr lang="en-US" altLang="en-US" sz="2200" dirty="0"/>
              <a:t> </a:t>
            </a:r>
            <a:r>
              <a:rPr lang="en-US" altLang="en-US" sz="2200" dirty="0" err="1"/>
              <a:t>trên</a:t>
            </a:r>
            <a:r>
              <a:rPr lang="en-US" altLang="en-US" sz="2200" dirty="0"/>
              <a:t> </a:t>
            </a:r>
            <a:r>
              <a:rPr lang="en-US" altLang="en-US" sz="2200" dirty="0" err="1"/>
              <a:t>công</a:t>
            </a:r>
            <a:r>
              <a:rPr lang="en-US" altLang="en-US" sz="2200" dirty="0"/>
              <a:t> </a:t>
            </a:r>
            <a:r>
              <a:rPr lang="en-US" altLang="en-US" sz="2200" dirty="0" err="1"/>
              <a:t>nghệ</a:t>
            </a:r>
            <a:r>
              <a:rPr lang="en-US" altLang="en-US" sz="2200" dirty="0"/>
              <a:t> </a:t>
            </a:r>
            <a:r>
              <a:rPr lang="en-US" altLang="en-US" sz="2200" dirty="0" err="1"/>
              <a:t>bán</a:t>
            </a:r>
            <a:r>
              <a:rPr lang="en-US" altLang="en-US" sz="2200" dirty="0"/>
              <a:t> </a:t>
            </a:r>
            <a:r>
              <a:rPr lang="en-US" altLang="en-US" sz="2200" dirty="0" err="1"/>
              <a:t>dẫn</a:t>
            </a:r>
            <a:r>
              <a:rPr lang="en-US" altLang="en-US" sz="2200" dirty="0"/>
              <a:t> Dynamic Random-access Memory (DRAM).</a:t>
            </a:r>
          </a:p>
          <a:p>
            <a:r>
              <a:rPr lang="en-US" altLang="en-US" sz="2400" b="1" dirty="0" err="1"/>
              <a:t>Bộ</a:t>
            </a:r>
            <a:r>
              <a:rPr lang="en-US" altLang="en-US" sz="2400" b="1" dirty="0"/>
              <a:t> </a:t>
            </a:r>
            <a:r>
              <a:rPr lang="en-US" altLang="en-US" sz="2400" b="1" dirty="0" err="1"/>
              <a:t>nhớ</a:t>
            </a:r>
            <a:r>
              <a:rPr lang="en-US" altLang="en-US" sz="2400" b="1" dirty="0"/>
              <a:t> </a:t>
            </a:r>
            <a:r>
              <a:rPr lang="en-US" altLang="en-US" sz="2400" b="1" dirty="0" err="1"/>
              <a:t>thứ</a:t>
            </a:r>
            <a:r>
              <a:rPr lang="en-US" altLang="en-US" sz="2400" b="1" dirty="0"/>
              <a:t> </a:t>
            </a:r>
            <a:r>
              <a:rPr lang="en-US" altLang="en-US" sz="2400" b="1" dirty="0" err="1"/>
              <a:t>cấp</a:t>
            </a:r>
            <a:r>
              <a:rPr lang="en-US" altLang="en-US" sz="2400" b="1" dirty="0"/>
              <a:t> (secondary storage) </a:t>
            </a:r>
            <a:r>
              <a:rPr lang="en-US" altLang="en-US" sz="2400" dirty="0"/>
              <a:t>– </a:t>
            </a:r>
            <a:r>
              <a:rPr lang="en-US" altLang="en-US" sz="2400" dirty="0" err="1"/>
              <a:t>mở</a:t>
            </a:r>
            <a:r>
              <a:rPr lang="en-US" altLang="en-US" sz="2400" dirty="0"/>
              <a:t> </a:t>
            </a:r>
            <a:r>
              <a:rPr lang="en-US" altLang="en-US" sz="2400" dirty="0" err="1"/>
              <a:t>rộng</a:t>
            </a:r>
            <a:r>
              <a:rPr lang="en-US" altLang="en-US" sz="2400" dirty="0"/>
              <a:t> </a:t>
            </a:r>
            <a:r>
              <a:rPr lang="en-US" altLang="en-US" sz="2400" dirty="0" err="1"/>
              <a:t>cho</a:t>
            </a:r>
            <a:r>
              <a:rPr lang="en-US" altLang="en-US" sz="2400" dirty="0"/>
              <a:t> </a:t>
            </a:r>
            <a:r>
              <a:rPr lang="en-US" altLang="en-US" sz="2400" dirty="0" err="1"/>
              <a:t>bộ</a:t>
            </a:r>
            <a:r>
              <a:rPr lang="en-US" altLang="en-US" sz="2400" dirty="0"/>
              <a:t> </a:t>
            </a:r>
            <a:r>
              <a:rPr lang="en-US" altLang="en-US" sz="2400" dirty="0" err="1"/>
              <a:t>nhớ</a:t>
            </a:r>
            <a:r>
              <a:rPr lang="en-US" altLang="en-US" sz="2400" dirty="0"/>
              <a:t> </a:t>
            </a:r>
            <a:r>
              <a:rPr lang="en-US" altLang="en-US" sz="2400" dirty="0" err="1"/>
              <a:t>chính</a:t>
            </a:r>
            <a:r>
              <a:rPr lang="en-US" altLang="en-US" sz="2400" dirty="0"/>
              <a:t> </a:t>
            </a:r>
            <a:r>
              <a:rPr lang="en-US" altLang="en-US" sz="2400" dirty="0" err="1"/>
              <a:t>để</a:t>
            </a:r>
            <a:r>
              <a:rPr lang="en-US" altLang="en-US" sz="2400" dirty="0"/>
              <a:t> </a:t>
            </a:r>
            <a:r>
              <a:rPr lang="en-US" altLang="en-US" sz="2400" dirty="0" err="1"/>
              <a:t>cung</a:t>
            </a:r>
            <a:r>
              <a:rPr lang="en-US" altLang="en-US" sz="2400" dirty="0"/>
              <a:t> </a:t>
            </a:r>
            <a:r>
              <a:rPr lang="en-US" altLang="en-US" sz="2400" dirty="0" err="1"/>
              <a:t>cấp</a:t>
            </a:r>
            <a:r>
              <a:rPr lang="en-US" altLang="en-US" sz="2400" dirty="0"/>
              <a:t> </a:t>
            </a:r>
            <a:r>
              <a:rPr lang="en-US" altLang="en-US" sz="2400" dirty="0" err="1"/>
              <a:t>khả</a:t>
            </a:r>
            <a:r>
              <a:rPr lang="en-US" altLang="en-US" sz="2400" dirty="0"/>
              <a:t> </a:t>
            </a:r>
            <a:r>
              <a:rPr lang="en-US" altLang="en-US" sz="2400" dirty="0" err="1"/>
              <a:t>năng</a:t>
            </a:r>
            <a:r>
              <a:rPr lang="en-US" altLang="en-US" sz="2400" dirty="0"/>
              <a:t> </a:t>
            </a:r>
            <a:r>
              <a:rPr lang="en-US" altLang="en-US" sz="2400" dirty="0" err="1"/>
              <a:t>lưu</a:t>
            </a:r>
            <a:r>
              <a:rPr lang="en-US" altLang="en-US" sz="2400" dirty="0"/>
              <a:t> </a:t>
            </a:r>
            <a:r>
              <a:rPr lang="en-US" altLang="en-US" sz="2400" dirty="0" err="1"/>
              <a:t>trữ</a:t>
            </a:r>
            <a:r>
              <a:rPr lang="en-US" altLang="en-US" sz="2400" dirty="0"/>
              <a:t> </a:t>
            </a:r>
            <a:r>
              <a:rPr lang="en-US" altLang="en-US" sz="2400" dirty="0" err="1"/>
              <a:t>không</a:t>
            </a:r>
            <a:r>
              <a:rPr lang="en-US" altLang="en-US" sz="2400" dirty="0"/>
              <a:t> bay </a:t>
            </a:r>
            <a:r>
              <a:rPr lang="en-US" altLang="en-US" sz="2400" dirty="0" err="1"/>
              <a:t>hơi</a:t>
            </a:r>
            <a:r>
              <a:rPr lang="en-US" altLang="en-US" sz="2400" dirty="0"/>
              <a:t> dung </a:t>
            </a:r>
            <a:r>
              <a:rPr lang="en-US" altLang="en-US" sz="2400" dirty="0" err="1"/>
              <a:t>lượng</a:t>
            </a:r>
            <a:r>
              <a:rPr lang="en-US" altLang="en-US" sz="2400" dirty="0"/>
              <a:t> </a:t>
            </a:r>
            <a:r>
              <a:rPr lang="en-US" altLang="en-US" sz="2400" dirty="0" err="1"/>
              <a:t>lớn</a:t>
            </a:r>
            <a:r>
              <a:rPr lang="en-US" altLang="en-US" sz="2400" dirty="0"/>
              <a:t>.</a:t>
            </a:r>
            <a:endParaRPr lang="vi-VN" sz="2400" dirty="0"/>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Tree>
    <p:extLst>
      <p:ext uri="{BB962C8B-B14F-4D97-AF65-F5344CB8AC3E}">
        <p14:creationId xmlns:p14="http://schemas.microsoft.com/office/powerpoint/2010/main" val="270989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fontScale="92500"/>
          </a:bodyPr>
          <a:lstStyle/>
          <a:p>
            <a:r>
              <a:rPr lang="en-US" dirty="0"/>
              <a:t>HOẠT ĐỘNG BÊN TRONG MÁY TÍNH</a:t>
            </a:r>
          </a:p>
        </p:txBody>
      </p:sp>
      <p:sp>
        <p:nvSpPr>
          <p:cNvPr id="3" name="Text Placeholder 2">
            <a:extLst>
              <a:ext uri="{FF2B5EF4-FFF2-40B4-BE49-F238E27FC236}">
                <a16:creationId xmlns:a16="http://schemas.microsoft.com/office/drawing/2014/main" id="{B6992CDB-541D-FF4F-4E92-015FA6641DAB}"/>
              </a:ext>
            </a:extLst>
          </p:cNvPr>
          <p:cNvSpPr>
            <a:spLocks noGrp="1"/>
          </p:cNvSpPr>
          <p:nvPr>
            <p:ph type="body" sz="quarter" idx="14"/>
          </p:nvPr>
        </p:nvSpPr>
        <p:spPr/>
        <p:txBody>
          <a:bodyPr/>
          <a:lstStyle/>
          <a:p>
            <a:r>
              <a:rPr lang="en-US" dirty="0"/>
              <a:t>2.5. </a:t>
            </a:r>
            <a:r>
              <a:rPr lang="en-US" dirty="0" err="1"/>
              <a:t>Hoạt</a:t>
            </a:r>
            <a:r>
              <a:rPr lang="en-US" dirty="0"/>
              <a:t> </a:t>
            </a:r>
            <a:r>
              <a:rPr lang="en-US" dirty="0" err="1"/>
              <a:t>động</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hiện</a:t>
            </a:r>
            <a:r>
              <a:rPr lang="en-US" dirty="0"/>
              <a:t> </a:t>
            </a:r>
            <a:r>
              <a:rPr lang="en-US" dirty="0" err="1"/>
              <a:t>đại</a:t>
            </a:r>
            <a:endParaRPr lang="en-US" dirty="0"/>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02.</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Tree>
    <p:extLst>
      <p:ext uri="{BB962C8B-B14F-4D97-AF65-F5344CB8AC3E}">
        <p14:creationId xmlns:p14="http://schemas.microsoft.com/office/powerpoint/2010/main" val="235470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2.5. </a:t>
            </a:r>
            <a:r>
              <a:rPr lang="en-US" dirty="0" err="1"/>
              <a:t>Hoạt</a:t>
            </a:r>
            <a:r>
              <a:rPr lang="en-US" dirty="0"/>
              <a:t> </a:t>
            </a:r>
            <a:r>
              <a:rPr lang="en-US" dirty="0" err="1"/>
              <a:t>động</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hiện</a:t>
            </a:r>
            <a:r>
              <a:rPr lang="en-US" dirty="0"/>
              <a:t> </a:t>
            </a:r>
            <a:r>
              <a:rPr lang="en-US" dirty="0" err="1"/>
              <a:t>đại</a:t>
            </a:r>
            <a:endParaRPr 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pic>
        <p:nvPicPr>
          <p:cNvPr id="3" name="Picture 2">
            <a:extLst>
              <a:ext uri="{FF2B5EF4-FFF2-40B4-BE49-F238E27FC236}">
                <a16:creationId xmlns:a16="http://schemas.microsoft.com/office/drawing/2014/main" id="{BDD5B21A-1DF1-4FBF-8A3A-8CDE974C3C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3776" y="2057401"/>
            <a:ext cx="51228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F10592A7-E319-7461-8EA2-8CCB4055653D}"/>
              </a:ext>
            </a:extLst>
          </p:cNvPr>
          <p:cNvSpPr txBox="1"/>
          <p:nvPr/>
        </p:nvSpPr>
        <p:spPr>
          <a:xfrm>
            <a:off x="879862" y="1147364"/>
            <a:ext cx="3460819"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Kiến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trúc</a:t>
            </a:r>
            <a:r>
              <a:rPr lang="en-US" sz="2400" b="1" dirty="0">
                <a:solidFill>
                  <a:schemeClr val="bg1"/>
                </a:solidFill>
                <a:latin typeface="Arial" panose="020B0604020202020204" pitchFamily="34" charset="0"/>
                <a:cs typeface="Arial" panose="020B0604020202020204" pitchFamily="34" charset="0"/>
              </a:rPr>
              <a:t> Von Neuman</a:t>
            </a:r>
          </a:p>
        </p:txBody>
      </p:sp>
    </p:spTree>
    <p:extLst>
      <p:ext uri="{BB962C8B-B14F-4D97-AF65-F5344CB8AC3E}">
        <p14:creationId xmlns:p14="http://schemas.microsoft.com/office/powerpoint/2010/main" val="416382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2.5. </a:t>
            </a:r>
            <a:r>
              <a:rPr lang="en-US" dirty="0" err="1"/>
              <a:t>Hoạt</a:t>
            </a:r>
            <a:r>
              <a:rPr lang="en-US" dirty="0"/>
              <a:t> </a:t>
            </a:r>
            <a:r>
              <a:rPr lang="en-US" dirty="0" err="1"/>
              <a:t>động</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hiện</a:t>
            </a:r>
            <a:r>
              <a:rPr lang="en-US" dirty="0"/>
              <a:t> </a:t>
            </a:r>
            <a:r>
              <a:rPr lang="en-US" dirty="0" err="1"/>
              <a:t>đại</a:t>
            </a:r>
            <a:endParaRPr kumimoji="1" lang="ja-JP" altLang="en-US" dirty="0"/>
          </a:p>
        </p:txBody>
      </p:sp>
      <p:sp>
        <p:nvSpPr>
          <p:cNvPr id="7" name="Content Placeholder 6"/>
          <p:cNvSpPr>
            <a:spLocks noGrp="1"/>
          </p:cNvSpPr>
          <p:nvPr>
            <p:ph idx="1"/>
          </p:nvPr>
        </p:nvSpPr>
        <p:spPr>
          <a:xfrm>
            <a:off x="774145" y="1828800"/>
            <a:ext cx="10579654" cy="4348163"/>
          </a:xfrm>
        </p:spPr>
        <p:txBody>
          <a:bodyPr>
            <a:normAutofit/>
          </a:bodyPr>
          <a:lstStyle/>
          <a:p>
            <a:r>
              <a:rPr lang="en-US" dirty="0"/>
              <a:t>CPU – Thành </a:t>
            </a:r>
            <a:r>
              <a:rPr lang="en-US" dirty="0" err="1"/>
              <a:t>phần</a:t>
            </a:r>
            <a:r>
              <a:rPr lang="en-US" dirty="0"/>
              <a:t> </a:t>
            </a:r>
            <a:r>
              <a:rPr lang="en-US" dirty="0" err="1"/>
              <a:t>phần</a:t>
            </a:r>
            <a:r>
              <a:rPr lang="en-US" dirty="0"/>
              <a:t> </a:t>
            </a:r>
            <a:r>
              <a:rPr lang="en-US" dirty="0" err="1"/>
              <a:t>cứng</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lệnh</a:t>
            </a:r>
            <a:r>
              <a:rPr lang="en-US" dirty="0"/>
              <a:t>.</a:t>
            </a:r>
          </a:p>
          <a:p>
            <a:r>
              <a:rPr lang="en-US" dirty="0"/>
              <a:t>Processor (</a:t>
            </a:r>
            <a:r>
              <a:rPr lang="en-US" dirty="0" err="1"/>
              <a:t>bộ</a:t>
            </a:r>
            <a:r>
              <a:rPr lang="en-US" dirty="0"/>
              <a:t> </a:t>
            </a:r>
            <a:r>
              <a:rPr lang="en-US" dirty="0" err="1"/>
              <a:t>xử</a:t>
            </a:r>
            <a:r>
              <a:rPr lang="en-US" dirty="0"/>
              <a:t> </a:t>
            </a:r>
            <a:r>
              <a:rPr lang="en-US" dirty="0" err="1"/>
              <a:t>lý</a:t>
            </a:r>
            <a:r>
              <a:rPr lang="en-US" dirty="0"/>
              <a:t>) – </a:t>
            </a:r>
            <a:r>
              <a:rPr lang="en-US" dirty="0" err="1"/>
              <a:t>Một</a:t>
            </a:r>
            <a:r>
              <a:rPr lang="en-US" dirty="0"/>
              <a:t> con chip (</a:t>
            </a:r>
            <a:r>
              <a:rPr lang="en-US" dirty="0" err="1"/>
              <a:t>vật</a:t>
            </a:r>
            <a:r>
              <a:rPr lang="en-US" dirty="0"/>
              <a:t> </a:t>
            </a:r>
            <a:r>
              <a:rPr lang="en-US" dirty="0" err="1"/>
              <a:t>lý</a:t>
            </a:r>
            <a:r>
              <a:rPr lang="en-US" dirty="0"/>
              <a:t>) </a:t>
            </a:r>
            <a:r>
              <a:rPr lang="en-US" dirty="0" err="1"/>
              <a:t>chứa</a:t>
            </a:r>
            <a:r>
              <a:rPr lang="en-US" dirty="0"/>
              <a:t> </a:t>
            </a:r>
            <a:r>
              <a:rPr lang="en-US" dirty="0" err="1"/>
              <a:t>một</a:t>
            </a:r>
            <a:r>
              <a:rPr lang="en-US" dirty="0"/>
              <a:t> </a:t>
            </a:r>
            <a:r>
              <a:rPr lang="en-US" dirty="0" err="1"/>
              <a:t>hoặc</a:t>
            </a:r>
            <a:r>
              <a:rPr lang="en-US" dirty="0"/>
              <a:t> </a:t>
            </a:r>
            <a:r>
              <a:rPr lang="en-US" dirty="0" err="1"/>
              <a:t>nhiều</a:t>
            </a:r>
            <a:r>
              <a:rPr lang="en-US" dirty="0"/>
              <a:t> CPU.</a:t>
            </a:r>
          </a:p>
          <a:p>
            <a:r>
              <a:rPr lang="en-US" dirty="0"/>
              <a:t>Core (</a:t>
            </a:r>
            <a:r>
              <a:rPr lang="en-US" dirty="0" err="1"/>
              <a:t>lõi</a:t>
            </a:r>
            <a:r>
              <a:rPr lang="en-US" dirty="0"/>
              <a:t>/</a:t>
            </a:r>
            <a:r>
              <a:rPr lang="en-US" dirty="0" err="1"/>
              <a:t>nhân</a:t>
            </a:r>
            <a:r>
              <a:rPr lang="en-US" dirty="0"/>
              <a:t>) – </a:t>
            </a:r>
            <a:r>
              <a:rPr lang="en-US" dirty="0" err="1"/>
              <a:t>Đơn</a:t>
            </a:r>
            <a:r>
              <a:rPr lang="en-US" dirty="0"/>
              <a:t> </a:t>
            </a:r>
            <a:r>
              <a:rPr lang="en-US" dirty="0" err="1"/>
              <a:t>vị</a:t>
            </a:r>
            <a:r>
              <a:rPr lang="en-US" dirty="0"/>
              <a:t> </a:t>
            </a:r>
            <a:r>
              <a:rPr lang="en-US" dirty="0" err="1"/>
              <a:t>tính</a:t>
            </a:r>
            <a:r>
              <a:rPr lang="en-US" dirty="0"/>
              <a:t> </a:t>
            </a:r>
            <a:r>
              <a:rPr lang="en-US" dirty="0" err="1"/>
              <a:t>toán</a:t>
            </a:r>
            <a:r>
              <a:rPr lang="en-US" dirty="0"/>
              <a:t> </a:t>
            </a:r>
            <a:r>
              <a:rPr lang="en-US" dirty="0" err="1"/>
              <a:t>cơ</a:t>
            </a:r>
            <a:r>
              <a:rPr lang="en-US" dirty="0"/>
              <a:t> </a:t>
            </a:r>
            <a:r>
              <a:rPr lang="en-US" dirty="0" err="1"/>
              <a:t>bản</a:t>
            </a:r>
            <a:r>
              <a:rPr lang="en-US" dirty="0"/>
              <a:t> </a:t>
            </a:r>
            <a:r>
              <a:rPr lang="en-US" dirty="0" err="1"/>
              <a:t>của</a:t>
            </a:r>
            <a:r>
              <a:rPr lang="en-US" dirty="0"/>
              <a:t> CPU.</a:t>
            </a:r>
          </a:p>
          <a:p>
            <a:r>
              <a:rPr lang="en-US" dirty="0"/>
              <a:t>Multicore (</a:t>
            </a:r>
            <a:r>
              <a:rPr lang="en-US" dirty="0" err="1"/>
              <a:t>đa</a:t>
            </a:r>
            <a:r>
              <a:rPr lang="en-US" dirty="0"/>
              <a:t> </a:t>
            </a:r>
            <a:r>
              <a:rPr lang="en-US" dirty="0" err="1"/>
              <a:t>lõi</a:t>
            </a:r>
            <a:r>
              <a:rPr lang="en-US" dirty="0"/>
              <a:t>) – </a:t>
            </a:r>
            <a:r>
              <a:rPr lang="en-US" dirty="0" err="1"/>
              <a:t>Nhiều</a:t>
            </a:r>
            <a:r>
              <a:rPr lang="en-US" dirty="0"/>
              <a:t> </a:t>
            </a:r>
            <a:r>
              <a:rPr lang="en-US" dirty="0" err="1"/>
              <a:t>lõi</a:t>
            </a:r>
            <a:r>
              <a:rPr lang="en-US" dirty="0"/>
              <a:t> </a:t>
            </a:r>
            <a:r>
              <a:rPr lang="en-US" dirty="0" err="1"/>
              <a:t>tính</a:t>
            </a:r>
            <a:r>
              <a:rPr lang="en-US" dirty="0"/>
              <a:t> </a:t>
            </a:r>
            <a:r>
              <a:rPr lang="en-US" dirty="0" err="1"/>
              <a:t>toán</a:t>
            </a:r>
            <a:r>
              <a:rPr lang="en-US" dirty="0"/>
              <a:t> </a:t>
            </a:r>
            <a:r>
              <a:rPr lang="en-US" dirty="0" err="1"/>
              <a:t>trên</a:t>
            </a:r>
            <a:r>
              <a:rPr lang="en-US" dirty="0"/>
              <a:t> </a:t>
            </a:r>
            <a:r>
              <a:rPr lang="en-US" dirty="0" err="1"/>
              <a:t>cùng</a:t>
            </a:r>
            <a:r>
              <a:rPr lang="en-US" dirty="0"/>
              <a:t> </a:t>
            </a:r>
            <a:r>
              <a:rPr lang="en-US" dirty="0" err="1"/>
              <a:t>một</a:t>
            </a:r>
            <a:r>
              <a:rPr lang="en-US" dirty="0"/>
              <a:t> CPU.</a:t>
            </a:r>
          </a:p>
          <a:p>
            <a:r>
              <a:rPr lang="en-US" dirty="0"/>
              <a:t>Multiprocessor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 </a:t>
            </a:r>
            <a:r>
              <a:rPr lang="en-US" dirty="0" err="1"/>
              <a:t>Nhiều</a:t>
            </a:r>
            <a:r>
              <a:rPr lang="en-US" dirty="0"/>
              <a:t> </a:t>
            </a:r>
            <a:r>
              <a:rPr lang="en-US" dirty="0" err="1"/>
              <a:t>bộ</a:t>
            </a:r>
            <a:r>
              <a:rPr lang="en-US" dirty="0"/>
              <a:t> </a:t>
            </a:r>
            <a:r>
              <a:rPr lang="en-US" dirty="0" err="1"/>
              <a:t>xử</a:t>
            </a:r>
            <a:r>
              <a:rPr lang="en-US" dirty="0"/>
              <a:t> </a:t>
            </a:r>
            <a:r>
              <a:rPr lang="en-US" dirty="0" err="1"/>
              <a:t>lý</a:t>
            </a:r>
            <a:r>
              <a:rPr lang="en-US" dirty="0"/>
              <a:t>.</a:t>
            </a:r>
          </a:p>
          <a:p>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3" name="TextBox 2">
            <a:extLst>
              <a:ext uri="{FF2B5EF4-FFF2-40B4-BE49-F238E27FC236}">
                <a16:creationId xmlns:a16="http://schemas.microsoft.com/office/drawing/2014/main" id="{8EC6CF8F-C089-E9BF-B406-84CB42151063}"/>
              </a:ext>
            </a:extLst>
          </p:cNvPr>
          <p:cNvSpPr txBox="1"/>
          <p:nvPr/>
        </p:nvSpPr>
        <p:spPr>
          <a:xfrm>
            <a:off x="879862" y="1147364"/>
            <a:ext cx="5379999"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Phân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biệt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khái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niệm</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về</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bộ</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xử</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endParaRPr lang="en-U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7540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a:bodyPr>
          <a:lstStyle/>
          <a:p>
            <a:r>
              <a:rPr lang="en-US" dirty="0"/>
              <a:t>KIẾN TRÚC HỆ THỐNG MÁY TÍNH</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03.</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10" name="Text Placeholder 9">
            <a:extLst>
              <a:ext uri="{FF2B5EF4-FFF2-40B4-BE49-F238E27FC236}">
                <a16:creationId xmlns:a16="http://schemas.microsoft.com/office/drawing/2014/main" id="{9790E93D-9E6B-173B-6A12-43B6939C0D31}"/>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77004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3. </a:t>
            </a:r>
            <a:r>
              <a:rPr lang="en-US" altLang="ja-JP" dirty="0" err="1"/>
              <a:t>Kiến</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7" name="Content Placeholder 6"/>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đơn</a:t>
            </a:r>
            <a:r>
              <a:rPr lang="en-US" dirty="0"/>
              <a:t> </a:t>
            </a:r>
            <a:r>
              <a:rPr lang="en-US" dirty="0" err="1"/>
              <a:t>bộ</a:t>
            </a:r>
            <a:r>
              <a:rPr lang="en-US" dirty="0"/>
              <a:t> </a:t>
            </a:r>
            <a:r>
              <a:rPr lang="en-US" dirty="0" err="1"/>
              <a:t>xử</a:t>
            </a:r>
            <a:r>
              <a:rPr lang="en-US" dirty="0"/>
              <a:t> </a:t>
            </a:r>
            <a:r>
              <a:rPr lang="en-US" dirty="0" err="1"/>
              <a:t>lý</a:t>
            </a:r>
            <a:r>
              <a:rPr lang="en-US" dirty="0"/>
              <a:t> (Single-Processor Systems)</a:t>
            </a:r>
          </a:p>
          <a:p>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(Multiprocessor Systems)</a:t>
            </a:r>
          </a:p>
          <a:p>
            <a:r>
              <a:rPr lang="en-US" dirty="0" err="1"/>
              <a:t>Hệ</a:t>
            </a:r>
            <a:r>
              <a:rPr lang="en-US" dirty="0"/>
              <a:t> </a:t>
            </a:r>
            <a:r>
              <a:rPr lang="en-US" dirty="0" err="1"/>
              <a:t>thống</a:t>
            </a:r>
            <a:r>
              <a:rPr lang="en-US" dirty="0"/>
              <a:t> </a:t>
            </a:r>
            <a:r>
              <a:rPr lang="en-US" dirty="0" err="1"/>
              <a:t>gom</a:t>
            </a:r>
            <a:r>
              <a:rPr lang="en-US" dirty="0"/>
              <a:t> </a:t>
            </a:r>
            <a:r>
              <a:rPr lang="en-US" dirty="0" err="1"/>
              <a:t>cụm</a:t>
            </a:r>
            <a:r>
              <a:rPr lang="en-US" dirty="0"/>
              <a:t> (Clustered Systems)</a:t>
            </a:r>
          </a:p>
          <a:p>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Tree>
    <p:extLst>
      <p:ext uri="{BB962C8B-B14F-4D97-AF65-F5344CB8AC3E}">
        <p14:creationId xmlns:p14="http://schemas.microsoft.com/office/powerpoint/2010/main" val="295792939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a:bodyPr>
          <a:lstStyle/>
          <a:p>
            <a:r>
              <a:rPr lang="en-US" dirty="0"/>
              <a:t>KIẾN TRÚC HỆ THỐNG MÁY TÍNH</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03.</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10" name="Text Placeholder 9">
            <a:extLst>
              <a:ext uri="{FF2B5EF4-FFF2-40B4-BE49-F238E27FC236}">
                <a16:creationId xmlns:a16="http://schemas.microsoft.com/office/drawing/2014/main" id="{9790E93D-9E6B-173B-6A12-43B6939C0D31}"/>
              </a:ext>
            </a:extLst>
          </p:cNvPr>
          <p:cNvSpPr>
            <a:spLocks noGrp="1"/>
          </p:cNvSpPr>
          <p:nvPr>
            <p:ph type="body" sz="quarter" idx="14"/>
          </p:nvPr>
        </p:nvSpPr>
        <p:spPr/>
        <p:txBody>
          <a:bodyPr/>
          <a:lstStyle/>
          <a:p>
            <a:r>
              <a:rPr lang="en-US" dirty="0"/>
              <a:t>3.1. </a:t>
            </a:r>
            <a:r>
              <a:rPr lang="en-US" dirty="0" err="1"/>
              <a:t>Hệ</a:t>
            </a:r>
            <a:r>
              <a:rPr lang="en-US" dirty="0"/>
              <a:t> </a:t>
            </a:r>
            <a:r>
              <a:rPr lang="en-US" dirty="0" err="1"/>
              <a:t>thống</a:t>
            </a:r>
            <a:r>
              <a:rPr lang="en-US" dirty="0"/>
              <a:t> </a:t>
            </a:r>
            <a:r>
              <a:rPr lang="en-US" dirty="0" err="1"/>
              <a:t>đơn</a:t>
            </a:r>
            <a:r>
              <a:rPr lang="en-US" dirty="0"/>
              <a:t> </a:t>
            </a:r>
            <a:r>
              <a:rPr lang="en-US" dirty="0" err="1"/>
              <a:t>bộ</a:t>
            </a:r>
            <a:r>
              <a:rPr lang="en-US" dirty="0"/>
              <a:t> </a:t>
            </a:r>
            <a:r>
              <a:rPr lang="en-US" dirty="0" err="1"/>
              <a:t>xử</a:t>
            </a:r>
            <a:r>
              <a:rPr lang="en-US" dirty="0"/>
              <a:t> </a:t>
            </a:r>
            <a:r>
              <a:rPr lang="en-US" dirty="0" err="1"/>
              <a:t>lý</a:t>
            </a:r>
            <a:endParaRPr lang="en-US" dirty="0"/>
          </a:p>
        </p:txBody>
      </p:sp>
    </p:spTree>
    <p:extLst>
      <p:ext uri="{BB962C8B-B14F-4D97-AF65-F5344CB8AC3E}">
        <p14:creationId xmlns:p14="http://schemas.microsoft.com/office/powerpoint/2010/main" val="265619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3.1. </a:t>
            </a:r>
            <a:r>
              <a:rPr lang="en-US" dirty="0" err="1"/>
              <a:t>Hệ</a:t>
            </a:r>
            <a:r>
              <a:rPr lang="en-US" dirty="0"/>
              <a:t> </a:t>
            </a:r>
            <a:r>
              <a:rPr lang="en-US" dirty="0" err="1"/>
              <a:t>thống</a:t>
            </a:r>
            <a:r>
              <a:rPr lang="en-US" dirty="0"/>
              <a:t> </a:t>
            </a:r>
            <a:r>
              <a:rPr lang="en-US" dirty="0" err="1"/>
              <a:t>đơn</a:t>
            </a:r>
            <a:r>
              <a:rPr lang="en-US" dirty="0"/>
              <a:t> </a:t>
            </a:r>
            <a:r>
              <a:rPr lang="en-US" dirty="0" err="1"/>
              <a:t>bộ</a:t>
            </a:r>
            <a:r>
              <a:rPr lang="en-US" dirty="0"/>
              <a:t> </a:t>
            </a:r>
            <a:r>
              <a:rPr lang="en-US" dirty="0" err="1"/>
              <a:t>xử</a:t>
            </a:r>
            <a:r>
              <a:rPr lang="en-US" dirty="0"/>
              <a:t> </a:t>
            </a:r>
            <a:r>
              <a:rPr lang="en-US" dirty="0" err="1"/>
              <a:t>lý</a:t>
            </a:r>
            <a:endParaRPr kumimoji="1" lang="ja-JP" altLang="en-US" dirty="0"/>
          </a:p>
        </p:txBody>
      </p:sp>
      <p:sp>
        <p:nvSpPr>
          <p:cNvPr id="7" name="Content Placeholder 6"/>
          <p:cNvSpPr>
            <a:spLocks noGrp="1"/>
          </p:cNvSpPr>
          <p:nvPr>
            <p:ph idx="1"/>
          </p:nvPr>
        </p:nvSpPr>
        <p:spPr/>
        <p:txBody>
          <a:bodyPr/>
          <a:lstStyle/>
          <a:p>
            <a:r>
              <a:rPr lang="en-US" dirty="0" err="1"/>
              <a:t>Chỉ</a:t>
            </a:r>
            <a:r>
              <a:rPr lang="en-US" dirty="0"/>
              <a:t> </a:t>
            </a:r>
            <a:r>
              <a:rPr lang="en-US" dirty="0" err="1"/>
              <a:t>có</a:t>
            </a:r>
            <a:r>
              <a:rPr lang="en-US" dirty="0"/>
              <a:t> </a:t>
            </a:r>
            <a:r>
              <a:rPr lang="en-US" dirty="0" err="1"/>
              <a:t>một</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đa</a:t>
            </a:r>
            <a:r>
              <a:rPr lang="en-US" dirty="0"/>
              <a:t> </a:t>
            </a:r>
            <a:r>
              <a:rPr lang="en-US" dirty="0" err="1"/>
              <a:t>dụng</a:t>
            </a:r>
            <a:r>
              <a:rPr lang="en-US" dirty="0"/>
              <a:t> (general-purpose processor) </a:t>
            </a:r>
            <a:r>
              <a:rPr lang="en-US" dirty="0" err="1"/>
              <a:t>với</a:t>
            </a:r>
            <a:r>
              <a:rPr lang="en-US" dirty="0"/>
              <a:t> </a:t>
            </a:r>
            <a:r>
              <a:rPr lang="en-US" dirty="0" err="1"/>
              <a:t>một</a:t>
            </a:r>
            <a:r>
              <a:rPr lang="en-US" dirty="0"/>
              <a:t> </a:t>
            </a:r>
            <a:r>
              <a:rPr lang="en-US" dirty="0" err="1"/>
              <a:t>lõi</a:t>
            </a:r>
            <a:r>
              <a:rPr lang="en-US" dirty="0"/>
              <a:t> </a:t>
            </a:r>
            <a:r>
              <a:rPr lang="en-US" dirty="0" err="1"/>
              <a:t>duy</a:t>
            </a:r>
            <a:r>
              <a:rPr lang="en-US" dirty="0"/>
              <a:t> </a:t>
            </a:r>
            <a:r>
              <a:rPr lang="en-US" dirty="0" err="1"/>
              <a:t>nhất</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tập</a:t>
            </a:r>
            <a:r>
              <a:rPr lang="en-US" dirty="0"/>
              <a:t> </a:t>
            </a:r>
            <a:r>
              <a:rPr lang="en-US" dirty="0" err="1"/>
              <a:t>lệnh</a:t>
            </a:r>
            <a:r>
              <a:rPr lang="en-US" dirty="0"/>
              <a:t> </a:t>
            </a:r>
            <a:r>
              <a:rPr lang="en-US" dirty="0" err="1"/>
              <a:t>đa</a:t>
            </a:r>
            <a:r>
              <a:rPr lang="en-US" dirty="0"/>
              <a:t> </a:t>
            </a:r>
            <a:r>
              <a:rPr lang="en-US" dirty="0" err="1"/>
              <a:t>dụng</a:t>
            </a:r>
            <a:r>
              <a:rPr lang="en-US" dirty="0"/>
              <a:t> (bao </a:t>
            </a:r>
            <a:r>
              <a:rPr lang="en-US" dirty="0" err="1"/>
              <a:t>gồm</a:t>
            </a:r>
            <a:r>
              <a:rPr lang="en-US" dirty="0"/>
              <a:t> </a:t>
            </a:r>
            <a:r>
              <a:rPr lang="en-US" dirty="0" err="1"/>
              <a:t>các</a:t>
            </a:r>
            <a:r>
              <a:rPr lang="en-US" dirty="0"/>
              <a:t> </a:t>
            </a:r>
            <a:r>
              <a:rPr lang="en-US" dirty="0" err="1"/>
              <a:t>lệnh</a:t>
            </a:r>
            <a:r>
              <a:rPr lang="en-US" dirty="0"/>
              <a:t> </a:t>
            </a:r>
            <a:r>
              <a:rPr lang="en-US" dirty="0" err="1"/>
              <a:t>trong</a:t>
            </a:r>
            <a:r>
              <a:rPr lang="en-US" dirty="0"/>
              <a:t> </a:t>
            </a:r>
            <a:r>
              <a:rPr lang="en-US" dirty="0" err="1"/>
              <a:t>các</a:t>
            </a:r>
            <a:r>
              <a:rPr lang="en-US" dirty="0"/>
              <a:t> </a:t>
            </a:r>
            <a:r>
              <a:rPr lang="en-US" dirty="0" err="1"/>
              <a:t>tiến</a:t>
            </a:r>
            <a:r>
              <a:rPr lang="en-US" dirty="0"/>
              <a:t> </a:t>
            </a:r>
            <a:r>
              <a:rPr lang="en-US" dirty="0" err="1"/>
              <a:t>trình</a:t>
            </a:r>
            <a:r>
              <a:rPr lang="en-US" dirty="0"/>
              <a:t>).</a:t>
            </a:r>
          </a:p>
          <a:p>
            <a:r>
              <a:rPr lang="en-US" dirty="0" err="1"/>
              <a:t>Có</a:t>
            </a:r>
            <a:r>
              <a:rPr lang="en-US" dirty="0"/>
              <a:t> </a:t>
            </a:r>
            <a:r>
              <a:rPr lang="en-US" dirty="0" err="1"/>
              <a:t>thể</a:t>
            </a:r>
            <a:r>
              <a:rPr lang="en-US" dirty="0"/>
              <a:t> </a:t>
            </a:r>
            <a:r>
              <a:rPr lang="en-US" dirty="0" err="1"/>
              <a:t>kèm</a:t>
            </a:r>
            <a:r>
              <a:rPr lang="en-US" dirty="0"/>
              <a:t> </a:t>
            </a:r>
            <a:r>
              <a:rPr lang="en-US" dirty="0" err="1"/>
              <a:t>theo</a:t>
            </a:r>
            <a:r>
              <a:rPr lang="en-US" dirty="0"/>
              <a:t> </a:t>
            </a:r>
            <a:r>
              <a:rPr lang="en-US" dirty="0" err="1"/>
              <a:t>các</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riêng</a:t>
            </a:r>
            <a:r>
              <a:rPr lang="en-US" dirty="0"/>
              <a:t> </a:t>
            </a:r>
            <a:r>
              <a:rPr lang="en-US" dirty="0" err="1"/>
              <a:t>biệt</a:t>
            </a:r>
            <a:r>
              <a:rPr lang="en-US" dirty="0"/>
              <a:t> (special-purpose): </a:t>
            </a:r>
            <a:r>
              <a:rPr lang="en-US" dirty="0" err="1"/>
              <a:t>chỉ</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tập</a:t>
            </a:r>
            <a:r>
              <a:rPr lang="en-US" dirty="0"/>
              <a:t> </a:t>
            </a:r>
            <a:r>
              <a:rPr lang="en-US" dirty="0" err="1"/>
              <a:t>lệnh</a:t>
            </a:r>
            <a:r>
              <a:rPr lang="en-US" dirty="0"/>
              <a:t> </a:t>
            </a:r>
            <a:r>
              <a:rPr lang="en-US" dirty="0" err="1"/>
              <a:t>hạn</a:t>
            </a:r>
            <a:r>
              <a:rPr lang="en-US" dirty="0"/>
              <a:t> </a:t>
            </a:r>
            <a:r>
              <a:rPr lang="en-US" dirty="0" err="1"/>
              <a:t>chế</a:t>
            </a:r>
            <a:r>
              <a:rPr lang="en-US" dirty="0"/>
              <a:t> </a:t>
            </a:r>
            <a:r>
              <a:rPr lang="en-US" dirty="0" err="1"/>
              <a:t>và</a:t>
            </a:r>
            <a:r>
              <a:rPr lang="en-US" dirty="0"/>
              <a:t> </a:t>
            </a:r>
            <a:r>
              <a:rPr lang="en-US" dirty="0" err="1"/>
              <a:t>không</a:t>
            </a:r>
            <a:r>
              <a:rPr lang="en-US" dirty="0"/>
              <a:t> </a:t>
            </a:r>
            <a:r>
              <a:rPr lang="en-US" dirty="0" err="1"/>
              <a:t>thể</a:t>
            </a:r>
            <a:r>
              <a:rPr lang="en-US" dirty="0"/>
              <a:t> </a:t>
            </a:r>
            <a:r>
              <a:rPr lang="en-US" dirty="0" err="1"/>
              <a:t>chạy</a:t>
            </a:r>
            <a:r>
              <a:rPr lang="en-US" dirty="0"/>
              <a:t> </a:t>
            </a:r>
            <a:r>
              <a:rPr lang="en-US" dirty="0" err="1"/>
              <a:t>tiến</a:t>
            </a:r>
            <a:r>
              <a:rPr lang="en-US" dirty="0"/>
              <a:t> </a:t>
            </a:r>
            <a:r>
              <a:rPr lang="en-US" dirty="0" err="1"/>
              <a:t>trình</a:t>
            </a:r>
            <a:r>
              <a:rPr lang="en-US" dirty="0"/>
              <a:t>.</a:t>
            </a:r>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Tree>
    <p:extLst>
      <p:ext uri="{BB962C8B-B14F-4D97-AF65-F5344CB8AC3E}">
        <p14:creationId xmlns:p14="http://schemas.microsoft.com/office/powerpoint/2010/main" val="76465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3" name="コンテンツ プレースホルダー 2"/>
          <p:cNvSpPr>
            <a:spLocks noGrp="1"/>
          </p:cNvSpPr>
          <p:nvPr>
            <p:ph type="body" sz="quarter" idx="13"/>
          </p:nvPr>
        </p:nvSpPr>
        <p:spPr/>
        <p:txBody>
          <a:bodyPr/>
          <a:lstStyle/>
          <a:p>
            <a:r>
              <a:rPr lang="vi-VN" altLang="ja-JP" dirty="0"/>
              <a:t>Tổng quan</a:t>
            </a:r>
            <a:r>
              <a:rPr lang="en-US" altLang="ja-JP" dirty="0"/>
              <a:t> </a:t>
            </a:r>
            <a:r>
              <a:rPr lang="en-US" altLang="ja-JP" dirty="0" err="1"/>
              <a:t>về</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lang="vi-VN" altLang="ja-JP" dirty="0"/>
          </a:p>
          <a:p>
            <a:r>
              <a:rPr lang="en-US" altLang="ja-JP" dirty="0" err="1"/>
              <a:t>Hoạt</a:t>
            </a:r>
            <a:r>
              <a:rPr lang="en-US" altLang="ja-JP" dirty="0"/>
              <a:t> </a:t>
            </a:r>
            <a:r>
              <a:rPr lang="en-US" altLang="ja-JP" dirty="0" err="1"/>
              <a:t>động</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máy</a:t>
            </a:r>
            <a:r>
              <a:rPr lang="en-US" altLang="ja-JP" dirty="0"/>
              <a:t> </a:t>
            </a:r>
            <a:r>
              <a:rPr lang="en-US" altLang="ja-JP" dirty="0" err="1"/>
              <a:t>tính</a:t>
            </a:r>
            <a:endParaRPr lang="en-US" altLang="ja-JP" dirty="0"/>
          </a:p>
          <a:p>
            <a:r>
              <a:rPr lang="en-US" altLang="ja-JP" dirty="0" err="1"/>
              <a:t>Kiến</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lang="vi-VN" altLang="ja-JP" dirty="0"/>
          </a:p>
          <a:p>
            <a:r>
              <a:rPr lang="en-US" altLang="ja-JP" dirty="0" err="1"/>
              <a:t>Các</a:t>
            </a:r>
            <a:r>
              <a:rPr lang="en-US" altLang="ja-JP" dirty="0"/>
              <a:t> </a:t>
            </a:r>
            <a:r>
              <a:rPr lang="en-US" altLang="ja-JP" dirty="0" err="1"/>
              <a:t>thao</a:t>
            </a:r>
            <a:r>
              <a:rPr lang="en-US" altLang="ja-JP" dirty="0"/>
              <a:t> </a:t>
            </a:r>
            <a:r>
              <a:rPr lang="en-US" altLang="ja-JP" dirty="0" err="1"/>
              <a:t>tác</a:t>
            </a:r>
            <a:r>
              <a:rPr lang="en-US" altLang="ja-JP" dirty="0"/>
              <a:t> </a:t>
            </a:r>
            <a:r>
              <a:rPr lang="en-US" altLang="ja-JP" dirty="0" err="1"/>
              <a:t>trong</a:t>
            </a:r>
            <a:r>
              <a:rPr lang="en-US" altLang="ja-JP" dirty="0"/>
              <a:t> </a:t>
            </a:r>
            <a:r>
              <a:rPr lang="vi-VN" altLang="ja-JP" dirty="0"/>
              <a:t>hệ điều hành</a:t>
            </a:r>
            <a:endParaRPr lang="en-US" altLang="ja-JP" dirty="0"/>
          </a:p>
          <a:p>
            <a:r>
              <a:rPr lang="en-US" altLang="ja-JP" dirty="0" err="1"/>
              <a:t>Lịch</a:t>
            </a:r>
            <a:r>
              <a:rPr lang="en-US" altLang="ja-JP" dirty="0"/>
              <a:t> </a:t>
            </a:r>
            <a:r>
              <a:rPr lang="en-US" altLang="ja-JP" dirty="0" err="1"/>
              <a:t>sử</a:t>
            </a:r>
            <a:r>
              <a:rPr lang="en-US" altLang="ja-JP" dirty="0"/>
              <a:t> </a:t>
            </a:r>
            <a:r>
              <a:rPr lang="en-US" altLang="ja-JP" dirty="0" err="1"/>
              <a:t>phát</a:t>
            </a:r>
            <a:r>
              <a:rPr lang="en-US" altLang="ja-JP" dirty="0"/>
              <a:t> </a:t>
            </a:r>
            <a:r>
              <a:rPr lang="en-US" altLang="ja-JP" dirty="0" err="1"/>
              <a:t>triển</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lang="vi-VN" altLang="ja-JP" dirty="0"/>
          </a:p>
        </p:txBody>
      </p:sp>
      <p:sp>
        <p:nvSpPr>
          <p:cNvPr id="7" name="Text Placeholder 6">
            <a:extLst>
              <a:ext uri="{FF2B5EF4-FFF2-40B4-BE49-F238E27FC236}">
                <a16:creationId xmlns:a16="http://schemas.microsoft.com/office/drawing/2014/main" id="{DB434E09-7E73-A903-3C57-A049717DBEC1}"/>
              </a:ext>
            </a:extLst>
          </p:cNvPr>
          <p:cNvSpPr>
            <a:spLocks noGrp="1"/>
          </p:cNvSpPr>
          <p:nvPr>
            <p:ph type="body" sz="quarter" idx="15"/>
          </p:nvPr>
        </p:nvSpPr>
        <p:spPr/>
        <p:txBody>
          <a:bodyPr/>
          <a:lstStyle/>
          <a:p>
            <a:r>
              <a:rPr lang="en-US" dirty="0"/>
              <a:t>NỘI DUNG</a:t>
            </a:r>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a:bodyPr>
          <a:lstStyle/>
          <a:p>
            <a:r>
              <a:rPr lang="en-US" dirty="0"/>
              <a:t>KIẾN TRÚC HỆ THỐNG MÁY TÍNH</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03.</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10" name="Text Placeholder 9">
            <a:extLst>
              <a:ext uri="{FF2B5EF4-FFF2-40B4-BE49-F238E27FC236}">
                <a16:creationId xmlns:a16="http://schemas.microsoft.com/office/drawing/2014/main" id="{9790E93D-9E6B-173B-6A12-43B6939C0D31}"/>
              </a:ext>
            </a:extLst>
          </p:cNvPr>
          <p:cNvSpPr>
            <a:spLocks noGrp="1"/>
          </p:cNvSpPr>
          <p:nvPr>
            <p:ph type="body" sz="quarter" idx="14"/>
          </p:nvPr>
        </p:nvSpPr>
        <p:spPr/>
        <p:txBody>
          <a:bodyPr/>
          <a:lstStyle/>
          <a:p>
            <a:r>
              <a:rPr lang="en-US" dirty="0"/>
              <a:t>3.2. </a:t>
            </a:r>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lang="en-US" dirty="0"/>
          </a:p>
        </p:txBody>
      </p:sp>
    </p:spTree>
    <p:extLst>
      <p:ext uri="{BB962C8B-B14F-4D97-AF65-F5344CB8AC3E}">
        <p14:creationId xmlns:p14="http://schemas.microsoft.com/office/powerpoint/2010/main" val="1206538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3.2. </a:t>
            </a:r>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kumimoji="1" lang="ja-JP" altLang="en-US" dirty="0"/>
          </a:p>
        </p:txBody>
      </p:sp>
      <p:sp>
        <p:nvSpPr>
          <p:cNvPr id="7" name="Content Placeholder 6"/>
          <p:cNvSpPr>
            <a:spLocks noGrp="1"/>
          </p:cNvSpPr>
          <p:nvPr>
            <p:ph idx="1"/>
          </p:nvPr>
        </p:nvSpPr>
        <p:spPr/>
        <p:txBody>
          <a:bodyPr>
            <a:normAutofit fontScale="85000" lnSpcReduction="20000"/>
          </a:bodyPr>
          <a:lstStyle/>
          <a:p>
            <a:r>
              <a:rPr lang="en-US" dirty="0" err="1"/>
              <a:t>Tên</a:t>
            </a:r>
            <a:r>
              <a:rPr lang="en-US" dirty="0"/>
              <a:t> </a:t>
            </a:r>
            <a:r>
              <a:rPr lang="en-US" dirty="0" err="1"/>
              <a:t>gọi</a:t>
            </a:r>
            <a:r>
              <a:rPr lang="en-US" dirty="0"/>
              <a:t> </a:t>
            </a:r>
            <a:r>
              <a:rPr lang="en-US" dirty="0" err="1"/>
              <a:t>khác</a:t>
            </a:r>
            <a:r>
              <a:rPr lang="en-US" dirty="0"/>
              <a:t>: parallel systems, tightly-coupled systems.</a:t>
            </a:r>
          </a:p>
          <a:p>
            <a:r>
              <a:rPr lang="en-US" dirty="0" err="1"/>
              <a:t>Ưu</a:t>
            </a:r>
            <a:r>
              <a:rPr lang="en-US" dirty="0"/>
              <a:t> </a:t>
            </a:r>
            <a:r>
              <a:rPr lang="en-US" dirty="0" err="1"/>
              <a:t>điểm</a:t>
            </a:r>
            <a:r>
              <a:rPr lang="en-US" dirty="0"/>
              <a:t>:</a:t>
            </a:r>
          </a:p>
          <a:p>
            <a:pPr lvl="1"/>
            <a:r>
              <a:rPr lang="en-US" dirty="0" err="1"/>
              <a:t>Tăng</a:t>
            </a:r>
            <a:r>
              <a:rPr lang="en-US" dirty="0"/>
              <a:t> </a:t>
            </a:r>
            <a:r>
              <a:rPr lang="en-US" dirty="0" err="1"/>
              <a:t>cường</a:t>
            </a:r>
            <a:r>
              <a:rPr lang="en-US" dirty="0"/>
              <a:t> n</a:t>
            </a:r>
            <a:r>
              <a:rPr lang="vi-VN" dirty="0"/>
              <a:t>ăng </a:t>
            </a:r>
            <a:r>
              <a:rPr lang="en-US" dirty="0"/>
              <a:t>s</a:t>
            </a:r>
            <a:r>
              <a:rPr lang="vi-VN" dirty="0"/>
              <a:t>uất hệ thống (</a:t>
            </a:r>
            <a:r>
              <a:rPr lang="en-US" dirty="0"/>
              <a:t>s</a:t>
            </a:r>
            <a:r>
              <a:rPr lang="vi-VN" dirty="0"/>
              <a:t>ystem throughput): càng nhiều </a:t>
            </a:r>
            <a:r>
              <a:rPr lang="en-US" dirty="0" err="1"/>
              <a:t>bộ</a:t>
            </a:r>
            <a:r>
              <a:rPr lang="en-US" dirty="0"/>
              <a:t> </a:t>
            </a:r>
            <a:r>
              <a:rPr lang="en-US" dirty="0" err="1"/>
              <a:t>xử</a:t>
            </a:r>
            <a:r>
              <a:rPr lang="en-US" dirty="0"/>
              <a:t> </a:t>
            </a:r>
            <a:r>
              <a:rPr lang="en-US" dirty="0" err="1"/>
              <a:t>lý</a:t>
            </a:r>
            <a:r>
              <a:rPr lang="vi-VN" dirty="0"/>
              <a:t> thì càng nhanh xong công việc</a:t>
            </a:r>
            <a:r>
              <a:rPr lang="en-US" dirty="0"/>
              <a:t>.</a:t>
            </a:r>
            <a:endParaRPr lang="vi-VN" dirty="0"/>
          </a:p>
          <a:p>
            <a:pPr lvl="1"/>
            <a:r>
              <a:rPr lang="en-US" dirty="0" err="1"/>
              <a:t>Kinh</a:t>
            </a:r>
            <a:r>
              <a:rPr lang="en-US" dirty="0"/>
              <a:t> </a:t>
            </a:r>
            <a:r>
              <a:rPr lang="en-US" dirty="0" err="1"/>
              <a:t>tế</a:t>
            </a:r>
            <a:r>
              <a:rPr lang="en-US" dirty="0"/>
              <a:t>: </a:t>
            </a:r>
            <a:r>
              <a:rPr lang="vi-VN" dirty="0"/>
              <a:t>ít tốn kém</a:t>
            </a:r>
            <a:r>
              <a:rPr lang="en-US" dirty="0"/>
              <a:t> </a:t>
            </a:r>
            <a:r>
              <a:rPr lang="en-US" dirty="0" err="1"/>
              <a:t>vì</a:t>
            </a:r>
            <a:r>
              <a:rPr lang="en-US" dirty="0"/>
              <a:t> c</a:t>
            </a:r>
            <a:r>
              <a:rPr lang="vi-VN" dirty="0"/>
              <a:t>ó thể dùng chung tài nguyên (đĩa,…)</a:t>
            </a:r>
            <a:r>
              <a:rPr lang="en-US" dirty="0"/>
              <a:t>.</a:t>
            </a:r>
            <a:endParaRPr lang="vi-VN" dirty="0"/>
          </a:p>
          <a:p>
            <a:pPr lvl="1"/>
            <a:r>
              <a:rPr lang="vi-VN" dirty="0"/>
              <a:t>Độ tin cậy</a:t>
            </a:r>
            <a:r>
              <a:rPr lang="en-US" dirty="0"/>
              <a:t> </a:t>
            </a:r>
            <a:r>
              <a:rPr lang="en-US" dirty="0" err="1"/>
              <a:t>cao</a:t>
            </a:r>
            <a:r>
              <a:rPr lang="vi-VN" dirty="0"/>
              <a:t>: khi một </a:t>
            </a:r>
            <a:r>
              <a:rPr lang="en-US" dirty="0" err="1"/>
              <a:t>bộ</a:t>
            </a:r>
            <a:r>
              <a:rPr lang="en-US" dirty="0"/>
              <a:t> </a:t>
            </a:r>
            <a:r>
              <a:rPr lang="en-US" dirty="0" err="1"/>
              <a:t>xử</a:t>
            </a:r>
            <a:r>
              <a:rPr lang="en-US" dirty="0"/>
              <a:t> </a:t>
            </a:r>
            <a:r>
              <a:rPr lang="en-US" dirty="0" err="1"/>
              <a:t>lý</a:t>
            </a:r>
            <a:r>
              <a:rPr lang="vi-VN" dirty="0"/>
              <a:t> hỏng thì công việc của nó được chia sẻ giữa các </a:t>
            </a:r>
            <a:r>
              <a:rPr lang="en-US" dirty="0" err="1"/>
              <a:t>bộ</a:t>
            </a:r>
            <a:r>
              <a:rPr lang="en-US" dirty="0"/>
              <a:t> </a:t>
            </a:r>
            <a:r>
              <a:rPr lang="en-US" dirty="0" err="1"/>
              <a:t>xử</a:t>
            </a:r>
            <a:r>
              <a:rPr lang="en-US" dirty="0"/>
              <a:t> </a:t>
            </a:r>
            <a:r>
              <a:rPr lang="en-US" dirty="0" err="1"/>
              <a:t>lý</a:t>
            </a:r>
            <a:r>
              <a:rPr lang="vi-VN" dirty="0"/>
              <a:t> còn lại</a:t>
            </a:r>
            <a:r>
              <a:rPr lang="en-US" dirty="0"/>
              <a:t>.</a:t>
            </a:r>
            <a:endParaRPr lang="vi-VN" dirty="0"/>
          </a:p>
          <a:p>
            <a:r>
              <a:rPr lang="en-US" dirty="0" err="1"/>
              <a:t>Phân</a:t>
            </a:r>
            <a:r>
              <a:rPr lang="en-US" dirty="0"/>
              <a:t> </a:t>
            </a:r>
            <a:r>
              <a:rPr lang="en-US" dirty="0" err="1"/>
              <a:t>loại</a:t>
            </a:r>
            <a:r>
              <a:rPr lang="en-US" dirty="0"/>
              <a:t>:</a:t>
            </a:r>
          </a:p>
          <a:p>
            <a:pPr lvl="1"/>
            <a:r>
              <a:rPr lang="en-US" dirty="0" err="1"/>
              <a:t>Đa</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đối</a:t>
            </a:r>
            <a:r>
              <a:rPr lang="en-US" dirty="0"/>
              <a:t> </a:t>
            </a:r>
            <a:r>
              <a:rPr lang="en-US" dirty="0" err="1"/>
              <a:t>xứng</a:t>
            </a:r>
            <a:r>
              <a:rPr lang="en-US" dirty="0"/>
              <a:t> (asymmetric multiprocessing) – </a:t>
            </a:r>
            <a:r>
              <a:rPr lang="en-US" dirty="0" err="1"/>
              <a:t>mỗi</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thực</a:t>
            </a:r>
            <a:r>
              <a:rPr lang="en-US" dirty="0"/>
              <a:t> </a:t>
            </a:r>
            <a:r>
              <a:rPr lang="en-US" dirty="0" err="1"/>
              <a:t>thi</a:t>
            </a:r>
            <a:r>
              <a:rPr lang="en-US" dirty="0"/>
              <a:t> </a:t>
            </a:r>
            <a:r>
              <a:rPr lang="en-US" dirty="0" err="1"/>
              <a:t>công</a:t>
            </a:r>
            <a:r>
              <a:rPr lang="en-US" dirty="0"/>
              <a:t> </a:t>
            </a:r>
            <a:r>
              <a:rPr lang="en-US" dirty="0" err="1"/>
              <a:t>việc</a:t>
            </a:r>
            <a:r>
              <a:rPr lang="en-US" dirty="0"/>
              <a:t> </a:t>
            </a:r>
            <a:r>
              <a:rPr lang="en-US" dirty="0" err="1"/>
              <a:t>khác</a:t>
            </a:r>
            <a:r>
              <a:rPr lang="en-US" dirty="0"/>
              <a:t> </a:t>
            </a:r>
            <a:r>
              <a:rPr lang="en-US" dirty="0" err="1"/>
              <a:t>nhau</a:t>
            </a:r>
            <a:r>
              <a:rPr lang="en-US" dirty="0"/>
              <a:t>.</a:t>
            </a:r>
          </a:p>
          <a:p>
            <a:pPr lvl="1"/>
            <a:r>
              <a:rPr lang="en-US" dirty="0" err="1"/>
              <a:t>Đa</a:t>
            </a:r>
            <a:r>
              <a:rPr lang="en-US" dirty="0"/>
              <a:t> </a:t>
            </a:r>
            <a:r>
              <a:rPr lang="en-US" dirty="0" err="1"/>
              <a:t>xử</a:t>
            </a:r>
            <a:r>
              <a:rPr lang="en-US" dirty="0"/>
              <a:t> </a:t>
            </a:r>
            <a:r>
              <a:rPr lang="en-US" dirty="0" err="1"/>
              <a:t>lý</a:t>
            </a:r>
            <a:r>
              <a:rPr lang="en-US" dirty="0"/>
              <a:t> </a:t>
            </a:r>
            <a:r>
              <a:rPr lang="en-US" dirty="0" err="1"/>
              <a:t>đối</a:t>
            </a:r>
            <a:r>
              <a:rPr lang="en-US" dirty="0"/>
              <a:t> </a:t>
            </a:r>
            <a:r>
              <a:rPr lang="en-US" dirty="0" err="1"/>
              <a:t>xứng</a:t>
            </a:r>
            <a:r>
              <a:rPr lang="en-US" dirty="0"/>
              <a:t> (symmetric multiprocessing) – </a:t>
            </a:r>
            <a:r>
              <a:rPr lang="en-US" dirty="0" err="1"/>
              <a:t>mỗi</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cùng</a:t>
            </a:r>
            <a:r>
              <a:rPr lang="en-US" dirty="0"/>
              <a:t> </a:t>
            </a:r>
            <a:r>
              <a:rPr lang="en-US" dirty="0" err="1"/>
              <a:t>thực</a:t>
            </a:r>
            <a:r>
              <a:rPr lang="en-US" dirty="0"/>
              <a:t> </a:t>
            </a:r>
            <a:r>
              <a:rPr lang="en-US" dirty="0" err="1"/>
              <a:t>hiện</a:t>
            </a:r>
            <a:r>
              <a:rPr lang="en-US" dirty="0"/>
              <a:t> </a:t>
            </a:r>
            <a:r>
              <a:rPr lang="en-US" dirty="0" err="1"/>
              <a:t>tất</a:t>
            </a:r>
            <a:r>
              <a:rPr lang="en-US" dirty="0"/>
              <a:t> </a:t>
            </a:r>
            <a:r>
              <a:rPr lang="en-US" dirty="0" err="1"/>
              <a:t>cả</a:t>
            </a:r>
            <a:r>
              <a:rPr lang="en-US" dirty="0"/>
              <a:t> </a:t>
            </a:r>
            <a:r>
              <a:rPr lang="en-US" dirty="0" err="1"/>
              <a:t>công</a:t>
            </a:r>
            <a:r>
              <a:rPr lang="en-US" dirty="0"/>
              <a:t> </a:t>
            </a:r>
            <a:r>
              <a:rPr lang="en-US" dirty="0" err="1"/>
              <a:t>việc</a:t>
            </a:r>
            <a:r>
              <a:rPr lang="en-US" dirty="0"/>
              <a:t>.</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2759060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a:t>3.2. </a:t>
            </a:r>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kumimoji="1" lang="ja-JP" altLang="en-US" dirty="0"/>
          </a:p>
        </p:txBody>
      </p:sp>
      <p:pic>
        <p:nvPicPr>
          <p:cNvPr id="8" name="Content Placeholder 7">
            <a:extLst>
              <a:ext uri="{FF2B5EF4-FFF2-40B4-BE49-F238E27FC236}">
                <a16:creationId xmlns:a16="http://schemas.microsoft.com/office/drawing/2014/main" id="{61A30DEF-BA94-447F-8812-ADBD513F7DA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3248419" y="1905993"/>
            <a:ext cx="5631662" cy="425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a:xfrm>
            <a:off x="8678659" y="6570663"/>
            <a:ext cx="1752600" cy="288925"/>
          </a:xfrm>
        </p:spPr>
        <p:txBody>
          <a:bodyPr/>
          <a:lstStyle/>
          <a:p>
            <a:fld id="{800C8475-47C1-49C9-BEE5-594F8CF4D71F}" type="slidenum">
              <a:rPr kumimoji="1" lang="ja-JP" altLang="en-US" smtClean="0"/>
              <a:pPr/>
              <a:t>32</a:t>
            </a:fld>
            <a:endParaRPr kumimoji="1" lang="ja-JP" altLang="en-US"/>
          </a:p>
        </p:txBody>
      </p:sp>
      <p:sp>
        <p:nvSpPr>
          <p:cNvPr id="3" name="TextBox 2">
            <a:extLst>
              <a:ext uri="{FF2B5EF4-FFF2-40B4-BE49-F238E27FC236}">
                <a16:creationId xmlns:a16="http://schemas.microsoft.com/office/drawing/2014/main" id="{C6586561-6773-BBB8-92FF-E5ED499EA501}"/>
              </a:ext>
            </a:extLst>
          </p:cNvPr>
          <p:cNvSpPr txBox="1"/>
          <p:nvPr/>
        </p:nvSpPr>
        <p:spPr>
          <a:xfrm>
            <a:off x="879862" y="1147364"/>
            <a:ext cx="4182555"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Kiến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trúc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đa</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xử</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đối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xứng</a:t>
            </a:r>
            <a:endParaRPr lang="en-U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17455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Diagram&#10;&#10;Description automatically generated">
            <a:extLst>
              <a:ext uri="{FF2B5EF4-FFF2-40B4-BE49-F238E27FC236}">
                <a16:creationId xmlns:a16="http://schemas.microsoft.com/office/drawing/2014/main" id="{77155B73-8D6F-4B94-A72D-0EA688D48917}"/>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3896336" y="1769111"/>
            <a:ext cx="4335828" cy="38722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p:cNvSpPr>
            <a:spLocks noGrp="1"/>
          </p:cNvSpPr>
          <p:nvPr>
            <p:ph type="ftr" sz="quarter" idx="11"/>
          </p:nvPr>
        </p:nvSpPr>
        <p:spPr>
          <a:xfrm>
            <a:off x="3286101" y="6524626"/>
            <a:ext cx="5618212" cy="288925"/>
          </a:xfrm>
        </p:spPr>
        <p:txBody>
          <a:bodyPr wrap="square" anchor="t">
            <a:normAutofit/>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wrap="square" anchor="t">
            <a:normAutofit/>
          </a:bodyPr>
          <a:lstStyle/>
          <a:p>
            <a:pPr>
              <a:spcAft>
                <a:spcPts val="600"/>
              </a:spcAft>
            </a:pPr>
            <a:fld id="{800C8475-47C1-49C9-BEE5-594F8CF4D71F}" type="slidenum">
              <a:rPr kumimoji="1" lang="ja-JP" altLang="en-US" smtClean="0"/>
              <a:pPr>
                <a:spcAft>
                  <a:spcPts val="600"/>
                </a:spcAft>
              </a:pPr>
              <a:t>33</a:t>
            </a:fld>
            <a:endParaRPr kumimoji="1" lang="ja-JP" altLang="en-US"/>
          </a:p>
        </p:txBody>
      </p:sp>
      <p:sp>
        <p:nvSpPr>
          <p:cNvPr id="7" name="TextBox 6">
            <a:extLst>
              <a:ext uri="{FF2B5EF4-FFF2-40B4-BE49-F238E27FC236}">
                <a16:creationId xmlns:a16="http://schemas.microsoft.com/office/drawing/2014/main" id="{E7B0374B-C07D-1143-10CD-D90239FA9FF5}"/>
              </a:ext>
            </a:extLst>
          </p:cNvPr>
          <p:cNvSpPr txBox="1"/>
          <p:nvPr/>
        </p:nvSpPr>
        <p:spPr>
          <a:xfrm>
            <a:off x="879862" y="1147364"/>
            <a:ext cx="3703258"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Thiết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kế</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kép</a:t>
            </a:r>
            <a:r>
              <a:rPr lang="en-US" sz="2400" b="1" dirty="0">
                <a:solidFill>
                  <a:schemeClr val="bg1"/>
                </a:solidFill>
                <a:latin typeface="Arial" panose="020B0604020202020204" pitchFamily="34" charset="0"/>
                <a:cs typeface="Arial" panose="020B0604020202020204" pitchFamily="34" charset="0"/>
              </a:rPr>
              <a:t> (dual)</a:t>
            </a:r>
          </a:p>
        </p:txBody>
      </p:sp>
      <p:sp>
        <p:nvSpPr>
          <p:cNvPr id="10" name="タイトル 1">
            <a:extLst>
              <a:ext uri="{FF2B5EF4-FFF2-40B4-BE49-F238E27FC236}">
                <a16:creationId xmlns:a16="http://schemas.microsoft.com/office/drawing/2014/main" id="{37B36E83-106C-1243-C4A1-FC7AFD193F7F}"/>
              </a:ext>
            </a:extLst>
          </p:cNvPr>
          <p:cNvSpPr>
            <a:spLocks noGrp="1"/>
          </p:cNvSpPr>
          <p:nvPr>
            <p:ph type="title"/>
          </p:nvPr>
        </p:nvSpPr>
        <p:spPr>
          <a:xfrm>
            <a:off x="774145" y="223964"/>
            <a:ext cx="10579655" cy="785896"/>
          </a:xfrm>
        </p:spPr>
        <p:txBody>
          <a:bodyPr>
            <a:normAutofit fontScale="90000"/>
          </a:bodyPr>
          <a:lstStyle/>
          <a:p>
            <a:r>
              <a:rPr lang="en-US" dirty="0"/>
              <a:t>3.2. </a:t>
            </a:r>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kumimoji="1" lang="ja-JP" altLang="en-US" dirty="0"/>
          </a:p>
        </p:txBody>
      </p:sp>
    </p:spTree>
    <p:extLst>
      <p:ext uri="{BB962C8B-B14F-4D97-AF65-F5344CB8AC3E}">
        <p14:creationId xmlns:p14="http://schemas.microsoft.com/office/powerpoint/2010/main" val="884993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4000" dirty="0"/>
              <a:t>3.2. </a:t>
            </a:r>
            <a:r>
              <a:rPr lang="en-US" sz="4000" dirty="0" err="1"/>
              <a:t>Hệ</a:t>
            </a:r>
            <a:r>
              <a:rPr lang="en-US" sz="4000" dirty="0"/>
              <a:t> </a:t>
            </a:r>
            <a:r>
              <a:rPr lang="en-US" sz="4000" dirty="0" err="1"/>
              <a:t>thống</a:t>
            </a:r>
            <a:r>
              <a:rPr lang="en-US" sz="4000" dirty="0"/>
              <a:t> </a:t>
            </a:r>
            <a:r>
              <a:rPr lang="en-US" sz="4000" dirty="0" err="1"/>
              <a:t>đa</a:t>
            </a:r>
            <a:r>
              <a:rPr lang="en-US" sz="4000" dirty="0"/>
              <a:t> </a:t>
            </a:r>
            <a:r>
              <a:rPr lang="en-US" sz="4000" dirty="0" err="1"/>
              <a:t>bộ</a:t>
            </a:r>
            <a:r>
              <a:rPr lang="en-US" sz="4000" dirty="0"/>
              <a:t> </a:t>
            </a:r>
            <a:r>
              <a:rPr lang="en-US" sz="4000" dirty="0" err="1"/>
              <a:t>xử</a:t>
            </a:r>
            <a:r>
              <a:rPr lang="en-US" sz="4000" dirty="0"/>
              <a:t> </a:t>
            </a:r>
            <a:r>
              <a:rPr lang="en-US" sz="4000" dirty="0" err="1"/>
              <a:t>lý</a:t>
            </a:r>
            <a:endParaRPr kumimoji="1" lang="ja-JP" altLang="en-US" sz="4000" dirty="0"/>
          </a:p>
        </p:txBody>
      </p:sp>
      <p:pic>
        <p:nvPicPr>
          <p:cNvPr id="14" name="Content Placeholder 13">
            <a:extLst>
              <a:ext uri="{FF2B5EF4-FFF2-40B4-BE49-F238E27FC236}">
                <a16:creationId xmlns:a16="http://schemas.microsoft.com/office/drawing/2014/main" id="{8B3A63A8-75E4-7599-CCED-69D18734D29C}"/>
              </a:ext>
            </a:extLst>
          </p:cNvPr>
          <p:cNvPicPr>
            <a:picLocks noGrp="1" noChangeAspect="1"/>
          </p:cNvPicPr>
          <p:nvPr>
            <p:ph idx="1"/>
          </p:nvPr>
        </p:nvPicPr>
        <p:blipFill>
          <a:blip r:embed="rId3"/>
          <a:stretch>
            <a:fillRect/>
          </a:stretch>
        </p:blipFill>
        <p:spPr>
          <a:xfrm>
            <a:off x="4008594" y="2006645"/>
            <a:ext cx="4111312" cy="3885726"/>
          </a:xfrm>
          <a:prstGeom prst="rect">
            <a:avLst/>
          </a:prstGeom>
        </p:spPr>
      </p:pic>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3" name="TextBox 2">
            <a:extLst>
              <a:ext uri="{FF2B5EF4-FFF2-40B4-BE49-F238E27FC236}">
                <a16:creationId xmlns:a16="http://schemas.microsoft.com/office/drawing/2014/main" id="{E71BA0DC-0827-B6E7-9708-E199E052C794}"/>
              </a:ext>
            </a:extLst>
          </p:cNvPr>
          <p:cNvSpPr txBox="1"/>
          <p:nvPr/>
        </p:nvSpPr>
        <p:spPr>
          <a:xfrm>
            <a:off x="879862" y="1147364"/>
            <a:ext cx="7106048"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NUMA (Non-Uniform Memory Access)</a:t>
            </a:r>
          </a:p>
        </p:txBody>
      </p:sp>
    </p:spTree>
    <p:extLst>
      <p:ext uri="{BB962C8B-B14F-4D97-AF65-F5344CB8AC3E}">
        <p14:creationId xmlns:p14="http://schemas.microsoft.com/office/powerpoint/2010/main" val="285020958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a:bodyPr>
          <a:lstStyle/>
          <a:p>
            <a:r>
              <a:rPr lang="en-US" dirty="0"/>
              <a:t>KIẾN TRÚC HỆ THỐNG MÁY TÍNH</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03.</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10" name="Text Placeholder 9">
            <a:extLst>
              <a:ext uri="{FF2B5EF4-FFF2-40B4-BE49-F238E27FC236}">
                <a16:creationId xmlns:a16="http://schemas.microsoft.com/office/drawing/2014/main" id="{9790E93D-9E6B-173B-6A12-43B6939C0D31}"/>
              </a:ext>
            </a:extLst>
          </p:cNvPr>
          <p:cNvSpPr>
            <a:spLocks noGrp="1"/>
          </p:cNvSpPr>
          <p:nvPr>
            <p:ph type="body" sz="quarter" idx="14"/>
          </p:nvPr>
        </p:nvSpPr>
        <p:spPr/>
        <p:txBody>
          <a:bodyPr/>
          <a:lstStyle/>
          <a:p>
            <a:r>
              <a:rPr lang="en-US" dirty="0"/>
              <a:t>3.3. </a:t>
            </a:r>
            <a:r>
              <a:rPr lang="en-US" dirty="0" err="1"/>
              <a:t>Hệ</a:t>
            </a:r>
            <a:r>
              <a:rPr lang="en-US" dirty="0"/>
              <a:t> </a:t>
            </a:r>
            <a:r>
              <a:rPr lang="en-US" dirty="0" err="1"/>
              <a:t>thống</a:t>
            </a:r>
            <a:r>
              <a:rPr lang="en-US" dirty="0"/>
              <a:t> </a:t>
            </a:r>
            <a:r>
              <a:rPr lang="en-US" dirty="0" err="1"/>
              <a:t>gom</a:t>
            </a:r>
            <a:r>
              <a:rPr lang="en-US" dirty="0"/>
              <a:t> </a:t>
            </a:r>
            <a:r>
              <a:rPr lang="en-US" dirty="0" err="1"/>
              <a:t>cụm</a:t>
            </a:r>
            <a:endParaRPr lang="en-US" dirty="0"/>
          </a:p>
        </p:txBody>
      </p:sp>
    </p:spTree>
    <p:extLst>
      <p:ext uri="{BB962C8B-B14F-4D97-AF65-F5344CB8AC3E}">
        <p14:creationId xmlns:p14="http://schemas.microsoft.com/office/powerpoint/2010/main" val="1085081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3.3. </a:t>
            </a:r>
            <a:r>
              <a:rPr lang="en-US" altLang="ja-JP" dirty="0" err="1"/>
              <a:t>Hệ</a:t>
            </a:r>
            <a:r>
              <a:rPr lang="en-US" altLang="ja-JP" dirty="0"/>
              <a:t> </a:t>
            </a:r>
            <a:r>
              <a:rPr lang="en-US" altLang="ja-JP" dirty="0" err="1"/>
              <a:t>thống</a:t>
            </a:r>
            <a:r>
              <a:rPr lang="en-US" altLang="ja-JP" dirty="0"/>
              <a:t> </a:t>
            </a:r>
            <a:r>
              <a:rPr lang="en-US" altLang="ja-JP" dirty="0" err="1"/>
              <a:t>gom</a:t>
            </a:r>
            <a:r>
              <a:rPr lang="en-US" altLang="ja-JP" dirty="0"/>
              <a:t> </a:t>
            </a:r>
            <a:r>
              <a:rPr lang="en-US" altLang="ja-JP" dirty="0" err="1"/>
              <a:t>cụm</a:t>
            </a:r>
            <a:endParaRPr kumimoji="1" lang="ja-JP" altLang="en-US" dirty="0"/>
          </a:p>
        </p:txBody>
      </p:sp>
      <p:sp>
        <p:nvSpPr>
          <p:cNvPr id="7" name="Content Placeholder 6"/>
          <p:cNvSpPr>
            <a:spLocks noGrp="1"/>
          </p:cNvSpPr>
          <p:nvPr>
            <p:ph idx="1"/>
          </p:nvPr>
        </p:nvSpPr>
        <p:spPr>
          <a:xfrm>
            <a:off x="774145" y="1233824"/>
            <a:ext cx="10579654" cy="5014576"/>
          </a:xfrm>
        </p:spPr>
        <p:txBody>
          <a:bodyPr>
            <a:normAutofit fontScale="92500" lnSpcReduction="10000"/>
          </a:bodyPr>
          <a:lstStyle/>
          <a:p>
            <a:r>
              <a:rPr lang="en-US" altLang="en-US" dirty="0" err="1"/>
              <a:t>Là</a:t>
            </a:r>
            <a:r>
              <a:rPr lang="en-US" altLang="en-US" dirty="0"/>
              <a:t> </a:t>
            </a:r>
            <a:r>
              <a:rPr lang="en-US" altLang="en-US" dirty="0" err="1"/>
              <a:t>một</a:t>
            </a:r>
            <a:r>
              <a:rPr lang="en-US" altLang="en-US" dirty="0"/>
              <a:t> </a:t>
            </a:r>
            <a:r>
              <a:rPr lang="en-US" altLang="en-US" dirty="0" err="1"/>
              <a:t>dạng</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đa</a:t>
            </a:r>
            <a:r>
              <a:rPr lang="en-US" altLang="en-US" dirty="0"/>
              <a:t> </a:t>
            </a:r>
            <a:r>
              <a:rPr lang="en-US" altLang="en-US" dirty="0" err="1"/>
              <a:t>bộ</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nhưng</a:t>
            </a:r>
            <a:r>
              <a:rPr lang="en-US" altLang="en-US" dirty="0"/>
              <a:t> </a:t>
            </a:r>
            <a:r>
              <a:rPr lang="en-US" altLang="en-US" dirty="0" err="1"/>
              <a:t>gồm</a:t>
            </a:r>
            <a:r>
              <a:rPr lang="en-US" altLang="en-US" dirty="0"/>
              <a:t> </a:t>
            </a:r>
            <a:r>
              <a:rPr lang="en-US" altLang="en-US" dirty="0" err="1"/>
              <a:t>nhiều</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làm</a:t>
            </a:r>
            <a:r>
              <a:rPr lang="en-US" altLang="en-US" dirty="0"/>
              <a:t> </a:t>
            </a:r>
            <a:r>
              <a:rPr lang="en-US" altLang="en-US" dirty="0" err="1"/>
              <a:t>việc</a:t>
            </a:r>
            <a:r>
              <a:rPr lang="en-US" altLang="en-US" dirty="0"/>
              <a:t> </a:t>
            </a:r>
            <a:r>
              <a:rPr lang="en-US" altLang="en-US" dirty="0" err="1"/>
              <a:t>với</a:t>
            </a:r>
            <a:r>
              <a:rPr lang="en-US" altLang="en-US" dirty="0"/>
              <a:t> </a:t>
            </a:r>
            <a:r>
              <a:rPr lang="en-US" altLang="en-US" dirty="0" err="1"/>
              <a:t>nhau</a:t>
            </a:r>
            <a:r>
              <a:rPr lang="en-US" altLang="en-US" dirty="0"/>
              <a:t>: </a:t>
            </a:r>
          </a:p>
          <a:p>
            <a:pPr lvl="1"/>
            <a:r>
              <a:rPr lang="en-US" altLang="en-US" dirty="0" err="1"/>
              <a:t>Thường</a:t>
            </a:r>
            <a:r>
              <a:rPr lang="en-US" altLang="en-US" dirty="0"/>
              <a:t> chia </a:t>
            </a:r>
            <a:r>
              <a:rPr lang="en-US" altLang="en-US" dirty="0" err="1"/>
              <a:t>sẻ</a:t>
            </a:r>
            <a:r>
              <a:rPr lang="en-US" altLang="en-US" dirty="0"/>
              <a:t> </a:t>
            </a:r>
            <a:r>
              <a:rPr lang="en-US" altLang="en-US" dirty="0" err="1"/>
              <a:t>không</a:t>
            </a:r>
            <a:r>
              <a:rPr lang="en-US" altLang="en-US" dirty="0"/>
              <a:t> </a:t>
            </a:r>
            <a:r>
              <a:rPr lang="en-US" altLang="en-US" dirty="0" err="1"/>
              <a:t>gian</a:t>
            </a:r>
            <a:r>
              <a:rPr lang="en-US" altLang="en-US" dirty="0"/>
              <a:t> </a:t>
            </a:r>
            <a:r>
              <a:rPr lang="en-US" altLang="en-US" dirty="0" err="1"/>
              <a:t>lưu</a:t>
            </a:r>
            <a:r>
              <a:rPr lang="en-US" altLang="en-US" dirty="0"/>
              <a:t> </a:t>
            </a:r>
            <a:r>
              <a:rPr lang="en-US" altLang="en-US" dirty="0" err="1"/>
              <a:t>trữ</a:t>
            </a:r>
            <a:r>
              <a:rPr lang="en-US" altLang="en-US" dirty="0"/>
              <a:t> qua </a:t>
            </a:r>
            <a:r>
              <a:rPr lang="en-US" altLang="en-US" dirty="0" err="1"/>
              <a:t>mạng</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khu</a:t>
            </a:r>
            <a:r>
              <a:rPr lang="en-US" altLang="en-US" dirty="0"/>
              <a:t> </a:t>
            </a:r>
            <a:r>
              <a:rPr lang="en-US" altLang="en-US" dirty="0" err="1"/>
              <a:t>vực</a:t>
            </a:r>
            <a:r>
              <a:rPr lang="en-US" altLang="en-US" dirty="0"/>
              <a:t> (storage-area network - SAN).</a:t>
            </a:r>
          </a:p>
          <a:p>
            <a:pPr lvl="1"/>
            <a:r>
              <a:rPr lang="en-US" altLang="en-US" dirty="0"/>
              <a:t>Cung </a:t>
            </a:r>
            <a:r>
              <a:rPr lang="en-US" altLang="en-US" dirty="0" err="1"/>
              <a:t>cấp</a:t>
            </a:r>
            <a:r>
              <a:rPr lang="en-US" altLang="en-US" dirty="0"/>
              <a:t> </a:t>
            </a:r>
            <a:r>
              <a:rPr lang="en-US" altLang="en-US" dirty="0" err="1"/>
              <a:t>các</a:t>
            </a:r>
            <a:r>
              <a:rPr lang="en-US" altLang="en-US" dirty="0"/>
              <a:t> </a:t>
            </a:r>
            <a:r>
              <a:rPr lang="en-US" altLang="en-US" dirty="0" err="1"/>
              <a:t>dịch</a:t>
            </a:r>
            <a:r>
              <a:rPr lang="en-US" altLang="en-US" dirty="0"/>
              <a:t> </a:t>
            </a:r>
            <a:r>
              <a:rPr lang="en-US" altLang="en-US" dirty="0" err="1"/>
              <a:t>vụ</a:t>
            </a:r>
            <a:r>
              <a:rPr lang="en-US" altLang="en-US" dirty="0"/>
              <a:t> </a:t>
            </a:r>
            <a:r>
              <a:rPr lang="en-US" altLang="en-US" dirty="0" err="1"/>
              <a:t>có</a:t>
            </a:r>
            <a:r>
              <a:rPr lang="en-US" altLang="en-US" dirty="0"/>
              <a:t> </a:t>
            </a:r>
            <a:r>
              <a:rPr lang="en-US" altLang="en-US" dirty="0" err="1"/>
              <a:t>độ</a:t>
            </a:r>
            <a:r>
              <a:rPr lang="en-US" altLang="en-US" dirty="0"/>
              <a:t> </a:t>
            </a:r>
            <a:r>
              <a:rPr lang="en-US" altLang="en-US" dirty="0" err="1"/>
              <a:t>sẵn</a:t>
            </a:r>
            <a:r>
              <a:rPr lang="en-US" altLang="en-US" dirty="0"/>
              <a:t> </a:t>
            </a:r>
            <a:r>
              <a:rPr lang="en-US" altLang="en-US" dirty="0" err="1"/>
              <a:t>sàng</a:t>
            </a:r>
            <a:r>
              <a:rPr lang="en-US" altLang="en-US" dirty="0"/>
              <a:t> </a:t>
            </a:r>
            <a:r>
              <a:rPr lang="en-US" altLang="en-US" dirty="0" err="1"/>
              <a:t>cao</a:t>
            </a:r>
            <a:r>
              <a:rPr lang="en-US" altLang="en-US" dirty="0"/>
              <a:t> (high-availability): </a:t>
            </a:r>
            <a:r>
              <a:rPr lang="vi-VN" dirty="0"/>
              <a:t>dịch vụ được cung cấp liên tục cho dù một </a:t>
            </a:r>
            <a:r>
              <a:rPr lang="en-US" dirty="0" err="1"/>
              <a:t>phần</a:t>
            </a:r>
            <a:r>
              <a:rPr lang="en-US" dirty="0"/>
              <a:t> </a:t>
            </a:r>
            <a:r>
              <a:rPr lang="en-US" dirty="0" err="1"/>
              <a:t>cứng</a:t>
            </a:r>
            <a:r>
              <a:rPr lang="en-US" dirty="0"/>
              <a:t> </a:t>
            </a:r>
            <a:r>
              <a:rPr lang="en-US" dirty="0" err="1"/>
              <a:t>của</a:t>
            </a:r>
            <a:r>
              <a:rPr lang="en-US" dirty="0"/>
              <a:t> </a:t>
            </a:r>
            <a:r>
              <a:rPr lang="en-US" dirty="0" err="1"/>
              <a:t>cụm</a:t>
            </a:r>
            <a:r>
              <a:rPr lang="en-US" dirty="0"/>
              <a:t> </a:t>
            </a:r>
            <a:r>
              <a:rPr lang="en-US" dirty="0" err="1"/>
              <a:t>bị</a:t>
            </a:r>
            <a:r>
              <a:rPr lang="en-US" dirty="0"/>
              <a:t> </a:t>
            </a:r>
            <a:r>
              <a:rPr lang="en-US" dirty="0" err="1"/>
              <a:t>hỏng</a:t>
            </a:r>
            <a:r>
              <a:rPr lang="en-US" dirty="0"/>
              <a:t>.</a:t>
            </a:r>
          </a:p>
          <a:p>
            <a:pPr lvl="1"/>
            <a:r>
              <a:rPr lang="en-US" dirty="0" err="1"/>
              <a:t>Có</a:t>
            </a:r>
            <a:r>
              <a:rPr lang="en-US" dirty="0"/>
              <a:t> </a:t>
            </a:r>
            <a:r>
              <a:rPr lang="en-US" dirty="0" err="1"/>
              <a:t>thể</a:t>
            </a:r>
            <a:r>
              <a:rPr lang="en-US" dirty="0"/>
              <a:t> </a:t>
            </a:r>
            <a:r>
              <a:rPr lang="en-US" dirty="0" err="1"/>
              <a:t>theo</a:t>
            </a:r>
            <a:r>
              <a:rPr lang="en-US" dirty="0"/>
              <a:t> </a:t>
            </a:r>
            <a:r>
              <a:rPr lang="en-US" dirty="0" err="1"/>
              <a:t>cấu</a:t>
            </a:r>
            <a:r>
              <a:rPr lang="en-US" dirty="0"/>
              <a:t> </a:t>
            </a:r>
            <a:r>
              <a:rPr lang="en-US" dirty="0" err="1"/>
              <a:t>trúc</a:t>
            </a:r>
            <a:r>
              <a:rPr lang="en-US" dirty="0"/>
              <a:t> </a:t>
            </a:r>
            <a:r>
              <a:rPr lang="en-US" dirty="0" err="1"/>
              <a:t>đối</a:t>
            </a:r>
            <a:r>
              <a:rPr lang="en-US" dirty="0"/>
              <a:t> </a:t>
            </a:r>
            <a:r>
              <a:rPr lang="en-US" dirty="0" err="1"/>
              <a:t>xứng</a:t>
            </a:r>
            <a:r>
              <a:rPr lang="en-US" dirty="0"/>
              <a:t> </a:t>
            </a:r>
            <a:r>
              <a:rPr lang="en-US" dirty="0" err="1"/>
              <a:t>hoặc</a:t>
            </a:r>
            <a:r>
              <a:rPr lang="en-US" dirty="0"/>
              <a:t> </a:t>
            </a:r>
            <a:r>
              <a:rPr lang="en-US" dirty="0" err="1"/>
              <a:t>bất</a:t>
            </a:r>
            <a:r>
              <a:rPr lang="en-US" dirty="0"/>
              <a:t> </a:t>
            </a:r>
            <a:r>
              <a:rPr lang="en-US" dirty="0" err="1"/>
              <a:t>đối</a:t>
            </a:r>
            <a:r>
              <a:rPr lang="en-US" dirty="0"/>
              <a:t> </a:t>
            </a:r>
            <a:r>
              <a:rPr lang="en-US" dirty="0" err="1"/>
              <a:t>xứng</a:t>
            </a:r>
            <a:r>
              <a:rPr lang="en-US" dirty="0"/>
              <a:t>: </a:t>
            </a:r>
          </a:p>
          <a:p>
            <a:pPr lvl="2"/>
            <a:r>
              <a:rPr lang="en-US" altLang="en-US" sz="2200" dirty="0" err="1"/>
              <a:t>Gom</a:t>
            </a:r>
            <a:r>
              <a:rPr lang="en-US" altLang="en-US" sz="2200" dirty="0"/>
              <a:t> </a:t>
            </a:r>
            <a:r>
              <a:rPr lang="en-US" altLang="en-US" sz="2200" dirty="0" err="1"/>
              <a:t>cụm</a:t>
            </a:r>
            <a:r>
              <a:rPr lang="en-US" altLang="en-US" sz="2200" dirty="0"/>
              <a:t> </a:t>
            </a:r>
            <a:r>
              <a:rPr lang="en-US" altLang="en-US" sz="2200" dirty="0" err="1"/>
              <a:t>bất</a:t>
            </a:r>
            <a:r>
              <a:rPr lang="en-US" altLang="en-US" sz="2200" dirty="0"/>
              <a:t> </a:t>
            </a:r>
            <a:r>
              <a:rPr lang="en-US" altLang="en-US" sz="2200" dirty="0" err="1"/>
              <a:t>đối</a:t>
            </a:r>
            <a:r>
              <a:rPr lang="en-US" altLang="en-US" sz="2200" dirty="0"/>
              <a:t> </a:t>
            </a:r>
            <a:r>
              <a:rPr lang="en-US" altLang="en-US" sz="2200" dirty="0" err="1"/>
              <a:t>xứng</a:t>
            </a:r>
            <a:r>
              <a:rPr lang="en-US" altLang="en-US" sz="2200" dirty="0"/>
              <a:t> (asymmetric clustering): </a:t>
            </a:r>
            <a:r>
              <a:rPr lang="en-US" altLang="en-US" sz="2200" dirty="0" err="1"/>
              <a:t>một</a:t>
            </a:r>
            <a:r>
              <a:rPr lang="en-US" altLang="en-US" sz="2200" dirty="0"/>
              <a:t> </a:t>
            </a:r>
            <a:r>
              <a:rPr lang="en-US" altLang="en-US" sz="2200" dirty="0" err="1"/>
              <a:t>máy</a:t>
            </a:r>
            <a:r>
              <a:rPr lang="en-US" altLang="en-US" sz="2200" dirty="0"/>
              <a:t> ở </a:t>
            </a:r>
            <a:r>
              <a:rPr lang="en-US" altLang="en-US" sz="2200" dirty="0" err="1"/>
              <a:t>chế</a:t>
            </a:r>
            <a:r>
              <a:rPr lang="en-US" altLang="en-US" sz="2200" dirty="0"/>
              <a:t> </a:t>
            </a:r>
            <a:r>
              <a:rPr lang="en-US" altLang="en-US" sz="2200" dirty="0" err="1"/>
              <a:t>độ</a:t>
            </a:r>
            <a:r>
              <a:rPr lang="en-US" altLang="en-US" sz="2200" dirty="0"/>
              <a:t> (mode) hot-standby, </a:t>
            </a:r>
            <a:r>
              <a:rPr lang="en-US" altLang="en-US" sz="2200" dirty="0" err="1"/>
              <a:t>các</a:t>
            </a:r>
            <a:r>
              <a:rPr lang="en-US" altLang="en-US" sz="2200" dirty="0"/>
              <a:t> </a:t>
            </a:r>
            <a:r>
              <a:rPr lang="en-US" altLang="en-US" sz="2200" dirty="0" err="1"/>
              <a:t>máy</a:t>
            </a:r>
            <a:r>
              <a:rPr lang="en-US" altLang="en-US" sz="2200" dirty="0"/>
              <a:t> </a:t>
            </a:r>
            <a:r>
              <a:rPr lang="en-US" altLang="en-US" sz="2200" dirty="0" err="1"/>
              <a:t>còn</a:t>
            </a:r>
            <a:r>
              <a:rPr lang="en-US" altLang="en-US" sz="2200" dirty="0"/>
              <a:t> </a:t>
            </a:r>
            <a:r>
              <a:rPr lang="en-US" altLang="en-US" sz="2200" dirty="0" err="1"/>
              <a:t>lại</a:t>
            </a:r>
            <a:r>
              <a:rPr lang="en-US" altLang="en-US" sz="2200" dirty="0"/>
              <a:t> </a:t>
            </a:r>
            <a:r>
              <a:rPr lang="en-US" altLang="en-US" sz="2200" dirty="0" err="1"/>
              <a:t>chạy</a:t>
            </a:r>
            <a:r>
              <a:rPr lang="en-US" altLang="en-US" sz="2200" dirty="0"/>
              <a:t> </a:t>
            </a:r>
            <a:r>
              <a:rPr lang="en-US" altLang="en-US" sz="2200" dirty="0" err="1"/>
              <a:t>ứng</a:t>
            </a:r>
            <a:r>
              <a:rPr lang="en-US" altLang="en-US" sz="2200" dirty="0"/>
              <a:t> </a:t>
            </a:r>
            <a:r>
              <a:rPr lang="en-US" altLang="en-US" sz="2200" dirty="0" err="1"/>
              <a:t>dụng</a:t>
            </a:r>
            <a:r>
              <a:rPr lang="en-US" altLang="en-US" sz="2200" dirty="0"/>
              <a:t>.</a:t>
            </a:r>
          </a:p>
          <a:p>
            <a:pPr lvl="2"/>
            <a:r>
              <a:rPr lang="en-US" altLang="en-US" sz="2200" dirty="0" err="1"/>
              <a:t>Gom</a:t>
            </a:r>
            <a:r>
              <a:rPr lang="en-US" altLang="en-US" sz="2200" dirty="0"/>
              <a:t> </a:t>
            </a:r>
            <a:r>
              <a:rPr lang="en-US" altLang="en-US" sz="2200" dirty="0" err="1"/>
              <a:t>cụm</a:t>
            </a:r>
            <a:r>
              <a:rPr lang="en-US" altLang="en-US" sz="2200" dirty="0"/>
              <a:t> </a:t>
            </a:r>
            <a:r>
              <a:rPr lang="en-US" altLang="en-US" sz="2200" dirty="0" err="1"/>
              <a:t>đối</a:t>
            </a:r>
            <a:r>
              <a:rPr lang="en-US" altLang="en-US" sz="2200" dirty="0"/>
              <a:t> </a:t>
            </a:r>
            <a:r>
              <a:rPr lang="en-US" altLang="en-US" sz="2200" dirty="0" err="1"/>
              <a:t>xứng</a:t>
            </a:r>
            <a:r>
              <a:rPr lang="en-US" altLang="en-US" sz="2200" dirty="0"/>
              <a:t> (symmetric clustering): </a:t>
            </a:r>
            <a:r>
              <a:rPr lang="en-US" altLang="en-US" sz="2200" dirty="0" err="1"/>
              <a:t>nhiều</a:t>
            </a:r>
            <a:r>
              <a:rPr lang="en-US" altLang="en-US" sz="2200" dirty="0"/>
              <a:t> </a:t>
            </a:r>
            <a:r>
              <a:rPr lang="en-US" altLang="en-US" sz="2200" dirty="0" err="1"/>
              <a:t>nút</a:t>
            </a:r>
            <a:r>
              <a:rPr lang="en-US" altLang="en-US" sz="2200" dirty="0"/>
              <a:t> (node) </a:t>
            </a:r>
            <a:r>
              <a:rPr lang="en-US" altLang="en-US" sz="2200" dirty="0" err="1"/>
              <a:t>chạy</a:t>
            </a:r>
            <a:r>
              <a:rPr lang="en-US" altLang="en-US" sz="2200" dirty="0"/>
              <a:t> </a:t>
            </a:r>
            <a:r>
              <a:rPr lang="en-US" altLang="en-US" sz="2200" dirty="0" err="1"/>
              <a:t>ứng</a:t>
            </a:r>
            <a:r>
              <a:rPr lang="en-US" altLang="en-US" sz="2200" dirty="0"/>
              <a:t> </a:t>
            </a:r>
            <a:r>
              <a:rPr lang="en-US" altLang="en-US" sz="2200" dirty="0" err="1"/>
              <a:t>dụng</a:t>
            </a:r>
            <a:r>
              <a:rPr lang="en-US" altLang="en-US" sz="2200" dirty="0"/>
              <a:t> </a:t>
            </a:r>
            <a:r>
              <a:rPr lang="en-US" altLang="en-US" sz="2200" dirty="0" err="1"/>
              <a:t>và</a:t>
            </a:r>
            <a:r>
              <a:rPr lang="en-US" altLang="en-US" sz="2200" dirty="0"/>
              <a:t> </a:t>
            </a:r>
            <a:r>
              <a:rPr lang="en-US" altLang="en-US" sz="2200" dirty="0" err="1"/>
              <a:t>giám</a:t>
            </a:r>
            <a:r>
              <a:rPr lang="en-US" altLang="en-US" sz="2200" dirty="0"/>
              <a:t> </a:t>
            </a:r>
            <a:r>
              <a:rPr lang="en-US" altLang="en-US" sz="2200" dirty="0" err="1"/>
              <a:t>sát</a:t>
            </a:r>
            <a:r>
              <a:rPr lang="en-US" altLang="en-US" sz="2200" dirty="0"/>
              <a:t> </a:t>
            </a:r>
            <a:r>
              <a:rPr lang="en-US" altLang="en-US" sz="2200" dirty="0" err="1"/>
              <a:t>các</a:t>
            </a:r>
            <a:r>
              <a:rPr lang="en-US" altLang="en-US" sz="2200" dirty="0"/>
              <a:t> </a:t>
            </a:r>
            <a:r>
              <a:rPr lang="en-US" altLang="en-US" sz="2200" dirty="0" err="1"/>
              <a:t>nút</a:t>
            </a:r>
            <a:r>
              <a:rPr lang="en-US" altLang="en-US" sz="2200" dirty="0"/>
              <a:t> </a:t>
            </a:r>
            <a:r>
              <a:rPr lang="en-US" altLang="en-US" sz="2200" dirty="0" err="1"/>
              <a:t>còn</a:t>
            </a:r>
            <a:r>
              <a:rPr lang="en-US" altLang="en-US" sz="2200" dirty="0"/>
              <a:t> </a:t>
            </a:r>
            <a:r>
              <a:rPr lang="en-US" altLang="en-US" sz="2200" dirty="0" err="1"/>
              <a:t>lại</a:t>
            </a:r>
            <a:r>
              <a:rPr lang="en-US" altLang="en-US" sz="2200" dirty="0"/>
              <a:t>.</a:t>
            </a:r>
          </a:p>
          <a:p>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Tree>
    <p:extLst>
      <p:ext uri="{BB962C8B-B14F-4D97-AF65-F5344CB8AC3E}">
        <p14:creationId xmlns:p14="http://schemas.microsoft.com/office/powerpoint/2010/main" val="1920863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3.3. </a:t>
            </a:r>
            <a:r>
              <a:rPr lang="en-US" altLang="ja-JP" dirty="0" err="1"/>
              <a:t>Hệ</a:t>
            </a:r>
            <a:r>
              <a:rPr lang="en-US" altLang="ja-JP" dirty="0"/>
              <a:t> </a:t>
            </a:r>
            <a:r>
              <a:rPr lang="en-US" altLang="ja-JP" dirty="0" err="1"/>
              <a:t>thống</a:t>
            </a:r>
            <a:r>
              <a:rPr lang="en-US" altLang="ja-JP" dirty="0"/>
              <a:t> </a:t>
            </a:r>
            <a:r>
              <a:rPr lang="en-US" altLang="ja-JP" dirty="0" err="1"/>
              <a:t>gom</a:t>
            </a:r>
            <a:r>
              <a:rPr lang="en-US" altLang="ja-JP" dirty="0"/>
              <a:t> </a:t>
            </a:r>
            <a:r>
              <a:rPr lang="en-US" altLang="ja-JP" dirty="0" err="1"/>
              <a:t>cụm</a:t>
            </a:r>
            <a:endParaRPr kumimoji="1" lang="ja-JP" altLang="en-US" dirty="0"/>
          </a:p>
        </p:txBody>
      </p:sp>
      <p:sp>
        <p:nvSpPr>
          <p:cNvPr id="7" name="Content Placeholder 6"/>
          <p:cNvSpPr>
            <a:spLocks noGrp="1"/>
          </p:cNvSpPr>
          <p:nvPr>
            <p:ph idx="1"/>
          </p:nvPr>
        </p:nvSpPr>
        <p:spPr/>
        <p:txBody>
          <a:bodyPr/>
          <a:lstStyle/>
          <a:p>
            <a:r>
              <a:rPr lang="en-US" altLang="en-US" dirty="0" err="1"/>
              <a:t>Cấu</a:t>
            </a:r>
            <a:r>
              <a:rPr lang="en-US" altLang="en-US" dirty="0"/>
              <a:t> </a:t>
            </a:r>
            <a:r>
              <a:rPr lang="en-US" altLang="en-US" dirty="0" err="1"/>
              <a:t>trúc</a:t>
            </a:r>
            <a:r>
              <a:rPr lang="en-US" altLang="en-US" dirty="0"/>
              <a:t> </a:t>
            </a:r>
            <a:r>
              <a:rPr lang="en-US" altLang="en-US" dirty="0" err="1"/>
              <a:t>tổng</a:t>
            </a:r>
            <a:r>
              <a:rPr lang="en-US" altLang="en-US" dirty="0"/>
              <a:t> </a:t>
            </a:r>
            <a:r>
              <a:rPr lang="en-US" altLang="en-US" dirty="0" err="1"/>
              <a:t>thể</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gom</a:t>
            </a:r>
            <a:r>
              <a:rPr lang="en-US" altLang="en-US" dirty="0"/>
              <a:t> </a:t>
            </a:r>
            <a:r>
              <a:rPr lang="en-US" altLang="en-US" dirty="0" err="1"/>
              <a:t>cụm</a:t>
            </a:r>
            <a:endParaRPr lang="en-US" altLang="en-US" dirty="0"/>
          </a:p>
          <a:p>
            <a:endParaRPr lang="en-US" altLang="en-US" dirty="0">
              <a:solidFill>
                <a:schemeClr val="bg2"/>
              </a:solidFill>
            </a:endParaRPr>
          </a:p>
          <a:p>
            <a:endParaRPr lang="en-US" altLang="en-US" dirty="0">
              <a:solidFill>
                <a:schemeClr val="bg2"/>
              </a:solidFill>
            </a:endParaRPr>
          </a:p>
          <a:p>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pic>
        <p:nvPicPr>
          <p:cNvPr id="3" name="Content Placeholder 8">
            <a:extLst>
              <a:ext uri="{FF2B5EF4-FFF2-40B4-BE49-F238E27FC236}">
                <a16:creationId xmlns:a16="http://schemas.microsoft.com/office/drawing/2014/main" id="{B30F24BA-8F0D-D009-DDCE-3096FEC8DF12}"/>
              </a:ext>
            </a:extLst>
          </p:cNvPr>
          <p:cNvPicPr>
            <a:picLocks noChangeAspect="1"/>
          </p:cNvPicPr>
          <p:nvPr/>
        </p:nvPicPr>
        <p:blipFill>
          <a:blip r:embed="rId3"/>
          <a:stretch>
            <a:fillRect/>
          </a:stretch>
        </p:blipFill>
        <p:spPr bwMode="auto">
          <a:xfrm>
            <a:off x="3523265" y="2505184"/>
            <a:ext cx="5145470" cy="2639797"/>
          </a:xfrm>
          <a:prstGeom prst="rect">
            <a:avLst/>
          </a:prstGeom>
          <a:noFill/>
          <a:ln w="9525">
            <a:noFill/>
            <a:miter lim="800000"/>
            <a:headEnd/>
            <a:tailEnd/>
          </a:ln>
          <a:effectLst/>
        </p:spPr>
      </p:pic>
    </p:spTree>
    <p:extLst>
      <p:ext uri="{BB962C8B-B14F-4D97-AF65-F5344CB8AC3E}">
        <p14:creationId xmlns:p14="http://schemas.microsoft.com/office/powerpoint/2010/main" val="1753738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a:xfrm>
            <a:off x="1470929" y="2095027"/>
            <a:ext cx="10340071" cy="884656"/>
          </a:xfrm>
        </p:spPr>
        <p:txBody>
          <a:bodyPr>
            <a:noAutofit/>
          </a:bodyPr>
          <a:lstStyle/>
          <a:p>
            <a:r>
              <a:rPr lang="en-US" sz="4000" dirty="0"/>
              <a:t>CÁC THAO TÁC TRONG HỆ ĐIỀU HÀNH</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04.</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9" name="Text Placeholder 8">
            <a:extLst>
              <a:ext uri="{FF2B5EF4-FFF2-40B4-BE49-F238E27FC236}">
                <a16:creationId xmlns:a16="http://schemas.microsoft.com/office/drawing/2014/main" id="{15535CF6-5372-A295-0B92-8B555FFC660B}"/>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846269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 </a:t>
            </a:r>
            <a:r>
              <a:rPr lang="en-US" altLang="ja-JP" dirty="0" err="1"/>
              <a:t>Các</a:t>
            </a:r>
            <a:r>
              <a:rPr lang="en-US" altLang="ja-JP" dirty="0"/>
              <a:t> </a:t>
            </a:r>
            <a:r>
              <a:rPr lang="en-US" altLang="ja-JP" dirty="0" err="1"/>
              <a:t>thao</a:t>
            </a:r>
            <a:r>
              <a:rPr lang="en-US" altLang="ja-JP" dirty="0"/>
              <a:t> </a:t>
            </a:r>
            <a:r>
              <a:rPr lang="en-US" altLang="ja-JP" dirty="0" err="1"/>
              <a:t>tác</a:t>
            </a:r>
            <a:r>
              <a:rPr lang="en-US" altLang="ja-JP" dirty="0"/>
              <a:t> </a:t>
            </a:r>
            <a:r>
              <a:rPr lang="en-US" altLang="ja-JP" dirty="0" err="1"/>
              <a:t>trong</a:t>
            </a:r>
            <a:r>
              <a:rPr lang="en-US" altLang="ja-JP" dirty="0"/>
              <a:t> </a:t>
            </a:r>
            <a:r>
              <a:rPr lang="vi-VN" altLang="ja-JP" dirty="0"/>
              <a:t>hệ điều hành</a:t>
            </a:r>
          </a:p>
        </p:txBody>
      </p:sp>
      <p:sp>
        <p:nvSpPr>
          <p:cNvPr id="7" name="Content Placeholder 6"/>
          <p:cNvSpPr>
            <a:spLocks noGrp="1"/>
          </p:cNvSpPr>
          <p:nvPr>
            <p:ph idx="1"/>
          </p:nvPr>
        </p:nvSpPr>
        <p:spPr/>
        <p:txBody>
          <a:bodyPr/>
          <a:lstStyle/>
          <a:p>
            <a:pPr algn="l"/>
            <a:r>
              <a:rPr lang="en-US" altLang="ja-JP" dirty="0" err="1"/>
              <a:t>Đơn</a:t>
            </a:r>
            <a:r>
              <a:rPr lang="en-US" altLang="ja-JP" dirty="0"/>
              <a:t> </a:t>
            </a:r>
            <a:r>
              <a:rPr lang="en-US" altLang="ja-JP" dirty="0" err="1"/>
              <a:t>chương</a:t>
            </a:r>
            <a:r>
              <a:rPr lang="en-US" altLang="ja-JP" dirty="0"/>
              <a:t> (</a:t>
            </a:r>
            <a:r>
              <a:rPr lang="en-US" altLang="en-US" sz="2800" dirty="0" err="1"/>
              <a:t>uniprogramming</a:t>
            </a:r>
            <a:r>
              <a:rPr lang="en-US" altLang="en-US" sz="2800" dirty="0"/>
              <a:t>), </a:t>
            </a:r>
            <a:r>
              <a:rPr lang="en-US" altLang="en-US" sz="2800" dirty="0" err="1"/>
              <a:t>đ</a:t>
            </a:r>
            <a:r>
              <a:rPr lang="en-US" dirty="0" err="1"/>
              <a:t>a</a:t>
            </a:r>
            <a:r>
              <a:rPr lang="en-US" dirty="0"/>
              <a:t> </a:t>
            </a:r>
            <a:r>
              <a:rPr lang="en-US" dirty="0" err="1"/>
              <a:t>chương</a:t>
            </a:r>
            <a:r>
              <a:rPr lang="en-US" dirty="0"/>
              <a:t> (</a:t>
            </a:r>
            <a:r>
              <a:rPr lang="en-US" altLang="en-US" sz="2800" dirty="0"/>
              <a:t>multiprogramming)</a:t>
            </a:r>
            <a:r>
              <a:rPr lang="en-US" dirty="0"/>
              <a:t> </a:t>
            </a:r>
            <a:r>
              <a:rPr lang="en-US" dirty="0" err="1"/>
              <a:t>và</a:t>
            </a:r>
            <a:r>
              <a:rPr lang="en-US" dirty="0"/>
              <a:t> </a:t>
            </a:r>
            <a:r>
              <a:rPr lang="en-US" dirty="0" err="1"/>
              <a:t>đa</a:t>
            </a:r>
            <a:r>
              <a:rPr lang="en-US" dirty="0"/>
              <a:t> </a:t>
            </a:r>
            <a:r>
              <a:rPr lang="en-US" dirty="0" err="1"/>
              <a:t>nhiệm</a:t>
            </a:r>
            <a:r>
              <a:rPr lang="en-US" dirty="0"/>
              <a:t> (multitasking)</a:t>
            </a:r>
          </a:p>
          <a:p>
            <a:r>
              <a:rPr lang="en-US" dirty="0" err="1"/>
              <a:t>Các</a:t>
            </a:r>
            <a:r>
              <a:rPr lang="en-US" dirty="0"/>
              <a:t> </a:t>
            </a:r>
            <a:r>
              <a:rPr lang="en-US" dirty="0" err="1"/>
              <a:t>chế</a:t>
            </a:r>
            <a:r>
              <a:rPr lang="en-US" dirty="0"/>
              <a:t> </a:t>
            </a:r>
            <a:r>
              <a:rPr lang="en-US" dirty="0" err="1"/>
              <a:t>độ</a:t>
            </a:r>
            <a:r>
              <a:rPr lang="en-US" dirty="0"/>
              <a:t> </a:t>
            </a:r>
            <a:r>
              <a:rPr lang="en-US" dirty="0" err="1"/>
              <a:t>hoạt</a:t>
            </a:r>
            <a:r>
              <a:rPr lang="en-US" dirty="0"/>
              <a:t> </a:t>
            </a:r>
            <a:r>
              <a:rPr lang="en-US" dirty="0" err="1"/>
              <a:t>động</a:t>
            </a:r>
            <a:r>
              <a:rPr lang="en-US" dirty="0"/>
              <a:t> (modes of operation)</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Tree>
    <p:extLst>
      <p:ext uri="{BB962C8B-B14F-4D97-AF65-F5344CB8AC3E}">
        <p14:creationId xmlns:p14="http://schemas.microsoft.com/office/powerpoint/2010/main" val="25794997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DB8B2C-863F-AAEA-80D3-D67E4B308E4A}"/>
              </a:ext>
            </a:extLst>
          </p:cNvPr>
          <p:cNvSpPr>
            <a:spLocks noGrp="1"/>
          </p:cNvSpPr>
          <p:nvPr>
            <p:ph type="body" sz="quarter" idx="13"/>
          </p:nvPr>
        </p:nvSpPr>
        <p:spPr/>
        <p:txBody>
          <a:bodyPr/>
          <a:lstStyle/>
          <a:p>
            <a:r>
              <a:rPr lang="en-US" dirty="0"/>
              <a:t>TỔNG QUAN VỀ HỆ ĐIỀU HÀNH</a:t>
            </a:r>
          </a:p>
        </p:txBody>
      </p:sp>
      <p:sp>
        <p:nvSpPr>
          <p:cNvPr id="3" name="Text Placeholder 2">
            <a:extLst>
              <a:ext uri="{FF2B5EF4-FFF2-40B4-BE49-F238E27FC236}">
                <a16:creationId xmlns:a16="http://schemas.microsoft.com/office/drawing/2014/main" id="{60DA1BA8-7366-838B-2C9D-3B3D17E9E0A5}"/>
              </a:ext>
            </a:extLst>
          </p:cNvPr>
          <p:cNvSpPr>
            <a:spLocks noGrp="1"/>
          </p:cNvSpPr>
          <p:nvPr>
            <p:ph type="body" sz="quarter" idx="14"/>
          </p:nvPr>
        </p:nvSpPr>
        <p:spPr/>
        <p:txBody>
          <a:bodyPr/>
          <a:lstStyle/>
          <a:p>
            <a:r>
              <a:rPr lang="en-US" dirty="0"/>
              <a:t>1.1. </a:t>
            </a:r>
            <a:r>
              <a:rPr lang="en-US" dirty="0" err="1"/>
              <a:t>Tổng</a:t>
            </a:r>
            <a:r>
              <a:rPr lang="en-US" dirty="0"/>
              <a:t> </a:t>
            </a:r>
            <a:r>
              <a:rPr lang="en-US" dirty="0" err="1"/>
              <a:t>quan</a:t>
            </a:r>
            <a:endParaRPr lang="en-US" dirty="0"/>
          </a:p>
        </p:txBody>
      </p:sp>
      <p:sp>
        <p:nvSpPr>
          <p:cNvPr id="4" name="Text Placeholder 3">
            <a:extLst>
              <a:ext uri="{FF2B5EF4-FFF2-40B4-BE49-F238E27FC236}">
                <a16:creationId xmlns:a16="http://schemas.microsoft.com/office/drawing/2014/main" id="{84112FE2-4F4C-1C48-C796-63E0AD80A270}"/>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1BC856B-4A88-F5A7-17E7-FA7809434391}"/>
              </a:ext>
            </a:extLst>
          </p:cNvPr>
          <p:cNvSpPr>
            <a:spLocks noGrp="1"/>
          </p:cNvSpPr>
          <p:nvPr>
            <p:ph type="body" sz="quarter" idx="16"/>
          </p:nvPr>
        </p:nvSpPr>
        <p:spPr/>
        <p:txBody>
          <a:bodyPr>
            <a:normAutofit lnSpcReduction="10000"/>
          </a:bodyPr>
          <a:lstStyle/>
          <a:p>
            <a:r>
              <a:rPr lang="en-US" dirty="0"/>
              <a:t>01.</a:t>
            </a:r>
          </a:p>
        </p:txBody>
      </p:sp>
      <p:sp>
        <p:nvSpPr>
          <p:cNvPr id="7" name="Footer Placeholder 6">
            <a:extLst>
              <a:ext uri="{FF2B5EF4-FFF2-40B4-BE49-F238E27FC236}">
                <a16:creationId xmlns:a16="http://schemas.microsoft.com/office/drawing/2014/main" id="{F79301CF-F5DF-413C-B6B5-2A9F5B6FB018}"/>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445BC16D-EFC7-27B4-C1C4-2A351D0A9C66}"/>
              </a:ext>
            </a:extLst>
          </p:cNvPr>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2723266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a:xfrm>
            <a:off x="1470929" y="2095027"/>
            <a:ext cx="10416271" cy="884656"/>
          </a:xfrm>
        </p:spPr>
        <p:txBody>
          <a:bodyPr>
            <a:noAutofit/>
          </a:bodyPr>
          <a:lstStyle/>
          <a:p>
            <a:r>
              <a:rPr lang="en-US" sz="4000" dirty="0"/>
              <a:t>CÁC THAO TÁC TRONG HỆ ĐIỀU HÀNH</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04.</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9" name="Text Placeholder 8">
            <a:extLst>
              <a:ext uri="{FF2B5EF4-FFF2-40B4-BE49-F238E27FC236}">
                <a16:creationId xmlns:a16="http://schemas.microsoft.com/office/drawing/2014/main" id="{15535CF6-5372-A295-0B92-8B555FFC660B}"/>
              </a:ext>
            </a:extLst>
          </p:cNvPr>
          <p:cNvSpPr>
            <a:spLocks noGrp="1"/>
          </p:cNvSpPr>
          <p:nvPr>
            <p:ph type="body" sz="quarter" idx="14"/>
          </p:nvPr>
        </p:nvSpPr>
        <p:spPr/>
        <p:txBody>
          <a:bodyPr/>
          <a:lstStyle/>
          <a:p>
            <a:r>
              <a:rPr lang="en-US" dirty="0"/>
              <a:t>4.1. </a:t>
            </a:r>
            <a:r>
              <a:rPr lang="en-US" dirty="0" err="1"/>
              <a:t>Đơn</a:t>
            </a:r>
            <a:r>
              <a:rPr lang="en-US" dirty="0"/>
              <a:t> </a:t>
            </a:r>
            <a:r>
              <a:rPr lang="en-US" dirty="0" err="1"/>
              <a:t>chương</a:t>
            </a:r>
            <a:endParaRPr lang="en-US" dirty="0"/>
          </a:p>
        </p:txBody>
      </p:sp>
    </p:spTree>
    <p:extLst>
      <p:ext uri="{BB962C8B-B14F-4D97-AF65-F5344CB8AC3E}">
        <p14:creationId xmlns:p14="http://schemas.microsoft.com/office/powerpoint/2010/main" val="4190806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4.1. </a:t>
            </a:r>
            <a:r>
              <a:rPr lang="en-US" altLang="ja-JP" dirty="0" err="1"/>
              <a:t>Đơn</a:t>
            </a:r>
            <a:r>
              <a:rPr lang="en-US" altLang="ja-JP" dirty="0"/>
              <a:t> </a:t>
            </a:r>
            <a:r>
              <a:rPr lang="en-US" altLang="ja-JP" dirty="0" err="1"/>
              <a:t>chương</a:t>
            </a:r>
            <a:endParaRPr lang="vi-VN" altLang="ja-JP" dirty="0"/>
          </a:p>
        </p:txBody>
      </p:sp>
      <p:sp>
        <p:nvSpPr>
          <p:cNvPr id="7" name="Content Placeholder 6"/>
          <p:cNvSpPr>
            <a:spLocks noGrp="1"/>
          </p:cNvSpPr>
          <p:nvPr>
            <p:ph idx="1"/>
          </p:nvPr>
        </p:nvSpPr>
        <p:spPr/>
        <p:txBody>
          <a:bodyPr/>
          <a:lstStyle/>
          <a:p>
            <a:r>
              <a:rPr lang="en-US" altLang="ja-JP" dirty="0"/>
              <a:t>Đ</a:t>
            </a:r>
            <a:r>
              <a:rPr lang="vi-VN" altLang="ja-JP" dirty="0"/>
              <a:t>ơn chương</a:t>
            </a:r>
            <a:r>
              <a:rPr lang="en-US" altLang="ja-JP" dirty="0"/>
              <a:t>:</a:t>
            </a:r>
            <a:endParaRPr lang="vi-VN" altLang="ja-JP" dirty="0"/>
          </a:p>
          <a:p>
            <a:pPr lvl="1"/>
            <a:r>
              <a:rPr lang="en-US" altLang="ja-JP" dirty="0" err="1"/>
              <a:t>Chỉ</a:t>
            </a:r>
            <a:r>
              <a:rPr lang="en-US" altLang="ja-JP" dirty="0"/>
              <a:t> </a:t>
            </a:r>
            <a:r>
              <a:rPr lang="en-US" altLang="ja-JP" dirty="0" err="1"/>
              <a:t>một</a:t>
            </a:r>
            <a:r>
              <a:rPr lang="en-US" altLang="ja-JP" dirty="0"/>
              <a:t> </a:t>
            </a:r>
            <a:r>
              <a:rPr lang="en-US" altLang="ja-JP" dirty="0" err="1"/>
              <a:t>công</a:t>
            </a:r>
            <a:r>
              <a:rPr lang="en-US" altLang="ja-JP" dirty="0"/>
              <a:t> </a:t>
            </a:r>
            <a:r>
              <a:rPr lang="en-US" altLang="ja-JP" dirty="0" err="1"/>
              <a:t>việc</a:t>
            </a:r>
            <a:r>
              <a:rPr lang="en-US" altLang="ja-JP" dirty="0"/>
              <a:t> (job)/</a:t>
            </a:r>
            <a:r>
              <a:rPr lang="en-US" altLang="ja-JP" dirty="0" err="1"/>
              <a:t>chương</a:t>
            </a:r>
            <a:r>
              <a:rPr lang="en-US" altLang="ja-JP" dirty="0"/>
              <a:t> </a:t>
            </a:r>
            <a:r>
              <a:rPr lang="en-US" altLang="ja-JP" dirty="0" err="1"/>
              <a:t>trình</a:t>
            </a:r>
            <a:r>
              <a:rPr lang="en-US" altLang="ja-JP" dirty="0"/>
              <a:t> </a:t>
            </a:r>
            <a:r>
              <a:rPr lang="en-US" altLang="ja-JP" dirty="0" err="1"/>
              <a:t>được</a:t>
            </a:r>
            <a:r>
              <a:rPr lang="en-US" altLang="ja-JP" dirty="0"/>
              <a:t> </a:t>
            </a:r>
            <a:r>
              <a:rPr lang="en-US" altLang="ja-JP" dirty="0" err="1"/>
              <a:t>nạp</a:t>
            </a:r>
            <a:r>
              <a:rPr lang="en-US" altLang="ja-JP" dirty="0"/>
              <a:t> </a:t>
            </a:r>
            <a:r>
              <a:rPr lang="en-US" altLang="ja-JP" dirty="0" err="1"/>
              <a:t>vào</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tại</a:t>
            </a:r>
            <a:r>
              <a:rPr lang="en-US" altLang="ja-JP" dirty="0"/>
              <a:t> </a:t>
            </a:r>
            <a:r>
              <a:rPr lang="en-US" altLang="ja-JP" dirty="0" err="1"/>
              <a:t>một</a:t>
            </a:r>
            <a:r>
              <a:rPr lang="en-US" altLang="ja-JP" dirty="0"/>
              <a:t> </a:t>
            </a:r>
            <a:r>
              <a:rPr lang="en-US" altLang="ja-JP" dirty="0" err="1"/>
              <a:t>thời</a:t>
            </a:r>
            <a:r>
              <a:rPr lang="en-US" altLang="ja-JP" dirty="0"/>
              <a:t> </a:t>
            </a:r>
            <a:r>
              <a:rPr lang="en-US" altLang="ja-JP" dirty="0" err="1"/>
              <a:t>điểm</a:t>
            </a:r>
            <a:r>
              <a:rPr lang="en-US" altLang="ja-JP" dirty="0"/>
              <a:t>. </a:t>
            </a:r>
            <a:endParaRPr lang="vi-VN" altLang="ja-JP" dirty="0"/>
          </a:p>
          <a:p>
            <a:pPr lvl="1"/>
            <a:r>
              <a:rPr lang="en-US" altLang="ja-JP" dirty="0" err="1"/>
              <a:t>Công</a:t>
            </a:r>
            <a:r>
              <a:rPr lang="en-US" altLang="ja-JP" dirty="0"/>
              <a:t> </a:t>
            </a:r>
            <a:r>
              <a:rPr lang="en-US" altLang="ja-JP" dirty="0" err="1"/>
              <a:t>việc</a:t>
            </a:r>
            <a:r>
              <a:rPr lang="en-US" altLang="ja-JP" dirty="0"/>
              <a:t>/</a:t>
            </a:r>
            <a:r>
              <a:rPr lang="en-US" altLang="ja-JP" dirty="0" err="1"/>
              <a:t>chương</a:t>
            </a:r>
            <a:r>
              <a:rPr lang="en-US" altLang="ja-JP" dirty="0"/>
              <a:t> </a:t>
            </a:r>
            <a:r>
              <a:rPr lang="en-US" altLang="ja-JP" dirty="0" err="1"/>
              <a:t>trình</a:t>
            </a:r>
            <a:r>
              <a:rPr lang="en-US" altLang="ja-JP" dirty="0"/>
              <a:t> </a:t>
            </a:r>
            <a:r>
              <a:rPr lang="vi-VN" altLang="ja-JP" dirty="0"/>
              <a:t>được thi hành tuần tự.</a:t>
            </a:r>
            <a:endParaRPr lang="en-US" altLang="ja-JP" dirty="0"/>
          </a:p>
          <a:p>
            <a:pPr>
              <a:lnSpc>
                <a:spcPct val="90000"/>
              </a:lnSpc>
              <a:defRPr/>
            </a:pPr>
            <a:r>
              <a:rPr lang="en-US" altLang="en-US" dirty="0" err="1">
                <a:ea typeface="ＭＳ Ｐゴシック"/>
              </a:rPr>
              <a:t>Người</a:t>
            </a:r>
            <a:r>
              <a:rPr lang="en-US" altLang="en-US" dirty="0">
                <a:ea typeface="ＭＳ Ｐゴシック"/>
              </a:rPr>
              <a:t> </a:t>
            </a:r>
            <a:r>
              <a:rPr lang="en-US" altLang="en-US" dirty="0" err="1">
                <a:ea typeface="ＭＳ Ｐゴシック"/>
              </a:rPr>
              <a:t>dùng</a:t>
            </a:r>
            <a:r>
              <a:rPr lang="en-US" altLang="en-US" dirty="0">
                <a:ea typeface="ＭＳ Ｐゴシック"/>
              </a:rPr>
              <a:t> </a:t>
            </a:r>
            <a:r>
              <a:rPr lang="en-US" altLang="en-US" dirty="0" err="1">
                <a:ea typeface="ＭＳ Ｐゴシック"/>
              </a:rPr>
              <a:t>muốn</a:t>
            </a:r>
            <a:r>
              <a:rPr lang="en-US" altLang="en-US" dirty="0">
                <a:ea typeface="ＭＳ Ｐゴシック"/>
              </a:rPr>
              <a:t> </a:t>
            </a:r>
            <a:r>
              <a:rPr lang="en-US" altLang="en-US" dirty="0" err="1">
                <a:ea typeface="ＭＳ Ｐゴシック"/>
              </a:rPr>
              <a:t>chạy</a:t>
            </a:r>
            <a:r>
              <a:rPr lang="en-US" altLang="en-US" dirty="0">
                <a:ea typeface="ＭＳ Ｐゴシック"/>
              </a:rPr>
              <a:t> </a:t>
            </a:r>
            <a:r>
              <a:rPr lang="en-US" altLang="en-US" dirty="0" err="1">
                <a:ea typeface="ＭＳ Ｐゴシック"/>
              </a:rPr>
              <a:t>nhiều</a:t>
            </a:r>
            <a:r>
              <a:rPr lang="en-US" altLang="en-US" dirty="0">
                <a:ea typeface="ＭＳ Ｐゴシック"/>
              </a:rPr>
              <a:t> </a:t>
            </a:r>
            <a:r>
              <a:rPr lang="en-US" altLang="en-US" dirty="0" err="1">
                <a:ea typeface="ＭＳ Ｐゴシック"/>
              </a:rPr>
              <a:t>hơn</a:t>
            </a:r>
            <a:r>
              <a:rPr lang="en-US" altLang="en-US" dirty="0">
                <a:ea typeface="ＭＳ Ｐゴシック"/>
              </a:rPr>
              <a:t> </a:t>
            </a:r>
            <a:r>
              <a:rPr lang="en-US" altLang="en-US" dirty="0" err="1">
                <a:ea typeface="ＭＳ Ｐゴシック"/>
              </a:rPr>
              <a:t>một</a:t>
            </a:r>
            <a:r>
              <a:rPr lang="en-US" altLang="en-US" dirty="0">
                <a:ea typeface="ＭＳ Ｐゴシック"/>
              </a:rPr>
              <a:t> </a:t>
            </a:r>
            <a:r>
              <a:rPr lang="en-US" altLang="en-US" dirty="0" err="1">
                <a:ea typeface="ＭＳ Ｐゴシック"/>
              </a:rPr>
              <a:t>chương</a:t>
            </a:r>
            <a:r>
              <a:rPr lang="en-US" altLang="en-US" dirty="0">
                <a:ea typeface="ＭＳ Ｐゴシック"/>
              </a:rPr>
              <a:t> </a:t>
            </a:r>
            <a:r>
              <a:rPr lang="en-US" altLang="en-US" dirty="0" err="1">
                <a:ea typeface="ＭＳ Ｐゴシック"/>
              </a:rPr>
              <a:t>trình</a:t>
            </a:r>
            <a:r>
              <a:rPr lang="en-US" altLang="en-US" dirty="0">
                <a:ea typeface="ＭＳ Ｐゴシック"/>
              </a:rPr>
              <a:t> </a:t>
            </a:r>
            <a:r>
              <a:rPr lang="en-US" altLang="en-US" dirty="0" err="1">
                <a:ea typeface="ＭＳ Ｐゴシック"/>
              </a:rPr>
              <a:t>tại</a:t>
            </a:r>
            <a:r>
              <a:rPr lang="en-US" altLang="en-US" dirty="0">
                <a:ea typeface="ＭＳ Ｐゴシック"/>
              </a:rPr>
              <a:t> </a:t>
            </a:r>
            <a:r>
              <a:rPr lang="en-US" altLang="en-US" dirty="0" err="1">
                <a:ea typeface="ＭＳ Ｐゴシック"/>
              </a:rPr>
              <a:t>một</a:t>
            </a:r>
            <a:r>
              <a:rPr lang="en-US" altLang="en-US" dirty="0">
                <a:ea typeface="ＭＳ Ｐゴシック"/>
              </a:rPr>
              <a:t> </a:t>
            </a:r>
            <a:r>
              <a:rPr lang="en-US" altLang="en-US" dirty="0" err="1">
                <a:ea typeface="ＭＳ Ｐゴシック"/>
              </a:rPr>
              <a:t>thời</a:t>
            </a:r>
            <a:r>
              <a:rPr lang="en-US" altLang="en-US" dirty="0">
                <a:ea typeface="ＭＳ Ｐゴシック"/>
              </a:rPr>
              <a:t> </a:t>
            </a:r>
            <a:r>
              <a:rPr lang="en-US" altLang="en-US" dirty="0" err="1">
                <a:ea typeface="ＭＳ Ｐゴシック"/>
              </a:rPr>
              <a:t>điểm</a:t>
            </a:r>
            <a:r>
              <a:rPr lang="en-US" altLang="en-US" dirty="0">
                <a:ea typeface="ＭＳ Ｐゴシック"/>
              </a:rPr>
              <a:t>?</a:t>
            </a:r>
          </a:p>
          <a:p>
            <a:pPr marL="0" indent="0">
              <a:lnSpc>
                <a:spcPct val="90000"/>
              </a:lnSpc>
              <a:buNone/>
              <a:defRPr/>
            </a:pPr>
            <a:r>
              <a:rPr lang="en-US" altLang="en-US" dirty="0">
                <a:ea typeface="ＭＳ Ｐゴシック"/>
              </a:rPr>
              <a:t>=&gt; </a:t>
            </a:r>
            <a:r>
              <a:rPr lang="en-US" altLang="en-US" dirty="0" err="1">
                <a:ea typeface="ＭＳ Ｐゴシック"/>
              </a:rPr>
              <a:t>Đa</a:t>
            </a:r>
            <a:r>
              <a:rPr lang="en-US" altLang="en-US" dirty="0">
                <a:ea typeface="ＭＳ Ｐゴシック"/>
              </a:rPr>
              <a:t> </a:t>
            </a:r>
            <a:r>
              <a:rPr lang="en-US" altLang="en-US" dirty="0" err="1">
                <a:ea typeface="ＭＳ Ｐゴシック"/>
              </a:rPr>
              <a:t>chương</a:t>
            </a:r>
            <a:endParaRPr lang="en-US" altLang="en-US" dirty="0">
              <a:ea typeface="ＭＳ Ｐゴシック"/>
            </a:endParaRPr>
          </a:p>
          <a:p>
            <a:pPr lvl="1"/>
            <a:endParaRPr lang="en-US" altLang="ja-JP"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Tree>
    <p:extLst>
      <p:ext uri="{BB962C8B-B14F-4D97-AF65-F5344CB8AC3E}">
        <p14:creationId xmlns:p14="http://schemas.microsoft.com/office/powerpoint/2010/main" val="40047216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a:xfrm>
            <a:off x="1470929" y="2095027"/>
            <a:ext cx="10263871" cy="884656"/>
          </a:xfrm>
        </p:spPr>
        <p:txBody>
          <a:bodyPr>
            <a:noAutofit/>
          </a:bodyPr>
          <a:lstStyle/>
          <a:p>
            <a:r>
              <a:rPr lang="en-US" sz="4000" dirty="0"/>
              <a:t>CÁC THAO TÁC TRONG HỆ ĐIỀU HÀNH</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04.</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9" name="Text Placeholder 8">
            <a:extLst>
              <a:ext uri="{FF2B5EF4-FFF2-40B4-BE49-F238E27FC236}">
                <a16:creationId xmlns:a16="http://schemas.microsoft.com/office/drawing/2014/main" id="{15535CF6-5372-A295-0B92-8B555FFC660B}"/>
              </a:ext>
            </a:extLst>
          </p:cNvPr>
          <p:cNvSpPr>
            <a:spLocks noGrp="1"/>
          </p:cNvSpPr>
          <p:nvPr>
            <p:ph type="body" sz="quarter" idx="14"/>
          </p:nvPr>
        </p:nvSpPr>
        <p:spPr/>
        <p:txBody>
          <a:bodyPr/>
          <a:lstStyle/>
          <a:p>
            <a:r>
              <a:rPr lang="en-US" dirty="0"/>
              <a:t>4.2. </a:t>
            </a:r>
            <a:r>
              <a:rPr lang="en-US" dirty="0" err="1"/>
              <a:t>Đa</a:t>
            </a:r>
            <a:r>
              <a:rPr lang="en-US" dirty="0"/>
              <a:t> </a:t>
            </a:r>
            <a:r>
              <a:rPr lang="en-US" dirty="0" err="1"/>
              <a:t>chương</a:t>
            </a:r>
            <a:endParaRPr lang="en-US" dirty="0"/>
          </a:p>
        </p:txBody>
      </p:sp>
    </p:spTree>
    <p:extLst>
      <p:ext uri="{BB962C8B-B14F-4D97-AF65-F5344CB8AC3E}">
        <p14:creationId xmlns:p14="http://schemas.microsoft.com/office/powerpoint/2010/main" val="3317074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4.2. </a:t>
            </a:r>
            <a:r>
              <a:rPr lang="en-US" altLang="ja-JP" dirty="0" err="1"/>
              <a:t>Đa</a:t>
            </a:r>
            <a:r>
              <a:rPr lang="en-US" altLang="ja-JP" dirty="0"/>
              <a:t> </a:t>
            </a:r>
            <a:r>
              <a:rPr lang="en-US" altLang="ja-JP" dirty="0" err="1"/>
              <a:t>chương</a:t>
            </a:r>
            <a:endParaRPr lang="vi-VN" altLang="ja-JP" dirty="0"/>
          </a:p>
        </p:txBody>
      </p:sp>
      <p:sp>
        <p:nvSpPr>
          <p:cNvPr id="7" name="Content Placeholder 6"/>
          <p:cNvSpPr>
            <a:spLocks noGrp="1"/>
          </p:cNvSpPr>
          <p:nvPr>
            <p:ph idx="1"/>
          </p:nvPr>
        </p:nvSpPr>
        <p:spPr/>
        <p:txBody>
          <a:bodyPr>
            <a:normAutofit fontScale="92500"/>
          </a:bodyPr>
          <a:lstStyle/>
          <a:p>
            <a:pPr>
              <a:lnSpc>
                <a:spcPct val="120000"/>
              </a:lnSpc>
            </a:pPr>
            <a:r>
              <a:rPr lang="en-US" altLang="en-US" dirty="0" err="1"/>
              <a:t>Đa</a:t>
            </a:r>
            <a:r>
              <a:rPr lang="en-US" altLang="en-US" dirty="0"/>
              <a:t> </a:t>
            </a:r>
            <a:r>
              <a:rPr lang="en-US" altLang="en-US" dirty="0" err="1"/>
              <a:t>chương</a:t>
            </a:r>
            <a:r>
              <a:rPr lang="en-US" altLang="en-US" dirty="0"/>
              <a:t> </a:t>
            </a:r>
            <a:r>
              <a:rPr lang="en-US" altLang="en-US" dirty="0" err="1"/>
              <a:t>tổ</a:t>
            </a:r>
            <a:r>
              <a:rPr lang="en-US" altLang="en-US" dirty="0"/>
              <a:t> </a:t>
            </a:r>
            <a:r>
              <a:rPr lang="en-US" altLang="en-US" dirty="0" err="1"/>
              <a:t>chức</a:t>
            </a:r>
            <a:r>
              <a:rPr lang="en-US" altLang="en-US" dirty="0"/>
              <a:t> </a:t>
            </a:r>
            <a:r>
              <a:rPr lang="en-US" altLang="en-US" dirty="0" err="1"/>
              <a:t>các</a:t>
            </a:r>
            <a:r>
              <a:rPr lang="en-US" altLang="en-US" dirty="0"/>
              <a:t> </a:t>
            </a:r>
            <a:r>
              <a:rPr lang="en-US" altLang="en-US" dirty="0" err="1"/>
              <a:t>công</a:t>
            </a:r>
            <a:r>
              <a:rPr lang="en-US" altLang="en-US" dirty="0"/>
              <a:t> </a:t>
            </a:r>
            <a:r>
              <a:rPr lang="en-US" altLang="en-US" dirty="0" err="1"/>
              <a:t>việc</a:t>
            </a:r>
            <a:r>
              <a:rPr lang="en-US" altLang="en-US" dirty="0"/>
              <a:t>, bao </a:t>
            </a:r>
            <a:r>
              <a:rPr lang="en-US" altLang="en-US" dirty="0" err="1"/>
              <a:t>gồm</a:t>
            </a:r>
            <a:r>
              <a:rPr lang="en-US" altLang="en-US" dirty="0"/>
              <a:t> </a:t>
            </a:r>
            <a:r>
              <a:rPr lang="en-US" altLang="en-US" dirty="0" err="1"/>
              <a:t>mã</a:t>
            </a:r>
            <a:r>
              <a:rPr lang="en-US" altLang="en-US" dirty="0"/>
              <a:t> </a:t>
            </a:r>
            <a:r>
              <a:rPr lang="en-US" altLang="en-US" dirty="0" err="1"/>
              <a:t>và</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sao</a:t>
            </a:r>
            <a:r>
              <a:rPr lang="en-US" altLang="en-US" dirty="0"/>
              <a:t> </a:t>
            </a:r>
            <a:r>
              <a:rPr lang="en-US" altLang="en-US" dirty="0" err="1"/>
              <a:t>cho</a:t>
            </a:r>
            <a:r>
              <a:rPr lang="en-US" altLang="en-US" dirty="0"/>
              <a:t> CPU </a:t>
            </a:r>
            <a:r>
              <a:rPr lang="en-US" altLang="en-US" dirty="0" err="1"/>
              <a:t>luôn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chọn</a:t>
            </a:r>
            <a:r>
              <a:rPr lang="en-US" altLang="en-US" dirty="0"/>
              <a:t> </a:t>
            </a:r>
            <a:r>
              <a:rPr lang="en-US" altLang="en-US" dirty="0" err="1"/>
              <a:t>một</a:t>
            </a:r>
            <a:r>
              <a:rPr lang="en-US" altLang="en-US" dirty="0"/>
              <a:t> </a:t>
            </a:r>
            <a:r>
              <a:rPr lang="en-US" altLang="en-US" dirty="0" err="1"/>
              <a:t>để</a:t>
            </a:r>
            <a:r>
              <a:rPr lang="en-US" altLang="en-US" dirty="0"/>
              <a:t> </a:t>
            </a:r>
            <a:r>
              <a:rPr lang="en-US" altLang="en-US" dirty="0" err="1"/>
              <a:t>thực</a:t>
            </a:r>
            <a:r>
              <a:rPr lang="en-US" altLang="en-US" dirty="0"/>
              <a:t> </a:t>
            </a:r>
            <a:r>
              <a:rPr lang="en-US" altLang="en-US" dirty="0" err="1"/>
              <a:t>thi</a:t>
            </a:r>
            <a:r>
              <a:rPr lang="en-US" altLang="en-US" dirty="0"/>
              <a:t>:</a:t>
            </a:r>
          </a:p>
          <a:p>
            <a:pPr lvl="1">
              <a:lnSpc>
                <a:spcPct val="120000"/>
              </a:lnSpc>
            </a:pPr>
            <a:r>
              <a:rPr lang="en-US" altLang="en-US" dirty="0" err="1"/>
              <a:t>Nhiều</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được</a:t>
            </a:r>
            <a:r>
              <a:rPr lang="en-US" altLang="en-US" dirty="0"/>
              <a:t> </a:t>
            </a:r>
            <a:r>
              <a:rPr lang="en-US" altLang="en-US" dirty="0" err="1"/>
              <a:t>nạp</a:t>
            </a:r>
            <a:r>
              <a:rPr lang="en-US" altLang="en-US" dirty="0"/>
              <a:t> </a:t>
            </a:r>
            <a:r>
              <a:rPr lang="en-US" altLang="en-US" dirty="0" err="1"/>
              <a:t>đồng</a:t>
            </a:r>
            <a:r>
              <a:rPr lang="en-US" altLang="en-US" dirty="0"/>
              <a:t> </a:t>
            </a:r>
            <a:r>
              <a:rPr lang="en-US" altLang="en-US" dirty="0" err="1"/>
              <a:t>thời</a:t>
            </a:r>
            <a:r>
              <a:rPr lang="en-US" altLang="en-US" dirty="0"/>
              <a:t> </a:t>
            </a:r>
            <a:r>
              <a:rPr lang="en-US" altLang="en-US" dirty="0" err="1"/>
              <a:t>vào</a:t>
            </a:r>
            <a:r>
              <a:rPr lang="en-US" altLang="en-US" dirty="0"/>
              <a:t> </a:t>
            </a:r>
            <a:r>
              <a:rPr lang="en-US" altLang="en-US" dirty="0" err="1"/>
              <a:t>bộ</a:t>
            </a:r>
            <a:r>
              <a:rPr lang="en-US" altLang="en-US" dirty="0"/>
              <a:t> </a:t>
            </a:r>
            <a:r>
              <a:rPr lang="en-US" altLang="en-US" dirty="0" err="1"/>
              <a:t>nhớ</a:t>
            </a:r>
            <a:r>
              <a:rPr lang="en-US" altLang="en-US" dirty="0"/>
              <a:t>.</a:t>
            </a:r>
          </a:p>
          <a:p>
            <a:pPr lvl="1">
              <a:lnSpc>
                <a:spcPct val="120000"/>
              </a:lnSpc>
            </a:pPr>
            <a:r>
              <a:rPr lang="en-US" altLang="en-US" dirty="0" err="1"/>
              <a:t>Một</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được</a:t>
            </a:r>
            <a:r>
              <a:rPr lang="en-US" altLang="en-US" dirty="0"/>
              <a:t> </a:t>
            </a:r>
            <a:r>
              <a:rPr lang="en-US" altLang="en-US" dirty="0" err="1"/>
              <a:t>chọn</a:t>
            </a:r>
            <a:r>
              <a:rPr lang="en-US" altLang="en-US" dirty="0"/>
              <a:t> </a:t>
            </a:r>
            <a:r>
              <a:rPr lang="en-US" altLang="en-US" dirty="0" err="1"/>
              <a:t>và</a:t>
            </a:r>
            <a:r>
              <a:rPr lang="en-US" altLang="en-US" dirty="0"/>
              <a:t> </a:t>
            </a:r>
            <a:r>
              <a:rPr lang="en-US" altLang="en-US" dirty="0" err="1"/>
              <a:t>chạy</a:t>
            </a:r>
            <a:r>
              <a:rPr lang="en-US" altLang="en-US" dirty="0"/>
              <a:t> </a:t>
            </a:r>
            <a:r>
              <a:rPr lang="en-US" altLang="en-US" dirty="0" err="1"/>
              <a:t>bởi</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a:t>
            </a:r>
            <a:r>
              <a:rPr lang="en-US" altLang="en-US" dirty="0" err="1"/>
              <a:t>công</a:t>
            </a:r>
            <a:r>
              <a:rPr lang="en-US" altLang="en-US" dirty="0"/>
              <a:t> </a:t>
            </a:r>
            <a:r>
              <a:rPr lang="en-US" altLang="en-US" dirty="0" err="1"/>
              <a:t>việc</a:t>
            </a:r>
            <a:r>
              <a:rPr lang="en-US" altLang="en-US" dirty="0"/>
              <a:t> (job scheduling).</a:t>
            </a:r>
          </a:p>
          <a:p>
            <a:pPr lvl="1">
              <a:lnSpc>
                <a:spcPct val="120000"/>
              </a:lnSpc>
            </a:pPr>
            <a:r>
              <a:rPr lang="en-US" altLang="en-US" dirty="0"/>
              <a:t>Khi </a:t>
            </a:r>
            <a:r>
              <a:rPr lang="en-US" altLang="en-US" dirty="0" err="1"/>
              <a:t>một</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phải</a:t>
            </a:r>
            <a:r>
              <a:rPr lang="en-US" altLang="en-US" dirty="0"/>
              <a:t> </a:t>
            </a:r>
            <a:r>
              <a:rPr lang="en-US" altLang="en-US" dirty="0" err="1"/>
              <a:t>chờ</a:t>
            </a:r>
            <a:r>
              <a:rPr lang="en-US" altLang="en-US" dirty="0"/>
              <a:t> (</a:t>
            </a:r>
            <a:r>
              <a:rPr lang="en-US" altLang="en-US" dirty="0" err="1"/>
              <a:t>vd</a:t>
            </a:r>
            <a:r>
              <a:rPr lang="en-US" altLang="en-US" dirty="0"/>
              <a:t>: I/O),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chuyển</a:t>
            </a:r>
            <a:r>
              <a:rPr lang="en-US" altLang="en-US" dirty="0"/>
              <a:t> sang (switch) </a:t>
            </a:r>
            <a:r>
              <a:rPr lang="en-US" altLang="en-US" dirty="0" err="1"/>
              <a:t>thực</a:t>
            </a:r>
            <a:r>
              <a:rPr lang="en-US" altLang="en-US" dirty="0"/>
              <a:t> </a:t>
            </a:r>
            <a:r>
              <a:rPr lang="en-US" altLang="en-US" dirty="0" err="1"/>
              <a:t>thi</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khác</a:t>
            </a:r>
            <a:r>
              <a:rPr lang="en-US" altLang="en-US" dirty="0"/>
              <a:t>.</a:t>
            </a:r>
          </a:p>
          <a:p>
            <a:pPr>
              <a:lnSpc>
                <a:spcPct val="120000"/>
              </a:lnSpc>
            </a:pPr>
            <a:r>
              <a:rPr lang="en-US" altLang="en-US" dirty="0"/>
              <a:t>Trong </a:t>
            </a:r>
            <a:r>
              <a:rPr lang="en-US" altLang="en-US" dirty="0" err="1"/>
              <a:t>hệ</a:t>
            </a:r>
            <a:r>
              <a:rPr lang="en-US" altLang="en-US" dirty="0"/>
              <a:t> </a:t>
            </a:r>
            <a:r>
              <a:rPr lang="en-US" altLang="en-US" dirty="0" err="1"/>
              <a:t>thống</a:t>
            </a:r>
            <a:r>
              <a:rPr lang="en-US" altLang="en-US" dirty="0"/>
              <a:t> </a:t>
            </a:r>
            <a:r>
              <a:rPr lang="en-US" altLang="en-US" dirty="0" err="1"/>
              <a:t>đa</a:t>
            </a:r>
            <a:r>
              <a:rPr lang="en-US" altLang="en-US" dirty="0"/>
              <a:t> </a:t>
            </a:r>
            <a:r>
              <a:rPr lang="en-US" altLang="en-US" dirty="0" err="1"/>
              <a:t>chương</a:t>
            </a:r>
            <a:r>
              <a:rPr lang="en-US" altLang="en-US" dirty="0"/>
              <a:t>, </a:t>
            </a:r>
            <a:r>
              <a:rPr lang="en-US" altLang="en-US" dirty="0" err="1"/>
              <a:t>một</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đang</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tiến</a:t>
            </a:r>
            <a:r>
              <a:rPr lang="en-US" altLang="en-US" dirty="0"/>
              <a:t> </a:t>
            </a:r>
            <a:r>
              <a:rPr lang="en-US" altLang="en-US" dirty="0" err="1"/>
              <a:t>trình</a:t>
            </a:r>
            <a:r>
              <a:rPr lang="en-US" altLang="en-US" dirty="0"/>
              <a:t> (process).</a:t>
            </a:r>
          </a:p>
          <a:p>
            <a:pPr>
              <a:lnSpc>
                <a:spcPct val="120000"/>
              </a:lnSpc>
            </a:pPr>
            <a:r>
              <a:rPr lang="en-US" altLang="en-US" dirty="0" err="1"/>
              <a:t>Đa</a:t>
            </a:r>
            <a:r>
              <a:rPr lang="en-US" altLang="en-US" dirty="0"/>
              <a:t> </a:t>
            </a:r>
            <a:r>
              <a:rPr lang="en-US" altLang="en-US" dirty="0" err="1"/>
              <a:t>chương</a:t>
            </a:r>
            <a:r>
              <a:rPr lang="en-US" altLang="en-US" dirty="0"/>
              <a:t> </a:t>
            </a:r>
            <a:r>
              <a:rPr lang="en-US" altLang="en-US" dirty="0" err="1"/>
              <a:t>giúp</a:t>
            </a:r>
            <a:r>
              <a:rPr lang="en-US" altLang="en-US" dirty="0"/>
              <a:t> t</a:t>
            </a:r>
            <a:r>
              <a:rPr lang="vi-VN" altLang="en-US" dirty="0"/>
              <a:t>ận dụng được thời gian rảnh, t</a:t>
            </a:r>
            <a:r>
              <a:rPr lang="en-US" altLang="en-US" dirty="0"/>
              <a:t>ă</a:t>
            </a:r>
            <a:r>
              <a:rPr lang="vi-VN" altLang="en-US" dirty="0"/>
              <a:t>ng</a:t>
            </a:r>
            <a:r>
              <a:rPr lang="en-US" altLang="en-US" dirty="0"/>
              <a:t> </a:t>
            </a:r>
            <a:r>
              <a:rPr lang="vi-VN" altLang="en-US" dirty="0"/>
              <a:t>hiệu suất sử dụng CPU (CPU</a:t>
            </a:r>
            <a:r>
              <a:rPr lang="en-US" altLang="en-US" dirty="0"/>
              <a:t> </a:t>
            </a:r>
            <a:r>
              <a:rPr lang="vi-VN" altLang="en-US" dirty="0"/>
              <a:t>utilization)</a:t>
            </a:r>
            <a:r>
              <a:rPr lang="en-US" altLang="en-US" dirty="0"/>
              <a:t>.</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Tree>
    <p:extLst>
      <p:ext uri="{BB962C8B-B14F-4D97-AF65-F5344CB8AC3E}">
        <p14:creationId xmlns:p14="http://schemas.microsoft.com/office/powerpoint/2010/main" val="3284494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4.2. </a:t>
            </a:r>
            <a:r>
              <a:rPr lang="en-US" altLang="ja-JP" dirty="0" err="1"/>
              <a:t>Đa</a:t>
            </a:r>
            <a:r>
              <a:rPr lang="en-US" altLang="ja-JP" dirty="0"/>
              <a:t> </a:t>
            </a:r>
            <a:r>
              <a:rPr lang="en-US" altLang="ja-JP" dirty="0" err="1"/>
              <a:t>chương</a:t>
            </a:r>
            <a:endParaRPr lang="vi-VN" altLang="ja-JP" dirty="0"/>
          </a:p>
        </p:txBody>
      </p:sp>
      <p:pic>
        <p:nvPicPr>
          <p:cNvPr id="8" name="Content Placeholder 7">
            <a:extLst>
              <a:ext uri="{FF2B5EF4-FFF2-40B4-BE49-F238E27FC236}">
                <a16:creationId xmlns:a16="http://schemas.microsoft.com/office/drawing/2014/main" id="{96883DB2-FC66-47BE-9F02-2EC39AB086E3}"/>
              </a:ext>
            </a:extLst>
          </p:cNvPr>
          <p:cNvPicPr>
            <a:picLocks noGrp="1" noChangeAspect="1"/>
          </p:cNvPicPr>
          <p:nvPr>
            <p:ph idx="1"/>
          </p:nvPr>
        </p:nvPicPr>
        <p:blipFill>
          <a:blip r:embed="rId3"/>
          <a:stretch>
            <a:fillRect/>
          </a:stretch>
        </p:blipFill>
        <p:spPr>
          <a:xfrm>
            <a:off x="4961253" y="1957250"/>
            <a:ext cx="2267909" cy="3590855"/>
          </a:xfrm>
          <a:prstGeom prst="rect">
            <a:avLst/>
          </a:prstGeom>
        </p:spPr>
      </p:pic>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7" name="TextBox 6">
            <a:extLst>
              <a:ext uri="{FF2B5EF4-FFF2-40B4-BE49-F238E27FC236}">
                <a16:creationId xmlns:a16="http://schemas.microsoft.com/office/drawing/2014/main" id="{FF18253D-3784-96A6-D29B-897118EBFDA0}"/>
              </a:ext>
            </a:extLst>
          </p:cNvPr>
          <p:cNvSpPr txBox="1"/>
          <p:nvPr/>
        </p:nvSpPr>
        <p:spPr>
          <a:xfrm>
            <a:off x="879862" y="1147364"/>
            <a:ext cx="6684843"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vi-VN" sz="2400" b="1" dirty="0">
                <a:solidFill>
                  <a:schemeClr val="bg1"/>
                </a:solidFill>
                <a:latin typeface="Arial" panose="020B0604020202020204" pitchFamily="34" charset="0"/>
                <a:cs typeface="Arial" panose="020B0604020202020204" pitchFamily="34" charset="0"/>
              </a:rPr>
              <a:t>Layout bộ nhớ của một hệ thống đa chương</a:t>
            </a:r>
            <a:endParaRPr lang="en-U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207654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4.2. </a:t>
            </a:r>
            <a:r>
              <a:rPr lang="en-US" altLang="ja-JP" dirty="0" err="1"/>
              <a:t>Đa</a:t>
            </a:r>
            <a:r>
              <a:rPr lang="en-US" altLang="ja-JP" dirty="0"/>
              <a:t> </a:t>
            </a:r>
            <a:r>
              <a:rPr lang="en-US" altLang="ja-JP" dirty="0" err="1"/>
              <a:t>chương</a:t>
            </a:r>
            <a:endParaRPr lang="vi-VN" altLang="ja-JP" dirty="0"/>
          </a:p>
        </p:txBody>
      </p:sp>
      <p:sp>
        <p:nvSpPr>
          <p:cNvPr id="7" name="Content Placeholder 6"/>
          <p:cNvSpPr>
            <a:spLocks noGrp="1"/>
          </p:cNvSpPr>
          <p:nvPr>
            <p:ph idx="1"/>
          </p:nvPr>
        </p:nvSpPr>
        <p:spPr>
          <a:xfrm>
            <a:off x="774145" y="1779619"/>
            <a:ext cx="10579654" cy="4397344"/>
          </a:xfrm>
        </p:spPr>
        <p:txBody>
          <a:bodyPr/>
          <a:lstStyle/>
          <a:p>
            <a:pPr>
              <a:lnSpc>
                <a:spcPct val="120000"/>
              </a:lnSpc>
            </a:pPr>
            <a:r>
              <a:rPr lang="en-US" altLang="en-US" dirty="0" err="1"/>
              <a:t>Đa</a:t>
            </a:r>
            <a:r>
              <a:rPr lang="en-US" altLang="en-US" dirty="0"/>
              <a:t> </a:t>
            </a:r>
            <a:r>
              <a:rPr lang="en-US" altLang="en-US" dirty="0" err="1"/>
              <a:t>nhiệm</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sự</a:t>
            </a:r>
            <a:r>
              <a:rPr lang="en-US" altLang="en-US" dirty="0"/>
              <a:t> </a:t>
            </a:r>
            <a:r>
              <a:rPr lang="en-US" altLang="en-US" dirty="0" err="1"/>
              <a:t>mở</a:t>
            </a:r>
            <a:r>
              <a:rPr lang="en-US" altLang="en-US" dirty="0"/>
              <a:t> </a:t>
            </a:r>
            <a:r>
              <a:rPr lang="en-US" altLang="en-US" dirty="0" err="1"/>
              <a:t>rộng</a:t>
            </a:r>
            <a:r>
              <a:rPr lang="en-US" altLang="en-US" dirty="0"/>
              <a:t> </a:t>
            </a:r>
            <a:r>
              <a:rPr lang="en-US" altLang="en-US" dirty="0" err="1"/>
              <a:t>của</a:t>
            </a:r>
            <a:r>
              <a:rPr lang="en-US" altLang="en-US" dirty="0"/>
              <a:t> </a:t>
            </a:r>
            <a:r>
              <a:rPr lang="en-US" altLang="en-US" dirty="0" err="1"/>
              <a:t>đa</a:t>
            </a:r>
            <a:r>
              <a:rPr lang="en-US" altLang="en-US" dirty="0"/>
              <a:t> </a:t>
            </a:r>
            <a:r>
              <a:rPr lang="en-US" altLang="en-US" dirty="0" err="1"/>
              <a:t>chương</a:t>
            </a:r>
            <a:r>
              <a:rPr lang="en-US" altLang="en-US" dirty="0"/>
              <a:t> – CPU </a:t>
            </a:r>
            <a:r>
              <a:rPr lang="en-US" altLang="en-US" dirty="0" err="1"/>
              <a:t>chuyển</a:t>
            </a:r>
            <a:r>
              <a:rPr lang="en-US" altLang="en-US" dirty="0"/>
              <a:t> </a:t>
            </a:r>
            <a:r>
              <a:rPr lang="en-US" altLang="en-US" dirty="0" err="1"/>
              <a:t>các</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thường</a:t>
            </a:r>
            <a:r>
              <a:rPr lang="en-US" altLang="en-US" dirty="0"/>
              <a:t> </a:t>
            </a:r>
            <a:r>
              <a:rPr lang="en-US" altLang="en-US" dirty="0" err="1"/>
              <a:t>xuyên</a:t>
            </a:r>
            <a:r>
              <a:rPr lang="en-US" altLang="en-US" dirty="0"/>
              <a:t> </a:t>
            </a:r>
            <a:r>
              <a:rPr lang="en-US" altLang="en-US" dirty="0" err="1"/>
              <a:t>hơn</a:t>
            </a:r>
            <a:r>
              <a:rPr lang="en-US" altLang="en-US" dirty="0"/>
              <a:t> </a:t>
            </a:r>
            <a:r>
              <a:rPr lang="en-US" altLang="en-US" dirty="0" err="1"/>
              <a:t>để</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tương</a:t>
            </a:r>
            <a:r>
              <a:rPr lang="en-US" altLang="en-US" dirty="0"/>
              <a:t> </a:t>
            </a:r>
            <a:r>
              <a:rPr lang="en-US" altLang="en-US" dirty="0" err="1"/>
              <a:t>tác</a:t>
            </a:r>
            <a:r>
              <a:rPr lang="en-US" altLang="en-US" dirty="0"/>
              <a:t> </a:t>
            </a:r>
            <a:r>
              <a:rPr lang="en-US" altLang="en-US" dirty="0" err="1"/>
              <a:t>với</a:t>
            </a:r>
            <a:r>
              <a:rPr lang="en-US" altLang="en-US" dirty="0"/>
              <a:t> </a:t>
            </a:r>
            <a:r>
              <a:rPr lang="en-US" altLang="en-US" dirty="0" err="1"/>
              <a:t>từng</a:t>
            </a:r>
            <a:r>
              <a:rPr lang="en-US" altLang="en-US" dirty="0"/>
              <a:t> </a:t>
            </a:r>
            <a:r>
              <a:rPr lang="en-US" altLang="en-US" dirty="0" err="1"/>
              <a:t>công</a:t>
            </a:r>
            <a:r>
              <a:rPr lang="en-US" altLang="en-US" dirty="0"/>
              <a:t> </a:t>
            </a:r>
            <a:r>
              <a:rPr lang="en-US" altLang="en-US" dirty="0" err="1"/>
              <a:t>việc</a:t>
            </a:r>
            <a:r>
              <a:rPr lang="en-US" altLang="en-US" dirty="0"/>
              <a:t> </a:t>
            </a:r>
            <a:r>
              <a:rPr lang="en-US" altLang="en-US" dirty="0" err="1"/>
              <a:t>khi</a:t>
            </a:r>
            <a:r>
              <a:rPr lang="en-US" altLang="en-US" dirty="0"/>
              <a:t> </a:t>
            </a:r>
            <a:r>
              <a:rPr lang="en-US" altLang="en-US" dirty="0" err="1"/>
              <a:t>nó</a:t>
            </a:r>
            <a:r>
              <a:rPr lang="en-US" altLang="en-US" dirty="0"/>
              <a:t> </a:t>
            </a:r>
            <a:r>
              <a:rPr lang="en-US" altLang="en-US" dirty="0" err="1"/>
              <a:t>đang</a:t>
            </a:r>
            <a:r>
              <a:rPr lang="en-US" altLang="en-US" dirty="0"/>
              <a:t> </a:t>
            </a:r>
            <a:r>
              <a:rPr lang="en-US" altLang="en-US" dirty="0" err="1"/>
              <a:t>chạy</a:t>
            </a:r>
            <a:r>
              <a:rPr lang="en-US" altLang="en-US" dirty="0"/>
              <a:t>.</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3" name="TextBox 2">
            <a:extLst>
              <a:ext uri="{FF2B5EF4-FFF2-40B4-BE49-F238E27FC236}">
                <a16:creationId xmlns:a16="http://schemas.microsoft.com/office/drawing/2014/main" id="{D985993C-3DDB-99BB-8575-4CFA3E31F14F}"/>
              </a:ext>
            </a:extLst>
          </p:cNvPr>
          <p:cNvSpPr txBox="1"/>
          <p:nvPr/>
        </p:nvSpPr>
        <p:spPr>
          <a:xfrm>
            <a:off x="879862" y="1147364"/>
            <a:ext cx="1569660" cy="494751"/>
          </a:xfrm>
          <a:prstGeom prst="rect">
            <a:avLst/>
          </a:prstGeom>
          <a:gradFill>
            <a:gsLst>
              <a:gs pos="0">
                <a:srgbClr val="0072FF"/>
              </a:gs>
              <a:gs pos="100000">
                <a:srgbClr val="00C6FF"/>
              </a:gs>
            </a:gsLst>
            <a:lin ang="2700000" scaled="1"/>
          </a:gradFill>
        </p:spPr>
        <p:txBody>
          <a:bodyPr wrap="none" rtlCol="0">
            <a:spAutoFit/>
          </a:bodyPr>
          <a:lstStyle/>
          <a:p>
            <a:pPr>
              <a:lnSpc>
                <a:spcPct val="120000"/>
              </a:lnSpc>
              <a:spcBef>
                <a:spcPts val="200"/>
              </a:spcBef>
              <a:spcAft>
                <a:spcPts val="200"/>
              </a:spcAft>
            </a:pPr>
            <a:r>
              <a:rPr lang="vi-VN" sz="2400" b="1" dirty="0">
                <a:solidFill>
                  <a:schemeClr val="bg1"/>
                </a:solidFill>
                <a:latin typeface="Arial" panose="020B0604020202020204" pitchFamily="34" charset="0"/>
                <a:cs typeface="Arial" panose="020B0604020202020204" pitchFamily="34" charset="0"/>
              </a:rPr>
              <a:t>Đa nhiệm</a:t>
            </a:r>
            <a:endParaRPr lang="en-U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41025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a:xfrm>
            <a:off x="1470929" y="2095027"/>
            <a:ext cx="10263871" cy="884656"/>
          </a:xfrm>
        </p:spPr>
        <p:txBody>
          <a:bodyPr>
            <a:noAutofit/>
          </a:bodyPr>
          <a:lstStyle/>
          <a:p>
            <a:r>
              <a:rPr lang="en-US" sz="4000" dirty="0"/>
              <a:t>CÁC THAO TÁC TRONG HỆ ĐIỀU HÀNH</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04.</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9" name="Text Placeholder 8">
            <a:extLst>
              <a:ext uri="{FF2B5EF4-FFF2-40B4-BE49-F238E27FC236}">
                <a16:creationId xmlns:a16="http://schemas.microsoft.com/office/drawing/2014/main" id="{15535CF6-5372-A295-0B92-8B555FFC660B}"/>
              </a:ext>
            </a:extLst>
          </p:cNvPr>
          <p:cNvSpPr>
            <a:spLocks noGrp="1"/>
          </p:cNvSpPr>
          <p:nvPr>
            <p:ph type="body" sz="quarter" idx="14"/>
          </p:nvPr>
        </p:nvSpPr>
        <p:spPr/>
        <p:txBody>
          <a:bodyPr/>
          <a:lstStyle/>
          <a:p>
            <a:r>
              <a:rPr lang="en-US" dirty="0"/>
              <a:t>4.3. </a:t>
            </a:r>
            <a:r>
              <a:rPr lang="en-US" dirty="0" err="1"/>
              <a:t>Các</a:t>
            </a:r>
            <a:r>
              <a:rPr lang="en-US" dirty="0"/>
              <a:t> </a:t>
            </a:r>
            <a:r>
              <a:rPr lang="en-US" dirty="0" err="1"/>
              <a:t>chế</a:t>
            </a:r>
            <a:r>
              <a:rPr lang="en-US" dirty="0"/>
              <a:t> </a:t>
            </a:r>
            <a:r>
              <a:rPr lang="en-US" dirty="0" err="1"/>
              <a:t>độ</a:t>
            </a:r>
            <a:r>
              <a:rPr lang="en-US" dirty="0"/>
              <a:t> </a:t>
            </a:r>
            <a:r>
              <a:rPr lang="en-US" dirty="0" err="1"/>
              <a:t>hoạt</a:t>
            </a:r>
            <a:r>
              <a:rPr lang="en-US" dirty="0"/>
              <a:t> </a:t>
            </a:r>
            <a:r>
              <a:rPr lang="en-US" dirty="0" err="1"/>
              <a:t>động</a:t>
            </a:r>
            <a:endParaRPr lang="en-US" dirty="0"/>
          </a:p>
        </p:txBody>
      </p:sp>
    </p:spTree>
    <p:extLst>
      <p:ext uri="{BB962C8B-B14F-4D97-AF65-F5344CB8AC3E}">
        <p14:creationId xmlns:p14="http://schemas.microsoft.com/office/powerpoint/2010/main" val="2969491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4.3. </a:t>
            </a:r>
            <a:r>
              <a:rPr lang="en-US" altLang="ja-JP" dirty="0" err="1"/>
              <a:t>Các</a:t>
            </a:r>
            <a:r>
              <a:rPr lang="en-US" altLang="ja-JP" dirty="0"/>
              <a:t> </a:t>
            </a:r>
            <a:r>
              <a:rPr lang="en-US" altLang="ja-JP" dirty="0" err="1"/>
              <a:t>chế</a:t>
            </a:r>
            <a:r>
              <a:rPr lang="en-US" altLang="ja-JP" dirty="0"/>
              <a:t> </a:t>
            </a:r>
            <a:r>
              <a:rPr lang="en-US" altLang="ja-JP" dirty="0" err="1"/>
              <a:t>độ</a:t>
            </a:r>
            <a:r>
              <a:rPr lang="en-US" altLang="ja-JP" dirty="0"/>
              <a:t> </a:t>
            </a:r>
            <a:r>
              <a:rPr lang="en-US" altLang="ja-JP" dirty="0" err="1"/>
              <a:t>hoạt</a:t>
            </a:r>
            <a:r>
              <a:rPr lang="en-US" altLang="ja-JP" dirty="0"/>
              <a:t> </a:t>
            </a:r>
            <a:r>
              <a:rPr lang="en-US" altLang="ja-JP" dirty="0" err="1"/>
              <a:t>động</a:t>
            </a:r>
            <a:endParaRPr kumimoji="1" lang="ja-JP" altLang="en-US" dirty="0"/>
          </a:p>
        </p:txBody>
      </p:sp>
      <p:sp>
        <p:nvSpPr>
          <p:cNvPr id="7" name="Content Placeholder 6"/>
          <p:cNvSpPr>
            <a:spLocks noGrp="1"/>
          </p:cNvSpPr>
          <p:nvPr>
            <p:ph idx="1"/>
          </p:nvPr>
        </p:nvSpPr>
        <p:spPr/>
        <p:txBody>
          <a:bodyPr>
            <a:normAutofit fontScale="92500"/>
          </a:bodyPr>
          <a:lstStyle/>
          <a:p>
            <a:pPr>
              <a:lnSpc>
                <a:spcPct val="120000"/>
              </a:lnSpc>
            </a:pPr>
            <a:r>
              <a:rPr lang="en-US" altLang="en-US" dirty="0" err="1"/>
              <a:t>Việc</a:t>
            </a:r>
            <a:r>
              <a:rPr lang="en-US" altLang="en-US" dirty="0"/>
              <a:t> </a:t>
            </a:r>
            <a:r>
              <a:rPr lang="en-US" altLang="en-US" dirty="0" err="1"/>
              <a:t>có</a:t>
            </a:r>
            <a:r>
              <a:rPr lang="en-US" altLang="en-US" dirty="0"/>
              <a:t> </a:t>
            </a:r>
            <a:r>
              <a:rPr lang="en-US" altLang="en-US" dirty="0" err="1"/>
              <a:t>nhiều</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bảo</a:t>
            </a:r>
            <a:r>
              <a:rPr lang="en-US" altLang="en-US" dirty="0"/>
              <a:t> </a:t>
            </a:r>
            <a:r>
              <a:rPr lang="en-US" altLang="en-US" dirty="0" err="1"/>
              <a:t>vệ</a:t>
            </a:r>
            <a:r>
              <a:rPr lang="en-US" altLang="en-US" dirty="0"/>
              <a:t> </a:t>
            </a:r>
            <a:r>
              <a:rPr lang="en-US" altLang="en-US" dirty="0" err="1"/>
              <a:t>chính</a:t>
            </a:r>
            <a:r>
              <a:rPr lang="en-US" altLang="en-US" dirty="0"/>
              <a:t> </a:t>
            </a:r>
            <a:r>
              <a:rPr lang="en-US" altLang="en-US" dirty="0" err="1"/>
              <a:t>nó</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thành</a:t>
            </a:r>
            <a:r>
              <a:rPr lang="en-US" altLang="en-US" dirty="0"/>
              <a:t> </a:t>
            </a:r>
            <a:r>
              <a:rPr lang="en-US" altLang="en-US" dirty="0" err="1"/>
              <a:t>phần</a:t>
            </a:r>
            <a:r>
              <a:rPr lang="en-US" altLang="en-US" dirty="0"/>
              <a:t> </a:t>
            </a:r>
            <a:r>
              <a:rPr lang="en-US" altLang="en-US" dirty="0" err="1"/>
              <a:t>khác</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a:t>
            </a:r>
          </a:p>
          <a:p>
            <a:pPr lvl="1">
              <a:lnSpc>
                <a:spcPct val="120000"/>
              </a:lnSpc>
            </a:pPr>
            <a:r>
              <a:rPr lang="en-US" altLang="en-US" dirty="0"/>
              <a:t>Hai </a:t>
            </a:r>
            <a:r>
              <a:rPr lang="en-US" altLang="en-US" dirty="0" err="1"/>
              <a:t>chế</a:t>
            </a:r>
            <a:r>
              <a:rPr lang="en-US" altLang="en-US" dirty="0"/>
              <a:t> </a:t>
            </a:r>
            <a:r>
              <a:rPr lang="en-US" altLang="en-US" dirty="0" err="1"/>
              <a:t>độ</a:t>
            </a:r>
            <a:r>
              <a:rPr lang="en-US" altLang="en-US" dirty="0"/>
              <a:t> </a:t>
            </a:r>
            <a:r>
              <a:rPr lang="en-US" altLang="en-US" dirty="0" err="1"/>
              <a:t>cơ</a:t>
            </a:r>
            <a:r>
              <a:rPr lang="en-US" altLang="en-US" dirty="0"/>
              <a:t> </a:t>
            </a:r>
            <a:r>
              <a:rPr lang="en-US" altLang="en-US" dirty="0" err="1"/>
              <a:t>bản</a:t>
            </a:r>
            <a:r>
              <a:rPr lang="en-US" altLang="en-US" dirty="0"/>
              <a:t>: </a:t>
            </a:r>
            <a:r>
              <a:rPr lang="en-US" altLang="en-US" i="1" dirty="0" err="1"/>
              <a:t>Chế</a:t>
            </a:r>
            <a:r>
              <a:rPr lang="en-US" altLang="en-US" i="1" dirty="0"/>
              <a:t> </a:t>
            </a:r>
            <a:r>
              <a:rPr lang="en-US" altLang="en-US" i="1" dirty="0" err="1"/>
              <a:t>độ</a:t>
            </a:r>
            <a:r>
              <a:rPr lang="en-US" altLang="en-US" i="1" dirty="0"/>
              <a:t> </a:t>
            </a:r>
            <a:r>
              <a:rPr lang="en-US" altLang="en-US" i="1" dirty="0" err="1"/>
              <a:t>người</a:t>
            </a:r>
            <a:r>
              <a:rPr lang="en-US" altLang="en-US" i="1" dirty="0"/>
              <a:t> </a:t>
            </a:r>
            <a:r>
              <a:rPr lang="en-US" altLang="en-US" i="1" dirty="0" err="1"/>
              <a:t>dùng</a:t>
            </a:r>
            <a:r>
              <a:rPr lang="en-US" altLang="en-US" i="1" dirty="0"/>
              <a:t> (user mode)</a:t>
            </a:r>
            <a:r>
              <a:rPr lang="en-US" altLang="en-US" dirty="0"/>
              <a:t> </a:t>
            </a:r>
            <a:r>
              <a:rPr lang="en-US" altLang="en-US" dirty="0" err="1"/>
              <a:t>và</a:t>
            </a:r>
            <a:r>
              <a:rPr lang="en-US" altLang="en-US" dirty="0"/>
              <a:t> </a:t>
            </a:r>
            <a:r>
              <a:rPr lang="en-US" altLang="en-US" i="1" dirty="0" err="1"/>
              <a:t>chế</a:t>
            </a:r>
            <a:r>
              <a:rPr lang="en-US" altLang="en-US" i="1" dirty="0"/>
              <a:t> </a:t>
            </a:r>
            <a:r>
              <a:rPr lang="en-US" altLang="en-US" i="1" dirty="0" err="1"/>
              <a:t>độ</a:t>
            </a:r>
            <a:r>
              <a:rPr lang="en-US" altLang="en-US" i="1" dirty="0"/>
              <a:t> </a:t>
            </a:r>
            <a:r>
              <a:rPr lang="en-US" altLang="en-US" i="1" dirty="0" err="1"/>
              <a:t>hạt</a:t>
            </a:r>
            <a:r>
              <a:rPr lang="en-US" altLang="en-US" i="1" dirty="0"/>
              <a:t> </a:t>
            </a:r>
            <a:r>
              <a:rPr lang="en-US" altLang="en-US" i="1" dirty="0" err="1"/>
              <a:t>nhân</a:t>
            </a:r>
            <a:r>
              <a:rPr lang="en-US" altLang="en-US" i="1" dirty="0"/>
              <a:t> (kernel mode)</a:t>
            </a:r>
            <a:r>
              <a:rPr lang="en-US" altLang="en-US" dirty="0"/>
              <a:t>.</a:t>
            </a:r>
          </a:p>
          <a:p>
            <a:pPr lvl="1">
              <a:lnSpc>
                <a:spcPct val="120000"/>
              </a:lnSpc>
            </a:pPr>
            <a:r>
              <a:rPr lang="en-US" altLang="en-US" dirty="0" err="1"/>
              <a:t>Có</a:t>
            </a:r>
            <a:r>
              <a:rPr lang="en-US" altLang="en-US" dirty="0"/>
              <a:t> </a:t>
            </a:r>
            <a:r>
              <a:rPr lang="en-US" altLang="en-US" dirty="0" err="1"/>
              <a:t>thể</a:t>
            </a:r>
            <a:r>
              <a:rPr lang="en-US" altLang="en-US" dirty="0"/>
              <a:t> </a:t>
            </a:r>
            <a:r>
              <a:rPr lang="en-US" altLang="en-US" dirty="0" err="1"/>
              <a:t>mở</a:t>
            </a:r>
            <a:r>
              <a:rPr lang="en-US" altLang="en-US" dirty="0"/>
              <a:t> </a:t>
            </a:r>
            <a:r>
              <a:rPr lang="en-US" altLang="en-US" dirty="0" err="1"/>
              <a:t>rộng</a:t>
            </a:r>
            <a:r>
              <a:rPr lang="en-US" altLang="en-US" dirty="0"/>
              <a:t> </a:t>
            </a:r>
            <a:r>
              <a:rPr lang="en-US" altLang="en-US" dirty="0" err="1"/>
              <a:t>nhiều</a:t>
            </a:r>
            <a:r>
              <a:rPr lang="en-US" altLang="en-US" dirty="0"/>
              <a:t> </a:t>
            </a:r>
            <a:r>
              <a:rPr lang="en-US" altLang="en-US" dirty="0" err="1"/>
              <a:t>hơn</a:t>
            </a:r>
            <a:r>
              <a:rPr lang="en-US" altLang="en-US" dirty="0"/>
              <a:t> </a:t>
            </a:r>
            <a:r>
              <a:rPr lang="en-US" altLang="en-US" dirty="0" err="1"/>
              <a:t>hai</a:t>
            </a:r>
            <a:r>
              <a:rPr lang="en-US" altLang="en-US" dirty="0"/>
              <a:t> </a:t>
            </a:r>
            <a:r>
              <a:rPr lang="en-US" altLang="en-US" dirty="0" err="1"/>
              <a:t>chế</a:t>
            </a:r>
            <a:r>
              <a:rPr lang="en-US" altLang="en-US" dirty="0"/>
              <a:t> </a:t>
            </a:r>
            <a:r>
              <a:rPr lang="en-US" altLang="en-US" dirty="0" err="1"/>
              <a:t>độ</a:t>
            </a:r>
            <a:r>
              <a:rPr lang="en-US" altLang="en-US" dirty="0"/>
              <a:t>. </a:t>
            </a:r>
          </a:p>
          <a:p>
            <a:pPr>
              <a:lnSpc>
                <a:spcPct val="120000"/>
              </a:lnSpc>
            </a:pPr>
            <a:r>
              <a:rPr lang="en-US" altLang="en-US" dirty="0"/>
              <a:t>Bit </a:t>
            </a:r>
            <a:r>
              <a:rPr lang="en-US" altLang="en-US" dirty="0" err="1"/>
              <a:t>chế</a:t>
            </a:r>
            <a:r>
              <a:rPr lang="en-US" altLang="en-US" dirty="0"/>
              <a:t> </a:t>
            </a:r>
            <a:r>
              <a:rPr lang="en-US" altLang="en-US" dirty="0" err="1"/>
              <a:t>độ</a:t>
            </a:r>
            <a:r>
              <a:rPr lang="en-US" altLang="en-US" dirty="0"/>
              <a:t> </a:t>
            </a:r>
            <a:r>
              <a:rPr lang="en-US" altLang="en-US" dirty="0" err="1"/>
              <a:t>được</a:t>
            </a:r>
            <a:r>
              <a:rPr lang="en-US" altLang="en-US" dirty="0"/>
              <a:t> </a:t>
            </a:r>
            <a:r>
              <a:rPr lang="en-US" altLang="en-US" dirty="0" err="1"/>
              <a:t>thêm</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cứng</a:t>
            </a:r>
            <a:r>
              <a:rPr lang="en-US" altLang="en-US" dirty="0"/>
              <a:t>: </a:t>
            </a:r>
          </a:p>
          <a:p>
            <a:pPr lvl="1">
              <a:lnSpc>
                <a:spcPct val="120000"/>
              </a:lnSpc>
            </a:pPr>
            <a:r>
              <a:rPr lang="en-US" altLang="en-US" dirty="0" err="1"/>
              <a:t>Dùng</a:t>
            </a:r>
            <a:r>
              <a:rPr lang="en-US" altLang="en-US" dirty="0"/>
              <a:t> </a:t>
            </a:r>
            <a:r>
              <a:rPr lang="en-US" altLang="en-US" dirty="0" err="1"/>
              <a:t>để</a:t>
            </a:r>
            <a:r>
              <a:rPr lang="en-US" altLang="en-US" dirty="0"/>
              <a:t> </a:t>
            </a:r>
            <a:r>
              <a:rPr lang="en-US" altLang="en-US" dirty="0" err="1"/>
              <a:t>phân</a:t>
            </a:r>
            <a:r>
              <a:rPr lang="en-US" altLang="en-US" dirty="0"/>
              <a:t> </a:t>
            </a:r>
            <a:r>
              <a:rPr lang="en-US" altLang="en-US" dirty="0" err="1"/>
              <a:t>biệt</a:t>
            </a:r>
            <a:r>
              <a:rPr lang="en-US" altLang="en-US" dirty="0"/>
              <a:t> </a:t>
            </a:r>
            <a:r>
              <a:rPr lang="en-US" altLang="en-US" dirty="0" err="1"/>
              <a:t>khi</a:t>
            </a:r>
            <a:r>
              <a:rPr lang="en-US" altLang="en-US" dirty="0"/>
              <a:t> </a:t>
            </a:r>
            <a:r>
              <a:rPr lang="en-US" altLang="en-US" dirty="0" err="1"/>
              <a:t>nào</a:t>
            </a:r>
            <a:r>
              <a:rPr lang="en-US" altLang="en-US" dirty="0"/>
              <a:t> </a:t>
            </a:r>
            <a:r>
              <a:rPr lang="en-US" altLang="en-US" dirty="0" err="1"/>
              <a:t>thì</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đang</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mã</a:t>
            </a:r>
            <a:r>
              <a:rPr lang="en-US" altLang="en-US" dirty="0"/>
              <a:t> </a:t>
            </a:r>
            <a:r>
              <a:rPr lang="en-US" altLang="en-US" dirty="0" err="1"/>
              <a:t>người</a:t>
            </a:r>
            <a:r>
              <a:rPr lang="en-US" altLang="en-US" dirty="0"/>
              <a:t> </a:t>
            </a:r>
            <a:r>
              <a:rPr lang="en-US" altLang="en-US" dirty="0" err="1"/>
              <a:t>dùng</a:t>
            </a:r>
            <a:r>
              <a:rPr lang="en-US" altLang="en-US" dirty="0"/>
              <a:t> hay </a:t>
            </a:r>
            <a:r>
              <a:rPr lang="en-US" altLang="en-US" dirty="0" err="1"/>
              <a:t>mã</a:t>
            </a:r>
            <a:r>
              <a:rPr lang="en-US" altLang="en-US" dirty="0"/>
              <a:t> </a:t>
            </a:r>
            <a:r>
              <a:rPr lang="en-US" altLang="en-US" dirty="0" err="1"/>
              <a:t>hạt</a:t>
            </a:r>
            <a:r>
              <a:rPr lang="en-US" altLang="en-US" dirty="0"/>
              <a:t> </a:t>
            </a:r>
            <a:r>
              <a:rPr lang="en-US" altLang="en-US" dirty="0" err="1"/>
              <a:t>nhân</a:t>
            </a:r>
            <a:r>
              <a:rPr lang="en-US" altLang="en-US" dirty="0"/>
              <a:t>. </a:t>
            </a:r>
          </a:p>
          <a:p>
            <a:pPr lvl="1">
              <a:lnSpc>
                <a:spcPct val="120000"/>
              </a:lnSpc>
            </a:pPr>
            <a:r>
              <a:rPr lang="en-US" altLang="en-US" dirty="0"/>
              <a:t>Khi </a:t>
            </a:r>
            <a:r>
              <a:rPr lang="en-US" altLang="en-US" dirty="0" err="1"/>
              <a:t>một</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a:sym typeface="Wingdings 3" panose="05040102010807070707" pitchFamily="18" charset="2"/>
              </a:rPr>
              <a:t> </a:t>
            </a:r>
            <a:r>
              <a:rPr lang="en-US" altLang="en-US" dirty="0">
                <a:sym typeface="Wingdings" panose="05000000000000000000" pitchFamily="2" charset="2"/>
              </a:rPr>
              <a:t>bit </a:t>
            </a:r>
            <a:r>
              <a:rPr lang="en-US" altLang="en-US" dirty="0" err="1">
                <a:sym typeface="Wingdings" panose="05000000000000000000" pitchFamily="2" charset="2"/>
              </a:rPr>
              <a:t>chế</a:t>
            </a:r>
            <a:r>
              <a:rPr lang="en-US" altLang="en-US" dirty="0">
                <a:sym typeface="Wingdings" panose="05000000000000000000" pitchFamily="2" charset="2"/>
              </a:rPr>
              <a:t> </a:t>
            </a:r>
            <a:r>
              <a:rPr lang="en-US" altLang="en-US" dirty="0" err="1">
                <a:sym typeface="Wingdings" panose="05000000000000000000" pitchFamily="2" charset="2"/>
              </a:rPr>
              <a:t>độ</a:t>
            </a:r>
            <a:r>
              <a:rPr lang="en-US" altLang="en-US" dirty="0">
                <a:sym typeface="Wingdings" panose="05000000000000000000" pitchFamily="2" charset="2"/>
              </a:rPr>
              <a:t> </a:t>
            </a:r>
            <a:r>
              <a:rPr lang="en-US" altLang="en-US" dirty="0" err="1">
                <a:sym typeface="Wingdings" panose="05000000000000000000" pitchFamily="2" charset="2"/>
              </a:rPr>
              <a:t>là</a:t>
            </a:r>
            <a:r>
              <a:rPr lang="en-US" altLang="en-US" dirty="0">
                <a:sym typeface="Wingdings" panose="05000000000000000000" pitchFamily="2" charset="2"/>
              </a:rPr>
              <a:t>  “</a:t>
            </a:r>
            <a:r>
              <a:rPr lang="en-US" altLang="en-US" dirty="0" err="1">
                <a:sym typeface="Wingdings" panose="05000000000000000000" pitchFamily="2" charset="2"/>
              </a:rPr>
              <a:t>người</a:t>
            </a:r>
            <a:r>
              <a:rPr lang="en-US" altLang="en-US" dirty="0">
                <a:sym typeface="Wingdings" panose="05000000000000000000" pitchFamily="2" charset="2"/>
              </a:rPr>
              <a:t> </a:t>
            </a:r>
            <a:r>
              <a:rPr lang="en-US" altLang="en-US" dirty="0" err="1">
                <a:sym typeface="Wingdings" panose="05000000000000000000" pitchFamily="2" charset="2"/>
              </a:rPr>
              <a:t>dùng</a:t>
            </a:r>
            <a:r>
              <a:rPr lang="en-US" altLang="en-US" dirty="0">
                <a:sym typeface="Wingdings" panose="05000000000000000000" pitchFamily="2" charset="2"/>
              </a:rPr>
              <a:t>” (1).</a:t>
            </a:r>
          </a:p>
          <a:p>
            <a:pPr lvl="1">
              <a:lnSpc>
                <a:spcPct val="120000"/>
              </a:lnSpc>
            </a:pPr>
            <a:r>
              <a:rPr lang="en-US" altLang="en-US" dirty="0"/>
              <a:t>Khi </a:t>
            </a:r>
            <a:r>
              <a:rPr lang="en-US" altLang="en-US" dirty="0" err="1"/>
              <a:t>mã</a:t>
            </a:r>
            <a:r>
              <a:rPr lang="en-US" altLang="en-US" dirty="0"/>
              <a:t> </a:t>
            </a:r>
            <a:r>
              <a:rPr lang="en-US" altLang="en-US" dirty="0" err="1"/>
              <a:t>trong</a:t>
            </a:r>
            <a:r>
              <a:rPr lang="en-US" altLang="en-US" dirty="0"/>
              <a:t> </a:t>
            </a:r>
            <a:r>
              <a:rPr lang="en-US" altLang="en-US" dirty="0" err="1"/>
              <a:t>hạt</a:t>
            </a:r>
            <a:r>
              <a:rPr lang="en-US" altLang="en-US" dirty="0"/>
              <a:t> </a:t>
            </a:r>
            <a:r>
              <a:rPr lang="en-US" altLang="en-US" dirty="0" err="1"/>
              <a:t>nhân</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a:sym typeface="Wingdings 3" panose="05040102010807070707" pitchFamily="18" charset="2"/>
              </a:rPr>
              <a:t> </a:t>
            </a:r>
            <a:r>
              <a:rPr lang="en-US" altLang="en-US" dirty="0">
                <a:sym typeface="Wingdings" panose="05000000000000000000" pitchFamily="2" charset="2"/>
              </a:rPr>
              <a:t>bit </a:t>
            </a:r>
            <a:r>
              <a:rPr lang="en-US" altLang="en-US" dirty="0" err="1">
                <a:sym typeface="Wingdings" panose="05000000000000000000" pitchFamily="2" charset="2"/>
              </a:rPr>
              <a:t>chế</a:t>
            </a:r>
            <a:r>
              <a:rPr lang="en-US" altLang="en-US" dirty="0">
                <a:sym typeface="Wingdings" panose="05000000000000000000" pitchFamily="2" charset="2"/>
              </a:rPr>
              <a:t> </a:t>
            </a:r>
            <a:r>
              <a:rPr lang="en-US" altLang="en-US" dirty="0" err="1">
                <a:sym typeface="Wingdings" panose="05000000000000000000" pitchFamily="2" charset="2"/>
              </a:rPr>
              <a:t>độ</a:t>
            </a:r>
            <a:r>
              <a:rPr lang="en-US" altLang="en-US" dirty="0">
                <a:sym typeface="Wingdings" panose="05000000000000000000" pitchFamily="2" charset="2"/>
              </a:rPr>
              <a:t> </a:t>
            </a:r>
            <a:r>
              <a:rPr lang="en-US" altLang="en-US" dirty="0" err="1">
                <a:sym typeface="Wingdings" panose="05000000000000000000" pitchFamily="2" charset="2"/>
              </a:rPr>
              <a:t>là</a:t>
            </a:r>
            <a:r>
              <a:rPr lang="en-US" altLang="en-US" dirty="0">
                <a:sym typeface="Wingdings" panose="05000000000000000000" pitchFamily="2" charset="2"/>
              </a:rPr>
              <a:t> “</a:t>
            </a:r>
            <a:r>
              <a:rPr lang="en-US" altLang="en-US" dirty="0" err="1">
                <a:sym typeface="Wingdings" panose="05000000000000000000" pitchFamily="2" charset="2"/>
              </a:rPr>
              <a:t>hạt</a:t>
            </a:r>
            <a:r>
              <a:rPr lang="en-US" altLang="en-US" dirty="0">
                <a:sym typeface="Wingdings" panose="05000000000000000000" pitchFamily="2" charset="2"/>
              </a:rPr>
              <a:t> </a:t>
            </a:r>
            <a:r>
              <a:rPr lang="en-US" altLang="en-US" dirty="0" err="1">
                <a:sym typeface="Wingdings" panose="05000000000000000000" pitchFamily="2" charset="2"/>
              </a:rPr>
              <a:t>nhân</a:t>
            </a:r>
            <a:r>
              <a:rPr lang="en-US" altLang="en-US" dirty="0">
                <a:sym typeface="Wingdings" panose="05000000000000000000" pitchFamily="2" charset="2"/>
              </a:rPr>
              <a:t>” (0).</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Tree>
    <p:extLst>
      <p:ext uri="{BB962C8B-B14F-4D97-AF65-F5344CB8AC3E}">
        <p14:creationId xmlns:p14="http://schemas.microsoft.com/office/powerpoint/2010/main" val="2145599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4.3. </a:t>
            </a:r>
            <a:r>
              <a:rPr lang="en-US" altLang="ja-JP" dirty="0" err="1"/>
              <a:t>Các</a:t>
            </a:r>
            <a:r>
              <a:rPr lang="en-US" altLang="ja-JP" dirty="0"/>
              <a:t> </a:t>
            </a:r>
            <a:r>
              <a:rPr lang="en-US" altLang="ja-JP" dirty="0" err="1"/>
              <a:t>chế</a:t>
            </a:r>
            <a:r>
              <a:rPr lang="en-US" altLang="ja-JP" dirty="0"/>
              <a:t> </a:t>
            </a:r>
            <a:r>
              <a:rPr lang="en-US" altLang="ja-JP" dirty="0" err="1"/>
              <a:t>độ</a:t>
            </a:r>
            <a:r>
              <a:rPr lang="en-US" altLang="ja-JP" dirty="0"/>
              <a:t> </a:t>
            </a:r>
            <a:r>
              <a:rPr lang="en-US" altLang="ja-JP" dirty="0" err="1"/>
              <a:t>hoạt</a:t>
            </a:r>
            <a:r>
              <a:rPr lang="en-US" altLang="ja-JP" dirty="0"/>
              <a:t> </a:t>
            </a:r>
            <a:r>
              <a:rPr lang="en-US" altLang="ja-JP" dirty="0" err="1"/>
              <a:t>động</a:t>
            </a:r>
            <a:endParaRPr lang="en-US" dirty="0"/>
          </a:p>
        </p:txBody>
      </p:sp>
      <p:sp>
        <p:nvSpPr>
          <p:cNvPr id="3" name="Content Placeholder 2"/>
          <p:cNvSpPr>
            <a:spLocks noGrp="1"/>
          </p:cNvSpPr>
          <p:nvPr>
            <p:ph idx="1"/>
          </p:nvPr>
        </p:nvSpPr>
        <p:spPr/>
        <p:txBody>
          <a:bodyPr/>
          <a:lstStyle/>
          <a:p>
            <a:pPr>
              <a:lnSpc>
                <a:spcPct val="120000"/>
              </a:lnSpc>
            </a:pPr>
            <a:r>
              <a:rPr lang="en-US" altLang="en-US" dirty="0" err="1"/>
              <a:t>Một</a:t>
            </a:r>
            <a:r>
              <a:rPr lang="en-US" altLang="en-US" dirty="0"/>
              <a:t> </a:t>
            </a:r>
            <a:r>
              <a:rPr lang="en-US" altLang="en-US" dirty="0" err="1"/>
              <a:t>số</a:t>
            </a:r>
            <a:r>
              <a:rPr lang="en-US" altLang="en-US" dirty="0"/>
              <a:t> </a:t>
            </a:r>
            <a:r>
              <a:rPr lang="en-US" altLang="en-US" dirty="0" err="1"/>
              <a:t>lệnh</a:t>
            </a:r>
            <a:r>
              <a:rPr lang="en-US" altLang="en-US" dirty="0"/>
              <a:t> </a:t>
            </a:r>
            <a:r>
              <a:rPr lang="en-US" altLang="en-US" dirty="0" err="1"/>
              <a:t>được</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err="1"/>
              <a:t>riêng</a:t>
            </a:r>
            <a:r>
              <a:rPr lang="en-US" altLang="en-US" dirty="0"/>
              <a:t> </a:t>
            </a:r>
            <a:r>
              <a:rPr lang="en-US" altLang="en-US" dirty="0" err="1"/>
              <a:t>như</a:t>
            </a:r>
            <a:r>
              <a:rPr lang="en-US" altLang="en-US" dirty="0"/>
              <a:t> </a:t>
            </a:r>
            <a:r>
              <a:rPr lang="en-US" altLang="en-US" dirty="0" err="1"/>
              <a:t>đặc</a:t>
            </a:r>
            <a:r>
              <a:rPr lang="en-US" altLang="en-US" dirty="0"/>
              <a:t> </a:t>
            </a:r>
            <a:r>
              <a:rPr lang="en-US" altLang="en-US" dirty="0" err="1"/>
              <a:t>quyền</a:t>
            </a:r>
            <a:r>
              <a:rPr lang="en-US" altLang="en-US" dirty="0"/>
              <a:t> (privileged), </a:t>
            </a:r>
            <a:r>
              <a:rPr lang="en-US" altLang="en-US" dirty="0" err="1"/>
              <a:t>các</a:t>
            </a:r>
            <a:r>
              <a:rPr lang="en-US" altLang="en-US" dirty="0"/>
              <a:t> </a:t>
            </a:r>
            <a:r>
              <a:rPr lang="en-US" altLang="en-US" dirty="0" err="1"/>
              <a:t>lệnh</a:t>
            </a:r>
            <a:r>
              <a:rPr lang="en-US" altLang="en-US" dirty="0"/>
              <a:t> </a:t>
            </a:r>
            <a:r>
              <a:rPr lang="en-US" altLang="en-US" dirty="0" err="1"/>
              <a:t>này</a:t>
            </a:r>
            <a:r>
              <a:rPr lang="en-US" altLang="en-US" dirty="0"/>
              <a:t> </a:t>
            </a:r>
            <a:r>
              <a:rPr lang="en-US" altLang="en-US" dirty="0" err="1"/>
              <a:t>chỉ</a:t>
            </a:r>
            <a:r>
              <a:rPr lang="en-US" altLang="en-US" dirty="0"/>
              <a:t> </a:t>
            </a:r>
            <a:r>
              <a:rPr lang="en-US" altLang="en-US" dirty="0" err="1"/>
              <a:t>thực</a:t>
            </a:r>
            <a:r>
              <a:rPr lang="en-US" altLang="en-US" dirty="0"/>
              <a:t> </a:t>
            </a:r>
            <a:r>
              <a:rPr lang="en-US" altLang="en-US" dirty="0" err="1"/>
              <a:t>thi</a:t>
            </a:r>
            <a:r>
              <a:rPr lang="en-US" altLang="en-US" dirty="0"/>
              <a:t> ở </a:t>
            </a:r>
            <a:r>
              <a:rPr lang="en-US" altLang="en-US" dirty="0" err="1"/>
              <a:t>chế</a:t>
            </a:r>
            <a:r>
              <a:rPr lang="en-US" altLang="en-US" dirty="0"/>
              <a:t> </a:t>
            </a:r>
            <a:r>
              <a:rPr lang="en-US" altLang="en-US" dirty="0" err="1"/>
              <a:t>độ</a:t>
            </a:r>
            <a:r>
              <a:rPr lang="en-US" altLang="en-US" dirty="0"/>
              <a:t> </a:t>
            </a:r>
            <a:r>
              <a:rPr lang="en-US" altLang="en-US" dirty="0" err="1"/>
              <a:t>hạt</a:t>
            </a:r>
            <a:r>
              <a:rPr lang="en-US" altLang="en-US" dirty="0"/>
              <a:t> </a:t>
            </a:r>
            <a:r>
              <a:rPr lang="en-US" altLang="en-US" dirty="0" err="1"/>
              <a:t>nhân</a:t>
            </a:r>
            <a:r>
              <a:rPr lang="en-US" altLang="en-US" dirty="0"/>
              <a:t>.</a:t>
            </a:r>
            <a:endParaRPr lang="en-US" altLang="en-US" dirty="0">
              <a:ea typeface="ＭＳ Ｐゴシック" panose="020B0600070205080204" pitchFamily="34" charset="-128"/>
            </a:endParaRPr>
          </a:p>
          <a:p>
            <a:pPr>
              <a:lnSpc>
                <a:spcPct val="120000"/>
              </a:lnSpc>
            </a:pPr>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chuyển</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từ</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chế</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người</a:t>
            </a:r>
            <a:r>
              <a:rPr lang="en-US" altLang="en-US" dirty="0">
                <a:ea typeface="ＭＳ Ｐゴシック" panose="020B0600070205080204" pitchFamily="34" charset="-128"/>
              </a:rPr>
              <a:t> </a:t>
            </a:r>
            <a:r>
              <a:rPr lang="en-US" altLang="en-US" dirty="0" err="1">
                <a:ea typeface="ＭＳ Ｐゴシック" panose="020B0600070205080204" pitchFamily="34" charset="-128"/>
              </a:rPr>
              <a:t>dùng</a:t>
            </a:r>
            <a:r>
              <a:rPr lang="en-US" altLang="en-US" dirty="0">
                <a:ea typeface="ＭＳ Ｐゴシック" panose="020B0600070205080204" pitchFamily="34" charset="-128"/>
              </a:rPr>
              <a:t> sang </a:t>
            </a:r>
            <a:r>
              <a:rPr lang="en-US" altLang="en-US" dirty="0" err="1">
                <a:ea typeface="ＭＳ Ｐゴシック" panose="020B0600070205080204" pitchFamily="34" charset="-128"/>
              </a:rPr>
              <a:t>chế</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độ</a:t>
            </a:r>
            <a:r>
              <a:rPr lang="en-US" altLang="en-US" dirty="0">
                <a:ea typeface="ＭＳ Ｐゴシック" panose="020B0600070205080204" pitchFamily="34" charset="-128"/>
              </a:rPr>
              <a:t> </a:t>
            </a:r>
            <a:r>
              <a:rPr lang="en-US" altLang="en-US" dirty="0" err="1">
                <a:ea typeface="ＭＳ Ｐゴシック" panose="020B0600070205080204" pitchFamily="34" charset="-128"/>
              </a:rPr>
              <a:t>hạt</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nhân</a:t>
            </a:r>
            <a:r>
              <a:rPr lang="en-US" altLang="en-US" dirty="0">
                <a:ea typeface="ＭＳ Ｐゴシック" panose="020B0600070205080204" pitchFamily="34" charset="-128"/>
              </a:rPr>
              <a:t>:</a:t>
            </a:r>
          </a:p>
          <a:p>
            <a:endParaRPr lang="vi-VN" altLang="en-US" dirty="0">
              <a:ea typeface="ＭＳ Ｐゴシック" panose="020B0600070205080204" pitchFamily="34" charset="-128"/>
            </a:endParaRPr>
          </a:p>
        </p:txBody>
      </p:sp>
      <p:sp>
        <p:nvSpPr>
          <p:cNvPr id="6" name="Footer Placeholder 5"/>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pic>
        <p:nvPicPr>
          <p:cNvPr id="7" name="Picture 6">
            <a:extLst>
              <a:ext uri="{FF2B5EF4-FFF2-40B4-BE49-F238E27FC236}">
                <a16:creationId xmlns:a16="http://schemas.microsoft.com/office/drawing/2014/main" id="{577B7B49-686A-43F8-AEBF-B723806AE4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8576" y="3048000"/>
            <a:ext cx="705326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8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AEC2A-90F4-A026-FD4B-E8A2AFF348F0}"/>
              </a:ext>
            </a:extLst>
          </p:cNvPr>
          <p:cNvSpPr>
            <a:spLocks noGrp="1"/>
          </p:cNvSpPr>
          <p:nvPr>
            <p:ph type="body" sz="quarter" idx="13"/>
          </p:nvPr>
        </p:nvSpPr>
        <p:spPr/>
        <p:txBody>
          <a:bodyPr>
            <a:normAutofit/>
          </a:bodyPr>
          <a:lstStyle/>
          <a:p>
            <a:r>
              <a:rPr lang="en-US" sz="4000" dirty="0"/>
              <a:t>LỊCH SỬ PHÁT TRIỂN HỆ ĐIỀU HÀNH</a:t>
            </a:r>
          </a:p>
        </p:txBody>
      </p:sp>
      <p:sp>
        <p:nvSpPr>
          <p:cNvPr id="4" name="Text Placeholder 3">
            <a:extLst>
              <a:ext uri="{FF2B5EF4-FFF2-40B4-BE49-F238E27FC236}">
                <a16:creationId xmlns:a16="http://schemas.microsoft.com/office/drawing/2014/main" id="{CE341A12-F425-6AD9-0F24-4D5A95FBAF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0693CCB-9661-9309-D0B9-B9B14EFB8638}"/>
              </a:ext>
            </a:extLst>
          </p:cNvPr>
          <p:cNvSpPr>
            <a:spLocks noGrp="1"/>
          </p:cNvSpPr>
          <p:nvPr>
            <p:ph type="body" sz="quarter" idx="16"/>
          </p:nvPr>
        </p:nvSpPr>
        <p:spPr/>
        <p:txBody>
          <a:bodyPr>
            <a:normAutofit lnSpcReduction="10000"/>
          </a:bodyPr>
          <a:lstStyle/>
          <a:p>
            <a:r>
              <a:rPr lang="en-US" dirty="0"/>
              <a:t>05.</a:t>
            </a:r>
          </a:p>
        </p:txBody>
      </p:sp>
      <p:sp>
        <p:nvSpPr>
          <p:cNvPr id="7" name="Footer Placeholder 6">
            <a:extLst>
              <a:ext uri="{FF2B5EF4-FFF2-40B4-BE49-F238E27FC236}">
                <a16:creationId xmlns:a16="http://schemas.microsoft.com/office/drawing/2014/main" id="{A2A4D80F-0F26-540A-520C-086D74A7D0E2}"/>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84B78B6D-5AB0-7D3B-7E82-17B7636A4B92}"/>
              </a:ext>
            </a:extLst>
          </p:cNvPr>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9" name="Text Placeholder 8">
            <a:extLst>
              <a:ext uri="{FF2B5EF4-FFF2-40B4-BE49-F238E27FC236}">
                <a16:creationId xmlns:a16="http://schemas.microsoft.com/office/drawing/2014/main" id="{15535CF6-5372-A295-0B92-8B555FFC660B}"/>
              </a:ext>
            </a:extLst>
          </p:cNvPr>
          <p:cNvSpPr>
            <a:spLocks noGrp="1"/>
          </p:cNvSpPr>
          <p:nvPr>
            <p:ph type="body" sz="quarter" idx="14"/>
          </p:nvPr>
        </p:nvSpPr>
        <p:spPr/>
        <p:txBody>
          <a:bodyPr/>
          <a:lstStyle/>
          <a:p>
            <a:r>
              <a:rPr lang="en-US" dirty="0"/>
              <a:t>5.1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đọc</a:t>
            </a:r>
            <a:r>
              <a:rPr lang="en-US" dirty="0"/>
              <a:t> </a:t>
            </a:r>
            <a:r>
              <a:rPr lang="en-US" dirty="0" err="1"/>
              <a:t>thêm</a:t>
            </a:r>
            <a:r>
              <a:rPr lang="en-US" dirty="0"/>
              <a:t>)</a:t>
            </a:r>
          </a:p>
        </p:txBody>
      </p:sp>
    </p:spTree>
    <p:extLst>
      <p:ext uri="{BB962C8B-B14F-4D97-AF65-F5344CB8AC3E}">
        <p14:creationId xmlns:p14="http://schemas.microsoft.com/office/powerpoint/2010/main" val="192019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1.1. </a:t>
            </a:r>
            <a:r>
              <a:rPr lang="en-US" altLang="ja-JP" dirty="0" err="1"/>
              <a:t>Tổng</a:t>
            </a:r>
            <a:r>
              <a:rPr lang="en-US" altLang="ja-JP" dirty="0"/>
              <a:t> </a:t>
            </a:r>
            <a:r>
              <a:rPr lang="en-US" altLang="ja-JP" dirty="0" err="1"/>
              <a:t>quan</a:t>
            </a:r>
            <a:endParaRPr kumimoji="1" lang="ja-JP" altLang="en-US" dirty="0"/>
          </a:p>
        </p:txBody>
      </p:sp>
      <p:sp>
        <p:nvSpPr>
          <p:cNvPr id="3" name="コンテンツ プレースホルダ 2"/>
          <p:cNvSpPr>
            <a:spLocks noGrp="1"/>
          </p:cNvSpPr>
          <p:nvPr>
            <p:ph idx="1"/>
          </p:nvPr>
        </p:nvSpPr>
        <p:spPr>
          <a:xfrm>
            <a:off x="774145" y="1412776"/>
            <a:ext cx="7357031" cy="4824536"/>
          </a:xfrm>
        </p:spPr>
        <p:txBody>
          <a:bodyPr>
            <a:normAutofit/>
          </a:bodyPr>
          <a:lstStyle/>
          <a:p>
            <a:r>
              <a:rPr lang="vi-VN" altLang="ja-JP" b="1" dirty="0">
                <a:gradFill flip="none" rotWithShape="1">
                  <a:gsLst>
                    <a:gs pos="0">
                      <a:srgbClr val="0072FF"/>
                    </a:gs>
                    <a:gs pos="100000">
                      <a:srgbClr val="00C6FF"/>
                    </a:gs>
                  </a:gsLst>
                  <a:lin ang="2700000" scaled="1"/>
                  <a:tileRect/>
                </a:gradFill>
                <a:effectLst>
                  <a:innerShdw blurRad="114300">
                    <a:schemeClr val="bg1"/>
                  </a:innerShdw>
                </a:effectLst>
                <a:latin typeface="+mn-lt"/>
                <a:ea typeface="+mj-ea"/>
                <a:cs typeface="Times New Roman" panose="02020603050405020304" pitchFamily="18" charset="0"/>
              </a:rPr>
              <a:t>Hệ điều hành là gì?</a:t>
            </a:r>
          </a:p>
          <a:p>
            <a:pPr lvl="1" algn="just"/>
            <a:r>
              <a:rPr lang="vi-VN" altLang="ja-JP" sz="2200" dirty="0"/>
              <a:t>Chương trình trung gian giữa phần cứng máy tính và người sử dụng, có chức năng điều khiển và phối hợp việc sử dụng phần cứng và cung cấp các dịch vụ cơ bản cho các ứng dụng.</a:t>
            </a:r>
          </a:p>
          <a:p>
            <a:r>
              <a:rPr lang="vi-VN" altLang="ja-JP" b="1" dirty="0">
                <a:gradFill flip="none" rotWithShape="1">
                  <a:gsLst>
                    <a:gs pos="0">
                      <a:srgbClr val="0072FF"/>
                    </a:gs>
                    <a:gs pos="100000">
                      <a:srgbClr val="00C6FF"/>
                    </a:gs>
                  </a:gsLst>
                  <a:lin ang="2700000" scaled="1"/>
                  <a:tileRect/>
                </a:gradFill>
                <a:effectLst>
                  <a:innerShdw blurRad="114300">
                    <a:schemeClr val="bg1"/>
                  </a:innerShdw>
                </a:effectLst>
                <a:latin typeface="+mn-lt"/>
                <a:ea typeface="+mj-ea"/>
                <a:cs typeface="Times New Roman" panose="02020603050405020304" pitchFamily="18" charset="0"/>
              </a:rPr>
              <a:t>Mục tiêu</a:t>
            </a:r>
          </a:p>
          <a:p>
            <a:pPr lvl="1" algn="just"/>
            <a:r>
              <a:rPr lang="vi-VN" altLang="ja-JP" sz="2200" dirty="0"/>
              <a:t>Giúp người dùng dễ dàng sử dụng hệ thống.</a:t>
            </a:r>
          </a:p>
          <a:p>
            <a:pPr lvl="1" algn="just"/>
            <a:r>
              <a:rPr lang="vi-VN" altLang="ja-JP" sz="2200" dirty="0"/>
              <a:t>Quản lý và cấp phát tài nguyên hệ thống một cách hiệu quả.</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7" name="Rectangle 4"/>
          <p:cNvSpPr>
            <a:spLocks noChangeArrowheads="1"/>
          </p:cNvSpPr>
          <p:nvPr/>
        </p:nvSpPr>
        <p:spPr bwMode="auto">
          <a:xfrm>
            <a:off x="8740775" y="4125431"/>
            <a:ext cx="3048000" cy="685800"/>
          </a:xfrm>
          <a:prstGeom prst="rect">
            <a:avLst/>
          </a:prstGeom>
          <a:solidFill>
            <a:schemeClr val="bg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bg1"/>
            </a:extrusionClr>
            <a:contourClr>
              <a:schemeClr val="bg1"/>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latin typeface="Arial" panose="020B0604020202020204" pitchFamily="34" charset="0"/>
              </a:rPr>
              <a:t>Phần</a:t>
            </a:r>
            <a:r>
              <a:rPr lang="zh-TW" altLang="en-US" sz="2000">
                <a:latin typeface="Arial" panose="020B0604020202020204" pitchFamily="34" charset="0"/>
              </a:rPr>
              <a:t> </a:t>
            </a:r>
            <a:r>
              <a:rPr lang="en-US" altLang="zh-TW" sz="2000">
                <a:latin typeface="Arial" panose="020B0604020202020204" pitchFamily="34" charset="0"/>
              </a:rPr>
              <a:t>cứng</a:t>
            </a:r>
            <a:endParaRPr lang="zh-TW" altLang="en-US" sz="2000">
              <a:latin typeface="Arial" panose="020B0604020202020204" pitchFamily="34" charset="0"/>
            </a:endParaRPr>
          </a:p>
        </p:txBody>
      </p:sp>
      <p:sp>
        <p:nvSpPr>
          <p:cNvPr id="8" name="Rectangle 5"/>
          <p:cNvSpPr>
            <a:spLocks noChangeArrowheads="1"/>
          </p:cNvSpPr>
          <p:nvPr/>
        </p:nvSpPr>
        <p:spPr bwMode="auto">
          <a:xfrm>
            <a:off x="8740775" y="3363431"/>
            <a:ext cx="3048000" cy="685800"/>
          </a:xfrm>
          <a:prstGeom prst="rect">
            <a:avLst/>
          </a:prstGeom>
          <a:solidFill>
            <a:srgbClr val="EAEAEA"/>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EAEAEA"/>
            </a:extrusionClr>
            <a:contourClr>
              <a:srgbClr val="EAEAEA"/>
            </a:contourClr>
          </a:sp3d>
        </p:spPr>
        <p:txBody>
          <a:bodyPr wrap="none" anchor="ctr">
            <a:flatTx/>
          </a:bodyPr>
          <a:lstStyle/>
          <a:p>
            <a:pPr algn="ctr" eaLnBrk="1" hangingPunct="1">
              <a:buClr>
                <a:srgbClr val="000000"/>
              </a:buClr>
              <a:buSzPct val="100000"/>
              <a:buFont typeface="Times New Roman" panose="02020603050405020304" pitchFamily="18" charset="0"/>
              <a:buNone/>
            </a:pPr>
            <a:r>
              <a:rPr lang="en-US" altLang="zh-TW" sz="2400" b="1">
                <a:solidFill>
                  <a:srgbClr val="FF0000"/>
                </a:solidFill>
                <a:latin typeface="Arial" panose="020B0604020202020204" pitchFamily="34" charset="0"/>
              </a:rPr>
              <a:t>Hệ</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Điều</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Hành</a:t>
            </a:r>
            <a:endParaRPr lang="zh-TW" altLang="en-US" sz="2400" b="1">
              <a:solidFill>
                <a:srgbClr val="FF0000"/>
              </a:solidFill>
              <a:latin typeface="Arial" panose="020B0604020202020204" pitchFamily="34" charset="0"/>
            </a:endParaRPr>
          </a:p>
        </p:txBody>
      </p:sp>
      <p:sp>
        <p:nvSpPr>
          <p:cNvPr id="9" name="Rectangle 6"/>
          <p:cNvSpPr>
            <a:spLocks noChangeArrowheads="1"/>
          </p:cNvSpPr>
          <p:nvPr/>
        </p:nvSpPr>
        <p:spPr bwMode="auto">
          <a:xfrm>
            <a:off x="8740775" y="2601431"/>
            <a:ext cx="3048000" cy="685800"/>
          </a:xfrm>
          <a:prstGeom prst="rect">
            <a:avLst/>
          </a:prstGeom>
          <a:solidFill>
            <a:srgbClr val="FFFF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latin typeface="Arial" panose="020B0604020202020204" pitchFamily="34" charset="0"/>
              </a:rPr>
              <a:t>Các</a:t>
            </a:r>
            <a:r>
              <a:rPr lang="zh-TW" altLang="en-US" sz="2000">
                <a:latin typeface="Arial" panose="020B0604020202020204" pitchFamily="34" charset="0"/>
              </a:rPr>
              <a:t> </a:t>
            </a:r>
            <a:r>
              <a:rPr lang="en-US" altLang="zh-TW" sz="2000">
                <a:latin typeface="Arial" panose="020B0604020202020204" pitchFamily="34" charset="0"/>
              </a:rPr>
              <a:t>ứng</a:t>
            </a:r>
            <a:r>
              <a:rPr lang="zh-TW" altLang="en-US" sz="2000">
                <a:latin typeface="Arial" panose="020B0604020202020204" pitchFamily="34" charset="0"/>
              </a:rPr>
              <a:t> </a:t>
            </a:r>
            <a:r>
              <a:rPr lang="en-US" altLang="zh-TW" sz="2000">
                <a:latin typeface="Arial" panose="020B0604020202020204" pitchFamily="34" charset="0"/>
              </a:rPr>
              <a:t>dụng</a:t>
            </a:r>
            <a:endParaRPr lang="zh-TW" altLang="en-US" sz="2000">
              <a:latin typeface="Arial" panose="020B0604020202020204" pitchFamily="34" charset="0"/>
            </a:endParaRPr>
          </a:p>
        </p:txBody>
      </p:sp>
      <p:sp>
        <p:nvSpPr>
          <p:cNvPr id="10" name="Rectangle 7"/>
          <p:cNvSpPr>
            <a:spLocks noChangeArrowheads="1"/>
          </p:cNvSpPr>
          <p:nvPr/>
        </p:nvSpPr>
        <p:spPr bwMode="auto">
          <a:xfrm>
            <a:off x="9518651" y="1074256"/>
            <a:ext cx="1408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0000"/>
              </a:buClr>
              <a:buSzPct val="100000"/>
              <a:buFont typeface="Times New Roman" panose="02020603050405020304" pitchFamily="18" charset="0"/>
              <a:buNone/>
            </a:pPr>
            <a:r>
              <a:rPr lang="vi-VN" altLang="zh-TW" sz="2000" i="1">
                <a:latin typeface="+mj-lt"/>
              </a:rPr>
              <a:t>Người</a:t>
            </a:r>
            <a:r>
              <a:rPr lang="zh-TW" altLang="en-US" sz="2000" i="1">
                <a:latin typeface="+mj-lt"/>
              </a:rPr>
              <a:t> </a:t>
            </a:r>
            <a:r>
              <a:rPr lang="en-US" altLang="zh-TW" sz="2000" i="1">
                <a:latin typeface="+mj-lt"/>
              </a:rPr>
              <a:t>dùng</a:t>
            </a:r>
            <a:endParaRPr lang="zh-TW" altLang="en-US" sz="2000" i="1">
              <a:latin typeface="+mj-lt"/>
            </a:endParaRPr>
          </a:p>
        </p:txBody>
      </p:sp>
      <p:pic>
        <p:nvPicPr>
          <p:cNvPr id="11" name="Picture 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0200" y="1534632"/>
            <a:ext cx="11064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4601" y="1534631"/>
            <a:ext cx="1044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ular Callout 16"/>
          <p:cNvSpPr>
            <a:spLocks noChangeArrowheads="1"/>
          </p:cNvSpPr>
          <p:nvPr/>
        </p:nvSpPr>
        <p:spPr bwMode="auto">
          <a:xfrm>
            <a:off x="8756650" y="2690332"/>
            <a:ext cx="3035300" cy="2079625"/>
          </a:xfrm>
          <a:prstGeom prst="wedgeRectCallout">
            <a:avLst>
              <a:gd name="adj1" fmla="val -9208"/>
              <a:gd name="adj2" fmla="val -68583"/>
            </a:avLst>
          </a:prstGeom>
          <a:solidFill>
            <a:schemeClr val="bg1"/>
          </a:solidFill>
          <a:ln w="9525" algn="ctr">
            <a:solidFill>
              <a:schemeClr val="tx1"/>
            </a:solidFill>
            <a:round/>
            <a:headEnd/>
            <a:tailEnd/>
          </a:ln>
        </p:spPr>
        <p:txBody>
          <a:bodyPr/>
          <a:lstStyle/>
          <a:p>
            <a:pPr algn="ctr">
              <a:buClr>
                <a:srgbClr val="000000"/>
              </a:buClr>
              <a:buSzPct val="100000"/>
              <a:buFont typeface="Times New Roman" panose="02020603050405020304" pitchFamily="18" charset="0"/>
              <a:buNone/>
            </a:pPr>
            <a:endParaRPr lang="en-US" altLang="en-US" dirty="0">
              <a:latin typeface="Arial" panose="020B0604020202020204" pitchFamily="34" charset="0"/>
            </a:endParaRPr>
          </a:p>
          <a:p>
            <a:pPr algn="ctr">
              <a:buClr>
                <a:srgbClr val="000000"/>
              </a:buClr>
              <a:buSzPct val="100000"/>
              <a:buFont typeface="Times New Roman" panose="02020603050405020304" pitchFamily="18" charset="0"/>
              <a:buNone/>
            </a:pPr>
            <a:r>
              <a:rPr lang="en-US" altLang="en-US" dirty="0" err="1">
                <a:latin typeface="+mj-lt"/>
              </a:rPr>
              <a:t>Chạy</a:t>
            </a:r>
            <a:r>
              <a:rPr lang="en-US" altLang="en-US" dirty="0">
                <a:latin typeface="+mj-lt"/>
              </a:rPr>
              <a:t> </a:t>
            </a:r>
            <a:r>
              <a:rPr lang="en-US" altLang="en-US" dirty="0" err="1">
                <a:latin typeface="+mj-lt"/>
              </a:rPr>
              <a:t>ứng</a:t>
            </a:r>
            <a:r>
              <a:rPr lang="en-US" altLang="en-US" dirty="0">
                <a:latin typeface="+mj-lt"/>
              </a:rPr>
              <a:t> </a:t>
            </a:r>
            <a:r>
              <a:rPr lang="en-US" altLang="en-US" dirty="0" err="1">
                <a:latin typeface="+mj-lt"/>
              </a:rPr>
              <a:t>dụng</a:t>
            </a:r>
            <a:r>
              <a:rPr lang="en-US" altLang="en-US" dirty="0">
                <a:latin typeface="+mj-lt"/>
              </a:rPr>
              <a:t> </a:t>
            </a:r>
            <a:r>
              <a:rPr lang="en-US" altLang="en-US" dirty="0" err="1">
                <a:latin typeface="+mj-lt"/>
              </a:rPr>
              <a:t>abc</a:t>
            </a:r>
            <a:r>
              <a:rPr lang="en-US" altLang="en-US" dirty="0">
                <a:latin typeface="+mj-lt"/>
              </a:rPr>
              <a:t> </a:t>
            </a:r>
            <a:r>
              <a:rPr lang="en-US" altLang="en-US" dirty="0" err="1">
                <a:latin typeface="+mj-lt"/>
              </a:rPr>
              <a:t>trên</a:t>
            </a:r>
            <a:r>
              <a:rPr lang="en-US" altLang="en-US" dirty="0">
                <a:latin typeface="+mj-lt"/>
              </a:rPr>
              <a:t> </a:t>
            </a:r>
            <a:r>
              <a:rPr lang="en-US" altLang="en-US" dirty="0" err="1">
                <a:latin typeface="+mj-lt"/>
              </a:rPr>
              <a:t>phần</a:t>
            </a:r>
            <a:r>
              <a:rPr lang="en-US" altLang="en-US" dirty="0">
                <a:latin typeface="+mj-lt"/>
              </a:rPr>
              <a:t> </a:t>
            </a:r>
            <a:r>
              <a:rPr lang="en-US" altLang="en-US" dirty="0" err="1">
                <a:latin typeface="+mj-lt"/>
              </a:rPr>
              <a:t>cứng</a:t>
            </a:r>
            <a:r>
              <a:rPr lang="en-US" altLang="en-US" dirty="0">
                <a:latin typeface="+mj-lt"/>
              </a:rPr>
              <a:t> XYZ</a:t>
            </a:r>
          </a:p>
        </p:txBody>
      </p:sp>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3" grpId="0" animBg="1"/>
      <p:bldP spid="13"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37C42-291F-7A7D-4E14-557CC8F1A8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2536A-A62A-C644-BBBD-9579490D1E9C}"/>
              </a:ext>
            </a:extLst>
          </p:cNvPr>
          <p:cNvSpPr>
            <a:spLocks noGrp="1"/>
          </p:cNvSpPr>
          <p:nvPr>
            <p:ph type="title"/>
          </p:nvPr>
        </p:nvSpPr>
        <p:spPr/>
        <p:txBody>
          <a:bodyPr>
            <a:normAutofit fontScale="90000"/>
          </a:bodyPr>
          <a:lstStyle/>
          <a:p>
            <a:r>
              <a:rPr lang="en-US" dirty="0"/>
              <a:t>5.1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3EEB664D-A2CA-BAB9-8350-F11FAAE3787C}"/>
              </a:ext>
            </a:extLst>
          </p:cNvPr>
          <p:cNvSpPr>
            <a:spLocks noGrp="1"/>
          </p:cNvSpPr>
          <p:nvPr>
            <p:ph idx="1"/>
          </p:nvPr>
        </p:nvSpPr>
        <p:spPr>
          <a:xfrm>
            <a:off x="774145" y="1233824"/>
            <a:ext cx="10579654" cy="5166976"/>
          </a:xfrm>
        </p:spPr>
        <p:txBody>
          <a:bodyPr>
            <a:normAutofit fontScale="92500" lnSpcReduction="20000"/>
          </a:bodyPr>
          <a:lstStyle/>
          <a:p>
            <a:r>
              <a:rPr lang="vi-VN" altLang="en-US" dirty="0">
                <a:ea typeface="ＭＳ Ｐゴシック" panose="020B0600070205080204" pitchFamily="34" charset="-128"/>
              </a:rPr>
              <a:t>Thế hệ 1 (1945 - 1955)</a:t>
            </a:r>
            <a:endParaRPr lang="en-US" altLang="en-US" dirty="0">
              <a:ea typeface="ＭＳ Ｐゴシック" panose="020B0600070205080204" pitchFamily="34" charset="-128"/>
            </a:endParaRPr>
          </a:p>
          <a:p>
            <a:pPr lvl="1"/>
            <a:r>
              <a:rPr lang="vi-VN" altLang="en-US" dirty="0">
                <a:ea typeface="ＭＳ Ｐゴシック" panose="020B0600070205080204" pitchFamily="34" charset="-128"/>
              </a:rPr>
              <a:t>Thiết kế, xây dựng, lập trình, thao tác: do 1 nhóm người</a:t>
            </a:r>
            <a:r>
              <a:rPr lang="en-US" altLang="en-US" dirty="0">
                <a:ea typeface="ＭＳ Ｐゴシック" panose="020B0600070205080204" pitchFamily="34" charset="-128"/>
              </a:rPr>
              <a:t>.</a:t>
            </a:r>
            <a:endParaRPr lang="vi-VN" altLang="en-US" dirty="0">
              <a:ea typeface="ＭＳ Ｐゴシック" panose="020B0600070205080204" pitchFamily="34" charset="-128"/>
            </a:endParaRPr>
          </a:p>
          <a:p>
            <a:pPr lvl="1"/>
            <a:r>
              <a:rPr lang="vi-VN" altLang="en-US" dirty="0">
                <a:ea typeface="ＭＳ Ｐゴシック" panose="020B0600070205080204" pitchFamily="34" charset="-128"/>
              </a:rPr>
              <a:t>Lưu trên phiếu đục lỗ</a:t>
            </a:r>
            <a:r>
              <a:rPr lang="en-US" altLang="en-US" dirty="0">
                <a:ea typeface="ＭＳ Ｐゴシック" panose="020B0600070205080204" pitchFamily="34" charset="-128"/>
              </a:rPr>
              <a:t>.</a:t>
            </a:r>
            <a:endParaRPr lang="vi-VN" altLang="en-US" dirty="0">
              <a:ea typeface="ＭＳ Ｐゴシック" panose="020B0600070205080204" pitchFamily="34" charset="-128"/>
            </a:endParaRPr>
          </a:p>
          <a:p>
            <a:r>
              <a:rPr lang="vi-VN" altLang="en-US" dirty="0">
                <a:ea typeface="ＭＳ Ｐゴシック" panose="020B0600070205080204" pitchFamily="34" charset="-128"/>
              </a:rPr>
              <a:t>Thế hệ 2 (1955 - 1965)</a:t>
            </a:r>
            <a:r>
              <a:rPr lang="en-US" altLang="ja-JP" dirty="0"/>
              <a:t>: </a:t>
            </a:r>
          </a:p>
          <a:p>
            <a:pPr lvl="1"/>
            <a:r>
              <a:rPr lang="vi-VN" altLang="en-US" dirty="0">
                <a:ea typeface="ＭＳ Ｐゴシック" panose="020B0600070205080204" pitchFamily="34" charset="-128"/>
              </a:rPr>
              <a:t>Xuất hiện sự phân công công việc</a:t>
            </a:r>
            <a:r>
              <a:rPr lang="en-US" altLang="en-US" dirty="0">
                <a:ea typeface="ＭＳ Ｐゴシック" panose="020B0600070205080204" pitchFamily="34" charset="-128"/>
              </a:rPr>
              <a:t>.</a:t>
            </a:r>
            <a:endParaRPr lang="vi-VN" altLang="en-US" dirty="0">
              <a:ea typeface="ＭＳ Ｐゴシック" panose="020B0600070205080204" pitchFamily="34" charset="-128"/>
            </a:endParaRPr>
          </a:p>
          <a:p>
            <a:pPr lvl="1"/>
            <a:r>
              <a:rPr lang="vi-VN" altLang="en-US" dirty="0">
                <a:ea typeface="ＭＳ Ｐゴシック" panose="020B0600070205080204" pitchFamily="34" charset="-128"/>
              </a:rPr>
              <a:t>Hệ thống </a:t>
            </a:r>
            <a:r>
              <a:rPr lang="en-US" altLang="en-US" dirty="0">
                <a:ea typeface="ＭＳ Ｐゴシック" panose="020B0600070205080204" pitchFamily="34" charset="-128"/>
              </a:rPr>
              <a:t>x</a:t>
            </a:r>
            <a:r>
              <a:rPr lang="vi-VN" altLang="en-US" dirty="0">
                <a:ea typeface="ＭＳ Ｐゴシック" panose="020B0600070205080204" pitchFamily="34" charset="-128"/>
              </a:rPr>
              <a:t>ử lý theo lô ra đời, lưu trên băng từ</a:t>
            </a:r>
            <a:r>
              <a:rPr lang="en-US" altLang="en-US" dirty="0">
                <a:ea typeface="ＭＳ Ｐゴシック" panose="020B0600070205080204" pitchFamily="34" charset="-128"/>
              </a:rPr>
              <a:t>.</a:t>
            </a:r>
            <a:endParaRPr lang="vi-VN" altLang="en-US" dirty="0">
              <a:ea typeface="ＭＳ Ｐゴシック" panose="020B0600070205080204" pitchFamily="34" charset="-128"/>
            </a:endParaRPr>
          </a:p>
          <a:p>
            <a:pPr lvl="1"/>
            <a:r>
              <a:rPr lang="vi-VN" altLang="en-US" dirty="0">
                <a:ea typeface="ＭＳ Ｐゴシック" panose="020B0600070205080204" pitchFamily="34" charset="-128"/>
              </a:rPr>
              <a:t>Hoạt động dưới sự điều khiển đặc biệt của 1 chương trình</a:t>
            </a:r>
            <a:r>
              <a:rPr lang="en-US" altLang="en-US" dirty="0">
                <a:ea typeface="ＭＳ Ｐゴシック" panose="020B0600070205080204" pitchFamily="34" charset="-128"/>
              </a:rPr>
              <a:t>.</a:t>
            </a:r>
            <a:endParaRPr lang="vi-VN" altLang="en-US" dirty="0">
              <a:ea typeface="ＭＳ Ｐゴシック" panose="020B0600070205080204" pitchFamily="34" charset="-128"/>
            </a:endParaRPr>
          </a:p>
          <a:p>
            <a:r>
              <a:rPr lang="vi-VN" altLang="en-US" dirty="0">
                <a:ea typeface="ＭＳ Ｐゴシック" panose="020B0600070205080204" pitchFamily="34" charset="-128"/>
              </a:rPr>
              <a:t>Thế hệ 3 (1965 - 1980)</a:t>
            </a:r>
            <a:r>
              <a:rPr lang="en-US" altLang="en-US" dirty="0">
                <a:ea typeface="ＭＳ Ｐゴシック" panose="020B0600070205080204" pitchFamily="34" charset="-128"/>
              </a:rPr>
              <a:t>:</a:t>
            </a:r>
          </a:p>
          <a:p>
            <a:pPr lvl="1"/>
            <a:r>
              <a:rPr lang="vi-VN" altLang="en-US" dirty="0">
                <a:ea typeface="ＭＳ Ｐゴシック" panose="020B0600070205080204" pitchFamily="34" charset="-128"/>
              </a:rPr>
              <a:t>Ra đời hệ điều hành, khái niệm đa chương</a:t>
            </a:r>
          </a:p>
          <a:p>
            <a:pPr lvl="1"/>
            <a:r>
              <a:rPr lang="vi-VN" altLang="en-US" dirty="0">
                <a:ea typeface="ＭＳ Ｐゴシック" panose="020B0600070205080204" pitchFamily="34" charset="-128"/>
              </a:rPr>
              <a:t>HĐH chia sẻ thời gian như CTSS của MIT</a:t>
            </a:r>
            <a:endParaRPr lang="en-US" altLang="en-US" dirty="0">
              <a:ea typeface="ＭＳ Ｐゴシック" panose="020B0600070205080204" pitchFamily="34" charset="-128"/>
            </a:endParaRPr>
          </a:p>
          <a:p>
            <a:pPr lvl="1"/>
            <a:r>
              <a:rPr lang="vi-VN" altLang="en-US" dirty="0">
                <a:ea typeface="ＭＳ Ｐゴシック" panose="020B0600070205080204" pitchFamily="34" charset="-128"/>
              </a:rPr>
              <a:t>MULTICS, UNIX</a:t>
            </a:r>
            <a:endParaRPr lang="en-US" altLang="en-US" dirty="0">
              <a:ea typeface="ＭＳ Ｐゴシック" panose="020B0600070205080204" pitchFamily="34" charset="-128"/>
            </a:endParaRPr>
          </a:p>
          <a:p>
            <a:pPr lvl="1"/>
            <a:endParaRPr lang="vi-VN" altLang="en-US" dirty="0">
              <a:ea typeface="ＭＳ Ｐゴシック" panose="020B0600070205080204" pitchFamily="34" charset="-128"/>
            </a:endParaRPr>
          </a:p>
          <a:p>
            <a:endParaRPr lang="vi-VN" altLang="en-US" dirty="0">
              <a:ea typeface="ＭＳ Ｐゴシック" panose="020B0600070205080204" pitchFamily="34" charset="-128"/>
            </a:endParaRPr>
          </a:p>
        </p:txBody>
      </p:sp>
      <p:sp>
        <p:nvSpPr>
          <p:cNvPr id="6" name="Footer Placeholder 5">
            <a:extLst>
              <a:ext uri="{FF2B5EF4-FFF2-40B4-BE49-F238E27FC236}">
                <a16:creationId xmlns:a16="http://schemas.microsoft.com/office/drawing/2014/main" id="{07376E43-0A4A-3B28-3858-6DF29091C883}"/>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a:extLst>
              <a:ext uri="{FF2B5EF4-FFF2-40B4-BE49-F238E27FC236}">
                <a16:creationId xmlns:a16="http://schemas.microsoft.com/office/drawing/2014/main" id="{C2457B50-A5A8-5147-01B7-50E8F351BFA6}"/>
              </a:ext>
            </a:extLst>
          </p:cNvPr>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spTree>
    <p:extLst>
      <p:ext uri="{BB962C8B-B14F-4D97-AF65-F5344CB8AC3E}">
        <p14:creationId xmlns:p14="http://schemas.microsoft.com/office/powerpoint/2010/main" val="266348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B4BC1-37E9-9D70-091D-326B239896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1EEDDF-C661-2276-34EF-C1AC976D3DF4}"/>
              </a:ext>
            </a:extLst>
          </p:cNvPr>
          <p:cNvSpPr>
            <a:spLocks noGrp="1"/>
          </p:cNvSpPr>
          <p:nvPr>
            <p:ph type="title"/>
          </p:nvPr>
        </p:nvSpPr>
        <p:spPr/>
        <p:txBody>
          <a:bodyPr>
            <a:normAutofit fontScale="90000"/>
          </a:bodyPr>
          <a:lstStyle/>
          <a:p>
            <a:r>
              <a:rPr lang="en-US" dirty="0"/>
              <a:t>5.1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54FDA435-DF94-5183-3F6D-F6EF5189F5B0}"/>
              </a:ext>
            </a:extLst>
          </p:cNvPr>
          <p:cNvSpPr>
            <a:spLocks noGrp="1"/>
          </p:cNvSpPr>
          <p:nvPr>
            <p:ph idx="1"/>
          </p:nvPr>
        </p:nvSpPr>
        <p:spPr>
          <a:xfrm>
            <a:off x="774145" y="1233824"/>
            <a:ext cx="10579654" cy="5166976"/>
          </a:xfrm>
        </p:spPr>
        <p:txBody>
          <a:bodyPr>
            <a:normAutofit/>
          </a:bodyPr>
          <a:lstStyle/>
          <a:p>
            <a:r>
              <a:rPr lang="vi-VN" altLang="en-US" sz="2600" dirty="0">
                <a:ea typeface="ＭＳ Ｐゴシック" panose="020B0600070205080204" pitchFamily="34" charset="-128"/>
              </a:rPr>
              <a:t>Thế hệ 4 (1980</a:t>
            </a:r>
            <a:r>
              <a:rPr lang="en-US" altLang="en-US" sz="2600" dirty="0">
                <a:ea typeface="ＭＳ Ｐゴシック" panose="020B0600070205080204" pitchFamily="34" charset="-128"/>
              </a:rPr>
              <a:t> – nay</a:t>
            </a:r>
            <a:r>
              <a:rPr lang="vi-VN" altLang="en-US" sz="2600" dirty="0">
                <a:ea typeface="ＭＳ Ｐゴシック" panose="020B0600070205080204" pitchFamily="34" charset="-128"/>
              </a:rPr>
              <a:t>)</a:t>
            </a:r>
          </a:p>
          <a:p>
            <a:pPr lvl="1"/>
            <a:r>
              <a:rPr lang="vi-VN" altLang="en-US" sz="2200" dirty="0">
                <a:ea typeface="ＭＳ Ｐゴシック" panose="020B0600070205080204" pitchFamily="34" charset="-128"/>
              </a:rPr>
              <a:t>Ra đời máy tính cá nhân</a:t>
            </a:r>
            <a:r>
              <a:rPr lang="en-US" altLang="en-US" sz="2200" dirty="0">
                <a:ea typeface="ＭＳ Ｐゴシック" panose="020B0600070205080204" pitchFamily="34" charset="-128"/>
              </a:rPr>
              <a:t>:</a:t>
            </a:r>
            <a:r>
              <a:rPr lang="vi-VN" altLang="en-US" sz="2200" dirty="0">
                <a:ea typeface="ＭＳ Ｐゴシック" panose="020B0600070205080204" pitchFamily="34" charset="-128"/>
              </a:rPr>
              <a:t> IBM PC</a:t>
            </a:r>
          </a:p>
          <a:p>
            <a:pPr lvl="1"/>
            <a:r>
              <a:rPr lang="vi-VN" altLang="en-US" sz="2200" dirty="0">
                <a:ea typeface="ＭＳ Ｐゴシック" panose="020B0600070205080204" pitchFamily="34" charset="-128"/>
              </a:rPr>
              <a:t>HĐH MS-DOS, MacOS (Apple Macintosh), MS Windows, OS/1</a:t>
            </a:r>
          </a:p>
          <a:p>
            <a:pPr lvl="1"/>
            <a:r>
              <a:rPr lang="vi-VN" altLang="en-US" sz="2200" dirty="0">
                <a:ea typeface="ＭＳ Ｐゴシック" panose="020B0600070205080204" pitchFamily="34" charset="-128"/>
              </a:rPr>
              <a:t>Linux, QNX, HĐH mạng,…</a:t>
            </a:r>
          </a:p>
          <a:p>
            <a:r>
              <a:rPr lang="vi-VN" altLang="en-US" sz="2600" dirty="0">
                <a:ea typeface="ＭＳ Ｐゴシック" panose="020B0600070205080204" pitchFamily="34" charset="-128"/>
              </a:rPr>
              <a:t>Thế hệ </a:t>
            </a:r>
            <a:r>
              <a:rPr lang="en-US" altLang="en-US" sz="2600" dirty="0">
                <a:ea typeface="ＭＳ Ｐゴシック" panose="020B0600070205080204" pitchFamily="34" charset="-128"/>
              </a:rPr>
              <a:t>5 (1990 – nay)</a:t>
            </a:r>
          </a:p>
          <a:p>
            <a:pPr lvl="1"/>
            <a:r>
              <a:rPr lang="en-US" altLang="en-US" sz="2200" dirty="0" err="1">
                <a:ea typeface="ＭＳ Ｐゴシック" panose="020B0600070205080204" pitchFamily="34" charset="-128"/>
              </a:rPr>
              <a:t>Thiết</a:t>
            </a:r>
            <a:r>
              <a:rPr lang="en-US" altLang="en-US" sz="2200" dirty="0">
                <a:ea typeface="ＭＳ Ｐゴシック" panose="020B0600070205080204" pitchFamily="34" charset="-128"/>
              </a:rPr>
              <a:t> </a:t>
            </a:r>
            <a:r>
              <a:rPr lang="en-US" altLang="en-US" sz="2200" dirty="0" err="1">
                <a:ea typeface="ＭＳ Ｐゴシック" panose="020B0600070205080204" pitchFamily="34" charset="-128"/>
              </a:rPr>
              <a:t>bị</a:t>
            </a:r>
            <a:r>
              <a:rPr lang="en-US" altLang="en-US" sz="2200" dirty="0">
                <a:ea typeface="ＭＳ Ｐゴシック" panose="020B0600070205080204" pitchFamily="34" charset="-128"/>
              </a:rPr>
              <a:t> di </a:t>
            </a:r>
            <a:r>
              <a:rPr lang="en-US" altLang="en-US" sz="2200" dirty="0" err="1">
                <a:ea typeface="ＭＳ Ｐゴシック" panose="020B0600070205080204" pitchFamily="34" charset="-128"/>
              </a:rPr>
              <a:t>động</a:t>
            </a:r>
            <a:r>
              <a:rPr lang="en-US" altLang="en-US" sz="2200" dirty="0">
                <a:ea typeface="ＭＳ Ｐゴシック" panose="020B0600070205080204" pitchFamily="34" charset="-128"/>
              </a:rPr>
              <a:t> </a:t>
            </a:r>
            <a:r>
              <a:rPr lang="en-US" altLang="en-US" sz="2200" dirty="0" err="1">
                <a:ea typeface="ＭＳ Ｐゴシック" panose="020B0600070205080204" pitchFamily="34" charset="-128"/>
              </a:rPr>
              <a:t>ra</a:t>
            </a:r>
            <a:r>
              <a:rPr lang="en-US" altLang="en-US" sz="2200" dirty="0">
                <a:ea typeface="ＭＳ Ｐゴシック" panose="020B0600070205080204" pitchFamily="34" charset="-128"/>
              </a:rPr>
              <a:t> </a:t>
            </a:r>
            <a:r>
              <a:rPr lang="en-US" altLang="en-US" sz="2200" dirty="0" err="1">
                <a:ea typeface="ＭＳ Ｐゴシック" panose="020B0600070205080204" pitchFamily="34" charset="-128"/>
              </a:rPr>
              <a:t>đời</a:t>
            </a:r>
            <a:r>
              <a:rPr lang="en-US" altLang="en-US" sz="2200" dirty="0">
                <a:ea typeface="ＭＳ Ｐゴシック" panose="020B0600070205080204" pitchFamily="34" charset="-128"/>
              </a:rPr>
              <a:t> </a:t>
            </a:r>
            <a:r>
              <a:rPr lang="en-US" altLang="en-US" sz="2200" dirty="0" err="1">
                <a:ea typeface="ＭＳ Ｐゴシック" panose="020B0600070205080204" pitchFamily="34" charset="-128"/>
              </a:rPr>
              <a:t>và</a:t>
            </a:r>
            <a:r>
              <a:rPr lang="en-US" altLang="en-US" sz="2200" dirty="0">
                <a:ea typeface="ＭＳ Ｐゴシック" panose="020B0600070205080204" pitchFamily="34" charset="-128"/>
              </a:rPr>
              <a:t> </a:t>
            </a:r>
            <a:r>
              <a:rPr lang="en-US" altLang="en-US" sz="2200" dirty="0" err="1">
                <a:ea typeface="ＭＳ Ｐゴシック" panose="020B0600070205080204" pitchFamily="34" charset="-128"/>
              </a:rPr>
              <a:t>phổ</a:t>
            </a:r>
            <a:r>
              <a:rPr lang="en-US" altLang="en-US" sz="2200" dirty="0">
                <a:ea typeface="ＭＳ Ｐゴシック" panose="020B0600070205080204" pitchFamily="34" charset="-128"/>
              </a:rPr>
              <a:t> </a:t>
            </a:r>
            <a:r>
              <a:rPr lang="en-US" altLang="en-US" sz="2200" dirty="0" err="1">
                <a:ea typeface="ＭＳ Ｐゴシック" panose="020B0600070205080204" pitchFamily="34" charset="-128"/>
              </a:rPr>
              <a:t>biến</a:t>
            </a:r>
            <a:endParaRPr lang="en-US" altLang="en-US" sz="2200" dirty="0">
              <a:ea typeface="ＭＳ Ｐゴシック" panose="020B0600070205080204" pitchFamily="34" charset="-128"/>
            </a:endParaRPr>
          </a:p>
          <a:p>
            <a:pPr lvl="1"/>
            <a:r>
              <a:rPr lang="en-US" altLang="en-US" sz="2200" dirty="0">
                <a:ea typeface="ＭＳ Ｐゴシック" panose="020B0600070205080204" pitchFamily="34" charset="-128"/>
              </a:rPr>
              <a:t>Symbian, BlackBerry OS, Android, iOS</a:t>
            </a:r>
          </a:p>
          <a:p>
            <a:endParaRPr lang="en-US" altLang="en-US" dirty="0">
              <a:ea typeface="ＭＳ Ｐゴシック" panose="020B0600070205080204" pitchFamily="34" charset="-128"/>
            </a:endParaRPr>
          </a:p>
          <a:p>
            <a:pPr lvl="1"/>
            <a:endParaRPr lang="vi-VN" altLang="en-US" dirty="0">
              <a:ea typeface="ＭＳ Ｐゴシック" panose="020B0600070205080204" pitchFamily="34" charset="-128"/>
            </a:endParaRPr>
          </a:p>
          <a:p>
            <a:endParaRPr lang="vi-VN" altLang="en-US" dirty="0">
              <a:ea typeface="ＭＳ Ｐゴシック" panose="020B0600070205080204" pitchFamily="34" charset="-128"/>
            </a:endParaRPr>
          </a:p>
        </p:txBody>
      </p:sp>
      <p:sp>
        <p:nvSpPr>
          <p:cNvPr id="6" name="Footer Placeholder 5">
            <a:extLst>
              <a:ext uri="{FF2B5EF4-FFF2-40B4-BE49-F238E27FC236}">
                <a16:creationId xmlns:a16="http://schemas.microsoft.com/office/drawing/2014/main" id="{1CB9F4DD-1826-007A-7478-BFFBA5E9F419}"/>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a:extLst>
              <a:ext uri="{FF2B5EF4-FFF2-40B4-BE49-F238E27FC236}">
                <a16:creationId xmlns:a16="http://schemas.microsoft.com/office/drawing/2014/main" id="{30E6C0D8-627C-B5DD-7A6A-25F6DA476889}"/>
              </a:ext>
            </a:extLst>
          </p:cNvPr>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Tree>
    <p:extLst>
      <p:ext uri="{BB962C8B-B14F-4D97-AF65-F5344CB8AC3E}">
        <p14:creationId xmlns:p14="http://schemas.microsoft.com/office/powerpoint/2010/main" val="284640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66223-FDBE-BC7E-FA13-DDFF1C408E8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A6DE9C6-B2E3-BD4F-32CF-F7E697E06974}"/>
              </a:ext>
            </a:extLst>
          </p:cNvPr>
          <p:cNvSpPr>
            <a:spLocks noGrp="1"/>
          </p:cNvSpPr>
          <p:nvPr>
            <p:ph type="body" sz="quarter" idx="13"/>
          </p:nvPr>
        </p:nvSpPr>
        <p:spPr/>
        <p:txBody>
          <a:bodyPr>
            <a:normAutofit/>
          </a:bodyPr>
          <a:lstStyle/>
          <a:p>
            <a:r>
              <a:rPr lang="en-US" sz="4000" dirty="0"/>
              <a:t>LỊCH SỬ PHÁT TRIỂN HỆ ĐIỀU HÀNH</a:t>
            </a:r>
          </a:p>
        </p:txBody>
      </p:sp>
      <p:sp>
        <p:nvSpPr>
          <p:cNvPr id="4" name="Text Placeholder 3">
            <a:extLst>
              <a:ext uri="{FF2B5EF4-FFF2-40B4-BE49-F238E27FC236}">
                <a16:creationId xmlns:a16="http://schemas.microsoft.com/office/drawing/2014/main" id="{DD5B6CC9-40DC-B2EF-81DA-EDDD98ABD11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627244C4-04F8-EB8B-94F3-E3B22CEB7A19}"/>
              </a:ext>
            </a:extLst>
          </p:cNvPr>
          <p:cNvSpPr>
            <a:spLocks noGrp="1"/>
          </p:cNvSpPr>
          <p:nvPr>
            <p:ph type="body" sz="quarter" idx="16"/>
          </p:nvPr>
        </p:nvSpPr>
        <p:spPr/>
        <p:txBody>
          <a:bodyPr>
            <a:normAutofit lnSpcReduction="10000"/>
          </a:bodyPr>
          <a:lstStyle/>
          <a:p>
            <a:r>
              <a:rPr lang="en-US" dirty="0"/>
              <a:t>05.</a:t>
            </a:r>
          </a:p>
        </p:txBody>
      </p:sp>
      <p:sp>
        <p:nvSpPr>
          <p:cNvPr id="7" name="Footer Placeholder 6">
            <a:extLst>
              <a:ext uri="{FF2B5EF4-FFF2-40B4-BE49-F238E27FC236}">
                <a16:creationId xmlns:a16="http://schemas.microsoft.com/office/drawing/2014/main" id="{933EEA7A-6D6B-1372-AAD7-B90E59045805}"/>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FC235917-8B41-49FC-816E-65D8FCBE13BB}"/>
              </a:ext>
            </a:extLst>
          </p:cNvPr>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sp>
        <p:nvSpPr>
          <p:cNvPr id="9" name="Text Placeholder 8">
            <a:extLst>
              <a:ext uri="{FF2B5EF4-FFF2-40B4-BE49-F238E27FC236}">
                <a16:creationId xmlns:a16="http://schemas.microsoft.com/office/drawing/2014/main" id="{4A01EEDA-18DF-8AA6-6C70-B5E709D5B308}"/>
              </a:ext>
            </a:extLst>
          </p:cNvPr>
          <p:cNvSpPr>
            <a:spLocks noGrp="1"/>
          </p:cNvSpPr>
          <p:nvPr>
            <p:ph type="body" sz="quarter" idx="14"/>
          </p:nvPr>
        </p:nvSpPr>
        <p:spPr>
          <a:xfrm>
            <a:off x="1470930" y="3169159"/>
            <a:ext cx="10111470" cy="695175"/>
          </a:xfrm>
        </p:spPr>
        <p:txBody>
          <a:bodyPr/>
          <a:lstStyle/>
          <a:p>
            <a:r>
              <a:rPr lang="en-US" dirty="0"/>
              <a:t>5.2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đọc</a:t>
            </a:r>
            <a:r>
              <a:rPr lang="en-US" dirty="0"/>
              <a:t> </a:t>
            </a:r>
            <a:r>
              <a:rPr lang="en-US" dirty="0" err="1"/>
              <a:t>thêm</a:t>
            </a:r>
            <a:r>
              <a:rPr lang="en-US" dirty="0"/>
              <a:t>)</a:t>
            </a:r>
          </a:p>
        </p:txBody>
      </p:sp>
    </p:spTree>
    <p:extLst>
      <p:ext uri="{BB962C8B-B14F-4D97-AF65-F5344CB8AC3E}">
        <p14:creationId xmlns:p14="http://schemas.microsoft.com/office/powerpoint/2010/main" val="261628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BD8E8-2DC4-F802-02E1-E5284587A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32FF8-FBF1-0771-6000-58A05E546C47}"/>
              </a:ext>
            </a:extLst>
          </p:cNvPr>
          <p:cNvSpPr>
            <a:spLocks noGrp="1"/>
          </p:cNvSpPr>
          <p:nvPr>
            <p:ph type="title"/>
          </p:nvPr>
        </p:nvSpPr>
        <p:spPr>
          <a:xfrm>
            <a:off x="774145" y="223964"/>
            <a:ext cx="10732055" cy="785896"/>
          </a:xfrm>
        </p:spPr>
        <p:txBody>
          <a:bodyPr>
            <a:normAutofit fontScale="90000"/>
          </a:bodyPr>
          <a:lstStyle/>
          <a:p>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938D635E-F180-BB20-4541-A22FF1391864}"/>
              </a:ext>
            </a:extLst>
          </p:cNvPr>
          <p:cNvSpPr>
            <a:spLocks noGrp="1"/>
          </p:cNvSpPr>
          <p:nvPr>
            <p:ph idx="1"/>
          </p:nvPr>
        </p:nvSpPr>
        <p:spPr>
          <a:xfrm>
            <a:off x="774145" y="1233824"/>
            <a:ext cx="10579654" cy="5166976"/>
          </a:xfrm>
        </p:spPr>
        <p:txBody>
          <a:bodyPr>
            <a:normAutofit/>
          </a:bodyPr>
          <a:lstStyle/>
          <a:p>
            <a:endParaRPr lang="en-US" altLang="en-US" dirty="0">
              <a:ea typeface="ＭＳ Ｐゴシック" panose="020B0600070205080204" pitchFamily="34" charset="-128"/>
            </a:endParaRPr>
          </a:p>
          <a:p>
            <a:pPr lvl="1"/>
            <a:endParaRPr lang="vi-VN" altLang="en-US" dirty="0">
              <a:ea typeface="ＭＳ Ｐゴシック" panose="020B0600070205080204" pitchFamily="34" charset="-128"/>
            </a:endParaRPr>
          </a:p>
          <a:p>
            <a:endParaRPr lang="vi-VN" altLang="en-US" dirty="0">
              <a:ea typeface="ＭＳ Ｐゴシック" panose="020B0600070205080204" pitchFamily="34" charset="-128"/>
            </a:endParaRPr>
          </a:p>
        </p:txBody>
      </p:sp>
      <p:sp>
        <p:nvSpPr>
          <p:cNvPr id="6" name="Footer Placeholder 5">
            <a:extLst>
              <a:ext uri="{FF2B5EF4-FFF2-40B4-BE49-F238E27FC236}">
                <a16:creationId xmlns:a16="http://schemas.microsoft.com/office/drawing/2014/main" id="{F00CAF0D-C4FF-8CDF-3050-0A618CEE179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a:extLst>
              <a:ext uri="{FF2B5EF4-FFF2-40B4-BE49-F238E27FC236}">
                <a16:creationId xmlns:a16="http://schemas.microsoft.com/office/drawing/2014/main" id="{24E83E37-7664-FE00-63B1-BEF8EF7CFB57}"/>
              </a:ext>
            </a:extLst>
          </p:cNvPr>
          <p:cNvSpPr>
            <a:spLocks noGrp="1"/>
          </p:cNvSpPr>
          <p:nvPr>
            <p:ph type="sldNum" sz="quarter" idx="12"/>
          </p:nvPr>
        </p:nvSpPr>
        <p:spPr/>
        <p:txBody>
          <a:bodyPr/>
          <a:lstStyle/>
          <a:p>
            <a:fld id="{800C8475-47C1-49C9-BEE5-594F8CF4D71F}" type="slidenum">
              <a:rPr kumimoji="1" lang="ja-JP" altLang="en-US" smtClean="0"/>
              <a:pPr/>
              <a:t>53</a:t>
            </a:fld>
            <a:endParaRPr kumimoji="1" lang="ja-JP" altLang="en-US"/>
          </a:p>
        </p:txBody>
      </p:sp>
      <p:pic>
        <p:nvPicPr>
          <p:cNvPr id="10" name="Picture 9" descr="A diagram of a computer program&#10;&#10;Description automatically generated">
            <a:extLst>
              <a:ext uri="{FF2B5EF4-FFF2-40B4-BE49-F238E27FC236}">
                <a16:creationId xmlns:a16="http://schemas.microsoft.com/office/drawing/2014/main" id="{28B13E69-5905-8B1C-6E0B-FA35F0398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100137"/>
            <a:ext cx="9753600" cy="4657725"/>
          </a:xfrm>
          <a:prstGeom prst="rect">
            <a:avLst/>
          </a:prstGeom>
        </p:spPr>
      </p:pic>
      <p:sp>
        <p:nvSpPr>
          <p:cNvPr id="11" name="TextBox 10">
            <a:extLst>
              <a:ext uri="{FF2B5EF4-FFF2-40B4-BE49-F238E27FC236}">
                <a16:creationId xmlns:a16="http://schemas.microsoft.com/office/drawing/2014/main" id="{205E99DD-8015-C74F-F2AB-AAFB56DCEBCD}"/>
              </a:ext>
            </a:extLst>
          </p:cNvPr>
          <p:cNvSpPr txBox="1"/>
          <p:nvPr/>
        </p:nvSpPr>
        <p:spPr>
          <a:xfrm>
            <a:off x="4311786" y="5951530"/>
            <a:ext cx="3656770" cy="276807"/>
          </a:xfrm>
          <a:prstGeom prst="rect">
            <a:avLst/>
          </a:prstGeom>
          <a:noFill/>
        </p:spPr>
        <p:txBody>
          <a:bodyPr wrap="none" rtlCol="0">
            <a:spAutoFit/>
          </a:bodyPr>
          <a:lstStyle/>
          <a:p>
            <a:pPr algn="just">
              <a:lnSpc>
                <a:spcPct val="120000"/>
              </a:lnSpc>
              <a:spcBef>
                <a:spcPts val="200"/>
              </a:spcBef>
              <a:spcAft>
                <a:spcPts val="200"/>
              </a:spcAft>
            </a:pPr>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https://en.wikipedia.org/wiki/Microsoft_Windows</a:t>
            </a:r>
          </a:p>
        </p:txBody>
      </p:sp>
    </p:spTree>
    <p:extLst>
      <p:ext uri="{BB962C8B-B14F-4D97-AF65-F5344CB8AC3E}">
        <p14:creationId xmlns:p14="http://schemas.microsoft.com/office/powerpoint/2010/main" val="4248401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AF507-93C3-DF3B-2C8B-8042D3E4CB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770896-02E7-64F3-CC63-EA51F600CA80}"/>
              </a:ext>
            </a:extLst>
          </p:cNvPr>
          <p:cNvSpPr>
            <a:spLocks noGrp="1"/>
          </p:cNvSpPr>
          <p:nvPr>
            <p:ph type="title"/>
          </p:nvPr>
        </p:nvSpPr>
        <p:spPr>
          <a:xfrm>
            <a:off x="774145" y="223964"/>
            <a:ext cx="10732055" cy="785896"/>
          </a:xfrm>
        </p:spPr>
        <p:txBody>
          <a:bodyPr>
            <a:normAutofit fontScale="90000"/>
          </a:bodyPr>
          <a:lstStyle/>
          <a:p>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Linux</a:t>
            </a:r>
          </a:p>
        </p:txBody>
      </p:sp>
      <p:sp>
        <p:nvSpPr>
          <p:cNvPr id="3" name="Content Placeholder 2">
            <a:extLst>
              <a:ext uri="{FF2B5EF4-FFF2-40B4-BE49-F238E27FC236}">
                <a16:creationId xmlns:a16="http://schemas.microsoft.com/office/drawing/2014/main" id="{44FA7C46-FC65-4BFF-3ED4-EB5B8BC5A82F}"/>
              </a:ext>
            </a:extLst>
          </p:cNvPr>
          <p:cNvSpPr>
            <a:spLocks noGrp="1"/>
          </p:cNvSpPr>
          <p:nvPr>
            <p:ph idx="1"/>
          </p:nvPr>
        </p:nvSpPr>
        <p:spPr>
          <a:xfrm>
            <a:off x="774145" y="1233824"/>
            <a:ext cx="10579654" cy="5166976"/>
          </a:xfrm>
        </p:spPr>
        <p:txBody>
          <a:bodyPr>
            <a:normAutofit/>
          </a:bodyPr>
          <a:lstStyle/>
          <a:p>
            <a:endParaRPr lang="en-US" altLang="en-US" dirty="0">
              <a:ea typeface="ＭＳ Ｐゴシック" panose="020B0600070205080204" pitchFamily="34" charset="-128"/>
            </a:endParaRPr>
          </a:p>
          <a:p>
            <a:pPr lvl="1"/>
            <a:endParaRPr lang="vi-VN" altLang="en-US" dirty="0">
              <a:ea typeface="ＭＳ Ｐゴシック" panose="020B0600070205080204" pitchFamily="34" charset="-128"/>
            </a:endParaRPr>
          </a:p>
          <a:p>
            <a:endParaRPr lang="vi-VN" altLang="en-US" dirty="0">
              <a:ea typeface="ＭＳ Ｐゴシック" panose="020B0600070205080204" pitchFamily="34" charset="-128"/>
            </a:endParaRPr>
          </a:p>
        </p:txBody>
      </p:sp>
      <p:sp>
        <p:nvSpPr>
          <p:cNvPr id="6" name="Footer Placeholder 5">
            <a:extLst>
              <a:ext uri="{FF2B5EF4-FFF2-40B4-BE49-F238E27FC236}">
                <a16:creationId xmlns:a16="http://schemas.microsoft.com/office/drawing/2014/main" id="{780D8551-53A4-BF22-695A-BDBA5AC30333}"/>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a:extLst>
              <a:ext uri="{FF2B5EF4-FFF2-40B4-BE49-F238E27FC236}">
                <a16:creationId xmlns:a16="http://schemas.microsoft.com/office/drawing/2014/main" id="{25B1B528-E503-7639-B7DA-BD9F810417B2}"/>
              </a:ext>
            </a:extLst>
          </p:cNvPr>
          <p:cNvSpPr>
            <a:spLocks noGrp="1"/>
          </p:cNvSpPr>
          <p:nvPr>
            <p:ph type="sldNum" sz="quarter" idx="12"/>
          </p:nvPr>
        </p:nvSpPr>
        <p:spPr/>
        <p:txBody>
          <a:bodyPr/>
          <a:lstStyle/>
          <a:p>
            <a:fld id="{800C8475-47C1-49C9-BEE5-594F8CF4D71F}" type="slidenum">
              <a:rPr kumimoji="1" lang="ja-JP" altLang="en-US" smtClean="0"/>
              <a:pPr/>
              <a:t>54</a:t>
            </a:fld>
            <a:endParaRPr kumimoji="1" lang="ja-JP" altLang="en-US"/>
          </a:p>
        </p:txBody>
      </p:sp>
      <p:pic>
        <p:nvPicPr>
          <p:cNvPr id="8" name="Picture 7" descr="A graph with numbers and text&#10;&#10;Description automatically generated with medium confidence">
            <a:extLst>
              <a:ext uri="{FF2B5EF4-FFF2-40B4-BE49-F238E27FC236}">
                <a16:creationId xmlns:a16="http://schemas.microsoft.com/office/drawing/2014/main" id="{E9E708B8-7CD5-E8B1-6DA6-192644F7C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857" y="4160772"/>
            <a:ext cx="8994286" cy="2011428"/>
          </a:xfrm>
          <a:prstGeom prst="rect">
            <a:avLst/>
          </a:prstGeom>
        </p:spPr>
      </p:pic>
      <p:pic>
        <p:nvPicPr>
          <p:cNvPr id="10" name="Picture 9" descr="A close-up of a graph&#10;&#10;Description automatically generated">
            <a:extLst>
              <a:ext uri="{FF2B5EF4-FFF2-40B4-BE49-F238E27FC236}">
                <a16:creationId xmlns:a16="http://schemas.microsoft.com/office/drawing/2014/main" id="{7088C0E6-DC27-92F6-6BAB-73170A59D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252" y="1056220"/>
            <a:ext cx="10507143" cy="2457143"/>
          </a:xfrm>
          <a:prstGeom prst="rect">
            <a:avLst/>
          </a:prstGeom>
        </p:spPr>
      </p:pic>
      <p:sp>
        <p:nvSpPr>
          <p:cNvPr id="11" name="TextBox 10">
            <a:extLst>
              <a:ext uri="{FF2B5EF4-FFF2-40B4-BE49-F238E27FC236}">
                <a16:creationId xmlns:a16="http://schemas.microsoft.com/office/drawing/2014/main" id="{402C103A-8A05-16F9-E0CD-4EF8AE212FC7}"/>
              </a:ext>
            </a:extLst>
          </p:cNvPr>
          <p:cNvSpPr txBox="1"/>
          <p:nvPr/>
        </p:nvSpPr>
        <p:spPr>
          <a:xfrm>
            <a:off x="3657600" y="3448175"/>
            <a:ext cx="4301177" cy="276807"/>
          </a:xfrm>
          <a:prstGeom prst="rect">
            <a:avLst/>
          </a:prstGeom>
          <a:noFill/>
        </p:spPr>
        <p:txBody>
          <a:bodyPr wrap="none" rtlCol="0">
            <a:spAutoFit/>
          </a:bodyPr>
          <a:lstStyle/>
          <a:p>
            <a:pPr algn="just">
              <a:lnSpc>
                <a:spcPct val="120000"/>
              </a:lnSpc>
              <a:spcBef>
                <a:spcPts val="200"/>
              </a:spcBef>
              <a:spcAft>
                <a:spcPts val="200"/>
              </a:spcAft>
            </a:pPr>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https://en.wikipedia.org/wiki/Linux_kernel_version_history </a:t>
            </a:r>
          </a:p>
        </p:txBody>
      </p:sp>
      <p:sp>
        <p:nvSpPr>
          <p:cNvPr id="13" name="TextBox 12">
            <a:extLst>
              <a:ext uri="{FF2B5EF4-FFF2-40B4-BE49-F238E27FC236}">
                <a16:creationId xmlns:a16="http://schemas.microsoft.com/office/drawing/2014/main" id="{F2EDE358-A1F0-EC83-CA6F-6989C224194F}"/>
              </a:ext>
            </a:extLst>
          </p:cNvPr>
          <p:cNvSpPr txBox="1"/>
          <p:nvPr/>
        </p:nvSpPr>
        <p:spPr>
          <a:xfrm>
            <a:off x="4072576" y="6172200"/>
            <a:ext cx="4080823" cy="261610"/>
          </a:xfrm>
          <a:prstGeom prst="rect">
            <a:avLst/>
          </a:prstGeom>
          <a:noFill/>
        </p:spPr>
        <p:txBody>
          <a:bodyPr wrap="square">
            <a:spAutoFit/>
          </a:bodyPr>
          <a:lstStyle/>
          <a:p>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https://wiki.alquds.edu/?query=MacOS_version_history</a:t>
            </a:r>
          </a:p>
        </p:txBody>
      </p:sp>
    </p:spTree>
    <p:extLst>
      <p:ext uri="{BB962C8B-B14F-4D97-AF65-F5344CB8AC3E}">
        <p14:creationId xmlns:p14="http://schemas.microsoft.com/office/powerpoint/2010/main" val="3926826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A090A-D3F7-421A-E9D1-DA935FABD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7DFCC-327A-D5DB-B7C7-3C8AC74B7231}"/>
              </a:ext>
            </a:extLst>
          </p:cNvPr>
          <p:cNvSpPr>
            <a:spLocks noGrp="1"/>
          </p:cNvSpPr>
          <p:nvPr>
            <p:ph type="title"/>
          </p:nvPr>
        </p:nvSpPr>
        <p:spPr>
          <a:xfrm>
            <a:off x="774145" y="223964"/>
            <a:ext cx="10732055" cy="785896"/>
          </a:xfrm>
        </p:spPr>
        <p:txBody>
          <a:bodyPr>
            <a:normAutofit fontScale="90000"/>
          </a:bodyPr>
          <a:lstStyle/>
          <a:p>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Android, iOS</a:t>
            </a:r>
          </a:p>
        </p:txBody>
      </p:sp>
      <p:sp>
        <p:nvSpPr>
          <p:cNvPr id="3" name="Content Placeholder 2">
            <a:extLst>
              <a:ext uri="{FF2B5EF4-FFF2-40B4-BE49-F238E27FC236}">
                <a16:creationId xmlns:a16="http://schemas.microsoft.com/office/drawing/2014/main" id="{66C5555F-B553-174E-B2A2-E44CD82537D0}"/>
              </a:ext>
            </a:extLst>
          </p:cNvPr>
          <p:cNvSpPr>
            <a:spLocks noGrp="1"/>
          </p:cNvSpPr>
          <p:nvPr>
            <p:ph idx="1"/>
          </p:nvPr>
        </p:nvSpPr>
        <p:spPr>
          <a:xfrm>
            <a:off x="774145" y="1233824"/>
            <a:ext cx="10579654" cy="5166976"/>
          </a:xfrm>
        </p:spPr>
        <p:txBody>
          <a:bodyPr>
            <a:normAutofit/>
          </a:bodyPr>
          <a:lstStyle/>
          <a:p>
            <a:endParaRPr lang="en-US" altLang="en-US" dirty="0">
              <a:ea typeface="ＭＳ Ｐゴシック" panose="020B0600070205080204" pitchFamily="34" charset="-128"/>
            </a:endParaRPr>
          </a:p>
          <a:p>
            <a:pPr lvl="1"/>
            <a:endParaRPr lang="vi-VN" altLang="en-US" dirty="0">
              <a:ea typeface="ＭＳ Ｐゴシック" panose="020B0600070205080204" pitchFamily="34" charset="-128"/>
            </a:endParaRPr>
          </a:p>
          <a:p>
            <a:endParaRPr lang="vi-VN" altLang="en-US" dirty="0">
              <a:ea typeface="ＭＳ Ｐゴシック" panose="020B0600070205080204" pitchFamily="34" charset="-128"/>
            </a:endParaRPr>
          </a:p>
        </p:txBody>
      </p:sp>
      <p:sp>
        <p:nvSpPr>
          <p:cNvPr id="6" name="Footer Placeholder 5">
            <a:extLst>
              <a:ext uri="{FF2B5EF4-FFF2-40B4-BE49-F238E27FC236}">
                <a16:creationId xmlns:a16="http://schemas.microsoft.com/office/drawing/2014/main" id="{B29F01B5-A18A-E6D2-25AA-4D7DF9110A6A}"/>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5" name="Slide Number Placeholder 4">
            <a:extLst>
              <a:ext uri="{FF2B5EF4-FFF2-40B4-BE49-F238E27FC236}">
                <a16:creationId xmlns:a16="http://schemas.microsoft.com/office/drawing/2014/main" id="{A8F55194-726A-688E-2FFB-F69D0821A6B7}"/>
              </a:ext>
            </a:extLst>
          </p:cNvPr>
          <p:cNvSpPr>
            <a:spLocks noGrp="1"/>
          </p:cNvSpPr>
          <p:nvPr>
            <p:ph type="sldNum" sz="quarter" idx="12"/>
          </p:nvPr>
        </p:nvSpPr>
        <p:spPr/>
        <p:txBody>
          <a:bodyPr/>
          <a:lstStyle/>
          <a:p>
            <a:fld id="{800C8475-47C1-49C9-BEE5-594F8CF4D71F}" type="slidenum">
              <a:rPr kumimoji="1" lang="ja-JP" altLang="en-US" smtClean="0"/>
              <a:pPr/>
              <a:t>55</a:t>
            </a:fld>
            <a:endParaRPr kumimoji="1" lang="ja-JP" altLang="en-US"/>
          </a:p>
        </p:txBody>
      </p:sp>
      <p:pic>
        <p:nvPicPr>
          <p:cNvPr id="8" name="Picture 7" descr="A screenshot of a cell phone&#10;&#10;Description automatically generated">
            <a:extLst>
              <a:ext uri="{FF2B5EF4-FFF2-40B4-BE49-F238E27FC236}">
                <a16:creationId xmlns:a16="http://schemas.microsoft.com/office/drawing/2014/main" id="{59C094A0-633D-F4FA-FBB1-63AE53946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52650"/>
            <a:ext cx="6486525" cy="3105150"/>
          </a:xfrm>
          <a:prstGeom prst="rect">
            <a:avLst/>
          </a:prstGeom>
        </p:spPr>
      </p:pic>
      <p:pic>
        <p:nvPicPr>
          <p:cNvPr id="10" name="Picture 9" descr="A group of numbers on a cell phone&#10;&#10;Description automatically generated">
            <a:extLst>
              <a:ext uri="{FF2B5EF4-FFF2-40B4-BE49-F238E27FC236}">
                <a16:creationId xmlns:a16="http://schemas.microsoft.com/office/drawing/2014/main" id="{D8D4495C-30D4-DB69-2105-29E3BDD61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0670" y="1892427"/>
            <a:ext cx="4457700" cy="3625596"/>
          </a:xfrm>
          <a:prstGeom prst="rect">
            <a:avLst/>
          </a:prstGeom>
        </p:spPr>
      </p:pic>
      <p:sp>
        <p:nvSpPr>
          <p:cNvPr id="11" name="TextBox 10">
            <a:extLst>
              <a:ext uri="{FF2B5EF4-FFF2-40B4-BE49-F238E27FC236}">
                <a16:creationId xmlns:a16="http://schemas.microsoft.com/office/drawing/2014/main" id="{F368F79C-3E91-3799-741A-CF698CFB7F73}"/>
              </a:ext>
            </a:extLst>
          </p:cNvPr>
          <p:cNvSpPr txBox="1"/>
          <p:nvPr/>
        </p:nvSpPr>
        <p:spPr>
          <a:xfrm>
            <a:off x="1319040" y="5947595"/>
            <a:ext cx="4762842" cy="276807"/>
          </a:xfrm>
          <a:prstGeom prst="rect">
            <a:avLst/>
          </a:prstGeom>
          <a:noFill/>
        </p:spPr>
        <p:txBody>
          <a:bodyPr wrap="none" rtlCol="0">
            <a:spAutoFit/>
          </a:bodyPr>
          <a:lstStyle/>
          <a:p>
            <a:pPr algn="just">
              <a:lnSpc>
                <a:spcPct val="120000"/>
              </a:lnSpc>
              <a:spcBef>
                <a:spcPts val="200"/>
              </a:spcBef>
              <a:spcAft>
                <a:spcPts val="200"/>
              </a:spcAft>
            </a:pPr>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https://www.enterpriseappstoday.com/stats/android-statistics.html</a:t>
            </a:r>
          </a:p>
        </p:txBody>
      </p:sp>
      <p:sp>
        <p:nvSpPr>
          <p:cNvPr id="12" name="TextBox 11">
            <a:extLst>
              <a:ext uri="{FF2B5EF4-FFF2-40B4-BE49-F238E27FC236}">
                <a16:creationId xmlns:a16="http://schemas.microsoft.com/office/drawing/2014/main" id="{49177EAC-B213-966F-A168-D187E4951A90}"/>
              </a:ext>
            </a:extLst>
          </p:cNvPr>
          <p:cNvSpPr txBox="1"/>
          <p:nvPr/>
        </p:nvSpPr>
        <p:spPr>
          <a:xfrm>
            <a:off x="7162800" y="5924048"/>
            <a:ext cx="4889480" cy="276807"/>
          </a:xfrm>
          <a:prstGeom prst="rect">
            <a:avLst/>
          </a:prstGeom>
          <a:noFill/>
        </p:spPr>
        <p:txBody>
          <a:bodyPr wrap="none" rtlCol="0">
            <a:spAutoFit/>
          </a:bodyPr>
          <a:lstStyle/>
          <a:p>
            <a:pPr algn="just">
              <a:lnSpc>
                <a:spcPct val="120000"/>
              </a:lnSpc>
              <a:spcBef>
                <a:spcPts val="200"/>
              </a:spcBef>
              <a:spcAft>
                <a:spcPts val="200"/>
              </a:spcAft>
            </a:pPr>
            <a:r>
              <a:rPr lang="en-US" sz="1100" dirty="0" err="1">
                <a:latin typeface="Arial" panose="020B0604020202020204" pitchFamily="34" charset="0"/>
                <a:cs typeface="Arial" panose="020B0604020202020204" pitchFamily="34" charset="0"/>
              </a:rPr>
              <a:t>Nguồn</a:t>
            </a:r>
            <a:r>
              <a:rPr lang="en-US" sz="1100" dirty="0">
                <a:latin typeface="Arial" panose="020B0604020202020204" pitchFamily="34" charset="0"/>
                <a:cs typeface="Arial" panose="020B0604020202020204" pitchFamily="34" charset="0"/>
              </a:rPr>
              <a:t>: https://twitter.com/appleintro/status/1698756065922330822/photo/1</a:t>
            </a:r>
          </a:p>
        </p:txBody>
      </p:sp>
    </p:spTree>
    <p:extLst>
      <p:ext uri="{BB962C8B-B14F-4D97-AF65-F5344CB8AC3E}">
        <p14:creationId xmlns:p14="http://schemas.microsoft.com/office/powerpoint/2010/main" val="3423986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7" name="Content Placeholder 6"/>
          <p:cNvSpPr>
            <a:spLocks noGrp="1"/>
          </p:cNvSpPr>
          <p:nvPr>
            <p:ph idx="1"/>
          </p:nvPr>
        </p:nvSpPr>
        <p:spPr/>
        <p:txBody>
          <a:bodyPr/>
          <a:lstStyle/>
          <a:p>
            <a:r>
              <a:rPr lang="vi-VN" altLang="ja-JP" dirty="0"/>
              <a:t>Tổng quan</a:t>
            </a:r>
            <a:r>
              <a:rPr lang="en-US" altLang="ja-JP" dirty="0"/>
              <a:t> </a:t>
            </a:r>
            <a:r>
              <a:rPr lang="en-US" altLang="ja-JP" dirty="0" err="1"/>
              <a:t>về</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lang="vi-VN" altLang="ja-JP" dirty="0"/>
          </a:p>
          <a:p>
            <a:r>
              <a:rPr lang="en-US" altLang="ja-JP" dirty="0" err="1"/>
              <a:t>Hoạt</a:t>
            </a:r>
            <a:r>
              <a:rPr lang="en-US" altLang="ja-JP" dirty="0"/>
              <a:t> </a:t>
            </a:r>
            <a:r>
              <a:rPr lang="en-US" altLang="ja-JP" dirty="0" err="1"/>
              <a:t>động</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máy</a:t>
            </a:r>
            <a:r>
              <a:rPr lang="en-US" altLang="ja-JP" dirty="0"/>
              <a:t> </a:t>
            </a:r>
            <a:r>
              <a:rPr lang="en-US" altLang="ja-JP" dirty="0" err="1"/>
              <a:t>tính</a:t>
            </a:r>
            <a:endParaRPr lang="en-US" altLang="ja-JP" dirty="0"/>
          </a:p>
          <a:p>
            <a:r>
              <a:rPr lang="en-US" altLang="ja-JP" dirty="0" err="1"/>
              <a:t>Kiến</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lang="vi-VN" altLang="ja-JP" dirty="0"/>
          </a:p>
          <a:p>
            <a:r>
              <a:rPr lang="en-US" altLang="ja-JP" dirty="0" err="1"/>
              <a:t>Các</a:t>
            </a:r>
            <a:r>
              <a:rPr lang="en-US" altLang="ja-JP" dirty="0"/>
              <a:t> </a:t>
            </a:r>
            <a:r>
              <a:rPr lang="en-US" altLang="ja-JP" dirty="0" err="1"/>
              <a:t>thao</a:t>
            </a:r>
            <a:r>
              <a:rPr lang="en-US" altLang="ja-JP" dirty="0"/>
              <a:t> </a:t>
            </a:r>
            <a:r>
              <a:rPr lang="en-US" altLang="ja-JP" dirty="0" err="1"/>
              <a:t>tác</a:t>
            </a:r>
            <a:r>
              <a:rPr lang="en-US" altLang="ja-JP" dirty="0"/>
              <a:t> </a:t>
            </a:r>
            <a:r>
              <a:rPr lang="en-US" altLang="ja-JP" dirty="0" err="1"/>
              <a:t>trong</a:t>
            </a:r>
            <a:r>
              <a:rPr lang="en-US" altLang="ja-JP" dirty="0"/>
              <a:t> </a:t>
            </a:r>
            <a:r>
              <a:rPr lang="vi-VN" altLang="ja-JP" dirty="0"/>
              <a:t>hệ điều hành</a:t>
            </a:r>
            <a:endParaRPr lang="en-US" altLang="ja-JP" dirty="0"/>
          </a:p>
          <a:p>
            <a:r>
              <a:rPr lang="en-US" altLang="ja-JP" dirty="0" err="1"/>
              <a:t>Lịch</a:t>
            </a:r>
            <a:r>
              <a:rPr lang="en-US" altLang="ja-JP" dirty="0"/>
              <a:t> </a:t>
            </a:r>
            <a:r>
              <a:rPr lang="en-US" altLang="ja-JP" dirty="0" err="1"/>
              <a:t>sử</a:t>
            </a:r>
            <a:r>
              <a:rPr lang="en-US" altLang="ja-JP" dirty="0"/>
              <a:t> </a:t>
            </a:r>
            <a:r>
              <a:rPr lang="en-US" altLang="ja-JP" dirty="0" err="1"/>
              <a:t>phát</a:t>
            </a:r>
            <a:r>
              <a:rPr lang="en-US" altLang="ja-JP" dirty="0"/>
              <a:t> </a:t>
            </a:r>
            <a:r>
              <a:rPr lang="en-US" altLang="ja-JP" dirty="0" err="1"/>
              <a:t>triển</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lang="vi-VN" altLang="ja-JP" dirty="0"/>
          </a:p>
          <a:p>
            <a:endParaRPr 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56</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474CB8-10AE-0C7A-EC8F-F5FB026B87E3}"/>
              </a:ext>
            </a:extLst>
          </p:cNvPr>
          <p:cNvSpPr>
            <a:spLocks noGrp="1"/>
          </p:cNvSpPr>
          <p:nvPr>
            <p:ph type="sldNum" sz="quarter" idx="12"/>
          </p:nvPr>
        </p:nvSpPr>
        <p:spPr/>
        <p:txBody>
          <a:bodyPr/>
          <a:lstStyle/>
          <a:p>
            <a:fld id="{800C8475-47C1-49C9-BEE5-594F8CF4D71F}" type="slidenum">
              <a:rPr kumimoji="1" lang="ja-JP" altLang="en-US" smtClean="0"/>
              <a:pPr/>
              <a:t>57</a:t>
            </a:fld>
            <a:endParaRPr kumimoji="1" lang="ja-JP" altLang="en-US"/>
          </a:p>
        </p:txBody>
      </p:sp>
      <p:sp>
        <p:nvSpPr>
          <p:cNvPr id="6" name="Text Placeholder 5">
            <a:extLst>
              <a:ext uri="{FF2B5EF4-FFF2-40B4-BE49-F238E27FC236}">
                <a16:creationId xmlns:a16="http://schemas.microsoft.com/office/drawing/2014/main" id="{0B5CE22E-4356-5802-72DB-A4524C75168C}"/>
              </a:ext>
            </a:extLst>
          </p:cNvPr>
          <p:cNvSpPr>
            <a:spLocks noGrp="1"/>
          </p:cNvSpPr>
          <p:nvPr>
            <p:ph type="body" sz="quarter" idx="15"/>
          </p:nvPr>
        </p:nvSpPr>
        <p:spPr/>
        <p:txBody>
          <a:bodyPr/>
          <a:lstStyle/>
          <a:p>
            <a:r>
              <a:rPr lang="en-US" sz="3200" dirty="0"/>
              <a:t>THẢO LUẬN</a:t>
            </a:r>
          </a:p>
        </p:txBody>
      </p:sp>
      <p:sp>
        <p:nvSpPr>
          <p:cNvPr id="2" name="Footer Placeholder 1">
            <a:extLst>
              <a:ext uri="{FF2B5EF4-FFF2-40B4-BE49-F238E27FC236}">
                <a16:creationId xmlns:a16="http://schemas.microsoft.com/office/drawing/2014/main" id="{E0004987-FD7F-505B-9904-578B66996E5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9" name="Graphic 8" descr="Graph and note paper with pencils">
            <a:extLst>
              <a:ext uri="{FF2B5EF4-FFF2-40B4-BE49-F238E27FC236}">
                <a16:creationId xmlns:a16="http://schemas.microsoft.com/office/drawing/2014/main" id="{BCA71A8E-F63E-59E6-4727-11D48332DA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239848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DB8B2C-863F-AAEA-80D3-D67E4B308E4A}"/>
              </a:ext>
            </a:extLst>
          </p:cNvPr>
          <p:cNvSpPr>
            <a:spLocks noGrp="1"/>
          </p:cNvSpPr>
          <p:nvPr>
            <p:ph type="body" sz="quarter" idx="13"/>
          </p:nvPr>
        </p:nvSpPr>
        <p:spPr/>
        <p:txBody>
          <a:bodyPr/>
          <a:lstStyle/>
          <a:p>
            <a:r>
              <a:rPr lang="en-US" dirty="0"/>
              <a:t>TỔNG QUAN VỀ HỆ ĐIỀU HÀNH</a:t>
            </a:r>
          </a:p>
        </p:txBody>
      </p:sp>
      <p:sp>
        <p:nvSpPr>
          <p:cNvPr id="3" name="Text Placeholder 2">
            <a:extLst>
              <a:ext uri="{FF2B5EF4-FFF2-40B4-BE49-F238E27FC236}">
                <a16:creationId xmlns:a16="http://schemas.microsoft.com/office/drawing/2014/main" id="{60DA1BA8-7366-838B-2C9D-3B3D17E9E0A5}"/>
              </a:ext>
            </a:extLst>
          </p:cNvPr>
          <p:cNvSpPr>
            <a:spLocks noGrp="1"/>
          </p:cNvSpPr>
          <p:nvPr>
            <p:ph type="body" sz="quarter" idx="14"/>
          </p:nvPr>
        </p:nvSpPr>
        <p:spPr/>
        <p:txBody>
          <a:bodyPr/>
          <a:lstStyle/>
          <a:p>
            <a:r>
              <a:rPr lang="en-US" dirty="0"/>
              <a:t>1.2.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endParaRPr lang="en-US" dirty="0"/>
          </a:p>
        </p:txBody>
      </p:sp>
      <p:sp>
        <p:nvSpPr>
          <p:cNvPr id="4" name="Text Placeholder 3">
            <a:extLst>
              <a:ext uri="{FF2B5EF4-FFF2-40B4-BE49-F238E27FC236}">
                <a16:creationId xmlns:a16="http://schemas.microsoft.com/office/drawing/2014/main" id="{84112FE2-4F4C-1C48-C796-63E0AD80A270}"/>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1BC856B-4A88-F5A7-17E7-FA7809434391}"/>
              </a:ext>
            </a:extLst>
          </p:cNvPr>
          <p:cNvSpPr>
            <a:spLocks noGrp="1"/>
          </p:cNvSpPr>
          <p:nvPr>
            <p:ph type="body" sz="quarter" idx="16"/>
          </p:nvPr>
        </p:nvSpPr>
        <p:spPr/>
        <p:txBody>
          <a:bodyPr>
            <a:normAutofit lnSpcReduction="10000"/>
          </a:bodyPr>
          <a:lstStyle/>
          <a:p>
            <a:r>
              <a:rPr lang="en-US" dirty="0"/>
              <a:t>01.</a:t>
            </a:r>
          </a:p>
        </p:txBody>
      </p:sp>
      <p:sp>
        <p:nvSpPr>
          <p:cNvPr id="7" name="Footer Placeholder 6">
            <a:extLst>
              <a:ext uri="{FF2B5EF4-FFF2-40B4-BE49-F238E27FC236}">
                <a16:creationId xmlns:a16="http://schemas.microsoft.com/office/drawing/2014/main" id="{F79301CF-F5DF-413C-B6B5-2A9F5B6FB018}"/>
              </a:ext>
            </a:extLst>
          </p:cNvPr>
          <p:cNvSpPr>
            <a:spLocks noGrp="1"/>
          </p:cNvSpPr>
          <p:nvPr>
            <p:ph type="ftr" sz="quarter" idx="18"/>
          </p:nvPr>
        </p:nvSpPr>
        <p:spPr/>
        <p:txBody>
          <a:bodyPr/>
          <a:lstStyle/>
          <a:p>
            <a:r>
              <a:rPr kumimoji="1" lang="vi-VN" altLang="ja-JP"/>
              <a:t>Thực hiện bởi Trường Đại học Công nghệ Thông tin, ĐHQG-HCM</a:t>
            </a:r>
            <a:endParaRPr kumimoji="1" lang="ja-JP" altLang="en-US" dirty="0"/>
          </a:p>
        </p:txBody>
      </p:sp>
      <p:sp>
        <p:nvSpPr>
          <p:cNvPr id="8" name="Slide Number Placeholder 7">
            <a:extLst>
              <a:ext uri="{FF2B5EF4-FFF2-40B4-BE49-F238E27FC236}">
                <a16:creationId xmlns:a16="http://schemas.microsoft.com/office/drawing/2014/main" id="{445BC16D-EFC7-27B4-C1C4-2A351D0A9C66}"/>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148457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1.2. </a:t>
            </a:r>
            <a:r>
              <a:rPr lang="en-US" altLang="ja-JP" dirty="0" err="1"/>
              <a:t>Cấu</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6095208" y="3276600"/>
            <a:ext cx="4571999" cy="1569660"/>
          </a:xfrm>
          <a:prstGeom prst="rect">
            <a:avLst/>
          </a:prstGeom>
          <a:noFill/>
        </p:spPr>
        <p:txBody>
          <a:bodyPr wrap="square" rtlCol="0">
            <a:spAutoFit/>
          </a:bodyPr>
          <a:lstStyle/>
          <a:p>
            <a:r>
              <a:rPr lang="vi-VN" sz="2400" b="1" dirty="0"/>
              <a:t>Phần cứng (hardware)</a:t>
            </a:r>
            <a:r>
              <a:rPr lang="en-US" sz="2400" b="1" dirty="0"/>
              <a:t>:</a:t>
            </a:r>
            <a:br>
              <a:rPr lang="en-US" sz="2400" b="1" dirty="0"/>
            </a:br>
            <a:r>
              <a:rPr lang="vi-VN" sz="2400" dirty="0"/>
              <a:t>Bao gồm các tài nguyên cơ bản của máy tính như CPU, bộ nhớ, các thiết bị I/O</a:t>
            </a:r>
            <a:r>
              <a:rPr lang="en-US" sz="2400" dirty="0"/>
              <a:t>.</a:t>
            </a:r>
            <a:endParaRPr lang="vi-VN" sz="2400" dirty="0"/>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5423532" y="3752060"/>
            <a:ext cx="596267" cy="288926"/>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a:extLst>
              <a:ext uri="{FF2B5EF4-FFF2-40B4-BE49-F238E27FC236}">
                <a16:creationId xmlns:a16="http://schemas.microsoft.com/office/drawing/2014/main" id="{BEEFDF35-3F22-42A2-8D0C-02B8D5EB9B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1" y="1504425"/>
            <a:ext cx="3681591" cy="26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961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1.2. </a:t>
            </a:r>
            <a:r>
              <a:rPr lang="en-US" altLang="ja-JP" dirty="0" err="1"/>
              <a:t>Cấu</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6130778" y="2436510"/>
            <a:ext cx="5146822" cy="1718932"/>
          </a:xfrm>
          <a:prstGeom prst="rect">
            <a:avLst/>
          </a:prstGeom>
          <a:noFill/>
        </p:spPr>
        <p:txBody>
          <a:bodyPr wrap="square" rtlCol="0">
            <a:spAutoFit/>
          </a:bodyPr>
          <a:lstStyle/>
          <a:p>
            <a:pPr algn="just">
              <a:lnSpc>
                <a:spcPct val="130000"/>
              </a:lnSpc>
              <a:spcBef>
                <a:spcPts val="300"/>
              </a:spcBef>
              <a:spcAft>
                <a:spcPts val="300"/>
              </a:spcAft>
            </a:pPr>
            <a:r>
              <a:rPr lang="vi-VN" sz="2400" b="1" dirty="0">
                <a:gradFill flip="none" rotWithShape="1">
                  <a:gsLst>
                    <a:gs pos="0">
                      <a:srgbClr val="0072FF"/>
                    </a:gs>
                    <a:gs pos="100000">
                      <a:srgbClr val="00C6FF"/>
                    </a:gs>
                  </a:gsLst>
                  <a:lin ang="2700000" scaled="1"/>
                  <a:tileRect/>
                </a:gradFill>
                <a:effectLst>
                  <a:innerShdw blurRad="114300">
                    <a:schemeClr val="bg1"/>
                  </a:innerShdw>
                </a:effectLst>
                <a:ea typeface="+mj-ea"/>
                <a:cs typeface="Times New Roman" panose="02020603050405020304" pitchFamily="18" charset="0"/>
              </a:rPr>
              <a:t>Hệ điều hành (operating system)</a:t>
            </a:r>
            <a:r>
              <a:rPr lang="en-US" sz="2400" b="1" dirty="0">
                <a:gradFill flip="none" rotWithShape="1">
                  <a:gsLst>
                    <a:gs pos="0">
                      <a:srgbClr val="0072FF"/>
                    </a:gs>
                    <a:gs pos="100000">
                      <a:srgbClr val="00C6FF"/>
                    </a:gs>
                  </a:gsLst>
                  <a:lin ang="2700000" scaled="1"/>
                  <a:tileRect/>
                </a:gradFill>
                <a:effectLst>
                  <a:innerShdw blurRad="114300">
                    <a:schemeClr val="bg1"/>
                  </a:innerShdw>
                </a:effectLst>
                <a:ea typeface="+mj-ea"/>
                <a:cs typeface="Times New Roman" panose="02020603050405020304" pitchFamily="18" charset="0"/>
              </a:rPr>
              <a:t>:</a:t>
            </a:r>
            <a:endParaRPr lang="vi-VN" sz="2400" b="1" dirty="0">
              <a:gradFill flip="none" rotWithShape="1">
                <a:gsLst>
                  <a:gs pos="0">
                    <a:srgbClr val="0072FF"/>
                  </a:gs>
                  <a:gs pos="100000">
                    <a:srgbClr val="00C6FF"/>
                  </a:gs>
                </a:gsLst>
                <a:lin ang="2700000" scaled="1"/>
                <a:tileRect/>
              </a:gradFill>
              <a:effectLst>
                <a:innerShdw blurRad="114300">
                  <a:schemeClr val="bg1"/>
                </a:innerShdw>
              </a:effectLst>
              <a:ea typeface="+mj-ea"/>
              <a:cs typeface="Times New Roman" panose="02020603050405020304" pitchFamily="18" charset="0"/>
            </a:endParaRPr>
          </a:p>
          <a:p>
            <a:r>
              <a:rPr lang="vi-VN" sz="2400" dirty="0"/>
              <a:t>Phân phối tài nguyên, điều khiển và phối hợp các hoạt động của các chương trình trong hệ thống.</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5594707" y="2895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7567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1.2. </a:t>
            </a:r>
            <a:r>
              <a:rPr lang="en-US" altLang="ja-JP" dirty="0" err="1"/>
              <a:t>Cấu</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6165040" y="1711679"/>
            <a:ext cx="4731560" cy="3046988"/>
          </a:xfrm>
          <a:prstGeom prst="rect">
            <a:avLst/>
          </a:prstGeom>
          <a:noFill/>
        </p:spPr>
        <p:txBody>
          <a:bodyPr wrap="square" rtlCol="0">
            <a:spAutoFit/>
          </a:bodyPr>
          <a:lstStyle/>
          <a:p>
            <a:r>
              <a:rPr lang="vi-VN" sz="2400" b="1" dirty="0"/>
              <a:t>Chương trình ứng dụng (application programs)</a:t>
            </a:r>
            <a:r>
              <a:rPr lang="en-US" sz="2400" b="1" dirty="0"/>
              <a:t>:</a:t>
            </a:r>
            <a:endParaRPr lang="vi-VN" sz="2400" b="1" dirty="0"/>
          </a:p>
          <a:p>
            <a:r>
              <a:rPr lang="vi-VN" sz="2400" dirty="0"/>
              <a:t>Sử dụng hệ thống tài nguyên để giải quyết một bài toán tính toán nào đó của người sử dụng. </a:t>
            </a:r>
          </a:p>
          <a:p>
            <a:r>
              <a:rPr lang="vi-VN" sz="2400" dirty="0"/>
              <a:t>Ví dụ: compilers, database systems, video games, business programs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5599054" y="2133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48930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RESGUID" val="b225a10a-c100-46a6-a175-e81c951e3295"/>
</p:tagLst>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Bai giang so UIT update</Template>
  <TotalTime>2197</TotalTime>
  <Words>4557</Words>
  <Application>Microsoft Office PowerPoint</Application>
  <PresentationFormat>Widescreen</PresentationFormat>
  <Paragraphs>433</Paragraphs>
  <Slides>57</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ＭＳ Ｐゴシック</vt:lpstr>
      <vt:lpstr>-apple-system</vt:lpstr>
      <vt:lpstr>Arial</vt:lpstr>
      <vt:lpstr>Calibri</vt:lpstr>
      <vt:lpstr>HelveticaNeueLTStd-Bd</vt:lpstr>
      <vt:lpstr>HelveticaNeueLTStd-Roman</vt:lpstr>
      <vt:lpstr>PalatinoLTStd-Bold-Identity-H</vt:lpstr>
      <vt:lpstr>PalatinoLTStd-Roman</vt:lpstr>
      <vt:lpstr>Times New Roman</vt:lpstr>
      <vt:lpstr>Times-Bold</vt:lpstr>
      <vt:lpstr>Wingdings</vt:lpstr>
      <vt:lpstr>Wingdings 3</vt:lpstr>
      <vt:lpstr>Office Theme</vt:lpstr>
      <vt:lpstr>PowerPoint Presentation</vt:lpstr>
      <vt:lpstr>PowerPoint Presentation</vt:lpstr>
      <vt:lpstr>PowerPoint Presentation</vt:lpstr>
      <vt:lpstr>PowerPoint Presentation</vt:lpstr>
      <vt:lpstr>1.1. Tổng quan</vt:lpstr>
      <vt:lpstr>PowerPoint Presentation</vt:lpstr>
      <vt:lpstr>1.2. Cấu trúc hệ thống máy tính</vt:lpstr>
      <vt:lpstr>1.2. Cấu trúc hệ thống máy tính</vt:lpstr>
      <vt:lpstr>1.2. Cấu trúc hệ thống máy tính</vt:lpstr>
      <vt:lpstr>1.2. Cấu trúc hệ thống máy tính</vt:lpstr>
      <vt:lpstr>PowerPoint Presentation</vt:lpstr>
      <vt:lpstr>2.1. Bên trong hệ điều hành</vt:lpstr>
      <vt:lpstr>PowerPoint Presentation</vt:lpstr>
      <vt:lpstr>2.2. Hoạt động bên trong máy tính</vt:lpstr>
      <vt:lpstr>2.2. Hoạt động bên trong máy tính</vt:lpstr>
      <vt:lpstr>PowerPoint Presentation</vt:lpstr>
      <vt:lpstr>2.3. Ngắt</vt:lpstr>
      <vt:lpstr>2.3. Ngắt</vt:lpstr>
      <vt:lpstr>PowerPoint Presentation</vt:lpstr>
      <vt:lpstr>2.4. Cấu trúc lưu trữ (storage)</vt:lpstr>
      <vt:lpstr>2.4. Cấu trúc lưu trữ (storage)</vt:lpstr>
      <vt:lpstr>2.4. Cấu trúc lưu trữ (storage)</vt:lpstr>
      <vt:lpstr>PowerPoint Presentation</vt:lpstr>
      <vt:lpstr>2.5. Hoạt động của máy tính hiện đại</vt:lpstr>
      <vt:lpstr>2.5. Hoạt động của máy tính hiện đại</vt:lpstr>
      <vt:lpstr>PowerPoint Presentation</vt:lpstr>
      <vt:lpstr>3. Kiến trúc hệ thống máy tính</vt:lpstr>
      <vt:lpstr>PowerPoint Presentation</vt:lpstr>
      <vt:lpstr>3.1. Hệ thống đơn bộ xử lý</vt:lpstr>
      <vt:lpstr>PowerPoint Presentation</vt:lpstr>
      <vt:lpstr>3.2. Hệ thống đa bộ xử lý</vt:lpstr>
      <vt:lpstr>3.2. Hệ thống đa bộ xử lý</vt:lpstr>
      <vt:lpstr>3.2. Hệ thống đa bộ xử lý</vt:lpstr>
      <vt:lpstr>3.2. Hệ thống đa bộ xử lý</vt:lpstr>
      <vt:lpstr>PowerPoint Presentation</vt:lpstr>
      <vt:lpstr>3.3. Hệ thống gom cụm</vt:lpstr>
      <vt:lpstr>3.3. Hệ thống gom cụm</vt:lpstr>
      <vt:lpstr>PowerPoint Presentation</vt:lpstr>
      <vt:lpstr>4. Các thao tác trong hệ điều hành</vt:lpstr>
      <vt:lpstr>PowerPoint Presentation</vt:lpstr>
      <vt:lpstr>4.1. Đơn chương</vt:lpstr>
      <vt:lpstr>PowerPoint Presentation</vt:lpstr>
      <vt:lpstr>4.2. Đa chương</vt:lpstr>
      <vt:lpstr>4.2. Đa chương</vt:lpstr>
      <vt:lpstr>4.2. Đa chương</vt:lpstr>
      <vt:lpstr>PowerPoint Presentation</vt:lpstr>
      <vt:lpstr>4.3. Các chế độ hoạt động</vt:lpstr>
      <vt:lpstr>4.3. Các chế độ hoạt động</vt:lpstr>
      <vt:lpstr>PowerPoint Presentation</vt:lpstr>
      <vt:lpstr>5.1 Lịch sử phát triển hệ điều hành</vt:lpstr>
      <vt:lpstr>5.1 Lịch sử phát triển hệ điều hành</vt:lpstr>
      <vt:lpstr>PowerPoint Presentation</vt:lpstr>
      <vt:lpstr>Quá trình phát triển của Windows</vt:lpstr>
      <vt:lpstr>Quá trình phát triển của Linux</vt:lpstr>
      <vt:lpstr>Quá trình phát triển của Android, iOS</vt:lpstr>
      <vt:lpstr>Tóm tắt lại nội dung buổi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1</dc:title>
  <dc:creator>Phan Đình Duy</dc:creator>
  <cp:lastModifiedBy>Nguyễn Thanh Thiện</cp:lastModifiedBy>
  <cp:revision>210</cp:revision>
  <dcterms:created xsi:type="dcterms:W3CDTF">2017-02-19T14:22:18Z</dcterms:created>
  <dcterms:modified xsi:type="dcterms:W3CDTF">2024-02-15T10:32:59Z</dcterms:modified>
</cp:coreProperties>
</file>