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538" r:id="rId3"/>
    <p:sldId id="518" r:id="rId4"/>
    <p:sldId id="554" r:id="rId5"/>
    <p:sldId id="557" r:id="rId6"/>
    <p:sldId id="555" r:id="rId7"/>
    <p:sldId id="560" r:id="rId8"/>
    <p:sldId id="561" r:id="rId9"/>
    <p:sldId id="547" r:id="rId10"/>
    <p:sldId id="558" r:id="rId11"/>
    <p:sldId id="559" r:id="rId12"/>
    <p:sldId id="519" r:id="rId13"/>
  </p:sldIdLst>
  <p:sldSz cx="12192000" cy="6858000"/>
  <p:notesSz cx="6858000" cy="9144000"/>
  <p:embeddedFontLst>
    <p:embeddedFont>
      <p:font typeface="나눔고딕" panose="020D0604000000000000" pitchFamily="50" charset="-127"/>
      <p:regular r:id="rId15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hivo Light" panose="020B0600000101010101" charset="0"/>
      <p:regular r:id="rId22"/>
      <p:italic r:id="rId23"/>
    </p:embeddedFont>
    <p:embeddedFont>
      <p:font typeface="Oswald Medium" panose="00000600000000000000" pitchFamily="2" charset="0"/>
      <p:regular r:id="rId24"/>
    </p:embeddedFont>
    <p:embeddedFont>
      <p:font typeface="Oswald SemiBold" panose="00000700000000000000" pitchFamily="2" charset="0"/>
      <p:regular r:id="rId25"/>
      <p:bold r:id="rId26"/>
    </p:embeddedFont>
    <p:embeddedFont>
      <p:font typeface="Roboto Light" panose="02000000000000000000" pitchFamily="2" charset="0"/>
      <p:regular r:id="rId27"/>
      <p:italic r:id="rId28"/>
    </p:embeddedFont>
    <p:embeddedFont>
      <p:font typeface="나눔스퀘어" panose="020B0600000101010101" pitchFamily="50" charset="-127"/>
      <p:regular r:id="rId29"/>
      <p:bold r:id="rId30"/>
      <p:italic r:id="rId31"/>
      <p:boldItalic r:id="rId32"/>
    </p:embeddedFont>
    <p:embeddedFont>
      <p:font typeface="나눔스퀘어 ExtraBold" panose="020B0600000101010101" pitchFamily="50" charset="-127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6264" userDrawn="1">
          <p15:clr>
            <a:srgbClr val="A4A3A4"/>
          </p15:clr>
        </p15:guide>
        <p15:guide id="3" orient="horz" pos="20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ryjin@naver.com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FFC5C5"/>
    <a:srgbClr val="FF6D6D"/>
    <a:srgbClr val="F88E38"/>
    <a:srgbClr val="D5D5D5"/>
    <a:srgbClr val="A3E0FB"/>
    <a:srgbClr val="61CAF9"/>
    <a:srgbClr val="00CCFF"/>
    <a:srgbClr val="03324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9" autoAdjust="0"/>
    <p:restoredTop sz="94335"/>
  </p:normalViewPr>
  <p:slideViewPr>
    <p:cSldViewPr snapToGrid="0" snapToObjects="1">
      <p:cViewPr varScale="1">
        <p:scale>
          <a:sx n="76" d="100"/>
          <a:sy n="76" d="100"/>
        </p:scale>
        <p:origin x="209" y="52"/>
      </p:cViewPr>
      <p:guideLst>
        <p:guide orient="horz" pos="1896"/>
        <p:guide pos="6264"/>
        <p:guide orient="horz" pos="2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rgbClr val="9A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D-4362-871C-AF283206148E}"/>
              </c:ext>
            </c:extLst>
          </c:dPt>
          <c:dPt>
            <c:idx val="1"/>
            <c:bubble3D val="0"/>
            <c:explosion val="11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D-4362-871C-AF283206148E}"/>
              </c:ext>
            </c:extLst>
          </c:dPt>
          <c:dPt>
            <c:idx val="2"/>
            <c:bubble3D val="0"/>
            <c:explosion val="12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D-4362-871C-AF283206148E}"/>
              </c:ext>
            </c:extLst>
          </c:dPt>
          <c:dPt>
            <c:idx val="3"/>
            <c:bubble3D val="0"/>
            <c:explosion val="12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D-4362-871C-AF283206148E}"/>
              </c:ext>
            </c:extLst>
          </c:dPt>
          <c:dPt>
            <c:idx val="4"/>
            <c:bubble3D val="0"/>
            <c:explosion val="11"/>
            <c:spPr>
              <a:solidFill>
                <a:srgbClr val="FF99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D-4362-871C-AF283206148E}"/>
              </c:ext>
            </c:extLst>
          </c:dPt>
          <c:dPt>
            <c:idx val="5"/>
            <c:bubble3D val="0"/>
            <c:explosion val="12"/>
            <c:spPr>
              <a:solidFill>
                <a:srgbClr val="FF99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D-4362-871C-AF283206148E}"/>
              </c:ext>
            </c:extLst>
          </c:dPt>
          <c:cat>
            <c:strRef>
              <c:f>Sheet1!$A$2:$A$7</c:f>
              <c:strCache>
                <c:ptCount val="6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5분기</c:v>
                </c:pt>
                <c:pt idx="5">
                  <c:v>6분기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ED-4362-871C-AF2832061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swald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swald Medium" pitchFamily="2" charset="77"/>
              </a:defRPr>
            </a:lvl1pPr>
          </a:lstStyle>
          <a:p>
            <a:fld id="{EB692D35-10FD-6545-8C02-813A60B2B96E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swald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swald Medium" pitchFamily="2" charset="77"/>
              </a:defRPr>
            </a:lvl1pPr>
          </a:lstStyle>
          <a:p>
            <a:fld id="{1CDBF76F-1338-7C4E-90E8-75B3975575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6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BF76F-1338-7C4E-90E8-75B3975575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6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F6D277-3820-1440-9688-2E759615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6475"/>
            <a:ext cx="10515600" cy="13255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BC4F468-92DA-1344-817F-5C3B436262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latin typeface="Chivo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ceteros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verterem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his, sea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eius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iisque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Et vis stet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dolorem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perpetua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usu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affert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labores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9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145" y="497475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circle 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2972410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0629" y="2972409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7112" y="2972408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3" y="4173281"/>
            <a:ext cx="3650745" cy="1938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0627" y="4173280"/>
            <a:ext cx="3650745" cy="1938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110" y="4173279"/>
            <a:ext cx="3650745" cy="1938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9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497475"/>
            <a:ext cx="11443710" cy="1200872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2403642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0629" y="2403641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7112" y="2403640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3" y="3145719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0627" y="3145718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110" y="3145717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F725F5F-29EC-7A46-867A-CB9D50B0EE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4143" y="4704781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B1D89C0-DF86-9545-9067-BA2DAC653A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70627" y="4704780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4CABBFD-2B5D-444F-B158-905AE8E47C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67110" y="4704779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54232E4-32B2-BD43-9691-9BBD9351E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4141" y="5446858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C0A11A7-0907-614C-8968-1586880AB5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70625" y="5446857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82C0728-65EA-464F-9DD9-96CB9AFFB3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67108" y="5446856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77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277" y="4774196"/>
            <a:ext cx="3186688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5761" y="4774195"/>
            <a:ext cx="3186688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02244" y="4774194"/>
            <a:ext cx="3186688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110A1B4-AB77-864B-B93F-F28A82526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76" y="1947278"/>
            <a:ext cx="3186687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911B599-DCFD-2A4C-816B-38B258B72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5760" y="1947278"/>
            <a:ext cx="3186687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41FAB79-2CD0-1F4F-8D6D-89BBDBD10E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02243" y="1947277"/>
            <a:ext cx="3186687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1CBA4-BF0F-F64D-A26B-C41A89039D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276" y="603183"/>
            <a:ext cx="10979654" cy="810532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67046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2635213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736" y="4061401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6680" y="4061400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624" y="4061399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64567" y="4061398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89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15398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8476" y="5039833"/>
            <a:ext cx="5470790" cy="1453042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328E688-4C96-3741-B36A-E07F7575E2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736" y="5039832"/>
            <a:ext cx="5470790" cy="1453042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735F7D-60F3-B145-8311-B30F1DF63C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8476" y="4469219"/>
            <a:ext cx="5470790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852C7C0-65BA-1D4D-8A01-2388FE2C2A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2736" y="4469218"/>
            <a:ext cx="5470790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59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428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4662" y="5613991"/>
            <a:ext cx="3562677" cy="850604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328E688-4C96-3741-B36A-E07F7575E2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736" y="5613990"/>
            <a:ext cx="3562677" cy="850604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735F7D-60F3-B145-8311-B30F1DF63C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14662" y="5043377"/>
            <a:ext cx="3562677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852C7C0-65BA-1D4D-8A01-2388FE2C2A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2736" y="5043376"/>
            <a:ext cx="3562677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D47342-243E-EA42-8B1C-33FAC522BA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36587" y="5613990"/>
            <a:ext cx="3562677" cy="850604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11C4EF7-2E45-A142-A612-2BF9D714DF9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587" y="5043376"/>
            <a:ext cx="3562677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74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5770" y="2322193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9846" y="2322192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655E03-1B41-0643-886E-78DF89046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5770" y="4376148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2EC3778-6871-3F46-8EE3-A1C813759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29846" y="4376147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173943D-8970-6940-B28D-1826D9D8AE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0591" y="4366865"/>
            <a:ext cx="3940517" cy="1545828"/>
          </a:xfrm>
        </p:spPr>
        <p:txBody>
          <a:bodyPr anchor="ctr">
            <a:noAutofit/>
          </a:bodyPr>
          <a:lstStyle>
            <a:lvl1pPr marL="0" indent="0" algn="r">
              <a:buNone/>
              <a:defRPr sz="36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CB3FA68-8FF9-B64E-B527-A0CFCFF97C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070" y="2324060"/>
            <a:ext cx="3940517" cy="1545828"/>
          </a:xfrm>
        </p:spPr>
        <p:txBody>
          <a:bodyPr anchor="ctr">
            <a:noAutofit/>
          </a:bodyPr>
          <a:lstStyle>
            <a:lvl1pPr marL="0" indent="0" algn="r">
              <a:buNone/>
              <a:defRPr sz="36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4A625-885B-E04E-8BFC-79A5BD6A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0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1231034"/>
            <a:ext cx="3207255" cy="219796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289588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10599" y="3429000"/>
            <a:ext cx="320725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338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655E03-1B41-0643-886E-78DF89046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5770" y="4376148"/>
            <a:ext cx="6418030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173943D-8970-6940-B28D-1826D9D8AE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0591" y="4366865"/>
            <a:ext cx="3940517" cy="1545828"/>
          </a:xfrm>
        </p:spPr>
        <p:txBody>
          <a:bodyPr anchor="ctr">
            <a:noAutofit/>
          </a:bodyPr>
          <a:lstStyle>
            <a:lvl1pPr marL="0" indent="0" algn="r">
              <a:buNone/>
              <a:defRPr sz="36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CB3FA68-8FF9-B64E-B527-A0CFCFF97C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070" y="2721935"/>
            <a:ext cx="3036305" cy="926259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4A625-885B-E04E-8BFC-79A5BD6A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noFill/>
        </p:spPr>
        <p:txBody>
          <a:bodyPr>
            <a:normAutofit/>
          </a:bodyPr>
          <a:lstStyle>
            <a:lvl1pPr algn="ctr">
              <a:defRPr sz="36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AA4EDCC-12FD-2F4B-8085-FA396D7440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4782" y="2721935"/>
            <a:ext cx="3036305" cy="926259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8B7584C-4C1C-894B-9823-E37B760A35B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17494" y="2721935"/>
            <a:ext cx="3036305" cy="926259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604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5786F8-1EBE-A34F-8FF0-691916AD4E7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951" y="517848"/>
            <a:ext cx="8800097" cy="988579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" y="3429000"/>
            <a:ext cx="4059936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10599" y="3429000"/>
            <a:ext cx="320725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C53FD0C-B1DC-E141-90F0-958953CFC6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32064" y="3429000"/>
            <a:ext cx="4059936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F5F0BC-E255-C841-9FB2-D5898ADF33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95951" y="1699219"/>
            <a:ext cx="8800096" cy="795787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/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3C10868-D381-D148-A04D-51D793729E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847" y="4719762"/>
            <a:ext cx="3036306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bg2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F56925B-FE49-864C-BCE2-2C4BDFAA00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7847" y="3793503"/>
            <a:ext cx="3036305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bg2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91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5B5204-28C8-E44F-A86F-32B498F4E9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5131 w 12192000"/>
              <a:gd name="connsiteY0" fmla="*/ 838931 h 6858000"/>
              <a:gd name="connsiteX1" fmla="*/ 11276869 w 12192000"/>
              <a:gd name="connsiteY1" fmla="*/ 838931 h 6858000"/>
              <a:gd name="connsiteX2" fmla="*/ 11276869 w 12192000"/>
              <a:gd name="connsiteY2" fmla="*/ 5893657 h 6858000"/>
              <a:gd name="connsiteX3" fmla="*/ 915131 w 12192000"/>
              <a:gd name="connsiteY3" fmla="*/ 5893657 h 6858000"/>
              <a:gd name="connsiteX4" fmla="*/ 838200 w 12192000"/>
              <a:gd name="connsiteY4" fmla="*/ 762000 h 6858000"/>
              <a:gd name="connsiteX5" fmla="*/ 838200 w 12192000"/>
              <a:gd name="connsiteY5" fmla="*/ 5970588 h 6858000"/>
              <a:gd name="connsiteX6" fmla="*/ 11353800 w 12192000"/>
              <a:gd name="connsiteY6" fmla="*/ 5970588 h 6858000"/>
              <a:gd name="connsiteX7" fmla="*/ 11353800 w 12192000"/>
              <a:gd name="connsiteY7" fmla="*/ 7620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5131" y="838931"/>
                </a:moveTo>
                <a:lnTo>
                  <a:pt x="11276869" y="838931"/>
                </a:lnTo>
                <a:lnTo>
                  <a:pt x="11276869" y="5893657"/>
                </a:lnTo>
                <a:lnTo>
                  <a:pt x="915131" y="5893657"/>
                </a:lnTo>
                <a:close/>
                <a:moveTo>
                  <a:pt x="838200" y="762000"/>
                </a:moveTo>
                <a:lnTo>
                  <a:pt x="838200" y="5970588"/>
                </a:lnTo>
                <a:lnTo>
                  <a:pt x="11353800" y="5970588"/>
                </a:lnTo>
                <a:lnTo>
                  <a:pt x="11353800" y="762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6475"/>
            <a:ext cx="10515600" cy="13255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4BB6CA-D6FD-4640-9A59-A33350DBE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128" y="4698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1129" y="3772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7128" y="4698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97129" y="3772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956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1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7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97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35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33190" y="4778308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3191" y="3852049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7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97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197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190" y="4778308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7191" y="3852049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1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1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595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774193"/>
            <a:ext cx="4072130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72130" y="4774195"/>
            <a:ext cx="4081270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3400" y="4774194"/>
            <a:ext cx="4038600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110A1B4-AB77-864B-B93F-F28A82526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47278"/>
            <a:ext cx="4059936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911B599-DCFD-2A4C-816B-38B258B72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2130" y="1947278"/>
            <a:ext cx="4059936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41FAB79-2CD0-1F4F-8D6D-89BBDBD10E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3400" y="1947277"/>
            <a:ext cx="4038600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1CBA4-BF0F-F64D-A26B-C41A8903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76" y="603183"/>
            <a:ext cx="10979654" cy="810532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1642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1231034"/>
            <a:ext cx="3207255" cy="219796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55546" y="0"/>
            <a:ext cx="8236454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3429000"/>
            <a:ext cx="3207255" cy="1938771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2503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1231034"/>
            <a:ext cx="3207255" cy="2197966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55546" y="0"/>
            <a:ext cx="7398254" cy="6857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3429000"/>
            <a:ext cx="3207255" cy="1938771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023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77" y="1231034"/>
            <a:ext cx="4431771" cy="2197966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18753" y="0"/>
            <a:ext cx="5131981" cy="6857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1477" y="3429000"/>
            <a:ext cx="4431771" cy="1938771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3312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17" y="1231034"/>
            <a:ext cx="3506969" cy="4553078"/>
          </a:xfrm>
        </p:spPr>
        <p:txBody>
          <a:bodyPr anchor="ctr">
            <a:norm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80114" y="0"/>
            <a:ext cx="4431772" cy="6857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43014" y="1231034"/>
            <a:ext cx="3506969" cy="4553078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/>
            </a:lvl1pPr>
            <a:lvl2pPr marL="457200" indent="0" algn="l">
              <a:buNone/>
              <a:defRPr sz="1600" b="0" i="0"/>
            </a:lvl2pPr>
            <a:lvl3pPr marL="914400" indent="0" algn="l">
              <a:buNone/>
              <a:defRPr sz="1400" b="0" i="0"/>
            </a:lvl3pPr>
            <a:lvl4pPr marL="1371600" indent="0" algn="l">
              <a:buNone/>
              <a:defRPr sz="1200" b="0" i="0"/>
            </a:lvl4pPr>
            <a:lvl5pPr marL="1828800" indent="0" algn="l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340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967784"/>
            <a:ext cx="7323826" cy="89547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B2149F-603D-7843-9D40-B4F0702171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4146" y="1998921"/>
            <a:ext cx="7323826" cy="4221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93629" y="2459614"/>
            <a:ext cx="320725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4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F6D277-3820-1440-9688-2E759615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9056"/>
            <a:ext cx="10515600" cy="13255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BC4F468-92DA-1344-817F-5C3B436262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664619"/>
            <a:ext cx="10515600" cy="265166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latin typeface="Chivo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387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89" y="224003"/>
            <a:ext cx="7323826" cy="89547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B2149F-603D-7843-9D40-B4F0702171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681398"/>
            <a:ext cx="10292316" cy="32010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68490" y="1119482"/>
            <a:ext cx="7323826" cy="1540652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987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146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2875829"/>
            <a:ext cx="11443710" cy="7666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F869854-3722-4B4B-9DA3-B5247AF21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8231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03B086-70F9-6647-BA92-BB712C636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2316" y="3845646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96402" y="3845646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00E4FC5-3C29-A34A-9ED0-9BB0AABEE5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2316" y="365125"/>
            <a:ext cx="5495538" cy="2197966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A2362EC-5402-4541-ADB3-E692FB79A2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6" y="3845646"/>
            <a:ext cx="5495538" cy="2197966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205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146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365125"/>
            <a:ext cx="3207255" cy="219796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F869854-3722-4B4B-9DA3-B5247AF21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71140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03B086-70F9-6647-BA92-BB712C636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68134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4146" y="2766219"/>
            <a:ext cx="7915442" cy="3454472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BDCB00E-E181-034A-B4E2-2FB1C9C17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10599" y="2766219"/>
            <a:ext cx="3207255" cy="3454472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0434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146" y="697634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F869854-3722-4B4B-9DA3-B5247AF21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3540" y="697634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03B086-70F9-6647-BA92-BB712C636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4145" y="3532908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23540" y="3532908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DFC60-50BC-894B-8B80-24E61B8F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934" y="1888691"/>
            <a:ext cx="528086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A80F8A3-B225-6547-B2D1-86354B64A7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3435925"/>
            <a:ext cx="5257800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0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rgbClr val="F88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BB8533-D7B6-644D-BD33-D13D8516B8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762000"/>
            <a:ext cx="10515600" cy="5208588"/>
          </a:xfrm>
          <a:solidFill>
            <a:schemeClr val="bg1">
              <a:alpha val="34000"/>
            </a:schemeClr>
          </a:solidFill>
        </p:spPr>
        <p:txBody>
          <a:bodyPr anchor="ctr"/>
          <a:lstStyle>
            <a:lvl1pPr marL="0" indent="0" algn="ctr">
              <a:buNone/>
              <a:defRPr b="0" i="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F6D277-3820-1440-9688-2E759615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7921" y="2276475"/>
            <a:ext cx="4478079" cy="1325563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B1C4F-631A-2841-BCDB-E21EE524FA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17921" y="3602038"/>
            <a:ext cx="4478079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2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93344" y="0"/>
            <a:ext cx="4405312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5660800-BC7C-3D4D-BB4D-D14309B62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4772" y="1446028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B0B1F9-E45E-7246-93FB-0390711AB9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772" y="4580749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C7732C0-67A9-5747-8D6C-C098C12A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80474" y="1446028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5FCAB5F-601E-724F-A4FC-9B65024475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80474" y="4580749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418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365126"/>
            <a:ext cx="5181600" cy="266945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5999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6C4427-8EB4-564E-BF01-EADFAFB3E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6213" y="3214688"/>
            <a:ext cx="5181600" cy="3141661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59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4A015D-571F-1F4B-974B-CBD2C44674A0}"/>
              </a:ext>
            </a:extLst>
          </p:cNvPr>
          <p:cNvSpPr/>
          <p:nvPr userDrawn="1"/>
        </p:nvSpPr>
        <p:spPr>
          <a:xfrm>
            <a:off x="3687412" y="0"/>
            <a:ext cx="4677631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827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" y="0"/>
            <a:ext cx="3678237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6C4427-8EB4-564E-BF01-EADFAFB3E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69634" y="1496290"/>
            <a:ext cx="3913187" cy="4723536"/>
          </a:xfrm>
        </p:spPr>
        <p:txBody>
          <a:bodyPr/>
          <a:lstStyle>
            <a:lvl1pPr marL="0" indent="0">
              <a:buNone/>
              <a:defRPr b="0" i="0"/>
            </a:lvl1pPr>
            <a:lvl2pPr marL="457200" indent="0">
              <a:buNone/>
              <a:defRPr b="0" i="0"/>
            </a:lvl2pPr>
            <a:lvl3pPr marL="914400" indent="0">
              <a:buNone/>
              <a:defRPr b="0" i="0"/>
            </a:lvl3pPr>
            <a:lvl4pPr marL="1371600" indent="0">
              <a:buNone/>
              <a:defRPr b="0" i="0"/>
            </a:lvl4pPr>
            <a:lvl5pPr marL="1828800" indent="0">
              <a:buNone/>
              <a:defRPr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968" y="401781"/>
            <a:ext cx="3896519" cy="109450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CDEBD39-CAFB-764B-A906-1F6F43175C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71055" y="4281054"/>
            <a:ext cx="3328194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18EBCA8-64DD-DE4F-8610-06030AD6F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5849" y="1732683"/>
            <a:ext cx="3333400" cy="2548371"/>
          </a:xfrm>
        </p:spPr>
        <p:txBody>
          <a:bodyPr anchor="b"/>
          <a:lstStyle>
            <a:lvl1pPr marL="0" indent="0">
              <a:buNone/>
              <a:defRPr b="1" i="0" cap="all" baseline="0">
                <a:latin typeface="Oswald SemiBold" pitchFamily="2" charset="77"/>
              </a:defRPr>
            </a:lvl1pPr>
            <a:lvl2pPr marL="457200" indent="0">
              <a:buNone/>
              <a:defRPr b="1" i="0" cap="all" baseline="0">
                <a:latin typeface="Oswald SemiBold" pitchFamily="2" charset="77"/>
              </a:defRPr>
            </a:lvl2pPr>
            <a:lvl3pPr marL="914400" indent="0">
              <a:buNone/>
              <a:defRPr b="1" i="0" cap="all" baseline="0">
                <a:latin typeface="Oswald SemiBold" pitchFamily="2" charset="77"/>
              </a:defRPr>
            </a:lvl3pPr>
            <a:lvl4pPr marL="1371600" indent="0">
              <a:buNone/>
              <a:defRPr b="1" i="0" cap="all" baseline="0">
                <a:latin typeface="Oswald SemiBold" pitchFamily="2" charset="77"/>
              </a:defRPr>
            </a:lvl4pPr>
            <a:lvl5pPr marL="1828800" indent="0">
              <a:buNone/>
              <a:defRPr b="1" i="0" cap="all" baseline="0">
                <a:latin typeface="Oswald SemiBol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2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497475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6" y="2228131"/>
            <a:ext cx="3466088" cy="120087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2956" y="2228130"/>
            <a:ext cx="3466088" cy="120087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51766" y="2228129"/>
            <a:ext cx="3466088" cy="120087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4" y="3429002"/>
            <a:ext cx="3466088" cy="1938771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2956" y="3429001"/>
            <a:ext cx="3466088" cy="1938771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51764" y="3429000"/>
            <a:ext cx="3466088" cy="1938771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0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497475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2972410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0629" y="2972409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7112" y="2972408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3" y="4173281"/>
            <a:ext cx="365074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0627" y="4173280"/>
            <a:ext cx="365074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110" y="4173279"/>
            <a:ext cx="365074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5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B6463-B070-BB45-90E2-9C1C867A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BF2F-F7D7-2B45-880A-9B98D91F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1682-1BF7-EE41-9243-D95AF59C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2">
                    <a:lumMod val="25000"/>
                  </a:schemeClr>
                </a:solidFill>
                <a:latin typeface="Oswald Medium" pitchFamily="2" charset="77"/>
              </a:defRPr>
            </a:lvl1pPr>
          </a:lstStyle>
          <a:p>
            <a:fld id="{CC488FE3-79BF-DB4F-B648-6A8349C22FAF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42CB-2366-3F4E-9D73-1789D4B06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bg2">
                    <a:lumMod val="25000"/>
                  </a:schemeClr>
                </a:solidFill>
                <a:latin typeface="Oswald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88C8-E345-D145-89E4-13B882F9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2">
                    <a:lumMod val="25000"/>
                  </a:schemeClr>
                </a:solidFill>
                <a:latin typeface="Oswald Medium" pitchFamily="2" charset="77"/>
              </a:defRPr>
            </a:lvl1pPr>
          </a:lstStyle>
          <a:p>
            <a:fld id="{7E324480-4799-EE47-8D39-A19AEB8288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4" r:id="rId2"/>
    <p:sldLayoutId id="2147483756" r:id="rId3"/>
    <p:sldLayoutId id="2147483675" r:id="rId4"/>
    <p:sldLayoutId id="2147483650" r:id="rId5"/>
    <p:sldLayoutId id="2147483676" r:id="rId6"/>
    <p:sldLayoutId id="2147483677" r:id="rId7"/>
    <p:sldLayoutId id="2147483670" r:id="rId8"/>
    <p:sldLayoutId id="2147483759" r:id="rId9"/>
    <p:sldLayoutId id="2147483760" r:id="rId10"/>
    <p:sldLayoutId id="2147483758" r:id="rId11"/>
    <p:sldLayoutId id="2147483687" r:id="rId12"/>
    <p:sldLayoutId id="2147483680" r:id="rId13"/>
    <p:sldLayoutId id="2147483686" r:id="rId14"/>
    <p:sldLayoutId id="2147483761" r:id="rId15"/>
    <p:sldLayoutId id="2147483762" r:id="rId16"/>
    <p:sldLayoutId id="2147483678" r:id="rId17"/>
    <p:sldLayoutId id="2147483763" r:id="rId18"/>
    <p:sldLayoutId id="2147483688" r:id="rId19"/>
    <p:sldLayoutId id="2147483689" r:id="rId20"/>
    <p:sldLayoutId id="2147483764" r:id="rId21"/>
    <p:sldLayoutId id="2147483765" r:id="rId22"/>
    <p:sldLayoutId id="2147483766" r:id="rId23"/>
    <p:sldLayoutId id="2147483767" r:id="rId24"/>
    <p:sldLayoutId id="2147483679" r:id="rId25"/>
    <p:sldLayoutId id="2147483681" r:id="rId26"/>
    <p:sldLayoutId id="2147483682" r:id="rId27"/>
    <p:sldLayoutId id="2147483684" r:id="rId28"/>
    <p:sldLayoutId id="2147483683" r:id="rId29"/>
    <p:sldLayoutId id="2147483685" r:id="rId30"/>
    <p:sldLayoutId id="2147483671" r:id="rId31"/>
    <p:sldLayoutId id="2147483673" r:id="rId32"/>
    <p:sldLayoutId id="2147483672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all" baseline="0">
          <a:solidFill>
            <a:schemeClr val="accent1"/>
          </a:solidFill>
          <a:latin typeface="Oswald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i-storage.cloud.toast.com/v1/AUTH_c7a133d981484d1687bdce877f0e4537/DK-LAB-IMAGE/%E1%84%89%E1%85%B5%E1%84%8B%E1%85%A7%E1%86%AB%E1%84%8B%E1%85%A7%E1%86%BC%E1%84%89%E1%85%A1%E1%86%BC%20%E1%84%91%E1%85%A7%E1%86%AB%E1%84%8C%E1%85%B5%E1%86%B8%E1%84%87%E1%85%A9%E1%86%AB.mp4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A47A1D4C-C5C0-F64D-BF73-AEF300861D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2000"/>
          </a:blip>
          <a:srcRect t="7746" b="7746"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8CE686-9202-4CDB-8A30-4F67E5CC45F0}"/>
              </a:ext>
            </a:extLst>
          </p:cNvPr>
          <p:cNvSpPr txBox="1"/>
          <p:nvPr/>
        </p:nvSpPr>
        <p:spPr>
          <a:xfrm>
            <a:off x="706120" y="1330036"/>
            <a:ext cx="7445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Hello Platform</a:t>
            </a:r>
            <a:endParaRPr lang="ko-KR" altLang="en-US" sz="6000" b="1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67BA39-4BBC-4AC2-9736-093F087DE99C}"/>
              </a:ext>
            </a:extLst>
          </p:cNvPr>
          <p:cNvCxnSpPr/>
          <p:nvPr/>
        </p:nvCxnSpPr>
        <p:spPr>
          <a:xfrm>
            <a:off x="706120" y="5069840"/>
            <a:ext cx="10779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2">
            <a:extLst>
              <a:ext uri="{FF2B5EF4-FFF2-40B4-BE49-F238E27FC236}">
                <a16:creationId xmlns:a16="http://schemas.microsoft.com/office/drawing/2014/main" id="{764DD007-23C8-429B-A396-FF53DE1B7A60}"/>
              </a:ext>
            </a:extLst>
          </p:cNvPr>
          <p:cNvSpPr txBox="1">
            <a:spLocks/>
          </p:cNvSpPr>
          <p:nvPr/>
        </p:nvSpPr>
        <p:spPr>
          <a:xfrm>
            <a:off x="7433425" y="5450536"/>
            <a:ext cx="4052455" cy="71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단꾸코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764DD007-23C8-429B-A396-FF53DE1B7A60}"/>
              </a:ext>
            </a:extLst>
          </p:cNvPr>
          <p:cNvSpPr txBox="1">
            <a:spLocks/>
          </p:cNvSpPr>
          <p:nvPr/>
        </p:nvSpPr>
        <p:spPr>
          <a:xfrm>
            <a:off x="5677174" y="4353392"/>
            <a:ext cx="5808706" cy="71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대학 연구실에 대한 인식을 바꾸다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42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개발기술</a:t>
            </a:r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FDDC4F56-E46D-4402-850D-F9A2DF72406B}"/>
              </a:ext>
            </a:extLst>
          </p:cNvPr>
          <p:cNvSpPr/>
          <p:nvPr/>
        </p:nvSpPr>
        <p:spPr>
          <a:xfrm>
            <a:off x="750916" y="1140483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스택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33C487-CE68-9D4C-A6BD-32A87801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48" y="1901507"/>
            <a:ext cx="4122011" cy="2383476"/>
          </a:xfrm>
          <a:prstGeom prst="rect">
            <a:avLst/>
          </a:prstGeom>
        </p:spPr>
      </p:pic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FF13784-1E28-B14C-BBDD-35166F57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774" y="2256304"/>
            <a:ext cx="3705143" cy="16738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2DAD7F-A74D-F74C-BB05-A01B477D9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632" y="4399675"/>
            <a:ext cx="2945425" cy="22147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01BF43-55F0-F548-A51C-B0F7BE6F8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246" y="4284983"/>
            <a:ext cx="2255614" cy="159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466D3-2129-EB4D-89FA-3548C0231D86}"/>
              </a:ext>
            </a:extLst>
          </p:cNvPr>
          <p:cNvSpPr txBox="1"/>
          <p:nvPr/>
        </p:nvSpPr>
        <p:spPr>
          <a:xfrm>
            <a:off x="2500283" y="3800958"/>
            <a:ext cx="12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Front-</a:t>
            </a:r>
            <a:r>
              <a:rPr kumimoji="1" lang="en-US" altLang="ko-KR" dirty="0"/>
              <a:t>End</a:t>
            </a:r>
            <a:endParaRPr kumimoji="1" lang="x-none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CB9E5-A95E-B145-97B7-69DB8EC49783}"/>
              </a:ext>
            </a:extLst>
          </p:cNvPr>
          <p:cNvSpPr txBox="1"/>
          <p:nvPr/>
        </p:nvSpPr>
        <p:spPr>
          <a:xfrm>
            <a:off x="7646894" y="3800958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Back-End</a:t>
            </a:r>
            <a:endParaRPr kumimoji="1" lang="x-none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0D092-435C-9D49-A4BB-785EFF532067}"/>
              </a:ext>
            </a:extLst>
          </p:cNvPr>
          <p:cNvSpPr txBox="1"/>
          <p:nvPr/>
        </p:nvSpPr>
        <p:spPr>
          <a:xfrm>
            <a:off x="2500283" y="5885075"/>
            <a:ext cx="16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RDBMS</a:t>
            </a:r>
            <a:endParaRPr kumimoji="1" lang="x-none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539EC-2389-1D42-9D1E-7DD684A674CB}"/>
              </a:ext>
            </a:extLst>
          </p:cNvPr>
          <p:cNvSpPr txBox="1"/>
          <p:nvPr/>
        </p:nvSpPr>
        <p:spPr>
          <a:xfrm>
            <a:off x="7897906" y="5879176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Cloud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8295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 </a:t>
            </a:r>
            <a:r>
              <a:rPr lang="ko-KR" altLang="en-US" sz="3200" dirty="0" err="1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시연영상</a:t>
            </a:r>
            <a:endParaRPr lang="ko-KR" altLang="en-US" sz="3200" dirty="0">
              <a:solidFill>
                <a:srgbClr val="F57E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FDDC4F56-E46D-4402-850D-F9A2DF72406B}"/>
              </a:ext>
            </a:extLst>
          </p:cNvPr>
          <p:cNvSpPr/>
          <p:nvPr/>
        </p:nvSpPr>
        <p:spPr>
          <a:xfrm>
            <a:off x="750916" y="1140483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스택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" name="그림 16">
            <a:hlinkClick r:id="rId2"/>
            <a:extLst>
              <a:ext uri="{FF2B5EF4-FFF2-40B4-BE49-F238E27FC236}">
                <a16:creationId xmlns:a16="http://schemas.microsoft.com/office/drawing/2014/main" id="{3E9F4D9C-616C-5A4E-B671-D159D5B4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15" y="2180456"/>
            <a:ext cx="8731624" cy="40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@Dankkuko">
            <a:extLst>
              <a:ext uri="{FF2B5EF4-FFF2-40B4-BE49-F238E27FC236}">
                <a16:creationId xmlns:a16="http://schemas.microsoft.com/office/drawing/2014/main" id="{2C91855F-4550-46AF-9998-A5581DBF8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9192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2157A3-38B9-4F40-9207-22B67A3945D0}"/>
              </a:ext>
            </a:extLst>
          </p:cNvPr>
          <p:cNvSpPr txBox="1"/>
          <p:nvPr/>
        </p:nvSpPr>
        <p:spPr>
          <a:xfrm>
            <a:off x="2479040" y="880874"/>
            <a:ext cx="7233920" cy="4832092"/>
          </a:xfrm>
          <a:prstGeom prst="rect">
            <a:avLst/>
          </a:prstGeom>
          <a:solidFill>
            <a:srgbClr val="033249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2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711749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연구실 통합 관리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Hello.Lab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8" name="Picture 2" descr="C:\Users\김재원\Desktop\지민\DK-Lab\client\src\components\views\hellolab.png">
            <a:extLst>
              <a:ext uri="{FF2B5EF4-FFF2-40B4-BE49-F238E27FC236}">
                <a16:creationId xmlns:a16="http://schemas.microsoft.com/office/drawing/2014/main" id="{BD682721-8BA6-4ADB-8373-870B1E01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503" y="1655022"/>
            <a:ext cx="7644993" cy="382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25735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C0EA0-D69F-4022-B28E-2F35B37DDFAB}"/>
              </a:ext>
            </a:extLst>
          </p:cNvPr>
          <p:cNvSpPr txBox="1"/>
          <p:nvPr/>
        </p:nvSpPr>
        <p:spPr>
          <a:xfrm>
            <a:off x="1651203" y="1954924"/>
            <a:ext cx="28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연구실에 대한 학생들의 인식</a:t>
            </a:r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93F39AA1-36F4-4BC9-9612-70D571408065}"/>
              </a:ext>
            </a:extLst>
          </p:cNvPr>
          <p:cNvGrpSpPr/>
          <p:nvPr/>
        </p:nvGrpSpPr>
        <p:grpSpPr>
          <a:xfrm>
            <a:off x="5979786" y="1954924"/>
            <a:ext cx="189787" cy="4656083"/>
            <a:chOff x="9034155" y="4930632"/>
            <a:chExt cx="175395" cy="6090059"/>
          </a:xfrm>
        </p:grpSpPr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5F7EB66F-5D25-482B-9BE3-84D0704A9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23629" t="18375" r="3730" b="1"/>
            <a:stretch/>
          </p:blipFill>
          <p:spPr>
            <a:xfrm rot="5400000">
              <a:off x="6076823" y="7887964"/>
              <a:ext cx="6090059" cy="175395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 l="23443"/>
          <a:stretch/>
        </p:blipFill>
        <p:spPr bwMode="auto">
          <a:xfrm>
            <a:off x="365081" y="2273343"/>
            <a:ext cx="4413978" cy="452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AC0EA0-D69F-4022-B28E-2F35B37DDFAB}"/>
              </a:ext>
            </a:extLst>
          </p:cNvPr>
          <p:cNvSpPr txBox="1"/>
          <p:nvPr/>
        </p:nvSpPr>
        <p:spPr>
          <a:xfrm>
            <a:off x="4528915" y="2435088"/>
            <a:ext cx="1398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41%</a:t>
            </a:r>
          </a:p>
          <a:p>
            <a:pPr algn="ctr"/>
            <a:r>
              <a:rPr lang="en-US" altLang="ko-KR" sz="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47.5%</a:t>
            </a:r>
          </a:p>
          <a:p>
            <a:pPr algn="ctr"/>
            <a:r>
              <a:rPr lang="en-US" altLang="ko-KR" sz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29.5%</a:t>
            </a:r>
          </a:p>
          <a:p>
            <a:pPr algn="ctr"/>
            <a:r>
              <a:rPr lang="en-US" altLang="ko-KR" sz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18%</a:t>
            </a:r>
          </a:p>
          <a:p>
            <a:pPr algn="ctr"/>
            <a:endParaRPr lang="en-US" altLang="ko-KR" sz="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6.6%</a:t>
            </a:r>
          </a:p>
          <a:p>
            <a:pPr algn="ctr"/>
            <a:r>
              <a:rPr lang="en-US" altLang="ko-KR" sz="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FCB31-4C1A-8A47-A886-5730682F6D83}"/>
              </a:ext>
            </a:extLst>
          </p:cNvPr>
          <p:cNvSpPr txBox="1"/>
          <p:nvPr/>
        </p:nvSpPr>
        <p:spPr>
          <a:xfrm>
            <a:off x="6650847" y="1954924"/>
            <a:ext cx="49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연구실에 지원하지 않은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소속되지 않은 이유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174B7FC3-8688-D141-996B-DC5F7F1A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1558" y="2788813"/>
            <a:ext cx="4072273" cy="320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5E3F64-FFD4-4D79-BDDE-894DB9CD80EE}"/>
              </a:ext>
            </a:extLst>
          </p:cNvPr>
          <p:cNvSpPr/>
          <p:nvPr/>
        </p:nvSpPr>
        <p:spPr>
          <a:xfrm>
            <a:off x="445919" y="2461259"/>
            <a:ext cx="3431815" cy="510099"/>
          </a:xfrm>
          <a:prstGeom prst="rect">
            <a:avLst/>
          </a:prstGeom>
          <a:solidFill>
            <a:srgbClr val="FF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C7948-03C1-444C-BB20-F913BE183E24}"/>
              </a:ext>
            </a:extLst>
          </p:cNvPr>
          <p:cNvSpPr txBox="1"/>
          <p:nvPr/>
        </p:nvSpPr>
        <p:spPr>
          <a:xfrm>
            <a:off x="468571" y="254274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굉장히 폐쇄적이다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5C589B-3AEB-4579-AFB2-566C2D8093EC}"/>
              </a:ext>
            </a:extLst>
          </p:cNvPr>
          <p:cNvSpPr/>
          <p:nvPr/>
        </p:nvSpPr>
        <p:spPr>
          <a:xfrm>
            <a:off x="445919" y="3122101"/>
            <a:ext cx="3973681" cy="510099"/>
          </a:xfrm>
          <a:prstGeom prst="rect">
            <a:avLst/>
          </a:prstGeom>
          <a:solidFill>
            <a:srgbClr val="A3E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1A4F4-DD10-4571-A3D4-678AC293233A}"/>
              </a:ext>
            </a:extLst>
          </p:cNvPr>
          <p:cNvSpPr txBox="1"/>
          <p:nvPr/>
        </p:nvSpPr>
        <p:spPr>
          <a:xfrm>
            <a:off x="420518" y="3173293"/>
            <a:ext cx="3973681" cy="37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연구실에 들어가면 대학원을 가게 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EEA51-4372-49B8-9524-3BA7FF496A86}"/>
              </a:ext>
            </a:extLst>
          </p:cNvPr>
          <p:cNvSpPr txBox="1"/>
          <p:nvPr/>
        </p:nvSpPr>
        <p:spPr>
          <a:xfrm>
            <a:off x="420519" y="3835213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학부생들의 공부를 도와줄 환경이 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B846C-CB73-4C17-8872-289C8B4CF3C6}"/>
              </a:ext>
            </a:extLst>
          </p:cNvPr>
          <p:cNvSpPr txBox="1"/>
          <p:nvPr/>
        </p:nvSpPr>
        <p:spPr>
          <a:xfrm>
            <a:off x="420519" y="4468094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취업을 위한 과제들을 진행할 수 있다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00826-F47C-4934-B3F5-466D61AC46FE}"/>
              </a:ext>
            </a:extLst>
          </p:cNvPr>
          <p:cNvSpPr txBox="1"/>
          <p:nvPr/>
        </p:nvSpPr>
        <p:spPr>
          <a:xfrm>
            <a:off x="1155457" y="511274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61D123-164E-479E-96F0-2C95333DD25A}"/>
              </a:ext>
            </a:extLst>
          </p:cNvPr>
          <p:cNvSpPr txBox="1"/>
          <p:nvPr/>
        </p:nvSpPr>
        <p:spPr>
          <a:xfrm>
            <a:off x="1121817" y="575002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응답없음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9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25735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개요</a:t>
            </a:r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93F39AA1-36F4-4BC9-9612-70D571408065}"/>
              </a:ext>
            </a:extLst>
          </p:cNvPr>
          <p:cNvGrpSpPr/>
          <p:nvPr/>
        </p:nvGrpSpPr>
        <p:grpSpPr>
          <a:xfrm>
            <a:off x="5979786" y="1954924"/>
            <a:ext cx="189787" cy="4656083"/>
            <a:chOff x="9034155" y="4930632"/>
            <a:chExt cx="175395" cy="6090059"/>
          </a:xfrm>
        </p:grpSpPr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5F7EB66F-5D25-482B-9BE3-84D0704A9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23629" t="18375" r="3730" b="1"/>
            <a:stretch/>
          </p:blipFill>
          <p:spPr>
            <a:xfrm rot="5400000">
              <a:off x="6076823" y="7887964"/>
              <a:ext cx="6090059" cy="17539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797E0D-40A8-8346-BC9C-57845024D77B}"/>
              </a:ext>
            </a:extLst>
          </p:cNvPr>
          <p:cNvSpPr txBox="1"/>
          <p:nvPr/>
        </p:nvSpPr>
        <p:spPr>
          <a:xfrm>
            <a:off x="7100854" y="1954924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변화된 인식의 연구실 가입 희망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B78BEC87-2818-BA4B-AD09-5B1E5EE4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076" y="2431412"/>
            <a:ext cx="3284105" cy="33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16CA2A8D-C281-D141-A8AF-D02564674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4971" y="5799012"/>
            <a:ext cx="3860252" cy="85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67EAF43-1818-8849-9CA9-6F8F7F2FFA69}"/>
              </a:ext>
            </a:extLst>
          </p:cNvPr>
          <p:cNvSpPr/>
          <p:nvPr/>
        </p:nvSpPr>
        <p:spPr>
          <a:xfrm>
            <a:off x="8673556" y="4190859"/>
            <a:ext cx="1293018" cy="7825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70322AB-9569-FE47-9A29-E1A1BBA14ED9}"/>
              </a:ext>
            </a:extLst>
          </p:cNvPr>
          <p:cNvSpPr/>
          <p:nvPr/>
        </p:nvSpPr>
        <p:spPr>
          <a:xfrm>
            <a:off x="7508110" y="3176600"/>
            <a:ext cx="1293018" cy="7825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68CEE-F583-DB40-A396-B381AB4B44A1}"/>
              </a:ext>
            </a:extLst>
          </p:cNvPr>
          <p:cNvSpPr txBox="1"/>
          <p:nvPr/>
        </p:nvSpPr>
        <p:spPr>
          <a:xfrm>
            <a:off x="1112472" y="1954924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연구실 정보 부재 해결 시 연구실 가입 희망</a:t>
            </a: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69A35336-0ECB-0644-8697-043362CA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1877" y="2314208"/>
            <a:ext cx="4072251" cy="331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90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84727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서비스 현황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요함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2A8D0-25F3-2649-8F92-3B77B5E8CC07}"/>
              </a:ext>
            </a:extLst>
          </p:cNvPr>
          <p:cNvSpPr txBox="1"/>
          <p:nvPr/>
        </p:nvSpPr>
        <p:spPr>
          <a:xfrm>
            <a:off x="1219199" y="3451813"/>
            <a:ext cx="4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x-none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대학원생</a:t>
            </a: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중심</a:t>
            </a:r>
            <a:endParaRPr kumimoji="1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0F08F-D686-B643-ACDE-0C864E132533}"/>
              </a:ext>
            </a:extLst>
          </p:cNvPr>
          <p:cNvSpPr txBox="1"/>
          <p:nvPr/>
        </p:nvSpPr>
        <p:spPr>
          <a:xfrm>
            <a:off x="6687674" y="3422262"/>
            <a:ext cx="395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x-none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대학원생</a:t>
            </a: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뿐만 아닌 학부연구생</a:t>
            </a:r>
            <a:endParaRPr kumimoji="1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ABDAD-0AA9-D442-AC33-EA40B396AA41}"/>
              </a:ext>
            </a:extLst>
          </p:cNvPr>
          <p:cNvSpPr txBox="1"/>
          <p:nvPr/>
        </p:nvSpPr>
        <p:spPr>
          <a:xfrm>
            <a:off x="1461245" y="2644483"/>
            <a:ext cx="416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현황</a:t>
            </a:r>
            <a:endParaRPr kumimoji="1" lang="x-none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028C1-CB8D-9E41-A13A-0A4F2B38D068}"/>
              </a:ext>
            </a:extLst>
          </p:cNvPr>
          <p:cNvSpPr txBox="1"/>
          <p:nvPr/>
        </p:nvSpPr>
        <p:spPr>
          <a:xfrm>
            <a:off x="7566215" y="2638940"/>
            <a:ext cx="3074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Hello.Lab</a:t>
            </a:r>
            <a:endParaRPr kumimoji="1" lang="x-none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5A48B-3BC1-7C4A-916F-2AA458315ABD}"/>
              </a:ext>
            </a:extLst>
          </p:cNvPr>
          <p:cNvSpPr txBox="1"/>
          <p:nvPr/>
        </p:nvSpPr>
        <p:spPr>
          <a:xfrm>
            <a:off x="1219200" y="3915611"/>
            <a:ext cx="26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진학 정보만을 제공</a:t>
            </a:r>
            <a:endParaRPr kumimoji="1" lang="x-none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x-none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CCE14-0E09-3F4E-8400-C662B37576C8}"/>
              </a:ext>
            </a:extLst>
          </p:cNvPr>
          <p:cNvSpPr txBox="1"/>
          <p:nvPr/>
        </p:nvSpPr>
        <p:spPr>
          <a:xfrm>
            <a:off x="6687674" y="4195945"/>
            <a:ext cx="3747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연구실 관리 및 지원</a:t>
            </a:r>
            <a:endParaRPr kumimoji="1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관리</a:t>
            </a:r>
            <a:endParaRPr kumimoji="1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및 취업 연계 </a:t>
            </a:r>
            <a:endParaRPr kumimoji="1"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 커뮤니케이션 제공</a:t>
            </a:r>
            <a:endParaRPr kumimoji="1" lang="x-none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x-none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04004D49-D93B-5244-B8A9-877132D97CA4}"/>
              </a:ext>
            </a:extLst>
          </p:cNvPr>
          <p:cNvSpPr/>
          <p:nvPr/>
        </p:nvSpPr>
        <p:spPr>
          <a:xfrm>
            <a:off x="5210990" y="3487772"/>
            <a:ext cx="1165408" cy="717177"/>
          </a:xfrm>
          <a:prstGeom prst="rightArrow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1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>
            <a:extLst>
              <a:ext uri="{FF2B5EF4-FFF2-40B4-BE49-F238E27FC236}">
                <a16:creationId xmlns:a16="http://schemas.microsoft.com/office/drawing/2014/main" id="{3E51DFD5-7EC0-4AF2-B5C7-E7096A974C5F}"/>
              </a:ext>
            </a:extLst>
          </p:cNvPr>
          <p:cNvSpPr/>
          <p:nvPr/>
        </p:nvSpPr>
        <p:spPr>
          <a:xfrm>
            <a:off x="750915" y="504312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흐름도 및 제공 대상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968325-E938-7D4A-96AA-85274683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12" y="1489206"/>
            <a:ext cx="10352376" cy="5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5">
            <a:extLst>
              <a:ext uri="{FF2B5EF4-FFF2-40B4-BE49-F238E27FC236}">
                <a16:creationId xmlns:a16="http://schemas.microsoft.com/office/drawing/2014/main" id="{87B71C75-B1B1-4BD7-85B6-E85CF3319231}"/>
              </a:ext>
            </a:extLst>
          </p:cNvPr>
          <p:cNvSpPr/>
          <p:nvPr/>
        </p:nvSpPr>
        <p:spPr>
          <a:xfrm>
            <a:off x="750915" y="504312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F57E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모델</a:t>
            </a:r>
          </a:p>
        </p:txBody>
      </p:sp>
      <p:sp>
        <p:nvSpPr>
          <p:cNvPr id="60" name="타원 59"/>
          <p:cNvSpPr/>
          <p:nvPr/>
        </p:nvSpPr>
        <p:spPr>
          <a:xfrm>
            <a:off x="3069642" y="3509084"/>
            <a:ext cx="1514475" cy="1174099"/>
          </a:xfrm>
          <a:prstGeom prst="ellipse">
            <a:avLst/>
          </a:prstGeom>
          <a:solidFill>
            <a:srgbClr val="F9B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</a:t>
            </a:r>
          </a:p>
          <a:p>
            <a:pPr algn="ctr"/>
            <a:r>
              <a:rPr lang="en-US" altLang="ko-KR" b="0" i="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Job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1886799-2AAB-2141-A790-B75CE69284AA}"/>
              </a:ext>
            </a:extLst>
          </p:cNvPr>
          <p:cNvCxnSpPr/>
          <p:nvPr/>
        </p:nvCxnSpPr>
        <p:spPr>
          <a:xfrm>
            <a:off x="6166338" y="2876797"/>
            <a:ext cx="3" cy="5407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551EE01-1BEF-4F40-B730-ED485C57410F}"/>
              </a:ext>
            </a:extLst>
          </p:cNvPr>
          <p:cNvCxnSpPr/>
          <p:nvPr/>
        </p:nvCxnSpPr>
        <p:spPr>
          <a:xfrm flipH="1">
            <a:off x="6178064" y="4830187"/>
            <a:ext cx="3" cy="4112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50A5CFA-6817-9445-AB8D-7353C672E437}"/>
              </a:ext>
            </a:extLst>
          </p:cNvPr>
          <p:cNvCxnSpPr/>
          <p:nvPr/>
        </p:nvCxnSpPr>
        <p:spPr>
          <a:xfrm flipH="1">
            <a:off x="4421617" y="2889885"/>
            <a:ext cx="634934" cy="7127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041AB97-E3C4-AE4A-8904-3C8C50795D2B}"/>
              </a:ext>
            </a:extLst>
          </p:cNvPr>
          <p:cNvCxnSpPr/>
          <p:nvPr/>
        </p:nvCxnSpPr>
        <p:spPr>
          <a:xfrm>
            <a:off x="4315435" y="4683183"/>
            <a:ext cx="741116" cy="7043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CFDA41E-494B-2A44-9DA2-0AF0E700AFE6}"/>
              </a:ext>
            </a:extLst>
          </p:cNvPr>
          <p:cNvCxnSpPr/>
          <p:nvPr/>
        </p:nvCxnSpPr>
        <p:spPr>
          <a:xfrm>
            <a:off x="2298117" y="4096132"/>
            <a:ext cx="748079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82A0E26-2D34-724D-A71B-2E189D506F10}"/>
              </a:ext>
            </a:extLst>
          </p:cNvPr>
          <p:cNvCxnSpPr/>
          <p:nvPr/>
        </p:nvCxnSpPr>
        <p:spPr>
          <a:xfrm flipV="1">
            <a:off x="7206456" y="2110152"/>
            <a:ext cx="48183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420D86D-A217-B14D-87E5-A48C19717328}"/>
              </a:ext>
            </a:extLst>
          </p:cNvPr>
          <p:cNvCxnSpPr/>
          <p:nvPr/>
        </p:nvCxnSpPr>
        <p:spPr>
          <a:xfrm>
            <a:off x="9284823" y="2110152"/>
            <a:ext cx="5238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056551" y="1402960"/>
            <a:ext cx="2078898" cy="1404035"/>
          </a:xfrm>
          <a:prstGeom prst="roundRect">
            <a:avLst/>
          </a:prstGeom>
          <a:solidFill>
            <a:srgbClr val="99CCFF">
              <a:alpha val="54902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endParaRPr lang="ko-KR" altLang="en-US" b="1" i="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4275" y="3509084"/>
            <a:ext cx="1514475" cy="1174099"/>
          </a:xfrm>
          <a:prstGeom prst="ellipse">
            <a:avLst/>
          </a:prstGeom>
          <a:solidFill>
            <a:srgbClr val="F9B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</a:t>
            </a:r>
          </a:p>
          <a:p>
            <a:pPr algn="ctr"/>
            <a:r>
              <a:rPr lang="en-US" altLang="ko-KR" b="0" i="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</a:t>
            </a:r>
          </a:p>
        </p:txBody>
      </p:sp>
      <p:sp>
        <p:nvSpPr>
          <p:cNvPr id="27" name="타원 26"/>
          <p:cNvSpPr/>
          <p:nvPr/>
        </p:nvSpPr>
        <p:spPr>
          <a:xfrm>
            <a:off x="7723456" y="1523102"/>
            <a:ext cx="1514475" cy="1174099"/>
          </a:xfrm>
          <a:prstGeom prst="ellipse">
            <a:avLst/>
          </a:prstGeom>
          <a:solidFill>
            <a:srgbClr val="F9B0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</a:t>
            </a:r>
          </a:p>
          <a:p>
            <a:pPr algn="ctr"/>
            <a:r>
              <a:rPr lang="en-US" altLang="ko-KR" b="0" i="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Study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890717" y="1391237"/>
            <a:ext cx="2078898" cy="1404035"/>
          </a:xfrm>
          <a:prstGeom prst="roundRect">
            <a:avLst/>
          </a:prstGeom>
          <a:solidFill>
            <a:srgbClr val="99CCFF">
              <a:alpha val="54902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교육자</a:t>
            </a:r>
            <a:endParaRPr lang="ko-KR" altLang="en-US" b="1" i="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41300" y="3555791"/>
            <a:ext cx="17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취업 연계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8031" y="4976139"/>
            <a:ext cx="174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컨텍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수수료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371235" y="4360017"/>
            <a:ext cx="15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연구실 홍보 수수료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929543" y="2697201"/>
            <a:ext cx="1977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생성 및 추천 수수료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510927" y="2889885"/>
            <a:ext cx="730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유저확보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64627" y="4710848"/>
            <a:ext cx="1563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연구실 관리 서비스 제공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613601" y="1299732"/>
            <a:ext cx="1699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 제공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852304" y="2374035"/>
            <a:ext cx="1321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등록 수수료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62727" y="5368754"/>
            <a:ext cx="2078898" cy="1404035"/>
          </a:xfrm>
          <a:prstGeom prst="roundRect">
            <a:avLst/>
          </a:prstGeom>
          <a:solidFill>
            <a:srgbClr val="99CCFF">
              <a:alpha val="54902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연구실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5773" y="3394114"/>
            <a:ext cx="2078898" cy="1404035"/>
          </a:xfrm>
          <a:prstGeom prst="roundRect">
            <a:avLst/>
          </a:prstGeom>
          <a:solidFill>
            <a:srgbClr val="99CCFF">
              <a:alpha val="54902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</a:t>
            </a:r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산악 </a:t>
            </a:r>
            <a:r>
              <a:rPr lang="ko-KR" altLang="en-US" b="1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협력단</a:t>
            </a:r>
            <a:endParaRPr lang="en-US" altLang="ko-KR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단체</a:t>
            </a:r>
          </a:p>
        </p:txBody>
      </p:sp>
    </p:spTree>
    <p:extLst>
      <p:ext uri="{BB962C8B-B14F-4D97-AF65-F5344CB8AC3E}">
        <p14:creationId xmlns:p14="http://schemas.microsoft.com/office/powerpoint/2010/main" val="19128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및 계획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AA664AA7-2C84-4572-BAA5-D972D75FF65C}"/>
              </a:ext>
            </a:extLst>
          </p:cNvPr>
          <p:cNvSpPr/>
          <p:nvPr/>
        </p:nvSpPr>
        <p:spPr>
          <a:xfrm>
            <a:off x="750916" y="1140483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목표 및 계획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아래쪽 화살표 12">
            <a:extLst>
              <a:ext uri="{FF2B5EF4-FFF2-40B4-BE49-F238E27FC236}">
                <a16:creationId xmlns:a16="http://schemas.microsoft.com/office/drawing/2014/main" id="{0A99BE24-EDDC-4C43-9F2B-31BA35157B1D}"/>
              </a:ext>
            </a:extLst>
          </p:cNvPr>
          <p:cNvSpPr/>
          <p:nvPr/>
        </p:nvSpPr>
        <p:spPr>
          <a:xfrm rot="16200000">
            <a:off x="5557326" y="3849360"/>
            <a:ext cx="1253190" cy="189595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→ 단국대] 2017학년도 단국대 수시 논술 기출 - 문제, 예시답안, 해설">
            <a:extLst>
              <a:ext uri="{FF2B5EF4-FFF2-40B4-BE49-F238E27FC236}">
                <a16:creationId xmlns:a16="http://schemas.microsoft.com/office/drawing/2014/main" id="{1F2024A1-7CE9-40BF-9411-DBF0A154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75" y="3784961"/>
            <a:ext cx="3155886" cy="228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2021년 전국 대학 순위 (QS) TOP 29">
            <a:extLst>
              <a:ext uri="{FF2B5EF4-FFF2-40B4-BE49-F238E27FC236}">
                <a16:creationId xmlns:a16="http://schemas.microsoft.com/office/drawing/2014/main" id="{C223ECC4-4FBF-49C2-B55A-7B6294D4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47" y="3103685"/>
            <a:ext cx="2742296" cy="36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E747A-CDA7-43D9-836D-D482847C4DDC}"/>
              </a:ext>
            </a:extLst>
          </p:cNvPr>
          <p:cNvSpPr txBox="1"/>
          <p:nvPr/>
        </p:nvSpPr>
        <p:spPr>
          <a:xfrm>
            <a:off x="1655600" y="1967808"/>
            <a:ext cx="888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highlight>
                  <a:srgbClr val="FFC5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400" b="1" dirty="0" err="1">
                <a:highlight>
                  <a:srgbClr val="FFC5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</a:t>
            </a:r>
            <a:r>
              <a:rPr lang="ko-KR" altLang="en-US" sz="2400" b="1" dirty="0">
                <a:highlight>
                  <a:srgbClr val="FFC5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b="1" dirty="0">
                <a:highlight>
                  <a:srgbClr val="FFC5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400" b="1" dirty="0">
                <a:highlight>
                  <a:srgbClr val="FFC5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취업난의 사회</a:t>
            </a:r>
            <a:r>
              <a:rPr lang="en-US" altLang="ko-KR" sz="2400" b="1" dirty="0">
                <a:highlight>
                  <a:srgbClr val="FFC5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</a:p>
          <a:p>
            <a:pPr algn="ctr"/>
            <a:endParaRPr lang="ko-KR" altLang="en-US" sz="2400" b="1" dirty="0">
              <a:highlight>
                <a:srgbClr val="FFC5C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관심 분야의 연구실을 탐색하고 가입하여 취업에 도움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상의 활발한 소통을 통한 공부 환경 제공 </a:t>
            </a:r>
          </a:p>
        </p:txBody>
      </p:sp>
    </p:spTree>
    <p:extLst>
      <p:ext uri="{BB962C8B-B14F-4D97-AF65-F5344CB8AC3E}">
        <p14:creationId xmlns:p14="http://schemas.microsoft.com/office/powerpoint/2010/main" val="5314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0AD62768-942C-4CA8-90A5-192A860C353E}"/>
              </a:ext>
            </a:extLst>
          </p:cNvPr>
          <p:cNvSpPr txBox="1"/>
          <p:nvPr/>
        </p:nvSpPr>
        <p:spPr>
          <a:xfrm>
            <a:off x="5407389" y="4055850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Hello.Lab</a:t>
            </a:r>
          </a:p>
        </p:txBody>
      </p:sp>
      <p:graphicFrame>
        <p:nvGraphicFramePr>
          <p:cNvPr id="63" name="차트 62">
            <a:extLst>
              <a:ext uri="{FF2B5EF4-FFF2-40B4-BE49-F238E27FC236}">
                <a16:creationId xmlns:a16="http://schemas.microsoft.com/office/drawing/2014/main" id="{40982B26-8CB2-4A02-98D6-4D0345965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582641"/>
              </p:ext>
            </p:extLst>
          </p:nvPr>
        </p:nvGraphicFramePr>
        <p:xfrm>
          <a:off x="3522152" y="2577269"/>
          <a:ext cx="5007061" cy="322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D894FC1-6DC4-43B1-AF79-5A838152114F}"/>
              </a:ext>
            </a:extLst>
          </p:cNvPr>
          <p:cNvCxnSpPr/>
          <p:nvPr/>
        </p:nvCxnSpPr>
        <p:spPr>
          <a:xfrm flipV="1">
            <a:off x="6867742" y="2593725"/>
            <a:ext cx="272150" cy="304747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C8BDCDD-7104-4AB8-AAF8-3E925A69177F}"/>
              </a:ext>
            </a:extLst>
          </p:cNvPr>
          <p:cNvCxnSpPr/>
          <p:nvPr/>
        </p:nvCxnSpPr>
        <p:spPr>
          <a:xfrm>
            <a:off x="7133632" y="2597839"/>
            <a:ext cx="658397" cy="0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61FED41-3589-4A1B-89DE-665F9BA66700}"/>
              </a:ext>
            </a:extLst>
          </p:cNvPr>
          <p:cNvSpPr/>
          <p:nvPr/>
        </p:nvSpPr>
        <p:spPr>
          <a:xfrm>
            <a:off x="7744034" y="2554640"/>
            <a:ext cx="81244" cy="86394"/>
          </a:xfrm>
          <a:prstGeom prst="rect">
            <a:avLst/>
          </a:prstGeom>
          <a:solidFill>
            <a:srgbClr val="9A99FF"/>
          </a:solidFill>
          <a:ln>
            <a:solidFill>
              <a:srgbClr val="9A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DF262C3-ABC5-4876-A82B-D60501DB9544}"/>
              </a:ext>
            </a:extLst>
          </p:cNvPr>
          <p:cNvCxnSpPr/>
          <p:nvPr/>
        </p:nvCxnSpPr>
        <p:spPr>
          <a:xfrm flipH="1" flipV="1">
            <a:off x="4868977" y="2593725"/>
            <a:ext cx="302791" cy="304747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61E9A70-064B-434A-B03F-3665BE3D94B0}"/>
              </a:ext>
            </a:extLst>
          </p:cNvPr>
          <p:cNvCxnSpPr/>
          <p:nvPr/>
        </p:nvCxnSpPr>
        <p:spPr>
          <a:xfrm>
            <a:off x="4210580" y="2593725"/>
            <a:ext cx="658397" cy="0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FCB774-64B4-45DB-AB13-902E5D20D363}"/>
              </a:ext>
            </a:extLst>
          </p:cNvPr>
          <p:cNvSpPr/>
          <p:nvPr/>
        </p:nvSpPr>
        <p:spPr>
          <a:xfrm>
            <a:off x="4165041" y="2550526"/>
            <a:ext cx="81244" cy="86394"/>
          </a:xfrm>
          <a:prstGeom prst="rect">
            <a:avLst/>
          </a:prstGeom>
          <a:solidFill>
            <a:srgbClr val="FF99CB"/>
          </a:solidFill>
          <a:ln>
            <a:solidFill>
              <a:srgbClr val="FF9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291DB98-4BFD-4C9A-9450-C9890F4D4D99}"/>
              </a:ext>
            </a:extLst>
          </p:cNvPr>
          <p:cNvCxnSpPr/>
          <p:nvPr/>
        </p:nvCxnSpPr>
        <p:spPr>
          <a:xfrm>
            <a:off x="3861341" y="4265224"/>
            <a:ext cx="688643" cy="0"/>
          </a:xfrm>
          <a:prstGeom prst="line">
            <a:avLst/>
          </a:prstGeom>
          <a:ln w="9525">
            <a:solidFill>
              <a:srgbClr val="FF9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7CF99F9-5B74-4F85-9D67-31DD439B92F3}"/>
              </a:ext>
            </a:extLst>
          </p:cNvPr>
          <p:cNvCxnSpPr/>
          <p:nvPr/>
        </p:nvCxnSpPr>
        <p:spPr>
          <a:xfrm>
            <a:off x="7500541" y="4265224"/>
            <a:ext cx="68864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D2A6DC-F80E-4B51-8D1A-ED0CDE8BDB4D}"/>
              </a:ext>
            </a:extLst>
          </p:cNvPr>
          <p:cNvSpPr/>
          <p:nvPr/>
        </p:nvSpPr>
        <p:spPr>
          <a:xfrm>
            <a:off x="3823315" y="4222026"/>
            <a:ext cx="81244" cy="86394"/>
          </a:xfrm>
          <a:prstGeom prst="rect">
            <a:avLst/>
          </a:prstGeom>
          <a:solidFill>
            <a:srgbClr val="FF999A"/>
          </a:solidFill>
          <a:ln>
            <a:solidFill>
              <a:srgbClr val="FF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F77995-553F-40E9-B3D3-8348DD4E8EDF}"/>
              </a:ext>
            </a:extLst>
          </p:cNvPr>
          <p:cNvSpPr/>
          <p:nvPr/>
        </p:nvSpPr>
        <p:spPr>
          <a:xfrm>
            <a:off x="8159770" y="4222025"/>
            <a:ext cx="81244" cy="86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CFF9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E7D8D7A-6B5B-4E49-B869-1918798C6200}"/>
              </a:ext>
            </a:extLst>
          </p:cNvPr>
          <p:cNvCxnSpPr/>
          <p:nvPr/>
        </p:nvCxnSpPr>
        <p:spPr>
          <a:xfrm flipV="1">
            <a:off x="4876653" y="5491506"/>
            <a:ext cx="272150" cy="30474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50A91EE-8CFF-4CC5-B9F9-D8428962ED14}"/>
              </a:ext>
            </a:extLst>
          </p:cNvPr>
          <p:cNvCxnSpPr/>
          <p:nvPr/>
        </p:nvCxnSpPr>
        <p:spPr>
          <a:xfrm flipH="1" flipV="1">
            <a:off x="6840661" y="5517218"/>
            <a:ext cx="302791" cy="304747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1504F5A-72A4-424A-8A31-DB60FCE91F27}"/>
              </a:ext>
            </a:extLst>
          </p:cNvPr>
          <p:cNvCxnSpPr/>
          <p:nvPr/>
        </p:nvCxnSpPr>
        <p:spPr>
          <a:xfrm>
            <a:off x="7133632" y="5816827"/>
            <a:ext cx="658397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45E318E-FACF-420E-99AC-58673A793A79}"/>
              </a:ext>
            </a:extLst>
          </p:cNvPr>
          <p:cNvSpPr/>
          <p:nvPr/>
        </p:nvSpPr>
        <p:spPr>
          <a:xfrm>
            <a:off x="7744034" y="5773628"/>
            <a:ext cx="81244" cy="863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AF4C41F-60AA-4006-B934-F68ACBDFC10B}"/>
              </a:ext>
            </a:extLst>
          </p:cNvPr>
          <p:cNvCxnSpPr/>
          <p:nvPr/>
        </p:nvCxnSpPr>
        <p:spPr>
          <a:xfrm>
            <a:off x="4257892" y="5796253"/>
            <a:ext cx="622691" cy="4115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369B90-7B40-4E82-AD53-935B2BAF6028}"/>
              </a:ext>
            </a:extLst>
          </p:cNvPr>
          <p:cNvSpPr/>
          <p:nvPr/>
        </p:nvSpPr>
        <p:spPr>
          <a:xfrm>
            <a:off x="4176648" y="5757168"/>
            <a:ext cx="81244" cy="863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E839FE-0453-453A-8E5E-80EBCB94063C}"/>
              </a:ext>
            </a:extLst>
          </p:cNvPr>
          <p:cNvSpPr txBox="1"/>
          <p:nvPr/>
        </p:nvSpPr>
        <p:spPr>
          <a:xfrm>
            <a:off x="956915" y="2409059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5D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학생들에게 좋은 학습 환경 제공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01C620-652D-4DDA-87BE-081674395E0D}"/>
              </a:ext>
            </a:extLst>
          </p:cNvPr>
          <p:cNvSpPr txBox="1"/>
          <p:nvPr/>
        </p:nvSpPr>
        <p:spPr>
          <a:xfrm>
            <a:off x="506604" y="4065165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6D6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학부연구생의 연구실 기여도 증가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BA7557-EF7C-465F-9FE5-2C5780BD8586}"/>
              </a:ext>
            </a:extLst>
          </p:cNvPr>
          <p:cNvSpPr txBox="1"/>
          <p:nvPr/>
        </p:nvSpPr>
        <p:spPr>
          <a:xfrm>
            <a:off x="749935" y="5594072"/>
            <a:ext cx="346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88E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연구실 내 프로젝트 및 연구 정리 </a:t>
            </a:r>
            <a:endParaRPr lang="en-US" altLang="ko-KR" b="1" dirty="0">
              <a:solidFill>
                <a:srgbClr val="F88E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dirty="0">
                <a:solidFill>
                  <a:srgbClr val="F88E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b="1" dirty="0" err="1">
                <a:solidFill>
                  <a:srgbClr val="F88E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연구별</a:t>
            </a:r>
            <a:r>
              <a:rPr lang="ko-KR" altLang="en-US" b="1" dirty="0">
                <a:solidFill>
                  <a:srgbClr val="F88E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예산</a:t>
            </a:r>
            <a:r>
              <a:rPr lang="en-US" altLang="ko-KR" b="1" dirty="0">
                <a:solidFill>
                  <a:srgbClr val="F88E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F88E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지출 관리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481B0A-E12A-472F-B1E2-0A4FA449406D}"/>
              </a:ext>
            </a:extLst>
          </p:cNvPr>
          <p:cNvSpPr txBox="1"/>
          <p:nvPr/>
        </p:nvSpPr>
        <p:spPr>
          <a:xfrm>
            <a:off x="7871909" y="5694491"/>
            <a:ext cx="346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포트폴리오를 위한 부트캠프 연계로 취업 시장에 유리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4844E7-2CAF-4670-A94C-4E951FB6F2E9}"/>
              </a:ext>
            </a:extLst>
          </p:cNvPr>
          <p:cNvSpPr txBox="1"/>
          <p:nvPr/>
        </p:nvSpPr>
        <p:spPr>
          <a:xfrm>
            <a:off x="8318731" y="4010362"/>
            <a:ext cx="304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학생들간 스터디 교류로 관심분야 심화 학습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238FCB-97AA-4065-ADD6-0B8878C333C3}"/>
              </a:ext>
            </a:extLst>
          </p:cNvPr>
          <p:cNvSpPr txBox="1"/>
          <p:nvPr/>
        </p:nvSpPr>
        <p:spPr>
          <a:xfrm>
            <a:off x="8057919" y="2340249"/>
            <a:ext cx="346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9A99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포트폴리오 관리를 통해 </a:t>
            </a:r>
            <a:endParaRPr lang="en-US" altLang="ko-KR" b="1" dirty="0">
              <a:solidFill>
                <a:srgbClr val="9A99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9A99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b="1" dirty="0">
                <a:solidFill>
                  <a:srgbClr val="9A99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9A99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 간 취업 연계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36C575-0F90-47DD-B633-A883B467069B}"/>
              </a:ext>
            </a:extLst>
          </p:cNvPr>
          <p:cNvSpPr/>
          <p:nvPr/>
        </p:nvSpPr>
        <p:spPr>
          <a:xfrm>
            <a:off x="5250324" y="3697945"/>
            <a:ext cx="1541181" cy="91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6" name="Picture 2" descr="C:\Users\김재원\Desktop\지민\DK-Lab\client\src\components\views\hellolab.png">
            <a:extLst>
              <a:ext uri="{FF2B5EF4-FFF2-40B4-BE49-F238E27FC236}">
                <a16:creationId xmlns:a16="http://schemas.microsoft.com/office/drawing/2014/main" id="{F2576A84-18DA-4A17-9283-50D7A903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78" y="3366213"/>
            <a:ext cx="3043477" cy="15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25">
            <a:extLst>
              <a:ext uri="{FF2B5EF4-FFF2-40B4-BE49-F238E27FC236}">
                <a16:creationId xmlns:a16="http://schemas.microsoft.com/office/drawing/2014/main" id="{FDDC4F56-E46D-4402-850D-F9A2DF72406B}"/>
              </a:ext>
            </a:extLst>
          </p:cNvPr>
          <p:cNvSpPr/>
          <p:nvPr/>
        </p:nvSpPr>
        <p:spPr>
          <a:xfrm>
            <a:off x="750916" y="1140483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r>
              <a:rPr lang="en-US" altLang="ko-KR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말만 바꾸기</a:t>
            </a:r>
            <a:r>
              <a:rPr lang="en-US" altLang="ko-KR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3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3" grpId="0"/>
      <p:bldP spid="84" grpId="0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2020 Templates - Orange Mon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58423"/>
      </a:accent1>
      <a:accent2>
        <a:srgbClr val="DA741E"/>
      </a:accent2>
      <a:accent3>
        <a:srgbClr val="C96D1A"/>
      </a:accent3>
      <a:accent4>
        <a:srgbClr val="C16819"/>
      </a:accent4>
      <a:accent5>
        <a:srgbClr val="B66218"/>
      </a:accent5>
      <a:accent6>
        <a:srgbClr val="AD5D17"/>
      </a:accent6>
      <a:hlink>
        <a:srgbClr val="F58622"/>
      </a:hlink>
      <a:folHlink>
        <a:srgbClr val="F8B77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0" i="0" dirty="0"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285</Words>
  <Application>Microsoft Office PowerPoint</Application>
  <PresentationFormat>와이드스크린</PresentationFormat>
  <Paragraphs>95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Chivo Light</vt:lpstr>
      <vt:lpstr>나눔스퀘어 ExtraBold</vt:lpstr>
      <vt:lpstr>Oswald SemiBold</vt:lpstr>
      <vt:lpstr>나눔스퀘어</vt:lpstr>
      <vt:lpstr>Calibri</vt:lpstr>
      <vt:lpstr>Roboto Light</vt:lpstr>
      <vt:lpstr>나눔스퀘어 Bold</vt:lpstr>
      <vt:lpstr>Oswald Medium</vt:lpstr>
      <vt:lpstr>나눔고딕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 Johnston</dc:creator>
  <cp:lastModifiedBy>김채은</cp:lastModifiedBy>
  <cp:revision>110</cp:revision>
  <dcterms:created xsi:type="dcterms:W3CDTF">2020-01-31T01:07:39Z</dcterms:created>
  <dcterms:modified xsi:type="dcterms:W3CDTF">2021-11-12T13:01:59Z</dcterms:modified>
</cp:coreProperties>
</file>