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9"/>
  </p:normalViewPr>
  <p:slideViewPr>
    <p:cSldViewPr snapToGrid="0" snapToObjects="1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80062-2BEB-D94E-B30B-1B661FFAD0A9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55807-D2CE-EC48-A09C-4987C3E8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55807-D2CE-EC48-A09C-4987C3E830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75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55807-D2CE-EC48-A09C-4987C3E830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4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55807-D2CE-EC48-A09C-4987C3E830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2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5606-AEB7-F047-A1FF-40A6697CDA0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61D0-CF37-0C48-B802-0F11F9B9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5606-AEB7-F047-A1FF-40A6697CDA0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61D0-CF37-0C48-B802-0F11F9B9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5606-AEB7-F047-A1FF-40A6697CDA0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61D0-CF37-0C48-B802-0F11F9B9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5606-AEB7-F047-A1FF-40A6697CDA0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61D0-CF37-0C48-B802-0F11F9B9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5606-AEB7-F047-A1FF-40A6697CDA0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61D0-CF37-0C48-B802-0F11F9B9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7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5606-AEB7-F047-A1FF-40A6697CDA0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61D0-CF37-0C48-B802-0F11F9B9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1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5606-AEB7-F047-A1FF-40A6697CDA0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61D0-CF37-0C48-B802-0F11F9B9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5606-AEB7-F047-A1FF-40A6697CDA0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61D0-CF37-0C48-B802-0F11F9B9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5606-AEB7-F047-A1FF-40A6697CDA0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61D0-CF37-0C48-B802-0F11F9B9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2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5606-AEB7-F047-A1FF-40A6697CDA0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61D0-CF37-0C48-B802-0F11F9B9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5606-AEB7-F047-A1FF-40A6697CDA0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61D0-CF37-0C48-B802-0F11F9B9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3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5606-AEB7-F047-A1FF-40A6697CDA0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61D0-CF37-0C48-B802-0F11F9B9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7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rowser.cghub.ucsc.edu/help/assembli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8" y="9523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TCGA whole genome sequence: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 transfer to variant calling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198" y="3292098"/>
            <a:ext cx="10515600" cy="2140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RO-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seq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with primary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glioblastoma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tissue samples from 4 anatomical sections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8200" y="6199094"/>
            <a:ext cx="2827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Xiaotong</a:t>
            </a:r>
            <a:r>
              <a:rPr lang="en-US" dirty="0" smtClean="0"/>
              <a:t> Yao</a:t>
            </a:r>
          </a:p>
          <a:p>
            <a:r>
              <a:rPr lang="en-US" dirty="0" smtClean="0"/>
              <a:t>Advisor: Prof. Charles </a:t>
            </a:r>
            <a:r>
              <a:rPr lang="en-US" dirty="0" err="1" smtClean="0"/>
              <a:t>Danko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WGS: </a:t>
            </a:r>
            <a:r>
              <a:rPr lang="en-US" smtClean="0"/>
              <a:t>data </a:t>
            </a:r>
            <a:r>
              <a:rPr lang="en-US" smtClean="0"/>
              <a:t>transfer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TCGA data access: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Processed, small data (MAF variant, metadata, etc.) </a:t>
            </a:r>
            <a:r>
              <a:rPr lang="en-US" dirty="0" smtClean="0">
                <a:sym typeface="Wingdings"/>
              </a:rPr>
              <a:t> TCGA Data Portal</a:t>
            </a:r>
          </a:p>
          <a:p>
            <a:pPr lvl="1">
              <a:buFont typeface="Courier New" charset="0"/>
              <a:buChar char="o"/>
            </a:pPr>
            <a:r>
              <a:rPr lang="en-US" dirty="0" smtClean="0">
                <a:sym typeface="Wingdings"/>
              </a:rPr>
              <a:t>Raw, large data (BAM alignments)  UCSC Cancer Genome Hub (</a:t>
            </a:r>
            <a:r>
              <a:rPr lang="en-US" dirty="0" err="1" smtClean="0">
                <a:sym typeface="Wingdings"/>
              </a:rPr>
              <a:t>CGHub</a:t>
            </a:r>
            <a:r>
              <a:rPr lang="en-US" dirty="0" smtClean="0">
                <a:sym typeface="Wingdings"/>
              </a:rPr>
              <a:t>)</a:t>
            </a:r>
          </a:p>
          <a:p>
            <a:r>
              <a:rPr lang="en-US" dirty="0" smtClean="0">
                <a:sym typeface="Wingdings"/>
              </a:rPr>
              <a:t>Query </a:t>
            </a:r>
            <a:r>
              <a:rPr lang="en-US" dirty="0" err="1" smtClean="0">
                <a:sym typeface="Wingdings"/>
              </a:rPr>
              <a:t>CGHub</a:t>
            </a:r>
            <a:r>
              <a:rPr lang="en-US" dirty="0" smtClean="0">
                <a:sym typeface="Wingdings"/>
              </a:rPr>
              <a:t>:</a:t>
            </a:r>
            <a:endParaRPr lang="en-US" dirty="0">
              <a:sym typeface="Wingdings"/>
            </a:endParaRPr>
          </a:p>
          <a:p>
            <a:pPr lvl="1">
              <a:buFont typeface="Courier New" charset="0"/>
              <a:buChar char="o"/>
            </a:pPr>
            <a:r>
              <a:rPr lang="en-US" dirty="0" smtClean="0">
                <a:sym typeface="Wingdings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1546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3"/>
          <a:stretch/>
        </p:blipFill>
        <p:spPr>
          <a:xfrm>
            <a:off x="-18397" y="1"/>
            <a:ext cx="12199254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9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WGS: data </a:t>
            </a:r>
            <a:r>
              <a:rPr lang="en-US" dirty="0" err="1" smtClean="0"/>
              <a:t>trasfer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TCGA data access: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Processed, small data (MAF variant, metadata, etc.) </a:t>
            </a:r>
            <a:r>
              <a:rPr lang="en-US" dirty="0" smtClean="0">
                <a:sym typeface="Wingdings"/>
              </a:rPr>
              <a:t> TCGA Data Portal</a:t>
            </a:r>
          </a:p>
          <a:p>
            <a:pPr lvl="1">
              <a:buFont typeface="Courier New" charset="0"/>
              <a:buChar char="o"/>
            </a:pPr>
            <a:r>
              <a:rPr lang="en-US" dirty="0" smtClean="0">
                <a:sym typeface="Wingdings"/>
              </a:rPr>
              <a:t>Raw, large data (BAM alignments)  UCSC Cancer Genome Hub (</a:t>
            </a:r>
            <a:r>
              <a:rPr lang="en-US" dirty="0" err="1" smtClean="0">
                <a:sym typeface="Wingdings"/>
              </a:rPr>
              <a:t>CGHub</a:t>
            </a:r>
            <a:r>
              <a:rPr lang="en-US" dirty="0" smtClean="0">
                <a:sym typeface="Wingdings"/>
              </a:rPr>
              <a:t>)</a:t>
            </a:r>
          </a:p>
          <a:p>
            <a:r>
              <a:rPr lang="en-US" dirty="0" smtClean="0">
                <a:sym typeface="Wingdings"/>
              </a:rPr>
              <a:t>Query </a:t>
            </a:r>
            <a:r>
              <a:rPr lang="en-US" dirty="0" err="1" smtClean="0">
                <a:sym typeface="Wingdings"/>
              </a:rPr>
              <a:t>CGHub</a:t>
            </a:r>
            <a:r>
              <a:rPr lang="en-US" dirty="0" smtClean="0">
                <a:sym typeface="Wingdings"/>
              </a:rPr>
              <a:t>:</a:t>
            </a:r>
            <a:endParaRPr lang="en-US" dirty="0">
              <a:sym typeface="Wingdings"/>
            </a:endParaRPr>
          </a:p>
          <a:p>
            <a:pPr lvl="1">
              <a:buFont typeface="Courier New" charset="0"/>
              <a:buChar char="o"/>
            </a:pPr>
            <a:r>
              <a:rPr lang="en-US" dirty="0" smtClean="0">
                <a:sym typeface="Wingdings"/>
              </a:rPr>
              <a:t>Browser</a:t>
            </a:r>
          </a:p>
          <a:p>
            <a:pPr lvl="1">
              <a:buFont typeface="Courier New" charset="0"/>
              <a:buChar char="o"/>
            </a:pPr>
            <a:r>
              <a:rPr lang="en-US" dirty="0" err="1" smtClean="0">
                <a:sym typeface="Wingdings"/>
              </a:rPr>
              <a:t>Commandline</a:t>
            </a:r>
            <a:r>
              <a:rPr lang="en-US" dirty="0" smtClean="0">
                <a:sym typeface="Wingdings"/>
              </a:rPr>
              <a:t>: </a:t>
            </a:r>
            <a:r>
              <a:rPr lang="en-US" dirty="0" err="1" smtClean="0">
                <a:sym typeface="Wingdings"/>
              </a:rPr>
              <a:t>cgquery</a:t>
            </a:r>
            <a:endParaRPr lang="en-US" dirty="0">
              <a:sym typeface="Wingdings"/>
            </a:endParaRPr>
          </a:p>
          <a:p>
            <a:pPr marL="457200" lvl="1" indent="0">
              <a:buNone/>
            </a:pPr>
            <a:r>
              <a:rPr lang="en-US" dirty="0" err="1"/>
              <a:t>cgquery</a:t>
            </a:r>
            <a:r>
              <a:rPr lang="en-US" dirty="0"/>
              <a:t> -</a:t>
            </a:r>
            <a:r>
              <a:rPr lang="en-US" dirty="0" err="1"/>
              <a:t>vv</a:t>
            </a:r>
            <a:r>
              <a:rPr lang="en-US" dirty="0"/>
              <a:t> -o </a:t>
            </a:r>
            <a:r>
              <a:rPr lang="en-US" dirty="0" smtClean="0"/>
              <a:t>$</a:t>
            </a:r>
            <a:r>
              <a:rPr lang="en-US" dirty="0" err="1" smtClean="0"/>
              <a:t>manifest.xml</a:t>
            </a:r>
            <a:r>
              <a:rPr lang="en-US" dirty="0" smtClean="0"/>
              <a:t> '</a:t>
            </a:r>
            <a:r>
              <a:rPr lang="en-US" dirty="0" err="1" smtClean="0"/>
              <a:t>analysis_id</a:t>
            </a:r>
            <a:r>
              <a:rPr lang="en-US" dirty="0" smtClean="0"/>
              <a:t>=</a:t>
            </a:r>
            <a:r>
              <a:rPr lang="en-US" dirty="0" err="1" smtClean="0"/>
              <a:t>someAnalysis</a:t>
            </a:r>
            <a:r>
              <a:rPr lang="en-US" dirty="0" smtClean="0"/>
              <a:t>' </a:t>
            </a:r>
            <a:r>
              <a:rPr lang="en-US" dirty="0"/>
              <a:t>&gt; </a:t>
            </a:r>
            <a:r>
              <a:rPr lang="en-US" dirty="0" err="1" smtClean="0"/>
              <a:t>info.txt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897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0"/>
            <a:ext cx="1094772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0"/>
            <a:ext cx="8951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WGS: data </a:t>
            </a:r>
            <a:r>
              <a:rPr lang="en-US" dirty="0" err="1" smtClean="0"/>
              <a:t>trasfer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8596"/>
          </a:xfrm>
        </p:spPr>
        <p:txBody>
          <a:bodyPr/>
          <a:lstStyle/>
          <a:p>
            <a:r>
              <a:rPr lang="en-US" dirty="0" smtClean="0"/>
              <a:t>TCGA data access: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Processed, small data (MAF variant, metadata, etc.) </a:t>
            </a:r>
            <a:r>
              <a:rPr lang="en-US" dirty="0" smtClean="0">
                <a:sym typeface="Wingdings"/>
              </a:rPr>
              <a:t> TCGA Data Portal</a:t>
            </a:r>
          </a:p>
          <a:p>
            <a:pPr lvl="1">
              <a:buFont typeface="Courier New" charset="0"/>
              <a:buChar char="o"/>
            </a:pPr>
            <a:r>
              <a:rPr lang="en-US" dirty="0" smtClean="0">
                <a:sym typeface="Wingdings"/>
              </a:rPr>
              <a:t>Raw, large data (BAM alignments)  UCSC Cancer Genome Hub (</a:t>
            </a:r>
            <a:r>
              <a:rPr lang="en-US" dirty="0" err="1" smtClean="0">
                <a:sym typeface="Wingdings"/>
              </a:rPr>
              <a:t>CGHub</a:t>
            </a:r>
            <a:r>
              <a:rPr lang="en-US" dirty="0" smtClean="0">
                <a:sym typeface="Wingdings"/>
              </a:rPr>
              <a:t>)</a:t>
            </a:r>
          </a:p>
          <a:p>
            <a:r>
              <a:rPr lang="en-US" dirty="0" smtClean="0">
                <a:sym typeface="Wingdings"/>
              </a:rPr>
              <a:t>Query </a:t>
            </a:r>
            <a:r>
              <a:rPr lang="en-US" dirty="0" err="1" smtClean="0">
                <a:sym typeface="Wingdings"/>
              </a:rPr>
              <a:t>CGHub</a:t>
            </a:r>
            <a:r>
              <a:rPr lang="en-US" dirty="0" smtClean="0">
                <a:sym typeface="Wingdings"/>
              </a:rPr>
              <a:t>:</a:t>
            </a:r>
            <a:endParaRPr lang="en-US" dirty="0">
              <a:sym typeface="Wingdings"/>
            </a:endParaRPr>
          </a:p>
          <a:p>
            <a:pPr lvl="1">
              <a:buFont typeface="Courier New" charset="0"/>
              <a:buChar char="o"/>
            </a:pPr>
            <a:r>
              <a:rPr lang="en-US" dirty="0" smtClean="0">
                <a:sym typeface="Wingdings"/>
              </a:rPr>
              <a:t>Browser</a:t>
            </a:r>
          </a:p>
          <a:p>
            <a:pPr lvl="1">
              <a:buFont typeface="Courier New" charset="0"/>
              <a:buChar char="o"/>
            </a:pPr>
            <a:r>
              <a:rPr lang="en-US" dirty="0" err="1" smtClean="0">
                <a:sym typeface="Wingdings"/>
              </a:rPr>
              <a:t>Commandline</a:t>
            </a:r>
            <a:r>
              <a:rPr lang="en-US" dirty="0" smtClean="0">
                <a:sym typeface="Wingdings"/>
              </a:rPr>
              <a:t>: </a:t>
            </a:r>
            <a:r>
              <a:rPr lang="en-US" dirty="0" err="1" smtClean="0">
                <a:sym typeface="Wingdings"/>
              </a:rPr>
              <a:t>cgquery</a:t>
            </a:r>
            <a:endParaRPr lang="en-US" dirty="0">
              <a:sym typeface="Wingdings"/>
            </a:endParaRPr>
          </a:p>
          <a:p>
            <a:pPr marL="457200" lvl="1" indent="0">
              <a:buNone/>
            </a:pPr>
            <a:r>
              <a:rPr lang="en-US" dirty="0" err="1"/>
              <a:t>cgquery</a:t>
            </a:r>
            <a:r>
              <a:rPr lang="en-US" dirty="0"/>
              <a:t> -</a:t>
            </a:r>
            <a:r>
              <a:rPr lang="en-US" dirty="0" err="1"/>
              <a:t>vv</a:t>
            </a:r>
            <a:r>
              <a:rPr lang="en-US" dirty="0"/>
              <a:t> -o </a:t>
            </a:r>
            <a:r>
              <a:rPr lang="en-US" dirty="0" smtClean="0"/>
              <a:t>$</a:t>
            </a:r>
            <a:r>
              <a:rPr lang="en-US" dirty="0" err="1" smtClean="0"/>
              <a:t>manifest.xml</a:t>
            </a:r>
            <a:r>
              <a:rPr lang="en-US" dirty="0" smtClean="0"/>
              <a:t> '</a:t>
            </a:r>
            <a:r>
              <a:rPr lang="en-US" dirty="0" err="1" smtClean="0"/>
              <a:t>analysis_id</a:t>
            </a:r>
            <a:r>
              <a:rPr lang="en-US" dirty="0" smtClean="0"/>
              <a:t>=</a:t>
            </a:r>
            <a:r>
              <a:rPr lang="en-US" dirty="0" err="1" smtClean="0"/>
              <a:t>someAnalysis</a:t>
            </a:r>
            <a:r>
              <a:rPr lang="en-US" dirty="0" smtClean="0"/>
              <a:t>' </a:t>
            </a:r>
            <a:r>
              <a:rPr lang="en-US" dirty="0"/>
              <a:t>&gt; </a:t>
            </a:r>
            <a:r>
              <a:rPr lang="en-US" dirty="0" err="1" smtClean="0"/>
              <a:t>info.txt</a:t>
            </a:r>
            <a:endParaRPr lang="en-US" dirty="0" smtClean="0"/>
          </a:p>
          <a:p>
            <a:r>
              <a:rPr lang="en-US" dirty="0" smtClean="0">
                <a:sym typeface="Wingdings"/>
              </a:rPr>
              <a:t>Download from </a:t>
            </a:r>
            <a:r>
              <a:rPr lang="en-US" dirty="0" err="1" smtClean="0">
                <a:sym typeface="Wingdings"/>
              </a:rPr>
              <a:t>CGHub</a:t>
            </a:r>
            <a:r>
              <a:rPr lang="en-US" dirty="0" smtClean="0">
                <a:sym typeface="Wingdings"/>
              </a:rPr>
              <a:t>:</a:t>
            </a:r>
          </a:p>
          <a:p>
            <a:pPr lvl="1">
              <a:buFont typeface="Courier New" charset="0"/>
              <a:buChar char="o"/>
            </a:pP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TcgaData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batchDownload.sh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patientUuidList.txt</a:t>
            </a:r>
            <a:endParaRPr lang="en-US" dirty="0" smtClean="0">
              <a:sym typeface="Wingdings"/>
            </a:endParaRPr>
          </a:p>
          <a:p>
            <a:pPr lvl="1">
              <a:buFont typeface="Courier New" charset="0"/>
              <a:buChar char="o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this script will: find </a:t>
            </a:r>
            <a:r>
              <a:rPr lang="en-US" dirty="0" err="1" smtClean="0">
                <a:sym typeface="Wingdings"/>
              </a:rPr>
              <a:t>analysis_id</a:t>
            </a:r>
            <a:r>
              <a:rPr lang="en-US" dirty="0" smtClean="0">
                <a:sym typeface="Wingdings"/>
              </a:rPr>
              <a:t>, file name, start downloading when space allows, check file integrity, start variant calling</a:t>
            </a:r>
            <a:endParaRPr lang="en-US" dirty="0">
              <a:sym typeface="Wingdings"/>
            </a:endParaRPr>
          </a:p>
          <a:p>
            <a:pPr lvl="1">
              <a:buFont typeface="Courier New" charset="0"/>
              <a:buChar char="o"/>
            </a:pP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375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your reference genome: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https://browser.cghub.ucsc.edu/help/assemblies/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find the right one</a:t>
            </a:r>
          </a:p>
          <a:p>
            <a:r>
              <a:rPr lang="en-US" dirty="0" smtClean="0">
                <a:sym typeface="Wingdings"/>
              </a:rPr>
              <a:t>Make sure each patient samples only sequenced at </a:t>
            </a:r>
            <a:r>
              <a:rPr lang="en-US" u="sng" dirty="0" smtClean="0">
                <a:sym typeface="Wingdings"/>
              </a:rPr>
              <a:t>one</a:t>
            </a:r>
            <a:r>
              <a:rPr lang="en-US" dirty="0" smtClean="0">
                <a:sym typeface="Wingdings"/>
              </a:rPr>
              <a:t> center</a:t>
            </a:r>
          </a:p>
          <a:p>
            <a:r>
              <a:rPr lang="en-US" dirty="0">
                <a:sym typeface="Wingdings"/>
              </a:rPr>
              <a:t>U</a:t>
            </a:r>
            <a:r>
              <a:rPr lang="en-US" dirty="0" smtClean="0">
                <a:sym typeface="Wingdings"/>
              </a:rPr>
              <a:t>ses normal solid tissue as reference prior to blood-derived</a:t>
            </a:r>
          </a:p>
          <a:p>
            <a:r>
              <a:rPr lang="en-US" dirty="0" smtClean="0">
                <a:sym typeface="Wingdings"/>
              </a:rPr>
              <a:t>Current max storage set to 2TB; if exceed program will stop</a:t>
            </a:r>
          </a:p>
        </p:txBody>
      </p:sp>
    </p:spTree>
    <p:extLst>
      <p:ext uri="{BB962C8B-B14F-4D97-AF65-F5344CB8AC3E}">
        <p14:creationId xmlns:p14="http://schemas.microsoft.com/office/powerpoint/2010/main" val="9248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Somatic SNV calling group voter: </a:t>
            </a:r>
            <a:r>
              <a:rPr lang="en-US" dirty="0" err="1" smtClean="0"/>
              <a:t>callerSquad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605"/>
            <a:ext cx="10515600" cy="5442282"/>
          </a:xfrm>
        </p:spPr>
        <p:txBody>
          <a:bodyPr>
            <a:normAutofit/>
          </a:bodyPr>
          <a:lstStyle/>
          <a:p>
            <a:r>
              <a:rPr lang="en-US" dirty="0" smtClean="0"/>
              <a:t>Combining 3 callers: improve specificity &amp; </a:t>
            </a:r>
            <a:r>
              <a:rPr lang="en-US" dirty="0" err="1" smtClean="0"/>
              <a:t>maintaning</a:t>
            </a:r>
            <a:r>
              <a:rPr lang="en-US" dirty="0" smtClean="0"/>
              <a:t> sensitivity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MuTect2: </a:t>
            </a:r>
            <a:r>
              <a:rPr lang="en-US" dirty="0" err="1" smtClean="0"/>
              <a:t>bayesian</a:t>
            </a:r>
            <a:r>
              <a:rPr lang="en-US" dirty="0" smtClean="0"/>
              <a:t> test + heuristic filter + </a:t>
            </a:r>
            <a:r>
              <a:rPr lang="en-US" dirty="0" err="1" smtClean="0"/>
              <a:t>dbSNP</a:t>
            </a:r>
            <a:r>
              <a:rPr lang="en-US" dirty="0" smtClean="0"/>
              <a:t>/COSMIC reference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Varscan2: heuristic filter + fisher exact test</a:t>
            </a:r>
          </a:p>
          <a:p>
            <a:pPr lvl="1">
              <a:buFont typeface="Courier New" charset="0"/>
              <a:buChar char="o"/>
            </a:pPr>
            <a:r>
              <a:rPr lang="en-US" dirty="0" err="1" smtClean="0"/>
              <a:t>Speedseq</a:t>
            </a:r>
            <a:r>
              <a:rPr lang="en-US" dirty="0" smtClean="0"/>
              <a:t>(</a:t>
            </a:r>
            <a:r>
              <a:rPr lang="en-US" dirty="0" err="1" smtClean="0"/>
              <a:t>freebayes</a:t>
            </a:r>
            <a:r>
              <a:rPr lang="en-US" dirty="0" smtClean="0"/>
              <a:t>): local reassembly haplotype-based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Meanwhile, </a:t>
            </a:r>
            <a:r>
              <a:rPr lang="en-US" dirty="0" err="1" smtClean="0"/>
              <a:t>germline</a:t>
            </a:r>
            <a:r>
              <a:rPr lang="en-US" dirty="0" smtClean="0"/>
              <a:t> mutations are also detected by GATK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Last time on synthetic data (tumor purity = 1), every caller performed exceptionally, however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On real patient sample (A15K):</a:t>
            </a:r>
          </a:p>
          <a:p>
            <a:pPr lvl="1">
              <a:buFont typeface="Courier New" charset="0"/>
              <a:buChar char="o"/>
            </a:pPr>
            <a:r>
              <a:rPr lang="en-US" dirty="0" err="1" smtClean="0"/>
              <a:t>MuTect</a:t>
            </a:r>
            <a:r>
              <a:rPr lang="en-US" dirty="0" smtClean="0"/>
              <a:t>: 278567 (4726)</a:t>
            </a:r>
          </a:p>
          <a:p>
            <a:pPr lvl="1">
              <a:buFont typeface="Courier New" charset="0"/>
              <a:buChar char="o"/>
            </a:pPr>
            <a:r>
              <a:rPr lang="en-US" dirty="0" err="1" smtClean="0"/>
              <a:t>Varscan</a:t>
            </a:r>
            <a:r>
              <a:rPr lang="en-US" dirty="0" smtClean="0"/>
              <a:t>: 9596 (4210)</a:t>
            </a:r>
          </a:p>
          <a:p>
            <a:pPr lvl="1">
              <a:buFont typeface="Courier New" charset="0"/>
              <a:buChar char="o"/>
            </a:pPr>
            <a:r>
              <a:rPr lang="en-US" dirty="0" err="1" smtClean="0"/>
              <a:t>Speedseq</a:t>
            </a:r>
            <a:r>
              <a:rPr lang="en-US" dirty="0" smtClean="0"/>
              <a:t>: 9995 (4961)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Total &gt;=2 called: 5464 (2989 agreed by all)</a:t>
            </a:r>
          </a:p>
        </p:txBody>
      </p:sp>
    </p:spTree>
    <p:extLst>
      <p:ext uri="{BB962C8B-B14F-4D97-AF65-F5344CB8AC3E}">
        <p14:creationId xmlns:p14="http://schemas.microsoft.com/office/powerpoint/2010/main" val="71199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367</Words>
  <Application>Microsoft Office PowerPoint</Application>
  <PresentationFormat>Widescreen</PresentationFormat>
  <Paragraphs>50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TCGA whole genome sequence: data transfer to variant calling</vt:lpstr>
      <vt:lpstr>WGS: data transfer</vt:lpstr>
      <vt:lpstr>PowerPoint Presentation</vt:lpstr>
      <vt:lpstr>WGS: data trasfer</vt:lpstr>
      <vt:lpstr>PowerPoint Presentation</vt:lpstr>
      <vt:lpstr>WGS: data trasfer</vt:lpstr>
      <vt:lpstr>!CAUTION</vt:lpstr>
      <vt:lpstr> Somatic SNV calling group voter: callerSquad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TCGA whole genome sequence: data transfer to variant calling</dc:title>
  <dc:creator>Xiaotong Yao</dc:creator>
  <cp:lastModifiedBy>Zhong Wang</cp:lastModifiedBy>
  <cp:revision>8</cp:revision>
  <dcterms:created xsi:type="dcterms:W3CDTF">2015-12-18T17:40:16Z</dcterms:created>
  <dcterms:modified xsi:type="dcterms:W3CDTF">2016-04-08T15:58:56Z</dcterms:modified>
</cp:coreProperties>
</file>