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72" r:id="rId5"/>
    <p:sldId id="271" r:id="rId6"/>
    <p:sldId id="260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61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86893" autoAdjust="0"/>
  </p:normalViewPr>
  <p:slideViewPr>
    <p:cSldViewPr snapToGrid="0">
      <p:cViewPr varScale="1">
        <p:scale>
          <a:sx n="118" d="100"/>
          <a:sy n="118" d="100"/>
        </p:scale>
        <p:origin x="232" y="34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10/7/15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10/7/15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96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0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pPr/>
              <a:t>10/7/15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pPr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pPr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pPr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pPr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pPr/>
              <a:t>10/7/15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pPr/>
              <a:t>10/7/15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pPr/>
              <a:t>10/7/15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pPr/>
              <a:t>10/7/15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pPr/>
              <a:t>10/7/15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pPr/>
              <a:t>10/7/15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10/7/15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useast.ensembl.org/info/data/ftp/index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ko-Lab/rtfbs_db/blob/master/rtfbsdb-manual.pdf" TargetMode="External"/><Relationship Id="rId4" Type="http://schemas.openxmlformats.org/officeDocument/2006/relationships/hyperlink" Target="https://github.com/Danko-Lab/rtfbs_db/blob/master/rtfbsdb-vignette.pdf" TargetMode="External"/><Relationship Id="rId5" Type="http://schemas.openxmlformats.org/officeDocument/2006/relationships/hyperlink" Target="mailto:zw355@cornell.edu" TargetMode="External"/><Relationship Id="rId6" Type="http://schemas.openxmlformats.org/officeDocument/2006/relationships/hyperlink" Target="mailto:dankoc@gmail.com" TargetMode="External"/><Relationship Id="rId7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Danko-Lab/rtfbs_db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isbp.ccbr.utoronto.ca/bulk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gencodegenes.org/releases/19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Zhong Wang</a:t>
            </a:r>
          </a:p>
          <a:p>
            <a:endParaRPr lang="en-US" dirty="0"/>
          </a:p>
          <a:p>
            <a:r>
              <a:rPr lang="en-US" sz="2000" dirty="0" err="1" smtClean="0"/>
              <a:t>Danko</a:t>
            </a:r>
            <a:r>
              <a:rPr lang="en-US" sz="2000" dirty="0"/>
              <a:t> Lab(http://www.dankolab.org</a:t>
            </a:r>
            <a:r>
              <a:rPr lang="en-US" sz="2000" dirty="0" smtClean="0"/>
              <a:t>/)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RTFBSDB package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051001"/>
            <a:ext cx="5384800" cy="4013897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Some details:</a:t>
            </a:r>
          </a:p>
          <a:p>
            <a:r>
              <a:rPr lang="en-US" dirty="0" smtClean="0"/>
              <a:t>Distance </a:t>
            </a:r>
            <a:r>
              <a:rPr lang="en-US" dirty="0"/>
              <a:t>matrix with Pearson's R </a:t>
            </a:r>
            <a:r>
              <a:rPr lang="en-US" dirty="0" smtClean="0"/>
              <a:t>values obtained from comparing each combination of motifs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>
                <a:ea typeface="SimSun" panose="02010600030101010101" pitchFamily="2" charset="-122"/>
              </a:rPr>
              <a:t>AGNES (Agglomerative Nesting</a:t>
            </a:r>
            <a:r>
              <a:rPr lang="en-US" altLang="zh-CN" dirty="0" smtClean="0">
                <a:ea typeface="SimSun" panose="02010600030101010101" pitchFamily="2" charset="-122"/>
              </a:rPr>
              <a:t>) is employed to merge </a:t>
            </a:r>
            <a:r>
              <a:rPr lang="en-US" altLang="zh-CN" dirty="0">
                <a:ea typeface="SimSun" panose="02010600030101010101" pitchFamily="2" charset="-122"/>
              </a:rPr>
              <a:t>nodes that have the least </a:t>
            </a:r>
            <a:r>
              <a:rPr lang="en-US" altLang="zh-CN" dirty="0" smtClean="0">
                <a:ea typeface="SimSun" panose="02010600030101010101" pitchFamily="2" charset="-122"/>
              </a:rPr>
              <a:t>dissimilarity.</a:t>
            </a:r>
            <a:endParaRPr lang="en-US" altLang="zh-CN" dirty="0">
              <a:ea typeface="SimSun" panose="02010600030101010101" pitchFamily="2" charset="-122"/>
            </a:endParaRPr>
          </a:p>
          <a:p>
            <a:pPr marL="109728" indent="0">
              <a:buNone/>
            </a:pPr>
            <a:r>
              <a:rPr lang="en-US" dirty="0" smtClean="0"/>
              <a:t>    (By default group k equals 1/3 motifs)</a:t>
            </a:r>
          </a:p>
          <a:p>
            <a:endParaRPr lang="en-US" dirty="0" smtClean="0"/>
          </a:p>
          <a:p>
            <a:r>
              <a:rPr lang="en-US" dirty="0" err="1" smtClean="0"/>
              <a:t>APCluster</a:t>
            </a:r>
            <a:r>
              <a:rPr lang="en-US" dirty="0" smtClean="0"/>
              <a:t> is also employed to clustering the similarity measures used in the </a:t>
            </a:r>
            <a:r>
              <a:rPr lang="en-US" i="1" dirty="0" err="1" smtClean="0"/>
              <a:t>rtfbsdb</a:t>
            </a:r>
            <a:r>
              <a:rPr lang="en-US" dirty="0" smtClean="0"/>
              <a:t> package.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group.k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apcluster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motif logos with one group of TF per page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clustering.logos.pdf"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Bodenhofer</a:t>
            </a:r>
            <a:r>
              <a:rPr lang="en-US" sz="1800" dirty="0"/>
              <a:t>, Ulrich, Andreas </a:t>
            </a:r>
            <a:r>
              <a:rPr lang="en-US" sz="1800" dirty="0" err="1"/>
              <a:t>Kothmeier</a:t>
            </a:r>
            <a:r>
              <a:rPr lang="en-US" sz="1800" dirty="0"/>
              <a:t>, and Sepp </a:t>
            </a:r>
            <a:r>
              <a:rPr lang="en-US" sz="1800" dirty="0" err="1"/>
              <a:t>Hochreiter</a:t>
            </a:r>
            <a:r>
              <a:rPr lang="en-US" sz="1800" dirty="0"/>
              <a:t>. "</a:t>
            </a:r>
            <a:r>
              <a:rPr lang="en-US" sz="1800" dirty="0" err="1"/>
              <a:t>APCluster</a:t>
            </a:r>
            <a:r>
              <a:rPr lang="en-US" sz="1800" dirty="0"/>
              <a:t>: an R package for affinity propagation clustering." </a:t>
            </a:r>
            <a:r>
              <a:rPr lang="en-US" sz="1800" i="1" dirty="0"/>
              <a:t>Bioinformatics</a:t>
            </a:r>
            <a:r>
              <a:rPr lang="en-US" sz="1800" dirty="0"/>
              <a:t> 27.17 (2011): 2463-2464.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fficeArt object"/>
          <p:cNvPicPr>
            <a:picLocks noGrp="1"/>
          </p:cNvPicPr>
          <p:nvPr>
            <p:ph sz="half" idx="2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82632" y="2051001"/>
            <a:ext cx="4358750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officeArt object"/>
          <p:cNvPicPr>
            <a:picLocks noGrp="1"/>
          </p:cNvPicPr>
          <p:nvPr>
            <p:ph sz="half" idx="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097453" y="2051001"/>
            <a:ext cx="4353108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1001"/>
            <a:ext cx="5384800" cy="401389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Why do we make clustering for motifs?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To get a heat-map for </a:t>
            </a:r>
            <a:r>
              <a:rPr lang="en-US" dirty="0" smtClean="0"/>
              <a:t>publishing.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minimize the number of identical results.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the penalty for multiple hypothesis testing.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(Avoid using big number to adjust in whole set)</a:t>
            </a:r>
          </a:p>
          <a:p>
            <a:endParaRPr lang="en-US" dirty="0" smtClean="0"/>
          </a:p>
          <a:p>
            <a:r>
              <a:rPr lang="en-US" dirty="0" smtClean="0"/>
              <a:t>To select the expressed motifs as representative for every cluster.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(Expressed motifs are calculated in step2 )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10123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 representative motif randomly from each cluster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motifs.idx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tfbs.selecteByRandom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clu1)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expressed motif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cluster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motifs.idx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tfbs.selecteByGeneExp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clu1)</a:t>
            </a: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Now a </a:t>
            </a:r>
            <a:r>
              <a:rPr lang="en-US" sz="1600" dirty="0" err="1" smtClean="0"/>
              <a:t>tfbs</a:t>
            </a:r>
            <a:r>
              <a:rPr lang="en-US" sz="1600" dirty="0" smtClean="0"/>
              <a:t> object has been built with the following features:</a:t>
            </a:r>
          </a:p>
          <a:p>
            <a:r>
              <a:rPr lang="en-US" sz="1600" dirty="0" smtClean="0"/>
              <a:t>(1) all PWMs or partial PWMs filtered by step 2.</a:t>
            </a:r>
          </a:p>
          <a:p>
            <a:r>
              <a:rPr lang="en-US" sz="1600" dirty="0" smtClean="0"/>
              <a:t>(2) TF information imported from Cis-BP.</a:t>
            </a:r>
          </a:p>
          <a:p>
            <a:r>
              <a:rPr lang="en-US" sz="1600" dirty="0" smtClean="0"/>
              <a:t>(3) Gene expression values (optional).</a:t>
            </a:r>
          </a:p>
          <a:p>
            <a:r>
              <a:rPr lang="en-US" sz="1600" dirty="0" smtClean="0"/>
              <a:t>(4</a:t>
            </a:r>
            <a:r>
              <a:rPr lang="en-US" sz="1600" dirty="0"/>
              <a:t>) Distance matrix with Pearson's R values  (optional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(5) motifs index for </a:t>
            </a:r>
            <a:r>
              <a:rPr lang="en-US" sz="1600" dirty="0"/>
              <a:t>each cluster (optional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Methods used to visualize the content of this object: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(1) Showing brief information (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(2) Drawing motif logos(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0138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 logos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="M5736_1.01", 	file.pdf="M5736_1.pdf");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file.pdf="logos.pdf",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=c("M4376_1.01",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M4440_1.01")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</a:t>
            </a:r>
            <a:r>
              <a:rPr lang="en-US" dirty="0" smtClean="0"/>
              <a:t>Visualizing and summarizing </a:t>
            </a:r>
            <a:r>
              <a:rPr lang="en-US" dirty="0" err="1"/>
              <a:t>tfbs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8913" y="2051001"/>
            <a:ext cx="4363512" cy="43418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5192" y="2051001"/>
            <a:ext cx="5384800" cy="40022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Summarizing</a:t>
            </a:r>
            <a:r>
              <a:rPr lang="en-US" dirty="0" smtClean="0"/>
              <a:t> </a:t>
            </a:r>
            <a:r>
              <a:rPr lang="en-US" dirty="0" err="1"/>
              <a:t>tfbs</a:t>
            </a:r>
            <a:r>
              <a:rPr lang="en-US" dirty="0"/>
              <a:t> </a:t>
            </a:r>
            <a:r>
              <a:rPr lang="en-US" dirty="0" smtClean="0"/>
              <a:t>object (continued)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The </a:t>
            </a:r>
            <a:r>
              <a:rPr lang="en-US" sz="1600" i="1" dirty="0" err="1"/>
              <a:t>tfbs.scanTFsite</a:t>
            </a:r>
            <a:r>
              <a:rPr lang="en-US" sz="1600" dirty="0"/>
              <a:t> function </a:t>
            </a:r>
            <a:r>
              <a:rPr lang="en-US" sz="1600" dirty="0" smtClean="0"/>
              <a:t>locates </a:t>
            </a:r>
            <a:r>
              <a:rPr lang="en-US" sz="1600" dirty="0" smtClean="0"/>
              <a:t>TF binding sites across a genome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2. Genome location can be specified by </a:t>
            </a:r>
            <a:r>
              <a:rPr lang="en-US" sz="1600" dirty="0"/>
              <a:t>the bed-formatted </a:t>
            </a:r>
            <a:r>
              <a:rPr lang="en-US" sz="1600" dirty="0" smtClean="0"/>
              <a:t>data frame.( the ‘</a:t>
            </a:r>
            <a:r>
              <a:rPr lang="en-US" sz="1600" dirty="0" err="1" smtClean="0"/>
              <a:t>tre.bed</a:t>
            </a:r>
            <a:r>
              <a:rPr lang="en-US" sz="1600" dirty="0" smtClean="0"/>
              <a:t>’ parameter )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3. Four options are available for the output results.</a:t>
            </a:r>
            <a:endParaRPr lang="en-US" sz="1600" dirty="0"/>
          </a:p>
          <a:p>
            <a:r>
              <a:rPr lang="en-US" sz="1600" dirty="0" smtClean="0"/>
              <a:t>(a) matches</a:t>
            </a:r>
            <a:r>
              <a:rPr lang="en-US" sz="1600" dirty="0"/>
              <a:t>: returns all matching TF sites for all motifs.</a:t>
            </a:r>
          </a:p>
          <a:p>
            <a:r>
              <a:rPr lang="en-US" sz="1600" dirty="0" smtClean="0"/>
              <a:t>(b) </a:t>
            </a:r>
            <a:r>
              <a:rPr lang="en-US" sz="1600" dirty="0" err="1" smtClean="0"/>
              <a:t>writedb</a:t>
            </a:r>
            <a:r>
              <a:rPr lang="en-US" sz="1600" dirty="0"/>
              <a:t>: writes a bed file with matches sites. </a:t>
            </a:r>
            <a:endParaRPr lang="en-US" sz="1600" dirty="0" smtClean="0"/>
          </a:p>
          <a:p>
            <a:r>
              <a:rPr lang="en-US" sz="1600" dirty="0" smtClean="0"/>
              <a:t>(c) </a:t>
            </a:r>
            <a:r>
              <a:rPr lang="en-US" sz="1600" dirty="0"/>
              <a:t>posteriors: returns the posteriors at each position </a:t>
            </a:r>
            <a:r>
              <a:rPr lang="en-US" sz="1600" dirty="0" smtClean="0"/>
              <a:t>in        </a:t>
            </a:r>
            <a:r>
              <a:rPr lang="en-US" sz="1600" dirty="0"/>
              <a:t>bed-formatted loci.</a:t>
            </a:r>
          </a:p>
          <a:p>
            <a:r>
              <a:rPr lang="en-US" sz="1600" dirty="0" smtClean="0"/>
              <a:t>(d) </a:t>
            </a:r>
            <a:r>
              <a:rPr lang="en-US" sz="1600" dirty="0" err="1" smtClean="0"/>
              <a:t>maxposterior</a:t>
            </a:r>
            <a:r>
              <a:rPr lang="en-US" sz="1600" dirty="0"/>
              <a:t>: returns the max(posterior) in each position </a:t>
            </a:r>
            <a:r>
              <a:rPr lang="en-US" sz="1600" dirty="0" smtClean="0"/>
              <a:t>in bed-formatted </a:t>
            </a:r>
            <a:r>
              <a:rPr lang="en-US" sz="1600" dirty="0"/>
              <a:t>loci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4. Two different thresholds ( score or FDR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Score threshold</a:t>
            </a:r>
            <a:r>
              <a:rPr lang="en-US" sz="1600" dirty="0"/>
              <a:t>: default 6, only binding sites with scores above this </a:t>
            </a:r>
            <a:r>
              <a:rPr lang="en-US" sz="1600" dirty="0" smtClean="0"/>
              <a:t>value are returned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FDR threshold: default </a:t>
            </a:r>
            <a:r>
              <a:rPr lang="en-US" sz="1600" dirty="0"/>
              <a:t>0.1, </a:t>
            </a:r>
            <a:r>
              <a:rPr lang="en-US" sz="1600" dirty="0" smtClean="0"/>
              <a:t>only </a:t>
            </a:r>
            <a:r>
              <a:rPr lang="en-US" sz="1600" dirty="0"/>
              <a:t>binding sites with FDR (False Discovery Rate) less than </a:t>
            </a:r>
            <a:r>
              <a:rPr lang="en-US" sz="1600" dirty="0" smtClean="0"/>
              <a:t>this value are selected.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"hg19.2bit" 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Scan the whole genome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whole genome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7);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Scan a specified range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a data frame from a plain-text bed file for your range of interest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("./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",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header=FALSE, threshold=8);</a:t>
            </a: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all bed regions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return.type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writedb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7);  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500" dirty="0"/>
              <a:t>The </a:t>
            </a:r>
            <a:r>
              <a:rPr lang="en-US" sz="1500" i="1" dirty="0" err="1"/>
              <a:t>tfbs.scanTFsite</a:t>
            </a:r>
            <a:r>
              <a:rPr lang="en-US" sz="1500" dirty="0"/>
              <a:t> function returns a list object consisting of four parts: </a:t>
            </a:r>
          </a:p>
          <a:p>
            <a:r>
              <a:rPr lang="en-US" sz="1500" dirty="0" smtClean="0"/>
              <a:t>a) </a:t>
            </a:r>
            <a:r>
              <a:rPr lang="en-US" sz="1500" i="1" dirty="0"/>
              <a:t>$result</a:t>
            </a:r>
            <a:r>
              <a:rPr lang="en-US" sz="1500" dirty="0"/>
              <a:t>: the result of the motif scan.  </a:t>
            </a:r>
          </a:p>
          <a:p>
            <a:r>
              <a:rPr lang="en-US" sz="1500" dirty="0" smtClean="0"/>
              <a:t>b) </a:t>
            </a:r>
            <a:r>
              <a:rPr lang="en-US" sz="1500" i="1" dirty="0"/>
              <a:t>$summary</a:t>
            </a:r>
            <a:r>
              <a:rPr lang="en-US" sz="1500" dirty="0"/>
              <a:t>: a summary of TF scan, including the number of binding sites matched for each motif.</a:t>
            </a:r>
          </a:p>
          <a:p>
            <a:r>
              <a:rPr lang="en-US" sz="1500" dirty="0" smtClean="0"/>
              <a:t>c) </a:t>
            </a:r>
            <a:r>
              <a:rPr lang="en-US" sz="1500" i="1" dirty="0"/>
              <a:t>$</a:t>
            </a:r>
            <a:r>
              <a:rPr lang="en-US" sz="1500" i="1" dirty="0" err="1"/>
              <a:t>parm</a:t>
            </a:r>
            <a:r>
              <a:rPr lang="en-US" sz="1500" dirty="0"/>
              <a:t>: the values of control </a:t>
            </a:r>
            <a:r>
              <a:rPr lang="en-US" sz="1500" dirty="0" smtClean="0"/>
              <a:t>parameters.</a:t>
            </a:r>
            <a:endParaRPr lang="en-US" sz="1500" dirty="0"/>
          </a:p>
          <a:p>
            <a:r>
              <a:rPr lang="en-US" sz="1500" dirty="0" smtClean="0"/>
              <a:t>d) </a:t>
            </a:r>
            <a:r>
              <a:rPr lang="en-US" sz="1500" i="1" dirty="0"/>
              <a:t>$bed: </a:t>
            </a:r>
            <a:r>
              <a:rPr lang="en-US" sz="1500" dirty="0"/>
              <a:t>the bed-formatted loci information with 6 columns.</a:t>
            </a:r>
          </a:p>
          <a:p>
            <a:pPr marL="109728" indent="0">
              <a:buNone/>
            </a:pPr>
            <a:endParaRPr lang="en-US" sz="1500" dirty="0"/>
          </a:p>
          <a:p>
            <a:pPr marL="109728" indent="0">
              <a:buNone/>
            </a:pPr>
            <a:r>
              <a:rPr lang="en-US" sz="1500" dirty="0" smtClean="0"/>
              <a:t>The </a:t>
            </a:r>
            <a:r>
              <a:rPr lang="en-US" sz="1500" i="1" dirty="0" err="1" smtClean="0"/>
              <a:t>tfbs.reportFinding</a:t>
            </a:r>
            <a:r>
              <a:rPr lang="en-US" sz="1500" dirty="0" smtClean="0"/>
              <a:t> function outputs a PDF report </a:t>
            </a:r>
            <a:r>
              <a:rPr lang="en-US" sz="1500" dirty="0"/>
              <a:t>including motif names, counts of TF site </a:t>
            </a:r>
            <a:r>
              <a:rPr lang="en-US" sz="1500" dirty="0" smtClean="0"/>
              <a:t>and motif </a:t>
            </a:r>
            <a:r>
              <a:rPr lang="en-US" sz="1500" dirty="0"/>
              <a:t>logos.</a:t>
            </a:r>
            <a:endParaRPr lang="en-US" sz="15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#show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information about t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summary information in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show(r1.scan$summary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matched TF sites for first motif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show(r1.scan$result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 PDF report for all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motifs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tfbs.reportFinding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r1.scan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=“Scanning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Results");</a:t>
            </a:r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0888" y="2058988"/>
            <a:ext cx="3713973" cy="43418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40" y="2099385"/>
            <a:ext cx="5300652" cy="4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/>
              <a:t>tfbs.compareTFsite</a:t>
            </a:r>
            <a:r>
              <a:rPr lang="en-US" sz="1600" dirty="0"/>
              <a:t> function </a:t>
            </a:r>
            <a:r>
              <a:rPr lang="en-US" sz="1600" dirty="0" smtClean="0"/>
              <a:t>is </a:t>
            </a:r>
            <a:r>
              <a:rPr lang="en-US" sz="1600" dirty="0"/>
              <a:t>to identify motifs enriched in a </a:t>
            </a:r>
            <a:r>
              <a:rPr lang="en-US" sz="1600" dirty="0" smtClean="0"/>
              <a:t>user-specified </a:t>
            </a:r>
            <a:r>
              <a:rPr lang="en-US" sz="1600" dirty="0"/>
              <a:t>set of genomic coordinates compared to a background set.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Required parameters:</a:t>
            </a:r>
          </a:p>
          <a:p>
            <a:pPr marL="109728" indent="0">
              <a:buNone/>
            </a:pPr>
            <a:r>
              <a:rPr lang="en-US" sz="1600" dirty="0" smtClean="0"/>
              <a:t>1) 2-bit file (</a:t>
            </a:r>
            <a:r>
              <a:rPr lang="en-US" sz="1600" i="1" dirty="0" err="1" smtClean="0"/>
              <a:t>file.twobit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2) Positive bed-formatted genomic loci(</a:t>
            </a:r>
            <a:r>
              <a:rPr lang="en-US" sz="1600" i="1" dirty="0" err="1" smtClean="0"/>
              <a:t>positive.bed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3) Negative </a:t>
            </a:r>
            <a:r>
              <a:rPr lang="en-US" sz="1600" dirty="0"/>
              <a:t>bed-formatted genomic </a:t>
            </a:r>
            <a:r>
              <a:rPr lang="en-US" sz="1600" dirty="0" smtClean="0"/>
              <a:t>loci(</a:t>
            </a:r>
            <a:r>
              <a:rPr lang="en-US" sz="1600" i="1" dirty="0" err="1" smtClean="0"/>
              <a:t>negative.bed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4) GC </a:t>
            </a:r>
            <a:r>
              <a:rPr lang="en-US" sz="1600" dirty="0" smtClean="0"/>
              <a:t>correction? </a:t>
            </a:r>
            <a:r>
              <a:rPr lang="en-US" sz="1600" dirty="0" smtClean="0"/>
              <a:t>(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5) Score or </a:t>
            </a:r>
            <a:r>
              <a:rPr lang="en-US" sz="1600" dirty="0" smtClean="0"/>
              <a:t>FDR </a:t>
            </a:r>
            <a:r>
              <a:rPr lang="en-US" sz="1600" dirty="0" smtClean="0"/>
              <a:t>threshold (</a:t>
            </a:r>
            <a:r>
              <a:rPr lang="en-US" sz="1600" i="1" dirty="0" smtClean="0"/>
              <a:t>threshold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threshold.type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6) Parallel cores (</a:t>
            </a:r>
            <a:r>
              <a:rPr lang="en-US" sz="1600" i="1" dirty="0" err="1" smtClean="0"/>
              <a:t>ncores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groups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"hg19.2bit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dREG.all.bed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bed file for each condition to a data frame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Compare motifs between each condition</a:t>
            </a: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tfbs.compareTFsite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gc.correction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file.prefix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comp.db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5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analysis results are </a:t>
            </a:r>
            <a:r>
              <a:rPr lang="en-US" sz="1600" dirty="0"/>
              <a:t>often </a:t>
            </a:r>
            <a:r>
              <a:rPr lang="en-US" altLang="zh-CN" sz="1600" dirty="0" smtClean="0"/>
              <a:t>distorted </a:t>
            </a:r>
            <a:r>
              <a:rPr lang="en-US" sz="1600" dirty="0" smtClean="0"/>
              <a:t>by </a:t>
            </a:r>
            <a:r>
              <a:rPr lang="en-US" sz="1600" dirty="0"/>
              <a:t>systematic differences in the GC content between groups.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altLang="zh-CN" sz="1600" dirty="0" smtClean="0"/>
              <a:t>The </a:t>
            </a:r>
            <a:r>
              <a:rPr lang="en-US" sz="1600" i="1" dirty="0" err="1" smtClean="0"/>
              <a:t>tfbs.compareTFsite</a:t>
            </a:r>
            <a:r>
              <a:rPr lang="en-US" sz="1600" dirty="0" smtClean="0"/>
              <a:t> checks the mean </a:t>
            </a:r>
            <a:r>
              <a:rPr lang="en-US" sz="1600" dirty="0"/>
              <a:t>of the GC content </a:t>
            </a:r>
            <a:r>
              <a:rPr lang="en-US" sz="1600" dirty="0" smtClean="0"/>
              <a:t>between </a:t>
            </a:r>
            <a:r>
              <a:rPr lang="en-US" sz="1600" dirty="0"/>
              <a:t>the two groups </a:t>
            </a:r>
            <a:r>
              <a:rPr lang="en-US" sz="1600" dirty="0" smtClean="0"/>
              <a:t>by Wilcox test.</a:t>
            </a:r>
          </a:p>
          <a:p>
            <a:endParaRPr lang="en-US" sz="1600" dirty="0" smtClean="0"/>
          </a:p>
          <a:p>
            <a:r>
              <a:rPr lang="en-US" sz="1600" dirty="0" smtClean="0"/>
              <a:t>If </a:t>
            </a:r>
            <a:r>
              <a:rPr lang="en-US" sz="1600" dirty="0"/>
              <a:t>the </a:t>
            </a:r>
            <a:r>
              <a:rPr lang="en-US" sz="1600" dirty="0" smtClean="0"/>
              <a:t>difference is </a:t>
            </a:r>
            <a:r>
              <a:rPr lang="en-US" sz="1600" dirty="0"/>
              <a:t>significant, </a:t>
            </a:r>
            <a:r>
              <a:rPr lang="en-US" sz="1600" dirty="0" smtClean="0"/>
              <a:t>the package suggests to set 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 to </a:t>
            </a:r>
            <a:r>
              <a:rPr lang="en-US" sz="1600" dirty="0"/>
              <a:t>TRUE (default</a:t>
            </a:r>
            <a:r>
              <a:rPr lang="en-US" sz="1600" dirty="0" smtClean="0"/>
              <a:t>) and resamples </a:t>
            </a:r>
            <a:r>
              <a:rPr lang="en-US" sz="1600" dirty="0"/>
              <a:t>the background (i.e. negative) </a:t>
            </a:r>
            <a:r>
              <a:rPr lang="en-US" sz="1600" dirty="0" smtClean="0"/>
              <a:t>sequences</a:t>
            </a:r>
          </a:p>
          <a:p>
            <a:endParaRPr lang="en-US" sz="1600" dirty="0"/>
          </a:p>
          <a:p>
            <a:r>
              <a:rPr lang="en-US" sz="1600" dirty="0" smtClean="0"/>
              <a:t>The right figure shows the effect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 after resampling the background sequences.</a:t>
            </a:r>
          </a:p>
          <a:p>
            <a:endParaRPr lang="en-US" sz="1600" dirty="0"/>
          </a:p>
          <a:p>
            <a:r>
              <a:rPr lang="en-US" sz="1600" dirty="0" smtClean="0"/>
              <a:t>It is important to check the violin figure.</a:t>
            </a:r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</a:t>
            </a:r>
            <a:r>
              <a:rPr lang="en-US" dirty="0" smtClean="0"/>
              <a:t>groups</a:t>
            </a:r>
            <a:r>
              <a:rPr lang="en-US" dirty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92" y="1912776"/>
            <a:ext cx="4749241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 smtClean="0"/>
              <a:t>a framework to integrate the Cis-BP database and the statistical model in the </a:t>
            </a:r>
            <a:r>
              <a:rPr lang="en-US" i="1" dirty="0" err="1" smtClean="0"/>
              <a:t>rtfbs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Designed </a:t>
            </a:r>
            <a:r>
              <a:rPr lang="en-US" dirty="0" smtClean="0"/>
              <a:t>a pipeline to implement the following goals:</a:t>
            </a:r>
          </a:p>
          <a:p>
            <a:pPr lvl="1"/>
            <a:r>
              <a:rPr lang="en-US" dirty="0" smtClean="0"/>
              <a:t>1) Loading and filtering motif data from </a:t>
            </a:r>
            <a:r>
              <a:rPr lang="en-US" dirty="0" err="1" smtClean="0"/>
              <a:t>Cis</a:t>
            </a:r>
            <a:r>
              <a:rPr lang="en-US" dirty="0" smtClean="0"/>
              <a:t>-BP database. </a:t>
            </a:r>
          </a:p>
          <a:p>
            <a:pPr lvl="1"/>
            <a:r>
              <a:rPr lang="en-US" dirty="0" smtClean="0"/>
              <a:t>2) Searching the genome </a:t>
            </a:r>
            <a:r>
              <a:rPr lang="en-US" dirty="0" smtClean="0"/>
              <a:t>for </a:t>
            </a:r>
            <a:r>
              <a:rPr lang="en-US" dirty="0" smtClean="0"/>
              <a:t>motif occurrences.</a:t>
            </a:r>
          </a:p>
          <a:p>
            <a:pPr lvl="1"/>
            <a:r>
              <a:rPr lang="en-US" dirty="0" smtClean="0"/>
              <a:t>3) Identifying motifs enriched between two sets of genomic loci.</a:t>
            </a:r>
          </a:p>
          <a:p>
            <a:pPr lvl="1"/>
            <a:r>
              <a:rPr lang="en-US" dirty="0" smtClean="0"/>
              <a:t>4) Visualizing motif data by heat-map, motif logos and reports.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output of</a:t>
            </a:r>
            <a:r>
              <a:rPr lang="en-US" sz="1600" i="1" dirty="0"/>
              <a:t> </a:t>
            </a:r>
            <a:r>
              <a:rPr lang="en-US" sz="1600" i="1" dirty="0" err="1"/>
              <a:t>tfbs.compareTFsite</a:t>
            </a:r>
            <a:r>
              <a:rPr lang="en-US" sz="1600" dirty="0"/>
              <a:t> includes a data frame with 8 columns, including 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a) motif </a:t>
            </a:r>
            <a:r>
              <a:rPr lang="en-US" sz="1600" dirty="0"/>
              <a:t>ID, </a:t>
            </a:r>
            <a:endParaRPr lang="en-US" sz="1600" dirty="0" smtClean="0"/>
          </a:p>
          <a:p>
            <a:r>
              <a:rPr lang="en-US" sz="1600" dirty="0" smtClean="0"/>
              <a:t>b) TF </a:t>
            </a:r>
            <a:r>
              <a:rPr lang="en-US" sz="1600" dirty="0"/>
              <a:t>name, </a:t>
            </a:r>
            <a:endParaRPr lang="en-US" sz="1600" dirty="0" smtClean="0"/>
          </a:p>
          <a:p>
            <a:r>
              <a:rPr lang="en-US" sz="1600" dirty="0" smtClean="0"/>
              <a:t>c) occurrence </a:t>
            </a:r>
            <a:r>
              <a:rPr lang="en-US" sz="1600" dirty="0"/>
              <a:t>in positive group, </a:t>
            </a:r>
            <a:endParaRPr lang="en-US" sz="1600" dirty="0" smtClean="0"/>
          </a:p>
          <a:p>
            <a:r>
              <a:rPr lang="en-US" sz="1600" dirty="0" smtClean="0"/>
              <a:t>d) expected </a:t>
            </a:r>
            <a:r>
              <a:rPr lang="en-US" sz="1600" dirty="0"/>
              <a:t>in negative group , </a:t>
            </a:r>
            <a:endParaRPr lang="en-US" sz="1600" dirty="0" smtClean="0"/>
          </a:p>
          <a:p>
            <a:r>
              <a:rPr lang="en-US" sz="1600" dirty="0" smtClean="0"/>
              <a:t>e) enrichment </a:t>
            </a:r>
            <a:r>
              <a:rPr lang="en-US" sz="1600" dirty="0"/>
              <a:t>ratio, </a:t>
            </a:r>
            <a:endParaRPr lang="en-US" sz="1600" dirty="0" smtClean="0"/>
          </a:p>
          <a:p>
            <a:r>
              <a:rPr lang="en-US" sz="1600" dirty="0" smtClean="0"/>
              <a:t>f) p-value </a:t>
            </a:r>
            <a:r>
              <a:rPr lang="en-US" sz="1600" dirty="0"/>
              <a:t>of fisher test, </a:t>
            </a:r>
            <a:endParaRPr lang="en-US" sz="1600" dirty="0" smtClean="0"/>
          </a:p>
          <a:p>
            <a:r>
              <a:rPr lang="en-US" sz="1600" dirty="0" smtClean="0"/>
              <a:t>g) correction </a:t>
            </a:r>
            <a:r>
              <a:rPr lang="en-US" sz="1600" dirty="0"/>
              <a:t>value by multiple comparison methods (e.g., </a:t>
            </a:r>
            <a:r>
              <a:rPr lang="en-US" sz="1600" dirty="0" err="1"/>
              <a:t>Bonferroni</a:t>
            </a:r>
            <a:r>
              <a:rPr lang="en-US" sz="1600" dirty="0"/>
              <a:t> or FDR).   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/>
              <a:t>tfbs.reportComparison</a:t>
            </a:r>
            <a:r>
              <a:rPr lang="en-US" sz="1600" dirty="0"/>
              <a:t> function draws a motif list with visual p-value bar, enrichment ratio bar, and motif logos. </a:t>
            </a: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summary information including top or 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significant motifs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 the report including p-value, enrichment ratio, logos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tfbs.reportComparson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="test-tfcomp.pdf",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report.title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="Significant Report",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pv.cutoff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pv.adj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groups(Continued)</a:t>
            </a:r>
          </a:p>
        </p:txBody>
      </p:sp>
    </p:spTree>
    <p:extLst>
      <p:ext uri="{BB962C8B-B14F-4D97-AF65-F5344CB8AC3E}">
        <p14:creationId xmlns:p14="http://schemas.microsoft.com/office/powerpoint/2010/main" val="13939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7447" y="2372761"/>
            <a:ext cx="5555779" cy="26097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2606090"/>
            <a:ext cx="4867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 annotation files</a:t>
            </a:r>
          </a:p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useast.ensembl.org/info/data/ftp/index.html</a:t>
            </a:r>
            <a:endParaRPr lang="en-US" smtClean="0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Source:</a:t>
            </a:r>
          </a:p>
          <a:p>
            <a:pPr marL="109728" indent="0">
              <a:buNone/>
            </a:pPr>
            <a:r>
              <a:rPr lang="en-US" sz="1600" dirty="0" smtClean="0">
                <a:hlinkClick r:id="rId2"/>
              </a:rPr>
              <a:t>https://github.com/Danko-Lab/rtfbs_db.git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Manual:</a:t>
            </a:r>
          </a:p>
          <a:p>
            <a:pPr marL="109728" indent="0">
              <a:buNone/>
            </a:pPr>
            <a:r>
              <a:rPr lang="en-US" sz="1600" dirty="0" smtClean="0">
                <a:hlinkClick r:id="rId3"/>
              </a:rPr>
              <a:t>https://github.com/Danko-Lab/rtfbs_db/blob/master/rtfbsdb-manual.pdf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Vignette:</a:t>
            </a:r>
          </a:p>
          <a:p>
            <a:pPr marL="109728" indent="0">
              <a:buNone/>
            </a:pPr>
            <a:r>
              <a:rPr lang="en-US" sz="1600" dirty="0" smtClean="0">
                <a:hlinkClick r:id="rId4"/>
              </a:rPr>
              <a:t>https://github.com/Danko-Lab/rtfbs_db/blob/master/rtfbsdb-vignette.pdf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Bug reports/Comments/Suggestions</a:t>
            </a:r>
          </a:p>
          <a:p>
            <a:pPr marL="109728" indent="0">
              <a:buNone/>
            </a:pPr>
            <a:r>
              <a:rPr lang="en-US" sz="1600" dirty="0" smtClean="0">
                <a:hlinkClick r:id="rId5"/>
              </a:rPr>
              <a:t>zw355@cornell.edu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>
                <a:hlinkClick r:id="rId6"/>
              </a:rPr>
              <a:t>dankoc@gmail.com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1" y="1142999"/>
            <a:ext cx="11215513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Package Information:</a:t>
            </a:r>
            <a:endParaRPr lang="en-US" dirty="0"/>
          </a:p>
        </p:txBody>
      </p:sp>
      <p:pic>
        <p:nvPicPr>
          <p:cNvPr id="8" name="Picture 2" descr="http://www.communityroundtable.com/wp-content/uploads/2014/06/thankyou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7440" y="2020324"/>
            <a:ext cx="5715000" cy="441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Programming </a:t>
            </a:r>
            <a:r>
              <a:rPr lang="en-US" sz="2000" dirty="0">
                <a:solidFill>
                  <a:schemeClr val="tx1"/>
                </a:solidFill>
              </a:rPr>
              <a:t>Notes: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Select the species database from Cis-BP website, copy the Latin name. </a:t>
            </a:r>
          </a:p>
          <a:p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://cisbp.ccbr.utoronto.ca/bulk.php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  <a:r>
              <a:rPr lang="en-US" altLang="zh-CN" sz="2000" dirty="0" err="1">
                <a:solidFill>
                  <a:schemeClr val="tx1"/>
                </a:solidFill>
              </a:rPr>
              <a:t>Homo_sapines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Mus_musculus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Drosophila_erecta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Danio_rerio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Cis-BP database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Cis-BP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(Catalog of Inferred Sequence Binding Preferences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is a public online dataset of TFBS.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://cisbp.ccbr.utoronto.ca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25 sources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including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JASPAR, HOCOMOCO,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FactorBook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UniProbe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Fly Factor Survey, and dozens of additional publications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&gt;300 species covering &gt;250 TF families, totaling &gt;160,000 TFs (of which, &gt;65,000 have at least one DNA binding motif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Zipped data file includes the meta files, PWM data files and motif logos.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Some missing or empty motifs (PWM data files) require paid licenses.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Weirauch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Matthew T., et al. "Determination and inference of eukaryotic transcription factor sequence specificity." 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Cell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158.6 (2014): 1431-1443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5" y="2047945"/>
            <a:ext cx="5535827" cy="46008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 package Dependencies: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100" i="1" dirty="0" err="1" smtClean="0"/>
              <a:t>bigWig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rphast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rtfbs</a:t>
            </a:r>
            <a:r>
              <a:rPr lang="en-US" sz="2100" dirty="0" smtClean="0"/>
              <a:t>, </a:t>
            </a:r>
            <a:r>
              <a:rPr lang="en-US" sz="2100" i="1" dirty="0" smtClean="0"/>
              <a:t>parallel</a:t>
            </a:r>
            <a:r>
              <a:rPr lang="en-US" sz="2100" dirty="0" smtClean="0"/>
              <a:t>, </a:t>
            </a:r>
            <a:r>
              <a:rPr lang="en-US" sz="2100" i="1" dirty="0" smtClean="0"/>
              <a:t>grid</a:t>
            </a:r>
            <a:r>
              <a:rPr lang="en-US" sz="2100" dirty="0" smtClean="0"/>
              <a:t>, </a:t>
            </a:r>
            <a:r>
              <a:rPr lang="en-US" sz="2100" i="1" dirty="0" smtClean="0"/>
              <a:t>cluster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latticeExtra</a:t>
            </a:r>
            <a:r>
              <a:rPr lang="en-US" sz="2100" dirty="0" smtClean="0"/>
              <a:t>, </a:t>
            </a:r>
            <a:r>
              <a:rPr lang="en-US" sz="2100" i="1" dirty="0" smtClean="0"/>
              <a:t>lattice</a:t>
            </a:r>
          </a:p>
          <a:p>
            <a:r>
              <a:rPr lang="en-US" dirty="0" smtClean="0"/>
              <a:t>Requisite Unix Command: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i="1" dirty="0" err="1" smtClean="0"/>
              <a:t>awk</a:t>
            </a:r>
            <a:endParaRPr lang="en-US" sz="1900" i="1" dirty="0" smtClean="0"/>
          </a:p>
          <a:p>
            <a:r>
              <a:rPr lang="en-US" dirty="0" smtClean="0"/>
              <a:t>Requisite Bioinformatics tools: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(1) </a:t>
            </a:r>
            <a:r>
              <a:rPr lang="en-US" sz="1900" dirty="0" err="1" smtClean="0"/>
              <a:t>bedops</a:t>
            </a:r>
            <a:r>
              <a:rPr lang="en-US" sz="1900" dirty="0" smtClean="0"/>
              <a:t> (</a:t>
            </a:r>
            <a:r>
              <a:rPr lang="en-US" sz="1900" i="1" dirty="0" smtClean="0"/>
              <a:t>starch</a:t>
            </a:r>
            <a:r>
              <a:rPr lang="en-US" sz="1900" dirty="0" smtClean="0"/>
              <a:t>, </a:t>
            </a:r>
            <a:r>
              <a:rPr lang="en-US" sz="1900" i="1" dirty="0" err="1" smtClean="0"/>
              <a:t>starchcat</a:t>
            </a:r>
            <a:r>
              <a:rPr lang="en-US" sz="1900" dirty="0" smtClean="0"/>
              <a:t>, </a:t>
            </a:r>
            <a:r>
              <a:rPr lang="en-US" sz="1900" i="1" dirty="0" smtClean="0"/>
              <a:t>sort-bed</a:t>
            </a:r>
            <a:r>
              <a:rPr lang="en-US" sz="1900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</a:t>
            </a:r>
            <a:r>
              <a:rPr lang="en-US" sz="1400" u="sng" dirty="0" smtClean="0"/>
              <a:t>bedops.readthedocs.org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(2) Kent source (</a:t>
            </a:r>
            <a:r>
              <a:rPr lang="en-US" sz="1900" i="1" dirty="0" err="1" smtClean="0"/>
              <a:t>twoBitInfo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://hgdownload.cse.ucsc.edu/admin/exe</a:t>
            </a:r>
            <a:r>
              <a:rPr lang="en-US" sz="1400" dirty="0" smtClean="0"/>
              <a:t>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(3) </a:t>
            </a:r>
            <a:r>
              <a:rPr lang="en-US" sz="1900" dirty="0" err="1" smtClean="0"/>
              <a:t>SAMtools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samtools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300" u="sng" dirty="0" smtClean="0"/>
              <a:t>http</a:t>
            </a:r>
            <a:r>
              <a:rPr lang="en-US" sz="1300" u="sng" dirty="0"/>
              <a:t>://</a:t>
            </a:r>
            <a:r>
              <a:rPr lang="en-US" sz="1300" u="sng" dirty="0" smtClean="0"/>
              <a:t>samtools.sourceforge.net</a:t>
            </a:r>
            <a:endParaRPr lang="en-US" sz="1300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(4) </a:t>
            </a:r>
            <a:r>
              <a:rPr lang="en-US" sz="1900" dirty="0" err="1" smtClean="0"/>
              <a:t>bedtools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bedtools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300" u="sng" dirty="0" smtClean="0"/>
              <a:t>http</a:t>
            </a:r>
            <a:r>
              <a:rPr lang="en-US" sz="1300" u="sng" dirty="0"/>
              <a:t>://bedtools.readthedocs.org/en/latest</a:t>
            </a:r>
            <a:r>
              <a:rPr lang="en-US" sz="1300" u="sng" dirty="0" smtClean="0"/>
              <a:t>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1831" y="2051001"/>
            <a:ext cx="5842861" cy="45977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Installation Notes: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Install R dependencies from CRAN repository.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rphase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(“…”);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codes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https://github.com/andrelmartins/bigWig.git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https://github.com/Danko-Lab/rtfbs_db.git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rtfbs_db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Test library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 library(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0584" y="6066375"/>
            <a:ext cx="3019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Installation: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1: Loading the Cis-BP data file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37432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Three methods to load Cis-BP data file.</a:t>
            </a:r>
          </a:p>
          <a:p>
            <a:pPr marL="109728" indent="0">
              <a:buNone/>
            </a:pPr>
            <a:r>
              <a:rPr lang="en-US" sz="2000" dirty="0" smtClean="0"/>
              <a:t>(1) Loading the pre-installed data copy from package.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</a:p>
          <a:p>
            <a:pPr marL="109728" indent="0">
              <a:buNone/>
            </a:pPr>
            <a:r>
              <a:rPr lang="en-US" altLang="zh-CN" sz="2000" dirty="0" smtClean="0"/>
              <a:t>(2) Using </a:t>
            </a:r>
            <a:r>
              <a:rPr lang="en-US" altLang="zh-CN" sz="2000" dirty="0"/>
              <a:t>the local </a:t>
            </a:r>
            <a:r>
              <a:rPr lang="en-US" altLang="zh-CN" sz="2000" dirty="0" smtClean="0"/>
              <a:t>file (zip format) of </a:t>
            </a:r>
            <a:r>
              <a:rPr lang="en-US" altLang="zh-CN" sz="2000" dirty="0"/>
              <a:t>Cis-BP </a:t>
            </a:r>
            <a:r>
              <a:rPr lang="en-US" altLang="zh-CN" sz="2000" dirty="0" smtClean="0"/>
              <a:t>database.</a:t>
            </a:r>
          </a:p>
          <a:p>
            <a:endParaRPr lang="en-US" altLang="zh-CN" sz="2000" dirty="0"/>
          </a:p>
          <a:p>
            <a:pPr marL="109728" indent="0">
              <a:buNone/>
            </a:pPr>
            <a:r>
              <a:rPr lang="en-US" sz="2000" dirty="0" smtClean="0"/>
              <a:t>(3) Directly downloading and using from Cis-BP website.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Only checking zip file and loading </a:t>
            </a:r>
            <a:r>
              <a:rPr lang="en-US" sz="2000" dirty="0"/>
              <a:t>the meta file (</a:t>
            </a:r>
            <a:r>
              <a:rPr lang="en-US" sz="2000" dirty="0" smtClean="0"/>
              <a:t>TF_Information.txt) 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Drosophila_melanogaster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zipped downloaded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CisBP.zipload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("ZIP_FILE_FROM_CISBP.zip", species="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CisBP.download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522" y="1864566"/>
            <a:ext cx="4755502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meta files included.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(1) TF_Information.txt: </a:t>
            </a:r>
          </a:p>
          <a:p>
            <a:pPr marL="109728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(no </a:t>
            </a:r>
            <a:r>
              <a:rPr lang="en-US" sz="2000" dirty="0"/>
              <a:t>direct but inferred motifs with </a:t>
            </a:r>
            <a:r>
              <a:rPr lang="en-US" sz="2000" dirty="0" smtClean="0"/>
              <a:t>&gt;90%)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(2) TF_Information_all_motifs.txt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(direct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(inferred </a:t>
            </a:r>
            <a:r>
              <a:rPr lang="en-US" sz="2000" dirty="0"/>
              <a:t>motifs above the threshold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(3) TF_Information_all_motifs_plus.txt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All </a:t>
            </a:r>
            <a:r>
              <a:rPr lang="en-US" sz="2000" dirty="0"/>
              <a:t>direct </a:t>
            </a:r>
            <a:r>
              <a:rPr lang="en-US" sz="2000" dirty="0" smtClean="0"/>
              <a:t>motifs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7767"/>
            <a:ext cx="10972800" cy="1066800"/>
          </a:xfrm>
        </p:spPr>
        <p:txBody>
          <a:bodyPr/>
          <a:lstStyle/>
          <a:p>
            <a:r>
              <a:rPr lang="en-US" dirty="0" smtClean="0"/>
              <a:t>Peeking at TF_information.txt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87" y="1864566"/>
            <a:ext cx="4948849" cy="4993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5587" y="3090764"/>
            <a:ext cx="625151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7273" y="2152075"/>
            <a:ext cx="696686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4873" y="3090764"/>
            <a:ext cx="74745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9384" y="3090764"/>
            <a:ext cx="60027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2: Selecting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40418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600" dirty="0" smtClean="0"/>
              <a:t>Simple way: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1900" dirty="0"/>
              <a:t>(1) No optional parameters </a:t>
            </a:r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 Selecting all.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(2) Using one or more variables(s) to filter motif data. </a:t>
            </a:r>
            <a:r>
              <a:rPr lang="en-US" altLang="zh-CN" sz="1900" dirty="0" smtClean="0"/>
              <a:t>e.g.  </a:t>
            </a:r>
            <a:r>
              <a:rPr lang="en-US" altLang="zh-CN" sz="1900" i="1" dirty="0" err="1" smtClean="0"/>
              <a:t>family_name</a:t>
            </a:r>
            <a:r>
              <a:rPr lang="en-US" altLang="zh-CN" sz="1900" dirty="0" smtClean="0"/>
              <a:t>: </a:t>
            </a:r>
          </a:p>
          <a:p>
            <a:pPr marL="109728" indent="0">
              <a:buNone/>
            </a:pPr>
            <a:r>
              <a:rPr lang="en-US" sz="1900" dirty="0" smtClean="0"/>
              <a:t> and more other parameters: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i="1" dirty="0" err="1" smtClean="0"/>
              <a:t>tf_name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tf_status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or </a:t>
            </a:r>
            <a:r>
              <a:rPr lang="en-US" sz="1900" dirty="0" err="1" smtClean="0"/>
              <a:t>motif_type</a:t>
            </a:r>
            <a:r>
              <a:rPr lang="en-US" sz="1900" dirty="0" smtClean="0"/>
              <a:t>,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msource_id</a:t>
            </a:r>
            <a:endParaRPr lang="en-US" sz="1900" dirty="0" smtClean="0"/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</a:t>
            </a:r>
            <a:r>
              <a:rPr lang="en-US" sz="1900" dirty="0"/>
              <a:t>3</a:t>
            </a:r>
            <a:r>
              <a:rPr lang="en-US" sz="1900" dirty="0" smtClean="0"/>
              <a:t>) Even different TF_Information.txt can be specified.</a:t>
            </a:r>
          </a:p>
          <a:p>
            <a:pPr marL="109728" indent="0">
              <a:buNone/>
            </a:pPr>
            <a:r>
              <a:rPr lang="en-US" sz="1900" dirty="0" smtClean="0"/>
              <a:t>1:</a:t>
            </a:r>
            <a:r>
              <a:rPr lang="en-US" sz="1900" dirty="0"/>
              <a:t> </a:t>
            </a:r>
            <a:r>
              <a:rPr lang="en-US" sz="1900" dirty="0" err="1" smtClean="0"/>
              <a:t>TF_Information.txt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2:</a:t>
            </a:r>
            <a:r>
              <a:rPr lang="en-US" sz="1900" dirty="0"/>
              <a:t> </a:t>
            </a:r>
            <a:r>
              <a:rPr lang="en-US" sz="1900" dirty="0" err="1" smtClean="0"/>
              <a:t>TF_Information_all_motif.txt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3:</a:t>
            </a:r>
            <a:r>
              <a:rPr lang="en-US" sz="1900" dirty="0"/>
              <a:t> TF_Information_all_motifs_plus.txt</a:t>
            </a:r>
            <a:endParaRPr lang="en-US" sz="19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418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Query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select the motifs for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transcription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of interest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 all direct and inferred motif data to query AP-2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tf.information.type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2);</a:t>
            </a:r>
          </a:p>
          <a:p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5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</a:t>
            </a:r>
            <a:r>
              <a:rPr lang="en-US" sz="3100" dirty="0" smtClean="0"/>
              <a:t>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Motifs for expressed TFs can be selected according to gene expression values in GRO-</a:t>
            </a:r>
            <a:r>
              <a:rPr lang="en-US" sz="2000" dirty="0" err="1" smtClean="0"/>
              <a:t>seq</a:t>
            </a:r>
            <a:r>
              <a:rPr lang="en-US" sz="2000" dirty="0" smtClean="0"/>
              <a:t> or PRO-</a:t>
            </a:r>
            <a:r>
              <a:rPr lang="en-US" sz="2000" dirty="0" err="1" smtClean="0"/>
              <a:t>seq</a:t>
            </a:r>
            <a:r>
              <a:rPr lang="en-US" sz="2000" dirty="0" smtClean="0"/>
              <a:t> experiment.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Data required: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Gencode</a:t>
            </a:r>
            <a:r>
              <a:rPr lang="en-US" sz="2000" dirty="0" smtClean="0"/>
              <a:t> annotation file.</a:t>
            </a:r>
          </a:p>
          <a:p>
            <a:pPr marL="109728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www.gencodegenes.org/releases/19.html</a:t>
            </a:r>
            <a:r>
              <a:rPr lang="en-US" sz="2000" dirty="0" smtClean="0"/>
              <a:t> (human)</a:t>
            </a:r>
          </a:p>
          <a:p>
            <a:pPr marL="109728" indent="0">
              <a:buNone/>
            </a:pPr>
            <a:r>
              <a:rPr lang="en-US" sz="2000" dirty="0" smtClean="0"/>
              <a:t>(2) 2-bit genome sequence file.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(hg19.2bit, mm10.2bit)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/>
              <a:t>Bigwig files of plus and minus strand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Optional parameters: 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expressed.only</a:t>
            </a:r>
            <a:r>
              <a:rPr lang="en-US" sz="2000" dirty="0" smtClean="0"/>
              <a:t> must be TRUE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(2) </a:t>
            </a:r>
            <a:r>
              <a:rPr lang="en-US" sz="2000" dirty="0" err="1" smtClean="0"/>
              <a:t>include.DBID.missing</a:t>
            </a:r>
            <a:r>
              <a:rPr lang="en-US" sz="2000" dirty="0" smtClean="0"/>
              <a:t>: 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 err="1"/>
              <a:t>ncores</a:t>
            </a:r>
            <a:r>
              <a:rPr lang="en-US" sz="2000" dirty="0"/>
              <a:t>: Parallel cores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It takes a long time to compute!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Specify the bigwig files to filter the expressed TFs only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(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expressed.only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TRUE,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file.gencode.gtf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="gencode.v19.annotation.gtf.gz", 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="hg19.2bit", 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file.bigwig.mins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seq.datatype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have licensed </a:t>
            </a:r>
            <a:r>
              <a:rPr lang="en-US" sz="2000" dirty="0" smtClean="0"/>
              <a:t>motif data for missing and empty motifs in Cis-BP database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Importing ex</a:t>
            </a:r>
            <a:r>
              <a:rPr lang="en-US" altLang="zh-CN" sz="2000" dirty="0" smtClean="0"/>
              <a:t>ternal motif data( i.e., PWM files)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the single or multiple PWM files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motif.id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Mxx_ID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file.pwms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="Mxx_ID.txt");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1717</Words>
  <Application>Microsoft Macintosh PowerPoint</Application>
  <PresentationFormat>Widescreen</PresentationFormat>
  <Paragraphs>360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Georgia</vt:lpstr>
      <vt:lpstr>SimSun</vt:lpstr>
      <vt:lpstr>Times New Roman</vt:lpstr>
      <vt:lpstr>Wingdings</vt:lpstr>
      <vt:lpstr>Wingdings 2</vt:lpstr>
      <vt:lpstr>宋体</vt:lpstr>
      <vt:lpstr>Arial</vt:lpstr>
      <vt:lpstr>Training presentation</vt:lpstr>
      <vt:lpstr>RTFBSDB package tutorial</vt:lpstr>
      <vt:lpstr>Features:</vt:lpstr>
      <vt:lpstr>Cis-BP database</vt:lpstr>
      <vt:lpstr>Installation:</vt:lpstr>
      <vt:lpstr>Step 1: Loading the Cis-BP data file</vt:lpstr>
      <vt:lpstr>Peeking at TF_information.txt</vt:lpstr>
      <vt:lpstr>Step 2: Selecting motif data</vt:lpstr>
      <vt:lpstr>Step 2: Selecting motif data (continued)</vt:lpstr>
      <vt:lpstr>Step 2: Selecting motif data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2015-09-02T13:52:40Z</dcterms:created>
  <dcterms:modified xsi:type="dcterms:W3CDTF">2015-10-07T16:01:07Z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