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8" r:id="rId4"/>
    <p:sldId id="293" r:id="rId5"/>
    <p:sldId id="272" r:id="rId6"/>
    <p:sldId id="291" r:id="rId7"/>
    <p:sldId id="271" r:id="rId8"/>
    <p:sldId id="260" r:id="rId9"/>
    <p:sldId id="274" r:id="rId10"/>
    <p:sldId id="273" r:id="rId11"/>
    <p:sldId id="275" r:id="rId12"/>
    <p:sldId id="276" r:id="rId13"/>
    <p:sldId id="292" r:id="rId14"/>
    <p:sldId id="277" r:id="rId15"/>
    <p:sldId id="278" r:id="rId16"/>
    <p:sldId id="279" r:id="rId17"/>
    <p:sldId id="261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893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2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7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0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la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odegenes.org/releases/19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useast.ensembl.org/info/data/ftp/index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s://github.com/Danko-Lab/rtfbs_db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nkoc@gmail.com" TargetMode="External"/><Relationship Id="rId5" Type="http://schemas.openxmlformats.org/officeDocument/2006/relationships/hyperlink" Target="mailto:zw355@cornell.edu" TargetMode="External"/><Relationship Id="rId4" Type="http://schemas.openxmlformats.org/officeDocument/2006/relationships/hyperlink" Target="https://github.com/Danko-Lab/rtfbs_db/blob/master/rtfbsdb-vignette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isbp.ccbr.utoronto.ca/bul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2000" dirty="0" err="1" smtClean="0"/>
              <a:t>Danko</a:t>
            </a:r>
            <a:r>
              <a:rPr lang="en-US" sz="2000" dirty="0"/>
              <a:t> Lab(</a:t>
            </a:r>
            <a:r>
              <a:rPr lang="en-US" sz="2000" dirty="0">
                <a:hlinkClick r:id="rId3"/>
              </a:rPr>
              <a:t>http://www.dankolab.org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02/17/2016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Optional 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>
            <a:normAutofit/>
          </a:bodyPr>
          <a:lstStyle/>
          <a:p>
            <a:r>
              <a:rPr lang="en-US" dirty="0"/>
              <a:t>Step 2: </a:t>
            </a:r>
            <a:r>
              <a:rPr lang="en-US" dirty="0" smtClean="0"/>
              <a:t>Or loading motifs from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</a:t>
            </a:r>
            <a:r>
              <a:rPr lang="en-US" sz="2000" dirty="0" smtClean="0"/>
              <a:t>use the </a:t>
            </a:r>
            <a:r>
              <a:rPr lang="en-US" sz="2000" dirty="0" err="1" smtClean="0"/>
              <a:t>MotifDb</a:t>
            </a:r>
            <a:r>
              <a:rPr lang="en-US" sz="2000" dirty="0" smtClean="0"/>
              <a:t> package and want to perform analysis by this package: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Create a </a:t>
            </a:r>
            <a:r>
              <a:rPr lang="en-US" altLang="zh-CN" sz="2000" dirty="0" err="1" smtClean="0"/>
              <a:t>tfbs</a:t>
            </a:r>
            <a:r>
              <a:rPr lang="en-US" altLang="zh-CN" sz="2000" dirty="0" smtClean="0"/>
              <a:t> object by querying </a:t>
            </a:r>
            <a:r>
              <a:rPr lang="en-US" altLang="zh-CN" sz="2000" dirty="0" err="1" smtClean="0"/>
              <a:t>MotifDb</a:t>
            </a:r>
            <a:r>
              <a:rPr lang="en-US" altLang="zh-CN" sz="2000" dirty="0" smtClean="0"/>
              <a:t> object.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Same subsequent performance as Cis-BP dataset.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Load the subset of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the method in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'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package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query(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organism=NULL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Use the specific criteria to create a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(organism =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tfFamily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="AP2");</a:t>
            </a:r>
          </a:p>
        </p:txBody>
      </p:sp>
    </p:spTree>
    <p:extLst>
      <p:ext uri="{BB962C8B-B14F-4D97-AF65-F5344CB8AC3E}">
        <p14:creationId xmlns:p14="http://schemas.microsoft.com/office/powerpoint/2010/main" val="25862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Or importing from other data sources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database or motif data from other data sources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data: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Licensed PWM files for Cis-BP data set</a:t>
            </a:r>
          </a:p>
          <a:p>
            <a:pPr marL="566928" indent="-457200">
              <a:buAutoNum type="arabicPeriod"/>
            </a:pPr>
            <a:r>
              <a:rPr lang="en-US" altLang="zh-CN" sz="2000" dirty="0" err="1" smtClean="0"/>
              <a:t>Transfac</a:t>
            </a:r>
            <a:r>
              <a:rPr lang="en-US" altLang="zh-CN" sz="2000" dirty="0" smtClean="0"/>
              <a:t>, Jaspar, meme, </a:t>
            </a:r>
            <a:r>
              <a:rPr lang="en-US" altLang="zh-CN" sz="2000" dirty="0" err="1" smtClean="0"/>
              <a:t>mscan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HOCOMOCO text file containing multiple PFM information.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New released data file parsed by </a:t>
            </a:r>
            <a:r>
              <a:rPr lang="en-US" altLang="zh-CN" sz="2000" i="1" dirty="0" err="1" smtClean="0"/>
              <a:t>rtfbsdb</a:t>
            </a:r>
            <a:endParaRPr lang="en-US" altLang="zh-CN" sz="2000" i="1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User customized data file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Simple parser implemented in the package.</a:t>
            </a: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2 motifs to fill the licensed motifs in Cis-BP and 1 new motif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c( "M2938_1.02", "M3591_1.01", "M3590_1.01" 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package="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paste(path, c(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fake_M2938_1.02.pwm",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M3591_1.01.pwm",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M3590_1.01.pwm"),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pwm.matrix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header=T 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the data file in Jaspar format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"pwm.example.jaspar.2015.txt",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package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skip.lines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cluster 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=“agnes.hm.pdf"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tfs1, file.pdf=“agnes.logos.pdf"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=“apcluster.logos.pdf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);</a:t>
            </a:r>
          </a:p>
          <a:p>
            <a:pPr marL="109728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393" y="2192620"/>
            <a:ext cx="4409213" cy="43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publishing.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(tfs1)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(tfs2)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i="1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i="1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i="1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</a:t>
            </a:r>
            <a:r>
              <a:rPr lang="en-US" sz="1600" dirty="0" smtClean="0"/>
              <a:t>locates 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Five 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</a:t>
            </a:r>
            <a:r>
              <a:rPr lang="en-US" sz="1600" dirty="0" smtClean="0"/>
              <a:t>in 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(e) </a:t>
            </a:r>
            <a:r>
              <a:rPr lang="en-US" sz="1600" dirty="0" err="1" smtClean="0"/>
              <a:t>maxscore</a:t>
            </a:r>
            <a:r>
              <a:rPr lang="en-US" sz="1600" dirty="0" smtClean="0"/>
              <a:t>: </a:t>
            </a:r>
            <a:r>
              <a:rPr lang="en-US" sz="1600" dirty="0"/>
              <a:t>returns the </a:t>
            </a:r>
            <a:r>
              <a:rPr lang="en-US" sz="1600" dirty="0" smtClean="0"/>
              <a:t>max(posterior difference) </a:t>
            </a:r>
            <a:r>
              <a:rPr lang="en-US" sz="1600" dirty="0"/>
              <a:t>in bed-formatted loci.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header=FALSE, threshold=8);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information about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 to integrate the Cis-BP database and 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Designed 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b="1" dirty="0" smtClean="0"/>
              <a:t>Cis-BP</a:t>
            </a:r>
            <a:r>
              <a:rPr lang="en-US" dirty="0" smtClean="0"/>
              <a:t> database, </a:t>
            </a:r>
            <a:r>
              <a:rPr lang="en-US" b="1" dirty="0" err="1" smtClean="0"/>
              <a:t>MotifDb</a:t>
            </a:r>
            <a:r>
              <a:rPr lang="en-US" dirty="0" smtClean="0"/>
              <a:t> package, or other data source. </a:t>
            </a:r>
          </a:p>
          <a:p>
            <a:pPr lvl="1"/>
            <a:r>
              <a:rPr lang="en-US" dirty="0" smtClean="0"/>
              <a:t>2) Searching the genome for 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</a:t>
            </a:r>
            <a:r>
              <a:rPr lang="en-US" sz="1600" dirty="0" smtClean="0"/>
              <a:t>user-specified </a:t>
            </a:r>
            <a:r>
              <a:rPr lang="en-US" sz="1600" dirty="0"/>
              <a:t>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correction? 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FDR 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conditions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tfbs.enrichmentTest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5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tfbs.reportEnrichment</a:t>
            </a:r>
            <a:r>
              <a:rPr lang="en-US" sz="1600" dirty="0" smtClean="0"/>
              <a:t> </a:t>
            </a:r>
            <a:r>
              <a:rPr lang="en-US" sz="1600" dirty="0"/>
              <a:t>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tfbs.reportEnrichment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test-enrich.pdf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pv.threshold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:p14="http://schemas.microsoft.com/office/powerpoint/2010/main" val="13939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 annotation files</a:t>
            </a:r>
          </a:p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useast.ensembl.org/info/data/ftp/index.html</a:t>
            </a:r>
            <a:endParaRPr lang="en-US" smtClean="0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107806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Uses: Parse TF motifs from public databases, read into R, and scan using '</a:t>
            </a:r>
            <a:r>
              <a:rPr lang="en-US" dirty="0" err="1"/>
              <a:t>rtfbs</a:t>
            </a:r>
            <a:r>
              <a:rPr lang="en-US" dirty="0"/>
              <a:t>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Pipeline:</a:t>
            </a:r>
            <a:endParaRPr lang="en-US" b="1" dirty="0"/>
          </a:p>
        </p:txBody>
      </p:sp>
      <p:pic>
        <p:nvPicPr>
          <p:cNvPr id="1026" name="Picture 2" descr="https://github.com/Danko-Lab/rtfbs_db/raw/master/img/FI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19" y="1461516"/>
            <a:ext cx="5063490" cy="511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 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summary information of </a:t>
            </a:r>
            <a:r>
              <a:rPr lang="en-US" sz="2000" dirty="0" err="1" smtClean="0">
                <a:solidFill>
                  <a:schemeClr val="tx1"/>
                </a:solidFill>
              </a:rPr>
              <a:t>MotifDb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package and other data sources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is a public package in Bioconductor.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://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bioconductor.org/packages/release/bioc/html/MotifDb.html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Other data sources can be imported to this pipeline.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pfm.matrix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Jaspar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Meme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Mscan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Transfac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HOCOMOCO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/>
              <a:t>Shannon P (2015). </a:t>
            </a:r>
            <a:r>
              <a:rPr lang="en-US" sz="1800" i="1" dirty="0" err="1"/>
              <a:t>MotifDb</a:t>
            </a:r>
            <a:r>
              <a:rPr lang="en-US" sz="1800" i="1" dirty="0"/>
              <a:t>: An Annotated Collection of Protein-DNA Binding Sequence Motifs</a:t>
            </a:r>
            <a:r>
              <a:rPr lang="en-US" sz="1800" dirty="0"/>
              <a:t>. R package version 1.12.0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39" y="2514600"/>
            <a:ext cx="3629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grid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lattice, </a:t>
            </a:r>
            <a:r>
              <a:rPr lang="en-US" sz="2100" i="1" dirty="0" err="1" smtClean="0"/>
              <a:t>apcluster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vioplot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Rcurl</a:t>
            </a:r>
            <a:endParaRPr lang="en-US" sz="2100" i="1" dirty="0" smtClean="0"/>
          </a:p>
          <a:p>
            <a:pPr>
              <a:buNone/>
            </a:pPr>
            <a:r>
              <a:rPr lang="en-US" sz="2100" i="1" dirty="0"/>
              <a:t>	</a:t>
            </a:r>
            <a:r>
              <a:rPr lang="en-US" sz="2100" i="1" u="sng" dirty="0" smtClean="0">
                <a:solidFill>
                  <a:srgbClr val="0070C0"/>
                </a:solidFill>
              </a:rPr>
              <a:t>parallel </a:t>
            </a:r>
            <a:r>
              <a:rPr lang="en-US" sz="2100" dirty="0" smtClean="0"/>
              <a:t>(included in R software from 2.14.0)</a:t>
            </a:r>
            <a:endParaRPr lang="en-US" sz="2100" i="1" dirty="0" smtClean="0"/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SAMtools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samtools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</a:t>
            </a:r>
            <a:r>
              <a:rPr lang="en-US" sz="1300" u="sng" dirty="0" smtClean="0"/>
              <a:t>samtools.sourceforge.net</a:t>
            </a:r>
            <a:endParaRPr lang="en-US" sz="1300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(4)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://bedtools.readthedocs.org/en/latest</a:t>
            </a:r>
            <a:r>
              <a:rPr lang="en-US" sz="1300" u="sng" dirty="0" smtClean="0"/>
              <a:t>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rphast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…");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0584" y="6066375"/>
            <a:ext cx="3019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at the first step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 dirty="0"/>
              <a:t>direct </a:t>
            </a:r>
            <a:r>
              <a:rPr lang="en-US" sz="2000" dirty="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</a:t>
            </a:r>
            <a:r>
              <a:rPr lang="en-US" sz="1900" dirty="0" err="1" smtClean="0"/>
              <a:t>TF_Information.txt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err="1" smtClean="0"/>
              <a:t>TF_Information_all_motif.txt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1960</Words>
  <Application>Microsoft Office PowerPoint</Application>
  <PresentationFormat>Widescreen</PresentationFormat>
  <Paragraphs>427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SimSun</vt:lpstr>
      <vt:lpstr>SimSun</vt:lpstr>
      <vt:lpstr>Arial</vt:lpstr>
      <vt:lpstr>Calibri</vt:lpstr>
      <vt:lpstr>Georgia</vt:lpstr>
      <vt:lpstr>Times New Roman</vt:lpstr>
      <vt:lpstr>Wingdings</vt:lpstr>
      <vt:lpstr>Wingdings 2</vt:lpstr>
      <vt:lpstr>Training presentation</vt:lpstr>
      <vt:lpstr>RTFBSDB package tutorial</vt:lpstr>
      <vt:lpstr>Features:</vt:lpstr>
      <vt:lpstr>Pipeline:</vt:lpstr>
      <vt:lpstr>Cis-BP database</vt:lpstr>
      <vt:lpstr>MotifDb package and other data sources</vt:lpstr>
      <vt:lpstr>Installation: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Or loading motifs from MotifDb package</vt:lpstr>
      <vt:lpstr>Step 2: Or importing from other 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2016-03-02T21:50:58Z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