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7"/>
  </p:notesMasterIdLst>
  <p:handoutMasterIdLst>
    <p:handoutMasterId r:id="rId38"/>
  </p:handoutMasterIdLst>
  <p:sldIdLst>
    <p:sldId id="257" r:id="rId3"/>
    <p:sldId id="296" r:id="rId4"/>
    <p:sldId id="302" r:id="rId5"/>
    <p:sldId id="258" r:id="rId6"/>
    <p:sldId id="293" r:id="rId7"/>
    <p:sldId id="297" r:id="rId8"/>
    <p:sldId id="272" r:id="rId9"/>
    <p:sldId id="291" r:id="rId10"/>
    <p:sldId id="271" r:id="rId11"/>
    <p:sldId id="301" r:id="rId12"/>
    <p:sldId id="260" r:id="rId13"/>
    <p:sldId id="274" r:id="rId14"/>
    <p:sldId id="273" r:id="rId15"/>
    <p:sldId id="275" r:id="rId16"/>
    <p:sldId id="298" r:id="rId17"/>
    <p:sldId id="276" r:id="rId18"/>
    <p:sldId id="292" r:id="rId19"/>
    <p:sldId id="277" r:id="rId20"/>
    <p:sldId id="278" r:id="rId21"/>
    <p:sldId id="279" r:id="rId22"/>
    <p:sldId id="261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0" r:id="rId32"/>
    <p:sldId id="299" r:id="rId33"/>
    <p:sldId id="295" r:id="rId34"/>
    <p:sldId id="289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55F51"/>
    <a:srgbClr val="FFFFFF"/>
    <a:srgbClr val="9553F7"/>
    <a:srgbClr val="1B1A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98" d="100"/>
          <a:sy n="98" d="100"/>
        </p:scale>
        <p:origin x="-1020" y="-102"/>
      </p:cViewPr>
      <p:guideLst>
        <p:guide orient="horz" pos="2160"/>
        <p:guide orient="horz" pos="4128"/>
        <p:guide pos="3840"/>
        <p:guide pos="72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851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0809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457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830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9335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736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17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19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2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944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260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229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60115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46784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97808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59430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70512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4464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7071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82195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569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9868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88361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gis.stackexchange.com/questions/130710/system-call-gdal-function-in-r-on-mac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hyperlink" Target="http://cisbp.ccbr.utoronto.c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seast.ensembl.org/info/data/ftp/index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9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edtools.readthedocs.org/en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7"/>
            <a:ext cx="6604000" cy="2205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1800" dirty="0" smtClean="0"/>
              <a:t>Danko Lab (</a:t>
            </a:r>
            <a:r>
              <a:rPr lang="en-US" sz="1800" dirty="0">
                <a:hlinkClick r:id="rId3"/>
              </a:rPr>
              <a:t>http://www.dankolab.org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 </a:t>
            </a:r>
          </a:p>
          <a:p>
            <a:r>
              <a:rPr lang="en-US" sz="1800" dirty="0" smtClean="0"/>
              <a:t>Baker </a:t>
            </a:r>
            <a:r>
              <a:rPr lang="en-US" sz="1800" dirty="0"/>
              <a:t>Institute for Animal Health</a:t>
            </a:r>
            <a:br>
              <a:rPr lang="en-US" sz="1800" dirty="0"/>
            </a:br>
            <a:r>
              <a:rPr lang="en-US" sz="1800" dirty="0"/>
              <a:t>College of Veterinary Medicine</a:t>
            </a:r>
            <a:br>
              <a:rPr lang="en-US" sz="1800" dirty="0"/>
            </a:br>
            <a:r>
              <a:rPr lang="en-US" sz="1800" dirty="0"/>
              <a:t>Cornell University</a:t>
            </a:r>
            <a:br>
              <a:rPr lang="en-US" sz="1800" dirty="0"/>
            </a:br>
            <a:endParaRPr lang="en-US" sz="2000" dirty="0" smtClean="0"/>
          </a:p>
          <a:p>
            <a:r>
              <a:rPr lang="en-US" sz="2000" dirty="0" smtClean="0"/>
              <a:t>03/26/2016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630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Installation/Troubleshooting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943600" y="2047945"/>
            <a:ext cx="6075980" cy="19272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3105" y="2047945"/>
            <a:ext cx="5380495" cy="46008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check</a:t>
            </a:r>
          </a:p>
          <a:p>
            <a:pPr marL="461963" indent="-344488">
              <a:buNone/>
            </a:pPr>
            <a:r>
              <a:rPr lang="en-US" sz="1800" dirty="0" smtClean="0"/>
              <a:t>1) If the package can’t run  </a:t>
            </a:r>
            <a:r>
              <a:rPr lang="en-US" sz="1800" dirty="0"/>
              <a:t>the </a:t>
            </a:r>
            <a:r>
              <a:rPr lang="en-US" sz="1800" dirty="0" smtClean="0"/>
              <a:t>prerequisite Unix commands or bioinformatics tools, the package will show warning messages after it is loaded.</a:t>
            </a:r>
          </a:p>
          <a:p>
            <a:pPr marL="461963" indent="-344488">
              <a:buNone/>
            </a:pPr>
            <a:r>
              <a:rPr lang="en-US" sz="1800" dirty="0" smtClean="0"/>
              <a:t>2) Try to use </a:t>
            </a:r>
            <a:r>
              <a:rPr lang="en-US" sz="1800" dirty="0" err="1" smtClean="0">
                <a:solidFill>
                  <a:srgbClr val="7030A0"/>
                </a:solidFill>
              </a:rPr>
              <a:t>Sys.which</a:t>
            </a:r>
            <a:r>
              <a:rPr lang="en-US" sz="1800" dirty="0" smtClean="0">
                <a:solidFill>
                  <a:srgbClr val="7030A0"/>
                </a:solidFill>
              </a:rPr>
              <a:t>()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rgbClr val="7030A0"/>
                </a:solidFill>
              </a:rPr>
              <a:t>system()</a:t>
            </a:r>
            <a:r>
              <a:rPr lang="en-US" sz="1800" dirty="0" smtClean="0"/>
              <a:t> command to troubleshooting</a:t>
            </a:r>
          </a:p>
          <a:p>
            <a:pPr marL="461963" indent="-344488">
              <a:buNone/>
            </a:pPr>
            <a:r>
              <a:rPr lang="en-US" sz="1800" dirty="0" smtClean="0"/>
              <a:t>	e.g. </a:t>
            </a:r>
            <a:r>
              <a:rPr lang="en-US" sz="1800" dirty="0" err="1" smtClean="0"/>
              <a:t>Sys.which</a:t>
            </a:r>
            <a:r>
              <a:rPr lang="en-US" sz="1800" dirty="0" smtClean="0"/>
              <a:t>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 smtClean="0"/>
              <a:t>awk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), system(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 smtClean="0"/>
              <a:t>awk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);</a:t>
            </a:r>
          </a:p>
          <a:p>
            <a:pPr marL="461963" indent="-344488">
              <a:buAutoNum type="arabicParenR" startAt="3"/>
            </a:pPr>
            <a:r>
              <a:rPr lang="en-US" sz="1800" dirty="0" smtClean="0"/>
              <a:t>If you can not modify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.</a:t>
            </a:r>
            <a:r>
              <a:rPr lang="en-US" sz="1800" dirty="0" err="1" smtClean="0"/>
              <a:t>bashrc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 in your system, use </a:t>
            </a:r>
            <a:r>
              <a:rPr lang="en-US" sz="1800" dirty="0" err="1" smtClean="0">
                <a:solidFill>
                  <a:srgbClr val="7030A0"/>
                </a:solidFill>
              </a:rPr>
              <a:t>Sys.setenv</a:t>
            </a:r>
            <a:r>
              <a:rPr lang="en-US" sz="1800" dirty="0" smtClean="0">
                <a:solidFill>
                  <a:srgbClr val="7030A0"/>
                </a:solidFill>
              </a:rPr>
              <a:t>()</a:t>
            </a:r>
            <a:r>
              <a:rPr lang="en-US" sz="1800" dirty="0" smtClean="0"/>
              <a:t> to append the paths in current environment.</a:t>
            </a:r>
          </a:p>
          <a:p>
            <a:pPr marL="461963" indent="-344488">
              <a:buAutoNum type="arabicParenR" startAt="3"/>
            </a:pPr>
            <a:r>
              <a:rPr lang="en-US" sz="1800" dirty="0" smtClean="0"/>
              <a:t>In Mac OS, R GUI uses different $PATH variable than R console, please check FQA in page 31.</a:t>
            </a:r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pPr marL="566928" indent="-457200">
              <a:buAutoNum type="arabicParenR"/>
            </a:pP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1" y="4090219"/>
            <a:ext cx="6021092" cy="255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</a:t>
            </a:r>
            <a:r>
              <a:rPr lang="en-US" sz="1600" dirty="0"/>
              <a:t>Dependency check</a:t>
            </a:r>
          </a:p>
          <a:p>
            <a:pPr marL="109728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Sys.which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bedtools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bedop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twoBitToFa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'sort-bed'))</a:t>
            </a: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Sys.setenv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PATH = paste(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('PATH'), '/your/command/path',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=':') 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767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488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75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4257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5650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‘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object directly and check the attributes</a:t>
            </a:r>
          </a:p>
          <a:p>
            <a:pPr marL="109728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motifs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including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 matrices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PWMs</a:t>
            </a: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mgisymbols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vector, unique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symbols 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PWMs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tf_info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all existing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tf_missing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missing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expressionlevel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expression level returned by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tfbs.getExpression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structure of ‘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object. It may</a:t>
            </a:r>
            <a:r>
              <a:rPr lang="ja-JP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very long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the object has many PWMs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first 6 rows of TF information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tfs@tf_info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Access the first 6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levels 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tfs@expressionlevel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first PWM 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tfs@pwm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4975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Or loading motifs from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</a:t>
            </a:r>
            <a:r>
              <a:rPr lang="en-US" sz="2000" dirty="0" smtClean="0"/>
              <a:t>use the </a:t>
            </a:r>
            <a:r>
              <a:rPr lang="en-US" sz="2000" dirty="0" err="1" smtClean="0"/>
              <a:t>MotifDb</a:t>
            </a:r>
            <a:r>
              <a:rPr lang="en-US" sz="2000" dirty="0" smtClean="0"/>
              <a:t> package and want to perform analysis by this package: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Create a </a:t>
            </a:r>
            <a:r>
              <a:rPr lang="en-US" altLang="zh-CN" sz="2000" dirty="0" err="1" smtClean="0"/>
              <a:t>tfbs</a:t>
            </a:r>
            <a:r>
              <a:rPr lang="en-US" altLang="zh-CN" sz="2000" dirty="0" smtClean="0"/>
              <a:t> object by querying </a:t>
            </a:r>
            <a:r>
              <a:rPr lang="en-US" altLang="zh-CN" sz="2000" dirty="0" err="1" smtClean="0"/>
              <a:t>MotifDb</a:t>
            </a:r>
            <a:r>
              <a:rPr lang="en-US" altLang="zh-CN" sz="2000" dirty="0" smtClean="0"/>
              <a:t> object.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Same subsequent performance as Cis-BP dataset.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the subset of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method in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'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package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query(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organism=NULL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Use the specific criteria to create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(organism =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tfFamily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="AP2");</a:t>
            </a:r>
          </a:p>
        </p:txBody>
      </p:sp>
    </p:spTree>
    <p:extLst>
      <p:ext uri="{BB962C8B-B14F-4D97-AF65-F5344CB8AC3E}">
        <p14:creationId xmlns:p14="http://schemas.microsoft.com/office/powerpoint/2010/main" xmlns="" val="258629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from other data sources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 or motif data from other data sources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HOCOMOCO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23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426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5393" y="2192620"/>
            <a:ext cx="4409213" cy="43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2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Features &amp; pipeline</a:t>
            </a:r>
          </a:p>
          <a:p>
            <a:r>
              <a:rPr lang="en-US" dirty="0" smtClean="0"/>
              <a:t>Motif Databases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sz="2100" dirty="0"/>
              <a:t>Step 1: Loading the Cis-BP data </a:t>
            </a:r>
            <a:r>
              <a:rPr lang="en-US" sz="2100" dirty="0" smtClean="0"/>
              <a:t>file</a:t>
            </a:r>
          </a:p>
          <a:p>
            <a:pPr lvl="1"/>
            <a:r>
              <a:rPr lang="en-US" sz="2100" dirty="0"/>
              <a:t>Step 2: Selecting motif </a:t>
            </a:r>
            <a:r>
              <a:rPr lang="en-US" sz="2100" dirty="0" smtClean="0"/>
              <a:t>data</a:t>
            </a:r>
          </a:p>
          <a:p>
            <a:pPr lvl="1"/>
            <a:r>
              <a:rPr lang="en-US" sz="2100" dirty="0"/>
              <a:t>Step 3: Clustering</a:t>
            </a:r>
          </a:p>
          <a:p>
            <a:pPr lvl="1"/>
            <a:r>
              <a:rPr lang="en-US" sz="2100" dirty="0"/>
              <a:t>Step 4: Visualizing and summarizing </a:t>
            </a:r>
            <a:r>
              <a:rPr lang="en-US" sz="2100" i="1" dirty="0" err="1"/>
              <a:t>tfbs</a:t>
            </a:r>
            <a:r>
              <a:rPr lang="en-US" sz="2100" dirty="0"/>
              <a:t> object </a:t>
            </a:r>
          </a:p>
          <a:p>
            <a:pPr lvl="1"/>
            <a:r>
              <a:rPr lang="en-US" sz="2100" dirty="0"/>
              <a:t>Step 5: Finding TF binding sites across the genome</a:t>
            </a:r>
          </a:p>
          <a:p>
            <a:pPr lvl="1"/>
            <a:r>
              <a:rPr lang="en-US" sz="2100" dirty="0"/>
              <a:t>Step 6: Comparison between two case-control groups</a:t>
            </a:r>
          </a:p>
          <a:p>
            <a:r>
              <a:rPr lang="en-US" altLang="ja-JP" dirty="0" smtClean="0"/>
              <a:t>References</a:t>
            </a:r>
            <a:endParaRPr lang="en-US" dirty="0" smtClean="0"/>
          </a:p>
          <a:p>
            <a:r>
              <a:rPr lang="en-US" dirty="0" smtClean="0"/>
              <a:t>FAQ</a:t>
            </a:r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15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51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xmlns="" val="423703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597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555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48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96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6952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07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QQ-like plot for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pvalues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motifs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tfbs.plotEnrichment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file.pdf="plot-elf1-enrich-enriched.pdf",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enrichment.type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="enriched",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plot.type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="nonpolar",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options=list(title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="QQ plot",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top.motif.labels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color.scheme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xmlns="" val="139394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239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Wang, Z., Martins, A. L., &amp; Danko, C. G. (2016). </a:t>
            </a:r>
            <a:r>
              <a:rPr lang="en-US" b="1" dirty="0" smtClean="0"/>
              <a:t>RTFBSDB: an integrated framework for transcription factor binding site analysis</a:t>
            </a:r>
            <a:r>
              <a:rPr lang="en-US" dirty="0" smtClean="0"/>
              <a:t>. </a:t>
            </a:r>
            <a:r>
              <a:rPr lang="en-US" i="1" dirty="0" smtClean="0"/>
              <a:t>Bioinformatics</a:t>
            </a:r>
            <a:r>
              <a:rPr lang="en-US" dirty="0" smtClean="0"/>
              <a:t>, 32(19), 3024-3026.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cite this package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254056" y="2412875"/>
            <a:ext cx="3683888" cy="36655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QQ-like plot </a:t>
            </a:r>
            <a:r>
              <a:rPr lang="en-US" dirty="0" smtClean="0"/>
              <a:t>for Comparison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975" y="2412875"/>
            <a:ext cx="3683888" cy="3665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7944" y="1869324"/>
            <a:ext cx="3319991" cy="47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25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455F51"/>
                </a:solidFill>
              </a:rPr>
              <a:t>Weirauch</a:t>
            </a:r>
            <a:r>
              <a:rPr lang="en-US" dirty="0">
                <a:solidFill>
                  <a:srgbClr val="455F51"/>
                </a:solidFill>
              </a:rPr>
              <a:t>, Matthew T., et al.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Determination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and inference of eukaryotic transcription factor sequence specificity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Cell</a:t>
            </a:r>
            <a:r>
              <a:rPr lang="en-US" dirty="0">
                <a:solidFill>
                  <a:srgbClr val="455F51"/>
                </a:solidFill>
              </a:rPr>
              <a:t> 158.6 (2014): 1431-1443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err="1">
                <a:solidFill>
                  <a:srgbClr val="455F51"/>
                </a:solidFill>
              </a:rPr>
              <a:t>Bodenhofer</a:t>
            </a:r>
            <a:r>
              <a:rPr lang="en-US" dirty="0">
                <a:solidFill>
                  <a:srgbClr val="455F51"/>
                </a:solidFill>
              </a:rPr>
              <a:t>, Ulrich, Andreas </a:t>
            </a:r>
            <a:r>
              <a:rPr lang="en-US" dirty="0" err="1">
                <a:solidFill>
                  <a:srgbClr val="455F51"/>
                </a:solidFill>
              </a:rPr>
              <a:t>Kothmeier</a:t>
            </a:r>
            <a:r>
              <a:rPr lang="en-US" dirty="0">
                <a:solidFill>
                  <a:srgbClr val="455F51"/>
                </a:solidFill>
              </a:rPr>
              <a:t>, and Sepp </a:t>
            </a:r>
            <a:r>
              <a:rPr lang="en-US" dirty="0" err="1">
                <a:solidFill>
                  <a:srgbClr val="455F51"/>
                </a:solidFill>
              </a:rPr>
              <a:t>Hochreiter</a:t>
            </a:r>
            <a:r>
              <a:rPr lang="en-US" dirty="0" smtClean="0">
                <a:solidFill>
                  <a:srgbClr val="455F51"/>
                </a:solidFill>
              </a:rPr>
              <a:t>.  </a:t>
            </a:r>
            <a:r>
              <a:rPr lang="en-US" i="1" dirty="0" err="1" smtClean="0">
                <a:solidFill>
                  <a:srgbClr val="455F51"/>
                </a:solidFill>
              </a:rPr>
              <a:t>APCluster</a:t>
            </a:r>
            <a:r>
              <a:rPr lang="en-US" i="1" dirty="0">
                <a:solidFill>
                  <a:srgbClr val="455F51"/>
                </a:solidFill>
              </a:rPr>
              <a:t>: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 R package for affinity propagation clustering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27.17 (2011): 2463-2464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Quinlan</a:t>
            </a:r>
            <a:r>
              <a:rPr lang="en-US" dirty="0">
                <a:solidFill>
                  <a:srgbClr val="455F51"/>
                </a:solidFill>
              </a:rPr>
              <a:t>, Aaron R., and Ira M. Hall.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BEDTools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: a flexible suite of utilities for comparing genomic features</a:t>
            </a:r>
            <a:r>
              <a:rPr lang="en-US" b="1" dirty="0" smtClean="0">
                <a:solidFill>
                  <a:srgbClr val="455F51"/>
                </a:solidFill>
              </a:rPr>
              <a:t>.</a:t>
            </a:r>
            <a:r>
              <a:rPr lang="en-US" dirty="0" smtClean="0">
                <a:solidFill>
                  <a:srgbClr val="455F51"/>
                </a:solidFill>
              </a:rPr>
              <a:t>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26, no. 6 (2010): 841-842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Shane </a:t>
            </a:r>
            <a:r>
              <a:rPr lang="en-US" dirty="0" err="1">
                <a:solidFill>
                  <a:srgbClr val="455F51"/>
                </a:solidFill>
              </a:rPr>
              <a:t>Neph</a:t>
            </a:r>
            <a:r>
              <a:rPr lang="en-US" dirty="0">
                <a:solidFill>
                  <a:srgbClr val="455F51"/>
                </a:solidFill>
              </a:rPr>
              <a:t>, M. Scott Kuehn, Alex P. Reynolds, et al.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BEDOPS: high-performance genomic feature operations</a:t>
            </a:r>
            <a:r>
              <a:rPr lang="en-US" dirty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(2012) 28 (14): </a:t>
            </a:r>
            <a:r>
              <a:rPr lang="en-US" dirty="0" smtClean="0">
                <a:solidFill>
                  <a:srgbClr val="455F51"/>
                </a:solidFill>
              </a:rPr>
              <a:t>1919-1920</a:t>
            </a:r>
          </a:p>
          <a:p>
            <a:r>
              <a:rPr lang="en-US" dirty="0"/>
              <a:t>Shannon P (2015). </a:t>
            </a:r>
            <a:r>
              <a:rPr lang="en-US" i="1" dirty="0" err="1"/>
              <a:t>MotifDb</a:t>
            </a:r>
            <a:r>
              <a:rPr lang="en-US" i="1" dirty="0"/>
              <a:t>: </a:t>
            </a:r>
            <a:r>
              <a:rPr lang="en-US" i="1" dirty="0">
                <a:solidFill>
                  <a:srgbClr val="1B1A10"/>
                </a:solidFill>
              </a:rPr>
              <a:t>An Annotated Collection of Protein-DNA Binding Sequence Motifs</a:t>
            </a:r>
            <a:r>
              <a:rPr lang="en-US" dirty="0"/>
              <a:t>. R package version 1.12.0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rgbClr val="455F51"/>
                </a:solidFill>
              </a:rPr>
              <a:t>Bembom O. </a:t>
            </a:r>
            <a:r>
              <a:rPr lang="pt-BR" i="1" dirty="0">
                <a:solidFill>
                  <a:schemeClr val="bg2">
                    <a:lumMod val="10000"/>
                  </a:schemeClr>
                </a:solidFill>
              </a:rPr>
              <a:t>seqLogo: Sequence logos for DNA sequence alignments</a:t>
            </a:r>
            <a:r>
              <a:rPr lang="pt-BR" dirty="0">
                <a:solidFill>
                  <a:srgbClr val="455F51"/>
                </a:solidFill>
              </a:rPr>
              <a:t>. R package version 1.36.0. </a:t>
            </a:r>
          </a:p>
          <a:p>
            <a:pPr marL="109728" indent="0">
              <a:buNone/>
            </a:pPr>
            <a:endParaRPr lang="en-US" dirty="0" smtClean="0">
              <a:solidFill>
                <a:srgbClr val="455F51"/>
              </a:solidFill>
            </a:endParaRPr>
          </a:p>
          <a:p>
            <a:endParaRPr lang="en-US" dirty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55F51"/>
                </a:solidFill>
              </a:rPr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846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 smtClean="0"/>
              <a:t>1. </a:t>
            </a:r>
            <a:r>
              <a:rPr lang="en-US" sz="1800" b="1" dirty="0" err="1" smtClean="0"/>
              <a:t>Rtfbsdb</a:t>
            </a:r>
            <a:r>
              <a:rPr lang="en-US" sz="1800" b="1" dirty="0" smtClean="0"/>
              <a:t> package can not find </a:t>
            </a:r>
            <a:r>
              <a:rPr lang="en-US" sz="1800" b="1" dirty="0" err="1" smtClean="0"/>
              <a:t>Bedtools</a:t>
            </a:r>
            <a:r>
              <a:rPr lang="en-US" sz="1800" b="1" dirty="0" smtClean="0"/>
              <a:t> or </a:t>
            </a:r>
            <a:r>
              <a:rPr lang="en-US" sz="1800" b="1" dirty="0" err="1" smtClean="0"/>
              <a:t>samtools</a:t>
            </a:r>
            <a:r>
              <a:rPr lang="en-US" sz="1800" b="1" dirty="0" smtClean="0"/>
              <a:t> on Mac computer.</a:t>
            </a:r>
          </a:p>
          <a:p>
            <a:pPr marL="109728" indent="0">
              <a:buNone/>
            </a:pPr>
            <a:r>
              <a:rPr lang="en-US" sz="1200" dirty="0" smtClean="0"/>
              <a:t>When the package is loaded, the following warning message would be displayed if these two commands can not be executed normally.</a:t>
            </a:r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r>
              <a:rPr lang="en-US" sz="1200" dirty="0" smtClean="0"/>
              <a:t>Firstly you need to check whether these commands are accessible on the Mac terminal. If it works on the terminal, you should try to run R under the  terminal and execute the commands by the system or system2 function.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In most cases, if the ‘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’ and ‘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’ can not be executed normally on the terminal, it should be the configuration problem, check the $PATH by the following command.</a:t>
            </a:r>
          </a:p>
          <a:p>
            <a:pPr marL="109728" indent="0">
              <a:buNone/>
            </a:pPr>
            <a:r>
              <a:rPr lang="en-US" sz="1200" dirty="0" smtClean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If the commands work normally on the terminal, but they don’t run on R GUI window,  check the $PATH again on the R GUI window.</a:t>
            </a:r>
          </a:p>
          <a:p>
            <a:pPr marL="109728" indent="0">
              <a:buNone/>
            </a:pPr>
            <a:r>
              <a:rPr lang="en-US" sz="1200" dirty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The same problem is discussed in the following links.</a:t>
            </a:r>
          </a:p>
          <a:p>
            <a:pPr marL="109728" indent="0">
              <a:buNone/>
            </a:pPr>
            <a:r>
              <a:rPr lang="en-US" sz="1200" u="sng" dirty="0">
                <a:solidFill>
                  <a:srgbClr val="7030A0"/>
                </a:solidFill>
                <a:hlinkClick r:id="rId2"/>
              </a:rPr>
              <a:t>http://gis.stackexchange.com/questions/130710/system-call-gdal-function-in-r-on-mac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437" y="3224450"/>
            <a:ext cx="3038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33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55F51"/>
                </a:solidFill>
              </a:rPr>
              <a:t>CIS-BP database</a:t>
            </a:r>
          </a:p>
          <a:p>
            <a:r>
              <a:rPr lang="en-US" u="sng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u="sng" dirty="0">
                <a:solidFill>
                  <a:srgbClr val="7030A0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rgbClr val="7030A0"/>
                </a:solidFill>
                <a:hlinkClick r:id="rId2"/>
              </a:rPr>
              <a:t>cisbp.ccbr.utoronto.ca/</a:t>
            </a:r>
            <a:endParaRPr lang="en-US" u="sng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455F51"/>
                </a:solidFill>
              </a:rPr>
              <a:t>MotifDb</a:t>
            </a:r>
            <a:r>
              <a:rPr lang="en-US" dirty="0" smtClean="0">
                <a:solidFill>
                  <a:srgbClr val="455F51"/>
                </a:solidFill>
              </a:rPr>
              <a:t> Package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http://bioconductor.org/packages/release/bioc/html/MotifDb.html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Gene annotation files</a:t>
            </a:r>
          </a:p>
          <a:p>
            <a:r>
              <a:rPr lang="en-US" dirty="0">
                <a:solidFill>
                  <a:srgbClr val="7030A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4"/>
              </a:rPr>
              <a:t>useast.ensembl.org/info/data/ftp/index.html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38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8239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b="1" dirty="0" smtClean="0"/>
              <a:t>Cis-BP</a:t>
            </a:r>
            <a:r>
              <a:rPr lang="en-US" dirty="0" smtClean="0"/>
              <a:t> database, </a:t>
            </a:r>
            <a:r>
              <a:rPr lang="en-US" b="1" dirty="0" err="1" smtClean="0"/>
              <a:t>MotifDb</a:t>
            </a:r>
            <a:r>
              <a:rPr lang="en-US" dirty="0" smtClean="0"/>
              <a:t> package, or other data source.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</a:t>
            </a:r>
            <a:r>
              <a:rPr lang="en-US" dirty="0" smtClean="0"/>
              <a:t>Pipeline: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189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107806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Uses: Parse TF motifs from public databases, read into R, and scan using '</a:t>
            </a:r>
            <a:r>
              <a:rPr lang="en-US" dirty="0" err="1"/>
              <a:t>rtfbs</a:t>
            </a:r>
            <a:r>
              <a:rPr lang="en-US" dirty="0"/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Pipeline:</a:t>
            </a:r>
            <a:endParaRPr lang="en-US" b="1" dirty="0"/>
          </a:p>
        </p:txBody>
      </p:sp>
      <p:pic>
        <p:nvPicPr>
          <p:cNvPr id="1026" name="Picture 2" descr="https://github.com/Danko-Lab/rtfbs_db/raw/master/img/FI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1119" y="1461516"/>
            <a:ext cx="5063490" cy="5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413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Cis-BP database (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Catalog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of Inferred Sequence Binding Preferences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(3)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Other data sources can be imported to this pipeline.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pfm.matrix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Jaspar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Meme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Mscan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HOCOMOCO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234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67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summary information of </a:t>
            </a:r>
            <a:r>
              <a:rPr lang="en-US" sz="2000" dirty="0" err="1" smtClean="0">
                <a:solidFill>
                  <a:schemeClr val="tx1"/>
                </a:solidFill>
              </a:rPr>
              <a:t>MotifDb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package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is a public package in Bioconductor.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bioconductor.org/packages/release/bioc/html/MotifDb.html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/>
              <a:t>Shannon P (2015). </a:t>
            </a:r>
            <a:r>
              <a:rPr lang="en-US" sz="1800" i="1" dirty="0" err="1"/>
              <a:t>MotifDb</a:t>
            </a:r>
            <a:r>
              <a:rPr lang="en-US" sz="1800" i="1" dirty="0"/>
              <a:t>: An Annotated Collection of Protein-DNA Binding Sequence Motifs</a:t>
            </a:r>
            <a:r>
              <a:rPr lang="en-US" sz="1800" dirty="0"/>
              <a:t>. R package version 1.12.0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2339" y="2514600"/>
            <a:ext cx="3629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380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r>
              <a:rPr lang="en-US" sz="2100" i="1" dirty="0" smtClean="0"/>
              <a:t>,</a:t>
            </a:r>
          </a:p>
          <a:p>
            <a:pPr>
              <a:buNone/>
            </a:pPr>
            <a:r>
              <a:rPr lang="en-US" sz="2100" i="1" dirty="0"/>
              <a:t>	</a:t>
            </a:r>
            <a:r>
              <a:rPr lang="en-US" sz="2100" i="1" u="sng" dirty="0" smtClean="0">
                <a:solidFill>
                  <a:srgbClr val="0070C0"/>
                </a:solidFill>
              </a:rPr>
              <a:t>parallel </a:t>
            </a:r>
            <a:r>
              <a:rPr lang="en-US" sz="2100" dirty="0" smtClean="0"/>
              <a:t>(included in R software from 2.14.0)</a:t>
            </a:r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sz="2900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>
                <a:hlinkClick r:id="rId3"/>
              </a:rPr>
              <a:t>http</a:t>
            </a:r>
            <a:r>
              <a:rPr lang="en-US" sz="1400" u="sng" dirty="0">
                <a:hlinkClick r:id="rId3"/>
              </a:rPr>
              <a:t>://bedtools.readthedocs.org/en/latest</a:t>
            </a:r>
            <a:r>
              <a:rPr lang="en-US" sz="1400" u="sng" dirty="0" smtClean="0">
                <a:hlinkClick r:id="rId3"/>
              </a:rPr>
              <a:t>/</a:t>
            </a:r>
            <a:endParaRPr lang="en-US" sz="1400" u="sng" dirty="0" smtClean="0"/>
          </a:p>
          <a:p>
            <a:pPr>
              <a:buNone/>
            </a:pPr>
            <a:endParaRPr lang="en-US" sz="1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289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2702</Words>
  <Application>Microsoft Office PowerPoint</Application>
  <PresentationFormat>自定义</PresentationFormat>
  <Paragraphs>539</Paragraphs>
  <Slides>34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Training presentation</vt:lpstr>
      <vt:lpstr>RTFBSDB package tutorial</vt:lpstr>
      <vt:lpstr>Contents:</vt:lpstr>
      <vt:lpstr>How to cite this package</vt:lpstr>
      <vt:lpstr>Package Features &amp; Pipeline:</vt:lpstr>
      <vt:lpstr>Package Features &amp; Pipeline:</vt:lpstr>
      <vt:lpstr>Motif Databases</vt:lpstr>
      <vt:lpstr>Cis-BP database</vt:lpstr>
      <vt:lpstr>MotifDb package</vt:lpstr>
      <vt:lpstr>Installation:</vt:lpstr>
      <vt:lpstr>Installation/Troubleshooting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Selecting motif data (continued)</vt:lpstr>
      <vt:lpstr>Step 2: Or loading motifs from MotifDb package</vt:lpstr>
      <vt:lpstr>Step 2: Or importing from other data sources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Step 6: QQ-like plot for Comparison Results</vt:lpstr>
      <vt:lpstr>References:</vt:lpstr>
      <vt:lpstr>FAQ:</vt:lpstr>
      <vt:lpstr>Links</vt:lpstr>
      <vt:lpstr>幻灯片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2017-01-27T03:01:21Z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