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34"/>
  </p:notesMasterIdLst>
  <p:handoutMasterIdLst>
    <p:handoutMasterId r:id="rId35"/>
  </p:handoutMasterIdLst>
  <p:sldIdLst>
    <p:sldId id="257" r:id="rId3"/>
    <p:sldId id="296" r:id="rId4"/>
    <p:sldId id="258" r:id="rId5"/>
    <p:sldId id="293" r:id="rId6"/>
    <p:sldId id="297" r:id="rId7"/>
    <p:sldId id="272" r:id="rId8"/>
    <p:sldId id="291" r:id="rId9"/>
    <p:sldId id="271" r:id="rId10"/>
    <p:sldId id="260" r:id="rId11"/>
    <p:sldId id="274" r:id="rId12"/>
    <p:sldId id="273" r:id="rId13"/>
    <p:sldId id="275" r:id="rId14"/>
    <p:sldId id="298" r:id="rId15"/>
    <p:sldId id="276" r:id="rId16"/>
    <p:sldId id="292" r:id="rId17"/>
    <p:sldId id="277" r:id="rId18"/>
    <p:sldId id="278" r:id="rId19"/>
    <p:sldId id="279" r:id="rId20"/>
    <p:sldId id="261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99" r:id="rId30"/>
    <p:sldId id="295" r:id="rId31"/>
    <p:sldId id="289" r:id="rId32"/>
    <p:sldId id="28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455F51"/>
    <a:srgbClr val="FFFFFF"/>
    <a:srgbClr val="9553F7"/>
    <a:srgbClr val="1B1A1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966" autoAdjust="0"/>
    <p:restoredTop sz="86893" autoAdjust="0"/>
  </p:normalViewPr>
  <p:slideViewPr>
    <p:cSldViewPr snapToGrid="0">
      <p:cViewPr varScale="1">
        <p:scale>
          <a:sx n="98" d="100"/>
          <a:sy n="98" d="100"/>
        </p:scale>
        <p:origin x="-930" y="-96"/>
      </p:cViewPr>
      <p:guideLst>
        <p:guide orient="horz" pos="2160"/>
        <p:guide orient="horz" pos="4128"/>
        <p:guide pos="3840"/>
        <p:guide pos="729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pPr/>
              <a:t>3/26/2016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pPr/>
              <a:t>&lt;#&gt;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pPr/>
              <a:t>3/26/2016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pPr/>
              <a:t>&lt;#&gt;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47974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90809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345757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383023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093350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47361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01973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46170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64196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69441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42606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62296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08513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4E708F12-96AD-4ED4-8132-A78F5E42C1F5}" type="datetime1">
              <a:rPr lang="en-US" smtClean="0"/>
              <a:pPr/>
              <a:t>3/26/2016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&lt;#&gt;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=""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pPr/>
              <a:t>3/26/2016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&lt;#&gt;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=""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pPr/>
              <a:t>3/26/2016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&lt;#&gt;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=""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pPr/>
              <a:t>3/26/2016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&lt;#&gt;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=""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pPr/>
              <a:t>3/26/2016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&lt;#&gt;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=""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pPr/>
              <a:t>3/26/2016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&lt;#&gt;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=""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 mod="1">
    <p:ext uri="{DCECCB84-F9BA-43D5-87BE-67443E8EF086}">
      <p15:sldGuideLst xmlns=""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pPr/>
              <a:t>3/26/2016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pPr/>
              <a:t>&lt;#&gt;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=""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pPr/>
              <a:t>3/26/2016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pPr/>
              <a:t>&lt;#&gt;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=""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pPr/>
              <a:t>3/26/2016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&lt;#&gt;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pPr/>
              <a:t>3/26/2016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&lt;#&gt;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=""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pPr/>
              <a:t>3/26/2016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&lt;#&gt;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=""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20F09E4-6EA4-4BF3-9FC8-FF40373B88E6}" type="datetime1">
              <a:rPr lang="en-US" smtClean="0"/>
              <a:pPr/>
              <a:t>3/26/2016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&lt;#&gt;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=""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nkolab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ncodegenes.org/releases/19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gis.stackexchange.com/questions/130710/system-call-gdal-function-in-r-on-mac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bioconductor.org/packages/release/bioc/html/MotifDb.html" TargetMode="External"/><Relationship Id="rId2" Type="http://schemas.openxmlformats.org/officeDocument/2006/relationships/hyperlink" Target="http://cisbp.ccbr.utoronto.ca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seast.ensembl.org/info/data/ftp/index.html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ko-Lab/rtfbs_db/blob/master/rtfbsdb-manual.pdf" TargetMode="External"/><Relationship Id="rId7" Type="http://schemas.openxmlformats.org/officeDocument/2006/relationships/image" Target="../media/image15.jpeg"/><Relationship Id="rId2" Type="http://schemas.openxmlformats.org/officeDocument/2006/relationships/hyperlink" Target="https://github.com/Danko-Lab/rtfbs_db.git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dankoc@gmail.com" TargetMode="External"/><Relationship Id="rId5" Type="http://schemas.openxmlformats.org/officeDocument/2006/relationships/hyperlink" Target="mailto:zw355@cornell.edu" TargetMode="External"/><Relationship Id="rId4" Type="http://schemas.openxmlformats.org/officeDocument/2006/relationships/hyperlink" Target="https://github.com/Danko-Lab/rtfbs_db/blob/master/rtfbsdb-vignette.pdf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isbp.ccbr.utoronto.ca/bulk.ph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ioconductor.org/packages/release/bioc/html/MotifDb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bedtools.readthedocs.org/en/latest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99937"/>
            <a:ext cx="6604000" cy="220558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Zhong Wang</a:t>
            </a:r>
          </a:p>
          <a:p>
            <a:endParaRPr lang="en-US" dirty="0"/>
          </a:p>
          <a:p>
            <a:r>
              <a:rPr lang="en-US" sz="1800" dirty="0" smtClean="0"/>
              <a:t>Danko Lab (</a:t>
            </a:r>
            <a:r>
              <a:rPr lang="en-US" sz="1800" dirty="0">
                <a:hlinkClick r:id="rId3"/>
              </a:rPr>
              <a:t>http://www.dankolab.org</a:t>
            </a:r>
            <a:r>
              <a:rPr lang="en-US" sz="1800" dirty="0" smtClean="0">
                <a:hlinkClick r:id="rId3"/>
              </a:rPr>
              <a:t>/</a:t>
            </a:r>
            <a:r>
              <a:rPr lang="en-US" sz="1800" dirty="0" smtClean="0"/>
              <a:t>) </a:t>
            </a:r>
          </a:p>
          <a:p>
            <a:r>
              <a:rPr lang="en-US" sz="1800" dirty="0" smtClean="0"/>
              <a:t>Baker </a:t>
            </a:r>
            <a:r>
              <a:rPr lang="en-US" sz="1800" dirty="0"/>
              <a:t>Institute for Animal Health</a:t>
            </a:r>
            <a:br>
              <a:rPr lang="en-US" sz="1800" dirty="0"/>
            </a:br>
            <a:r>
              <a:rPr lang="en-US" sz="1800" dirty="0"/>
              <a:t>College of Veterinary Medicine</a:t>
            </a:r>
            <a:br>
              <a:rPr lang="en-US" sz="1800" dirty="0"/>
            </a:br>
            <a:r>
              <a:rPr lang="en-US" sz="1800" dirty="0"/>
              <a:t>Cornell University</a:t>
            </a:r>
            <a:br>
              <a:rPr lang="en-US" sz="1800" dirty="0"/>
            </a:br>
            <a:endParaRPr lang="en-US" sz="2000" dirty="0" smtClean="0"/>
          </a:p>
          <a:p>
            <a:r>
              <a:rPr lang="en-US" sz="2000" dirty="0" smtClean="0"/>
              <a:t>03/26/2016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RTFBSDB package tutorial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3522" y="1864566"/>
            <a:ext cx="4755502" cy="432511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Three meta files included.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2000" dirty="0" smtClean="0"/>
              <a:t>(1) TF_Information.txt: </a:t>
            </a:r>
          </a:p>
          <a:p>
            <a:pPr marL="109728" indent="0">
              <a:buNone/>
            </a:pPr>
            <a:r>
              <a:rPr lang="en-US" sz="2000" dirty="0" smtClean="0"/>
              <a:t>(</a:t>
            </a:r>
            <a:r>
              <a:rPr lang="en-US" sz="2000" dirty="0"/>
              <a:t>direct determined </a:t>
            </a:r>
            <a:r>
              <a:rPr lang="en-US" sz="2000" dirty="0" smtClean="0"/>
              <a:t>motifs</a:t>
            </a:r>
            <a:r>
              <a:rPr lang="en-US" sz="2000" dirty="0"/>
              <a:t>) </a:t>
            </a:r>
            <a:r>
              <a:rPr lang="en-US" sz="2000" dirty="0" smtClean="0"/>
              <a:t>and (no </a:t>
            </a:r>
            <a:r>
              <a:rPr lang="en-US" sz="2000" dirty="0"/>
              <a:t>direct but inferred motifs with </a:t>
            </a:r>
            <a:r>
              <a:rPr lang="en-US" sz="2000" dirty="0" smtClean="0"/>
              <a:t>&gt;90%)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2000" dirty="0" smtClean="0"/>
              <a:t>(2) TF_Information_all_motifs.txt</a:t>
            </a:r>
            <a:r>
              <a:rPr lang="en-US" sz="2000" dirty="0"/>
              <a:t>: </a:t>
            </a:r>
            <a:endParaRPr lang="en-US" sz="2000" dirty="0" smtClean="0"/>
          </a:p>
          <a:p>
            <a:pPr marL="109728" indent="0">
              <a:buNone/>
            </a:pPr>
            <a:r>
              <a:rPr lang="en-US" sz="2000" dirty="0"/>
              <a:t>(direct determined </a:t>
            </a:r>
            <a:r>
              <a:rPr lang="en-US" sz="2000" dirty="0" smtClean="0"/>
              <a:t>motifs</a:t>
            </a:r>
            <a:r>
              <a:rPr lang="en-US" sz="2000" dirty="0"/>
              <a:t>) </a:t>
            </a:r>
            <a:r>
              <a:rPr lang="en-US" sz="2000" dirty="0" smtClean="0"/>
              <a:t>and (inferred </a:t>
            </a:r>
            <a:r>
              <a:rPr lang="en-US" sz="2000" dirty="0"/>
              <a:t>motifs above the threshold</a:t>
            </a:r>
            <a:r>
              <a:rPr lang="en-US" sz="2000" dirty="0" smtClean="0"/>
              <a:t>)</a:t>
            </a:r>
          </a:p>
          <a:p>
            <a:pPr marL="109728" indent="0">
              <a:buNone/>
            </a:pPr>
            <a:endParaRPr lang="en-US" sz="2000" dirty="0"/>
          </a:p>
          <a:p>
            <a:pPr marL="109728" indent="0">
              <a:buNone/>
            </a:pPr>
            <a:r>
              <a:rPr lang="en-US" sz="2000" dirty="0" smtClean="0"/>
              <a:t>(3) TF_Information_all_motifs_plus.txt</a:t>
            </a:r>
            <a:r>
              <a:rPr lang="en-US" sz="2000" dirty="0"/>
              <a:t>: </a:t>
            </a:r>
            <a:endParaRPr lang="en-US" sz="2000" dirty="0" smtClean="0"/>
          </a:p>
          <a:p>
            <a:pPr marL="109728" indent="0">
              <a:buNone/>
            </a:pPr>
            <a:r>
              <a:rPr lang="en-US" sz="2000" dirty="0" smtClean="0"/>
              <a:t>All </a:t>
            </a:r>
            <a:r>
              <a:rPr lang="en-US" sz="2000" dirty="0"/>
              <a:t>direct </a:t>
            </a:r>
            <a:r>
              <a:rPr lang="en-US" sz="2000" dirty="0" smtClean="0"/>
              <a:t>motifs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797767"/>
            <a:ext cx="10972800" cy="1066800"/>
          </a:xfrm>
        </p:spPr>
        <p:txBody>
          <a:bodyPr/>
          <a:lstStyle/>
          <a:p>
            <a:r>
              <a:rPr lang="en-US" dirty="0" smtClean="0"/>
              <a:t>Peeking at TF_information.txt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587" y="1864566"/>
            <a:ext cx="4948849" cy="49934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365587" y="3090764"/>
            <a:ext cx="625151" cy="936358"/>
          </a:xfrm>
          <a:prstGeom prst="rect">
            <a:avLst/>
          </a:prstGeom>
          <a:noFill/>
          <a:ln w="222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87273" y="2152075"/>
            <a:ext cx="696686" cy="936358"/>
          </a:xfrm>
          <a:prstGeom prst="rect">
            <a:avLst/>
          </a:prstGeom>
          <a:noFill/>
          <a:ln w="222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34873" y="3090764"/>
            <a:ext cx="747450" cy="936358"/>
          </a:xfrm>
          <a:prstGeom prst="rect">
            <a:avLst/>
          </a:prstGeom>
          <a:noFill/>
          <a:ln w="222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829384" y="3090764"/>
            <a:ext cx="600270" cy="936358"/>
          </a:xfrm>
          <a:prstGeom prst="rect">
            <a:avLst/>
          </a:prstGeom>
          <a:noFill/>
          <a:ln w="222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717524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908002"/>
          </a:xfrm>
        </p:spPr>
        <p:txBody>
          <a:bodyPr/>
          <a:lstStyle/>
          <a:p>
            <a:r>
              <a:rPr lang="en-US" dirty="0" smtClean="0"/>
              <a:t>Step 2: Selecting motif data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2051002"/>
            <a:ext cx="5045090" cy="4041888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sz="2600" dirty="0" smtClean="0"/>
              <a:t>Simple way:</a:t>
            </a:r>
          </a:p>
          <a:p>
            <a:pPr marL="109728" indent="0">
              <a:buNone/>
            </a:pPr>
            <a:endParaRPr lang="en-US" sz="2400" dirty="0" smtClean="0"/>
          </a:p>
          <a:p>
            <a:pPr marL="109728" indent="0">
              <a:buNone/>
            </a:pPr>
            <a:r>
              <a:rPr lang="en-US" sz="1900" dirty="0"/>
              <a:t>(1) No optional parameters </a:t>
            </a:r>
            <a:r>
              <a:rPr lang="en-US" sz="1900" dirty="0">
                <a:sym typeface="Wingdings" panose="05000000000000000000" pitchFamily="2" charset="2"/>
              </a:rPr>
              <a:t></a:t>
            </a:r>
            <a:r>
              <a:rPr lang="en-US" sz="1900" dirty="0"/>
              <a:t> Selecting all.</a:t>
            </a:r>
          </a:p>
          <a:p>
            <a:pPr marL="109728" indent="0">
              <a:buNone/>
            </a:pPr>
            <a:endParaRPr lang="en-US" sz="1900" dirty="0" smtClean="0"/>
          </a:p>
          <a:p>
            <a:pPr marL="109728" indent="0">
              <a:buNone/>
            </a:pPr>
            <a:r>
              <a:rPr lang="en-US" sz="1900" dirty="0" smtClean="0"/>
              <a:t>(2) Using one or more variables(s) to filter motif data. </a:t>
            </a:r>
            <a:r>
              <a:rPr lang="en-US" altLang="zh-CN" sz="1900" dirty="0" smtClean="0"/>
              <a:t>e.g.  </a:t>
            </a:r>
            <a:r>
              <a:rPr lang="en-US" altLang="zh-CN" sz="1900" i="1" dirty="0" err="1" smtClean="0"/>
              <a:t>family_name</a:t>
            </a:r>
            <a:r>
              <a:rPr lang="en-US" altLang="zh-CN" sz="1900" dirty="0" smtClean="0"/>
              <a:t>: </a:t>
            </a:r>
          </a:p>
          <a:p>
            <a:pPr marL="109728" indent="0">
              <a:buNone/>
            </a:pPr>
            <a:r>
              <a:rPr lang="en-US" sz="1900" dirty="0" smtClean="0"/>
              <a:t> and more other parameters: </a:t>
            </a:r>
          </a:p>
          <a:p>
            <a:pPr marL="109728" indent="0">
              <a:buNone/>
            </a:pPr>
            <a:r>
              <a:rPr lang="en-US" sz="1900" dirty="0" smtClean="0"/>
              <a:t> or </a:t>
            </a:r>
            <a:r>
              <a:rPr lang="en-US" sz="1900" i="1" dirty="0" err="1" smtClean="0"/>
              <a:t>tf_name</a:t>
            </a:r>
            <a:r>
              <a:rPr lang="en-US" sz="1900" dirty="0" smtClean="0"/>
              <a:t>,</a:t>
            </a:r>
          </a:p>
          <a:p>
            <a:pPr marL="109728" indent="0">
              <a:buNone/>
            </a:pPr>
            <a:r>
              <a:rPr lang="en-US" sz="1900" dirty="0" smtClean="0"/>
              <a:t> or </a:t>
            </a:r>
            <a:r>
              <a:rPr lang="en-US" sz="1900" dirty="0" err="1" smtClean="0"/>
              <a:t>tf_status</a:t>
            </a:r>
            <a:r>
              <a:rPr lang="en-US" sz="1900" dirty="0" smtClean="0"/>
              <a:t>,</a:t>
            </a:r>
          </a:p>
          <a:p>
            <a:pPr marL="109728" indent="0">
              <a:buNone/>
            </a:pPr>
            <a:r>
              <a:rPr lang="en-US" sz="1900" dirty="0"/>
              <a:t> </a:t>
            </a:r>
            <a:r>
              <a:rPr lang="en-US" sz="1900" dirty="0" smtClean="0"/>
              <a:t>or </a:t>
            </a:r>
            <a:r>
              <a:rPr lang="en-US" sz="1900" dirty="0" err="1" smtClean="0"/>
              <a:t>motif_type</a:t>
            </a:r>
            <a:r>
              <a:rPr lang="en-US" sz="1900" dirty="0" smtClean="0"/>
              <a:t>, </a:t>
            </a:r>
          </a:p>
          <a:p>
            <a:pPr marL="109728" indent="0">
              <a:buNone/>
            </a:pPr>
            <a:r>
              <a:rPr lang="en-US" sz="1900" dirty="0" smtClean="0"/>
              <a:t> or </a:t>
            </a:r>
            <a:r>
              <a:rPr lang="en-US" sz="1900" dirty="0" err="1" smtClean="0"/>
              <a:t>msource_id</a:t>
            </a:r>
            <a:endParaRPr lang="en-US" sz="1900" dirty="0" smtClean="0"/>
          </a:p>
          <a:p>
            <a:pPr marL="109728" indent="0">
              <a:buNone/>
            </a:pPr>
            <a:endParaRPr lang="en-US" sz="1900" dirty="0" smtClean="0"/>
          </a:p>
          <a:p>
            <a:pPr marL="109728" indent="0">
              <a:buNone/>
            </a:pPr>
            <a:r>
              <a:rPr lang="en-US" sz="1900" dirty="0" smtClean="0"/>
              <a:t>(</a:t>
            </a:r>
            <a:r>
              <a:rPr lang="en-US" sz="1900" dirty="0"/>
              <a:t>3</a:t>
            </a:r>
            <a:r>
              <a:rPr lang="en-US" sz="1900" dirty="0" smtClean="0"/>
              <a:t>) Even different TF_Information.txt can be specified.</a:t>
            </a:r>
          </a:p>
          <a:p>
            <a:pPr marL="109728" indent="0">
              <a:buNone/>
            </a:pPr>
            <a:r>
              <a:rPr lang="en-US" sz="1900" dirty="0" smtClean="0"/>
              <a:t>1:</a:t>
            </a:r>
            <a:r>
              <a:rPr lang="en-US" sz="1900" dirty="0"/>
              <a:t> </a:t>
            </a:r>
            <a:r>
              <a:rPr lang="en-US" sz="1900" dirty="0" err="1" smtClean="0"/>
              <a:t>TF_Information.txt</a:t>
            </a:r>
            <a:endParaRPr lang="en-US" sz="1900" dirty="0" smtClean="0"/>
          </a:p>
          <a:p>
            <a:pPr marL="109728" indent="0">
              <a:buNone/>
            </a:pPr>
            <a:r>
              <a:rPr lang="en-US" sz="1900" dirty="0" smtClean="0"/>
              <a:t>2:</a:t>
            </a:r>
            <a:r>
              <a:rPr lang="en-US" sz="1900" dirty="0"/>
              <a:t> </a:t>
            </a:r>
            <a:r>
              <a:rPr lang="en-US" sz="1900" dirty="0" err="1" smtClean="0"/>
              <a:t>TF_Information_all_motif.txt</a:t>
            </a:r>
            <a:endParaRPr lang="en-US" sz="1900" dirty="0" smtClean="0"/>
          </a:p>
          <a:p>
            <a:pPr marL="109728" indent="0">
              <a:buNone/>
            </a:pPr>
            <a:r>
              <a:rPr lang="en-US" sz="1900" dirty="0" smtClean="0"/>
              <a:t>3:</a:t>
            </a:r>
            <a:r>
              <a:rPr lang="en-US" sz="1900" dirty="0"/>
              <a:t> TF_Information_all_motifs_plus.txt</a:t>
            </a:r>
            <a:endParaRPr lang="en-US" sz="19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28784" y="2051001"/>
            <a:ext cx="5628236" cy="4041889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Programming Notes:</a:t>
            </a:r>
            <a:b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Select all motifs from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CisBP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dataset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tfbs.createFromCisBP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Query the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CisBP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dataset and select the motifs for a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transcription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 of interest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tfbs.createFromCisBP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family_name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="AP-2");</a:t>
            </a: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Use all direct and inferred motif data to query AP-2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tfbs.createFromCisBP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family_name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AP-2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tf.information.type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2);</a:t>
            </a:r>
          </a:p>
          <a:p>
            <a:endParaRPr lang="en-US" sz="2000" dirty="0"/>
          </a:p>
          <a:p>
            <a:endParaRPr lang="en-US" sz="2000" dirty="0"/>
          </a:p>
          <a:p>
            <a:pPr marL="109728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2425706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908002"/>
          </a:xfrm>
        </p:spPr>
        <p:txBody>
          <a:bodyPr/>
          <a:lstStyle/>
          <a:p>
            <a:r>
              <a:rPr lang="en-US" dirty="0"/>
              <a:t>Step 2: Selecting motif </a:t>
            </a:r>
            <a:r>
              <a:rPr lang="en-US" dirty="0" smtClean="0"/>
              <a:t>data (</a:t>
            </a:r>
            <a:r>
              <a:rPr lang="en-US" dirty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2051001"/>
            <a:ext cx="5045090" cy="4303145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sz="3100" dirty="0" smtClean="0"/>
              <a:t>Advanced way: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2000" dirty="0" smtClean="0"/>
              <a:t>Motifs for expressed TFs can be selected according to gene expression values in GRO-</a:t>
            </a:r>
            <a:r>
              <a:rPr lang="en-US" sz="2000" dirty="0" err="1" smtClean="0"/>
              <a:t>seq</a:t>
            </a:r>
            <a:r>
              <a:rPr lang="en-US" sz="2000" dirty="0" smtClean="0"/>
              <a:t> or PRO-</a:t>
            </a:r>
            <a:r>
              <a:rPr lang="en-US" sz="2000" dirty="0" err="1" smtClean="0"/>
              <a:t>seq</a:t>
            </a:r>
            <a:r>
              <a:rPr lang="en-US" sz="2000" dirty="0" smtClean="0"/>
              <a:t> experiment.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2000" dirty="0" smtClean="0"/>
              <a:t>Data required:</a:t>
            </a:r>
          </a:p>
          <a:p>
            <a:pPr marL="109728" indent="0">
              <a:buNone/>
            </a:pPr>
            <a:r>
              <a:rPr lang="en-US" sz="2000" dirty="0" smtClean="0"/>
              <a:t>(1) </a:t>
            </a:r>
            <a:r>
              <a:rPr lang="en-US" sz="2000" dirty="0" err="1" smtClean="0"/>
              <a:t>Gencode</a:t>
            </a:r>
            <a:r>
              <a:rPr lang="en-US" sz="2000" dirty="0" smtClean="0"/>
              <a:t> annotation file.</a:t>
            </a:r>
          </a:p>
          <a:p>
            <a:pPr marL="109728" indent="0">
              <a:buNone/>
            </a:pPr>
            <a:r>
              <a:rPr lang="en-US" sz="2000" dirty="0" smtClean="0"/>
              <a:t>       </a:t>
            </a:r>
            <a:r>
              <a:rPr lang="en-US" sz="2000" dirty="0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</a:t>
            </a:r>
            <a:r>
              <a:rPr lang="en-US" sz="2000" dirty="0" smtClean="0">
                <a:hlinkClick r:id="rId3"/>
              </a:rPr>
              <a:t>www.gencodegenes.org/releases/19.html</a:t>
            </a:r>
            <a:r>
              <a:rPr lang="en-US" sz="2000" dirty="0" smtClean="0"/>
              <a:t> (human)</a:t>
            </a:r>
          </a:p>
          <a:p>
            <a:pPr marL="109728" indent="0">
              <a:buNone/>
            </a:pPr>
            <a:r>
              <a:rPr lang="en-US" sz="2000" dirty="0" smtClean="0"/>
              <a:t>(2) 2-bit genome sequence file.</a:t>
            </a:r>
          </a:p>
          <a:p>
            <a:pPr marL="109728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(hg19.2bit, mm10.2bit)</a:t>
            </a:r>
          </a:p>
          <a:p>
            <a:pPr marL="109728" indent="0">
              <a:buNone/>
            </a:pPr>
            <a:r>
              <a:rPr lang="en-US" sz="2000" dirty="0" smtClean="0"/>
              <a:t>(3) </a:t>
            </a:r>
            <a:r>
              <a:rPr lang="en-US" sz="2000" dirty="0"/>
              <a:t>Bigwig files of plus and minus strand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2000" dirty="0" smtClean="0"/>
              <a:t>Optional parameters: </a:t>
            </a:r>
          </a:p>
          <a:p>
            <a:pPr marL="109728" indent="0">
              <a:buNone/>
            </a:pPr>
            <a:r>
              <a:rPr lang="en-US" sz="2000" dirty="0" smtClean="0"/>
              <a:t>(1) </a:t>
            </a:r>
            <a:r>
              <a:rPr lang="en-US" sz="2000" dirty="0" err="1" smtClean="0"/>
              <a:t>expressed.only</a:t>
            </a:r>
            <a:r>
              <a:rPr lang="en-US" sz="2000" dirty="0" smtClean="0"/>
              <a:t> must be TRUE</a:t>
            </a:r>
            <a:endParaRPr lang="en-US" sz="2000" dirty="0"/>
          </a:p>
          <a:p>
            <a:pPr marL="109728" indent="0">
              <a:buNone/>
            </a:pPr>
            <a:r>
              <a:rPr lang="en-US" sz="2000" dirty="0" smtClean="0"/>
              <a:t>(2) </a:t>
            </a:r>
            <a:r>
              <a:rPr lang="en-US" sz="2000" dirty="0" err="1" smtClean="0"/>
              <a:t>include.DBID.missing</a:t>
            </a:r>
            <a:r>
              <a:rPr lang="en-US" sz="2000" dirty="0" smtClean="0"/>
              <a:t>: </a:t>
            </a:r>
          </a:p>
          <a:p>
            <a:pPr marL="109728" indent="0">
              <a:buNone/>
            </a:pPr>
            <a:r>
              <a:rPr lang="en-US" sz="2000" dirty="0" smtClean="0"/>
              <a:t>(3) </a:t>
            </a:r>
            <a:r>
              <a:rPr lang="en-US" sz="2000" dirty="0" err="1"/>
              <a:t>ncores</a:t>
            </a:r>
            <a:r>
              <a:rPr lang="en-US" sz="2000" dirty="0"/>
              <a:t>: Parallel cores</a:t>
            </a:r>
          </a:p>
          <a:p>
            <a:pPr marL="109728" indent="0">
              <a:buNone/>
            </a:pPr>
            <a:endParaRPr lang="en-US" sz="2000" dirty="0"/>
          </a:p>
          <a:p>
            <a:pPr marL="109728" indent="0">
              <a:buNone/>
            </a:pPr>
            <a:r>
              <a:rPr lang="en-US" sz="2000" dirty="0" smtClean="0"/>
              <a:t>It takes a long time to compute!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28784" y="2051001"/>
            <a:ext cx="5628236" cy="4172517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Programming Notes:</a:t>
            </a:r>
          </a:p>
          <a:p>
            <a:pPr marL="109728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Select all motifs from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CisBP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dataset</a:t>
            </a:r>
          </a:p>
          <a:p>
            <a:pPr marL="109728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tfbs.createFromCisBP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);</a:t>
            </a: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Specify the bigwig files to filter the expressed TFs only </a:t>
            </a: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(PRO-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09728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tfbs.selectExpressedMotifs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file.twoBit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="hg19.2bit", 		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file.gencode.gtf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="gencode.v19.annotation.gtf.gz",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file.bigwig.plus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bw.plus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file.bigwig.minus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bw.minus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seq.datatype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="PRO-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endParaRPr lang="en-US" sz="2000" dirty="0"/>
          </a:p>
          <a:p>
            <a:pPr marL="109728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0565009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908002"/>
          </a:xfrm>
        </p:spPr>
        <p:txBody>
          <a:bodyPr/>
          <a:lstStyle/>
          <a:p>
            <a:r>
              <a:rPr lang="en-US" dirty="0"/>
              <a:t>Step 2: Selecting motif </a:t>
            </a:r>
            <a:r>
              <a:rPr lang="en-US" dirty="0" smtClean="0"/>
              <a:t>data (</a:t>
            </a:r>
            <a:r>
              <a:rPr lang="en-US" dirty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2051001"/>
            <a:ext cx="5045090" cy="430314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sz="3100" dirty="0" smtClean="0"/>
              <a:t>Advanced way: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 the ‘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tfbs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 object directly and check the attributes</a:t>
            </a:r>
          </a:p>
          <a:p>
            <a:pPr marL="109728" indent="0">
              <a:buNone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ntfs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number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motifs in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tfbs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object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pwm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including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PWM matrices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string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vector,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filenames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all PWMs</a:t>
            </a:r>
          </a:p>
          <a:p>
            <a:pPr marL="109728" indent="0">
              <a:buNone/>
            </a:pPr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mgisymbols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string vector, unique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 symbols for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PWMs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tf_info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Data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frame, including extra information for all existing PWMs, it maybe different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motif dataset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tf_missing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data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frame, including extra information for missing PWMs, it maybe different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motif dataset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expressionlevel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data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indicating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 of expression level returned by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tfbs.selectExpressedMotifs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tfbs.getExpression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28784" y="2051001"/>
            <a:ext cx="5628236" cy="4172517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Programming Notes:</a:t>
            </a: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 the structure of ‘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object.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</a:t>
            </a:r>
            <a:r>
              <a:rPr lang="ja-JP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very long 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if the object has many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PWMs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the first 6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rows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TF information 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head(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tfs@tf_info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;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Access the first 6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rows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 expression levels head(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tfs@expressionlevel</a:t>
            </a:r>
            <a:r>
              <a:rPr lang="en-US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;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first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PWM 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tfs@pwm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[[1]]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6497551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908002"/>
          </a:xfrm>
        </p:spPr>
        <p:txBody>
          <a:bodyPr>
            <a:normAutofit/>
          </a:bodyPr>
          <a:lstStyle/>
          <a:p>
            <a:r>
              <a:rPr lang="en-US" dirty="0"/>
              <a:t>Step 2: </a:t>
            </a:r>
            <a:r>
              <a:rPr lang="en-US" dirty="0" smtClean="0"/>
              <a:t>Or loading motifs from </a:t>
            </a:r>
            <a:r>
              <a:rPr lang="en-US" dirty="0" err="1" smtClean="0"/>
              <a:t>MotifDb</a:t>
            </a:r>
            <a:r>
              <a:rPr lang="en-US" dirty="0" smtClean="0"/>
              <a:t> package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2051001"/>
            <a:ext cx="5045090" cy="430314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sz="2000" dirty="0"/>
              <a:t>If you </a:t>
            </a:r>
            <a:r>
              <a:rPr lang="en-US" sz="2000" dirty="0" smtClean="0"/>
              <a:t>use the </a:t>
            </a:r>
            <a:r>
              <a:rPr lang="en-US" sz="2000" dirty="0" err="1" smtClean="0"/>
              <a:t>MotifDb</a:t>
            </a:r>
            <a:r>
              <a:rPr lang="en-US" sz="2000" dirty="0" smtClean="0"/>
              <a:t> package and want to perform analysis by this package: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566928" indent="-457200">
              <a:buAutoNum type="arabicPeriod"/>
            </a:pPr>
            <a:r>
              <a:rPr lang="en-US" altLang="zh-CN" sz="2000" dirty="0" smtClean="0"/>
              <a:t>Create a </a:t>
            </a:r>
            <a:r>
              <a:rPr lang="en-US" altLang="zh-CN" sz="2000" dirty="0" err="1" smtClean="0"/>
              <a:t>tfbs</a:t>
            </a:r>
            <a:r>
              <a:rPr lang="en-US" altLang="zh-CN" sz="2000" dirty="0" smtClean="0"/>
              <a:t> object by querying </a:t>
            </a:r>
            <a:r>
              <a:rPr lang="en-US" altLang="zh-CN" sz="2000" dirty="0" err="1" smtClean="0"/>
              <a:t>MotifDb</a:t>
            </a:r>
            <a:r>
              <a:rPr lang="en-US" altLang="zh-CN" sz="2000" dirty="0" smtClean="0"/>
              <a:t> object.</a:t>
            </a:r>
          </a:p>
          <a:p>
            <a:pPr marL="566928" indent="-457200">
              <a:buAutoNum type="arabicPeriod"/>
            </a:pPr>
            <a:r>
              <a:rPr lang="en-US" altLang="zh-CN" sz="2000" dirty="0" smtClean="0"/>
              <a:t>Same subsequent performance as Cis-BP dataset. 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i="1" dirty="0" smtClean="0">
              <a:solidFill>
                <a:schemeClr val="tx1"/>
              </a:solidFill>
            </a:endParaRP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28784" y="2051001"/>
            <a:ext cx="5628236" cy="4172517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Programming Notes:</a:t>
            </a: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Load the subset of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MotifDb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generated by the method in 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'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MotifDb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package</a:t>
            </a: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ibrary(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MotifDb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109728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mdb.human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query(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MotifDb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'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hsapiens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tfs1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tfbs.createFromMotifDb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mdb.human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organism=NULL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109728" indent="0"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Use the specific criteria to create a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object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tfs2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tfbs.createFromMotifDb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(organism = 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Hsapiens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tfFamily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="AP2");</a:t>
            </a:r>
          </a:p>
        </p:txBody>
      </p:sp>
    </p:spTree>
    <p:extLst>
      <p:ext uri="{BB962C8B-B14F-4D97-AF65-F5344CB8AC3E}">
        <p14:creationId xmlns="" xmlns:p14="http://schemas.microsoft.com/office/powerpoint/2010/main" val="258629303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908002"/>
          </a:xfrm>
        </p:spPr>
        <p:txBody>
          <a:bodyPr/>
          <a:lstStyle/>
          <a:p>
            <a:r>
              <a:rPr lang="en-US" dirty="0"/>
              <a:t>Step 2: </a:t>
            </a:r>
            <a:r>
              <a:rPr lang="en-US" dirty="0" smtClean="0"/>
              <a:t>Or importing from other data sources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2051001"/>
            <a:ext cx="5045090" cy="4303145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sz="2000" dirty="0"/>
              <a:t>If you have licensed </a:t>
            </a:r>
            <a:r>
              <a:rPr lang="en-US" sz="2000" dirty="0" smtClean="0"/>
              <a:t>motif data for missing and empty motifs in Cis-BP database or motif data from other data sources 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2000" dirty="0" smtClean="0"/>
              <a:t>Importing ex</a:t>
            </a:r>
            <a:r>
              <a:rPr lang="en-US" altLang="zh-CN" sz="2000" dirty="0" smtClean="0"/>
              <a:t>ternal motif data:</a:t>
            </a:r>
          </a:p>
          <a:p>
            <a:pPr marL="566928" indent="-457200">
              <a:buAutoNum type="arabicPeriod"/>
            </a:pPr>
            <a:r>
              <a:rPr lang="en-US" altLang="zh-CN" sz="2000" dirty="0" smtClean="0"/>
              <a:t>Licensed PWM files for Cis-BP data set</a:t>
            </a:r>
          </a:p>
          <a:p>
            <a:pPr marL="566928" indent="-457200">
              <a:buAutoNum type="arabicPeriod"/>
            </a:pPr>
            <a:r>
              <a:rPr lang="en-US" altLang="zh-CN" sz="2000" dirty="0" err="1" smtClean="0"/>
              <a:t>Transfac</a:t>
            </a:r>
            <a:r>
              <a:rPr lang="en-US" altLang="zh-CN" sz="2000" dirty="0" smtClean="0"/>
              <a:t>, Jaspar, meme, </a:t>
            </a:r>
            <a:r>
              <a:rPr lang="en-US" altLang="zh-CN" sz="2000" dirty="0" err="1" smtClean="0"/>
              <a:t>mscan</a:t>
            </a:r>
            <a:r>
              <a:rPr lang="en-US" altLang="zh-CN" sz="2000" dirty="0"/>
              <a:t>, </a:t>
            </a:r>
            <a:r>
              <a:rPr lang="en-US" altLang="zh-CN" sz="2000" dirty="0" smtClean="0"/>
              <a:t>HOCOMOCO text file containing multiple PFM information.</a:t>
            </a:r>
          </a:p>
          <a:p>
            <a:pPr marL="566928" indent="-457200">
              <a:buAutoNum type="arabicPeriod"/>
            </a:pPr>
            <a:r>
              <a:rPr lang="en-US" altLang="zh-CN" sz="2000" dirty="0" smtClean="0"/>
              <a:t>New released data file parsed by </a:t>
            </a:r>
            <a:r>
              <a:rPr lang="en-US" altLang="zh-CN" sz="2000" i="1" dirty="0" err="1" smtClean="0"/>
              <a:t>rtfbsdb</a:t>
            </a:r>
            <a:endParaRPr lang="en-US" altLang="zh-CN" sz="2000" i="1" dirty="0" smtClean="0"/>
          </a:p>
          <a:p>
            <a:pPr marL="566928" indent="-457200">
              <a:buAutoNum type="arabicPeriod"/>
            </a:pPr>
            <a:r>
              <a:rPr lang="en-US" altLang="zh-CN" sz="2000" dirty="0" smtClean="0"/>
              <a:t>User customized data file 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2000" i="1" dirty="0" smtClean="0">
                <a:solidFill>
                  <a:schemeClr val="tx1"/>
                </a:solidFill>
              </a:rPr>
              <a:t>Simple parser implemented in the package.</a:t>
            </a:r>
          </a:p>
          <a:p>
            <a:pPr marL="109728" indent="0">
              <a:buNone/>
            </a:pPr>
            <a:endParaRPr lang="en-US" sz="2000" i="1" dirty="0" smtClean="0">
              <a:solidFill>
                <a:schemeClr val="tx1"/>
              </a:solidFill>
            </a:endParaRPr>
          </a:p>
          <a:p>
            <a:pPr marL="109728" indent="0">
              <a:buNone/>
            </a:pPr>
            <a:endParaRPr lang="en-US" sz="2000" i="1" dirty="0" smtClean="0">
              <a:solidFill>
                <a:schemeClr val="tx1"/>
              </a:solidFill>
            </a:endParaRP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28784" y="2051001"/>
            <a:ext cx="5628236" cy="4172517"/>
          </a:xfrm>
          <a:ln w="19050"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Programming Notes:</a:t>
            </a: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CisBP.extdata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Homo_sapiens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tfbs.createFromCisBP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family_name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="AP-2");</a:t>
            </a:r>
          </a:p>
          <a:p>
            <a:pPr marL="109728" indent="0"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import 2 motifs to fill the licensed motifs in Cis-BP and 1 new motif 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from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motif_ids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c( "M2938_1.02", "M3591_1.01", "M3590_1.01" );</a:t>
            </a: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system.file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extdata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package="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rtfbsdb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file_pwms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paste(path, c(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fake_M2938_1.02.pwm",</a:t>
            </a: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"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M3591_1.01.pwm", </a:t>
            </a: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"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M3590_1.01.pwm"),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="/");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tfbs.importMotifs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pwm.matrix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file_pwms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motif_ids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header=T );</a:t>
            </a:r>
          </a:p>
          <a:p>
            <a:pPr marL="109728" indent="0"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import the data file in Jaspar format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data.jaspar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system.file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extdata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"pwm.example.jaspar.2015.txt",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package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rtfbsdb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tfs.jaspar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tfbs.importMotifs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jaspar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data.jaspar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skip.lines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372344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09600" y="2051001"/>
            <a:ext cx="5384800" cy="4013897"/>
          </a:xfrm>
        </p:spPr>
        <p:txBody>
          <a:bodyPr/>
          <a:lstStyle/>
          <a:p>
            <a:pPr marL="109728" indent="0">
              <a:buNone/>
            </a:pPr>
            <a:r>
              <a:rPr lang="en-US" dirty="0" smtClean="0"/>
              <a:t>Some details:</a:t>
            </a:r>
          </a:p>
          <a:p>
            <a:r>
              <a:rPr lang="en-US" dirty="0" smtClean="0"/>
              <a:t>Distance </a:t>
            </a:r>
            <a:r>
              <a:rPr lang="en-US" dirty="0"/>
              <a:t>matrix with Pearson's R </a:t>
            </a:r>
            <a:r>
              <a:rPr lang="en-US" dirty="0" smtClean="0"/>
              <a:t>values obtained from comparing each combination of motifs</a:t>
            </a:r>
            <a:endParaRPr lang="en-US" dirty="0"/>
          </a:p>
          <a:p>
            <a:endParaRPr lang="en-US" dirty="0" smtClean="0"/>
          </a:p>
          <a:p>
            <a:r>
              <a:rPr lang="en-US" altLang="zh-CN" dirty="0">
                <a:ea typeface="SimSun" panose="02010600030101010101" pitchFamily="2" charset="-122"/>
              </a:rPr>
              <a:t>AGNES (Agglomerative Nesting</a:t>
            </a:r>
            <a:r>
              <a:rPr lang="en-US" altLang="zh-CN" dirty="0" smtClean="0">
                <a:ea typeface="SimSun" panose="02010600030101010101" pitchFamily="2" charset="-122"/>
              </a:rPr>
              <a:t>) is employed to merge </a:t>
            </a:r>
            <a:r>
              <a:rPr lang="en-US" altLang="zh-CN" dirty="0">
                <a:ea typeface="SimSun" panose="02010600030101010101" pitchFamily="2" charset="-122"/>
              </a:rPr>
              <a:t>nodes that have the least </a:t>
            </a:r>
            <a:r>
              <a:rPr lang="en-US" altLang="zh-CN" dirty="0" smtClean="0">
                <a:ea typeface="SimSun" panose="02010600030101010101" pitchFamily="2" charset="-122"/>
              </a:rPr>
              <a:t>dissimilarity.</a:t>
            </a:r>
            <a:endParaRPr lang="en-US" altLang="zh-CN" dirty="0">
              <a:ea typeface="SimSun" panose="02010600030101010101" pitchFamily="2" charset="-122"/>
            </a:endParaRPr>
          </a:p>
          <a:p>
            <a:pPr marL="109728" indent="0">
              <a:buNone/>
            </a:pPr>
            <a:r>
              <a:rPr lang="en-US" dirty="0" smtClean="0"/>
              <a:t>    (By default group k equals 1/3 motifs)</a:t>
            </a:r>
          </a:p>
          <a:p>
            <a:endParaRPr lang="en-US" dirty="0" smtClean="0"/>
          </a:p>
          <a:p>
            <a:r>
              <a:rPr lang="en-US" dirty="0" err="1" smtClean="0"/>
              <a:t>APCluster</a:t>
            </a:r>
            <a:r>
              <a:rPr lang="en-US" dirty="0" smtClean="0"/>
              <a:t> is also employed to cluster the similarity measures used in the </a:t>
            </a:r>
            <a:r>
              <a:rPr lang="en-US" i="1" dirty="0" err="1" smtClean="0"/>
              <a:t>rtfbsdb</a:t>
            </a:r>
            <a:r>
              <a:rPr lang="en-US" dirty="0" smtClean="0"/>
              <a:t> package. 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28784" y="2051001"/>
            <a:ext cx="5628236" cy="4013897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 Programming Notes:</a:t>
            </a: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tfs1&lt;-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tfbs.clusterMotifs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method="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agnes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group.k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=100, 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pdf.heatmap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=“agnes.hm.pdf" )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tfs2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tfbs.clusterMotifs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method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apcluster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pdf.heatmap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=“apcluster.hm.pdf" )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 motif logos with one group of TF per page</a:t>
            </a:r>
          </a:p>
          <a:p>
            <a:pPr marL="109728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tfbs.drawLogosForClusters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tfs1, file.pdf=“agnes.logos.pdf" );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tfbs.drawLogosForClusters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tfs2,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file.pdf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=“apcluster.logos.pdf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);</a:t>
            </a:r>
          </a:p>
          <a:p>
            <a:pPr marL="109728" indent="0"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US" dirty="0"/>
          </a:p>
          <a:p>
            <a:endParaRPr lang="en-US" sz="2000" dirty="0"/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6183516"/>
            <a:ext cx="12192000" cy="6744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Bodenhofer</a:t>
            </a:r>
            <a:r>
              <a:rPr lang="en-US" sz="1800" dirty="0"/>
              <a:t>, Ulrich, Andreas </a:t>
            </a:r>
            <a:r>
              <a:rPr lang="en-US" sz="1800" dirty="0" err="1"/>
              <a:t>Kothmeier</a:t>
            </a:r>
            <a:r>
              <a:rPr lang="en-US" sz="1800" dirty="0"/>
              <a:t>, and Sepp </a:t>
            </a:r>
            <a:r>
              <a:rPr lang="en-US" sz="1800" dirty="0" err="1"/>
              <a:t>Hochreiter</a:t>
            </a:r>
            <a:r>
              <a:rPr lang="en-US" sz="1800" dirty="0"/>
              <a:t>. "</a:t>
            </a:r>
            <a:r>
              <a:rPr lang="en-US" sz="1800" dirty="0" err="1"/>
              <a:t>APCluster</a:t>
            </a:r>
            <a:r>
              <a:rPr lang="en-US" sz="1800" dirty="0"/>
              <a:t>: an R package for affinity propagation clustering." </a:t>
            </a:r>
            <a:r>
              <a:rPr lang="en-US" sz="1800" i="1" dirty="0"/>
              <a:t>Bioinformatics</a:t>
            </a:r>
            <a:r>
              <a:rPr lang="en-US" sz="1800" dirty="0"/>
              <a:t> 27.17 (2011): 2463-2464.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Step 3: Clustering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7426293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fficeArt object"/>
          <p:cNvPicPr>
            <a:picLocks noGrp="1"/>
          </p:cNvPicPr>
          <p:nvPr>
            <p:ph sz="half"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1097453" y="2051001"/>
            <a:ext cx="4353108" cy="434181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Step 3: Clustering (Continued)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393" y="2192620"/>
            <a:ext cx="4409213" cy="43986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56279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25192" y="2051001"/>
            <a:ext cx="5384800" cy="4013897"/>
          </a:xfrm>
        </p:spPr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dirty="0" smtClean="0"/>
              <a:t>Why do we make clustering for motifs?</a:t>
            </a:r>
          </a:p>
          <a:p>
            <a:pPr marL="109728" indent="0">
              <a:buNone/>
            </a:pPr>
            <a:endParaRPr lang="en-US" dirty="0" smtClean="0"/>
          </a:p>
          <a:p>
            <a:r>
              <a:rPr lang="en-US" dirty="0" smtClean="0"/>
              <a:t>To get a heat-map for publishing.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 minimize the number of identical results.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 reduce the penalty for multiple hypothesis testing.</a:t>
            </a:r>
          </a:p>
          <a:p>
            <a:pPr marL="109728" indent="0">
              <a:buNone/>
            </a:pPr>
            <a:r>
              <a:rPr lang="en-US" dirty="0"/>
              <a:t> </a:t>
            </a:r>
            <a:r>
              <a:rPr lang="en-US" dirty="0" smtClean="0"/>
              <a:t>  (Avoid using big number to adjust in whole set)</a:t>
            </a:r>
          </a:p>
          <a:p>
            <a:endParaRPr lang="en-US" dirty="0" smtClean="0"/>
          </a:p>
          <a:p>
            <a:r>
              <a:rPr lang="en-US" dirty="0" smtClean="0"/>
              <a:t>To select the expressed motifs as representative for every cluster.</a:t>
            </a:r>
          </a:p>
          <a:p>
            <a:pPr marL="109728" indent="0">
              <a:buNone/>
            </a:pPr>
            <a:r>
              <a:rPr lang="en-US" dirty="0"/>
              <a:t> </a:t>
            </a:r>
            <a:r>
              <a:rPr lang="en-US" dirty="0" smtClean="0"/>
              <a:t> (Expressed motifs are calculated in step2 ) 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10123" y="2051001"/>
            <a:ext cx="5628236" cy="4013897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Programming Notes: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Select a representative motif randomly from each cluster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tfs1 &lt;-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tfbs.selecteByRandom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(tfs1)</a:t>
            </a:r>
          </a:p>
          <a:p>
            <a:pPr marL="109728" indent="0"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Select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most expressed motif from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cluster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tfs2 &lt;-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tfbs.selecteByGeneExp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(tfs2)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/>
          </a:p>
          <a:p>
            <a:endParaRPr lang="en-US" dirty="0"/>
          </a:p>
          <a:p>
            <a:endParaRPr lang="en-US" sz="2000" dirty="0"/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Step 3: Clustering (Continued)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3651103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25192" y="2058777"/>
            <a:ext cx="5384800" cy="4341875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 smtClean="0"/>
              <a:t>Now a </a:t>
            </a:r>
            <a:r>
              <a:rPr lang="en-US" sz="1600" i="1" dirty="0" err="1" smtClean="0"/>
              <a:t>tfbs</a:t>
            </a:r>
            <a:r>
              <a:rPr lang="en-US" sz="1600" dirty="0" smtClean="0"/>
              <a:t> object has been built with the following features:</a:t>
            </a:r>
          </a:p>
          <a:p>
            <a:r>
              <a:rPr lang="en-US" sz="1600" dirty="0" smtClean="0"/>
              <a:t>(1) all PWMs or partial PWMs filtered by step 2.</a:t>
            </a:r>
          </a:p>
          <a:p>
            <a:r>
              <a:rPr lang="en-US" sz="1600" dirty="0" smtClean="0"/>
              <a:t>(2) TF information imported from Cis-BP.</a:t>
            </a:r>
          </a:p>
          <a:p>
            <a:r>
              <a:rPr lang="en-US" sz="1600" dirty="0" smtClean="0"/>
              <a:t>(3) Gene expression values (optional).</a:t>
            </a:r>
          </a:p>
          <a:p>
            <a:r>
              <a:rPr lang="en-US" sz="1600" dirty="0" smtClean="0"/>
              <a:t>(4</a:t>
            </a:r>
            <a:r>
              <a:rPr lang="en-US" sz="1600" dirty="0"/>
              <a:t>) Distance matrix with Pearson's R values  (optional</a:t>
            </a:r>
            <a:r>
              <a:rPr lang="en-US" sz="1600" dirty="0" smtClean="0"/>
              <a:t>).</a:t>
            </a:r>
          </a:p>
          <a:p>
            <a:r>
              <a:rPr lang="en-US" sz="1600" dirty="0" smtClean="0"/>
              <a:t>(5) motifs index for </a:t>
            </a:r>
            <a:r>
              <a:rPr lang="en-US" sz="1600" dirty="0"/>
              <a:t>each cluster (optional</a:t>
            </a:r>
            <a:r>
              <a:rPr lang="en-US" sz="1600" dirty="0" smtClean="0"/>
              <a:t>).</a:t>
            </a:r>
          </a:p>
          <a:p>
            <a:endParaRPr lang="en-US" sz="1600" dirty="0"/>
          </a:p>
          <a:p>
            <a:pPr marL="109728" indent="0">
              <a:buNone/>
            </a:pPr>
            <a:r>
              <a:rPr lang="en-US" sz="1600" dirty="0" smtClean="0"/>
              <a:t>Methods used to visualize the content of this object: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(1) Showing brief information (</a:t>
            </a:r>
            <a:r>
              <a:rPr lang="en-US" sz="16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</a:t>
            </a:r>
            <a:r>
              <a:rPr lang="en-US" sz="1600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(2) Drawing motif logos(</a:t>
            </a:r>
            <a:r>
              <a:rPr lang="en-US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tfbs.drawLogo</a:t>
            </a:r>
            <a:r>
              <a:rPr lang="en-US" sz="1600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10123" y="2058777"/>
            <a:ext cx="5628236" cy="4013897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Georgia"/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Programming Notes:</a:t>
            </a:r>
          </a:p>
          <a:p>
            <a:pPr marL="109728" indent="0">
              <a:buFont typeface="Georgia"/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Showing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brief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show(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Drawing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motif logos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tfbs.drawLogo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motif_id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="M5736_1.01", 	file.pdf="M5736_1.pdf");</a:t>
            </a:r>
          </a:p>
          <a:p>
            <a:pPr marL="109728" indent="0"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tfbs.drawLogo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file.pdf="logos.pdf", 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motif_id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=c("M4376_1.01",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M4440_1.01") 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109728" indent="0">
              <a:buFont typeface="Georgia"/>
              <a:buNone/>
            </a:pPr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4: </a:t>
            </a:r>
            <a:r>
              <a:rPr lang="en-US" dirty="0" smtClean="0"/>
              <a:t>Visualizing and summarizing </a:t>
            </a:r>
            <a:r>
              <a:rPr lang="en-US" i="1" dirty="0" err="1"/>
              <a:t>tfbs</a:t>
            </a:r>
            <a:r>
              <a:rPr lang="en-US" dirty="0"/>
              <a:t> object </a:t>
            </a:r>
          </a:p>
        </p:txBody>
      </p:sp>
    </p:spTree>
    <p:extLst>
      <p:ext uri="{BB962C8B-B14F-4D97-AF65-F5344CB8AC3E}">
        <p14:creationId xmlns="" xmlns:p14="http://schemas.microsoft.com/office/powerpoint/2010/main" val="423703932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Package Features &amp; pipeline</a:t>
            </a:r>
          </a:p>
          <a:p>
            <a:r>
              <a:rPr lang="en-US" dirty="0" smtClean="0"/>
              <a:t>Motif Databases</a:t>
            </a:r>
          </a:p>
          <a:p>
            <a:r>
              <a:rPr lang="en-US" dirty="0" smtClean="0"/>
              <a:t>Installation</a:t>
            </a:r>
          </a:p>
          <a:p>
            <a:r>
              <a:rPr lang="en-US" dirty="0" smtClean="0"/>
              <a:t>Usage</a:t>
            </a:r>
          </a:p>
          <a:p>
            <a:pPr lvl="1"/>
            <a:r>
              <a:rPr lang="en-US" sz="2100" dirty="0"/>
              <a:t>Step 1: Loading the Cis-BP data </a:t>
            </a:r>
            <a:r>
              <a:rPr lang="en-US" sz="2100" dirty="0" smtClean="0"/>
              <a:t>file</a:t>
            </a:r>
          </a:p>
          <a:p>
            <a:pPr lvl="1"/>
            <a:r>
              <a:rPr lang="en-US" sz="2100" dirty="0"/>
              <a:t>Step 2: Selecting motif </a:t>
            </a:r>
            <a:r>
              <a:rPr lang="en-US" sz="2100" dirty="0" smtClean="0"/>
              <a:t>data</a:t>
            </a:r>
          </a:p>
          <a:p>
            <a:pPr lvl="1"/>
            <a:r>
              <a:rPr lang="en-US" sz="2100" dirty="0"/>
              <a:t>Step 3: Clustering</a:t>
            </a:r>
          </a:p>
          <a:p>
            <a:pPr lvl="1"/>
            <a:r>
              <a:rPr lang="en-US" sz="2100" dirty="0"/>
              <a:t>Step 4: Visualizing and summarizing </a:t>
            </a:r>
            <a:r>
              <a:rPr lang="en-US" sz="2100" i="1" dirty="0" err="1"/>
              <a:t>tfbs</a:t>
            </a:r>
            <a:r>
              <a:rPr lang="en-US" sz="2100" dirty="0"/>
              <a:t> object </a:t>
            </a:r>
          </a:p>
          <a:p>
            <a:pPr lvl="1"/>
            <a:r>
              <a:rPr lang="en-US" sz="2100" dirty="0"/>
              <a:t>Step 5: Finding TF binding sites across the genome</a:t>
            </a:r>
          </a:p>
          <a:p>
            <a:pPr lvl="1"/>
            <a:r>
              <a:rPr lang="en-US" sz="2100" dirty="0"/>
              <a:t>Step 6: Comparison between two case-control groups</a:t>
            </a:r>
          </a:p>
          <a:p>
            <a:r>
              <a:rPr lang="en-US" altLang="ja-JP" dirty="0" smtClean="0"/>
              <a:t>References</a:t>
            </a:r>
            <a:endParaRPr lang="en-US" dirty="0" smtClean="0"/>
          </a:p>
          <a:p>
            <a:r>
              <a:rPr lang="en-US" dirty="0" smtClean="0"/>
              <a:t>FAQ</a:t>
            </a:r>
          </a:p>
          <a:p>
            <a:r>
              <a:rPr lang="en-US" dirty="0" smtClean="0"/>
              <a:t>Links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Contents: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981509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98913" y="2051001"/>
            <a:ext cx="4363512" cy="4341812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625192" y="2051001"/>
            <a:ext cx="5384800" cy="4002216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4: Summarizing</a:t>
            </a:r>
            <a:r>
              <a:rPr lang="en-US" dirty="0" smtClean="0"/>
              <a:t> </a:t>
            </a:r>
            <a:r>
              <a:rPr lang="en-US" i="1" dirty="0" err="1"/>
              <a:t>tfbs</a:t>
            </a:r>
            <a:r>
              <a:rPr lang="en-US" dirty="0"/>
              <a:t> </a:t>
            </a:r>
            <a:r>
              <a:rPr lang="en-US" dirty="0" smtClean="0"/>
              <a:t>object (continued)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159702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25192" y="2058777"/>
            <a:ext cx="5384800" cy="4341875"/>
          </a:xfrm>
        </p:spPr>
        <p:txBody>
          <a:bodyPr>
            <a:normAutofit fontScale="85000" lnSpcReduction="20000"/>
          </a:bodyPr>
          <a:lstStyle/>
          <a:p>
            <a:pPr marL="109728" indent="0">
              <a:buNone/>
            </a:pPr>
            <a:r>
              <a:rPr lang="en-US" sz="1600" dirty="0" smtClean="0"/>
              <a:t>1</a:t>
            </a:r>
            <a:r>
              <a:rPr lang="en-US" sz="1600" dirty="0"/>
              <a:t>. The </a:t>
            </a:r>
            <a:r>
              <a:rPr lang="en-US" sz="1600" i="1" dirty="0" err="1"/>
              <a:t>tfbs.scanTFsite</a:t>
            </a:r>
            <a:r>
              <a:rPr lang="en-US" sz="1600" dirty="0"/>
              <a:t> function </a:t>
            </a:r>
            <a:r>
              <a:rPr lang="en-US" sz="1600" dirty="0" smtClean="0"/>
              <a:t>locates TF binding sites across a genome</a:t>
            </a:r>
          </a:p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r>
              <a:rPr lang="en-US" sz="1600" dirty="0" smtClean="0"/>
              <a:t>2. Genome location can be specified by </a:t>
            </a:r>
            <a:r>
              <a:rPr lang="en-US" sz="1600" dirty="0"/>
              <a:t>the bed-formatted </a:t>
            </a:r>
            <a:r>
              <a:rPr lang="en-US" sz="1600" dirty="0" smtClean="0"/>
              <a:t>data frame.( the ‘</a:t>
            </a:r>
            <a:r>
              <a:rPr lang="en-US" sz="1600" dirty="0" err="1" smtClean="0"/>
              <a:t>tre.bed</a:t>
            </a:r>
            <a:r>
              <a:rPr lang="en-US" sz="1600" dirty="0" smtClean="0"/>
              <a:t>’ parameter )</a:t>
            </a:r>
          </a:p>
          <a:p>
            <a:pPr marL="109728" indent="0">
              <a:buNone/>
            </a:pPr>
            <a:endParaRPr lang="en-US" sz="1600" dirty="0"/>
          </a:p>
          <a:p>
            <a:pPr marL="109728" indent="0">
              <a:buNone/>
            </a:pPr>
            <a:r>
              <a:rPr lang="en-US" sz="1600" dirty="0" smtClean="0"/>
              <a:t>3. Five options are available for the output results.</a:t>
            </a:r>
            <a:endParaRPr lang="en-US" sz="1600" dirty="0"/>
          </a:p>
          <a:p>
            <a:r>
              <a:rPr lang="en-US" sz="1600" dirty="0" smtClean="0"/>
              <a:t>(a) matches</a:t>
            </a:r>
            <a:r>
              <a:rPr lang="en-US" sz="1600" dirty="0"/>
              <a:t>: returns all matching TF sites for all motifs.</a:t>
            </a:r>
          </a:p>
          <a:p>
            <a:r>
              <a:rPr lang="en-US" sz="1600" dirty="0" smtClean="0"/>
              <a:t>(b) </a:t>
            </a:r>
            <a:r>
              <a:rPr lang="en-US" sz="1600" dirty="0" err="1" smtClean="0"/>
              <a:t>writedb</a:t>
            </a:r>
            <a:r>
              <a:rPr lang="en-US" sz="1600" dirty="0"/>
              <a:t>: writes a bed file with matches sites. </a:t>
            </a:r>
            <a:endParaRPr lang="en-US" sz="1600" dirty="0" smtClean="0"/>
          </a:p>
          <a:p>
            <a:r>
              <a:rPr lang="en-US" sz="1600" dirty="0" smtClean="0"/>
              <a:t>(c) </a:t>
            </a:r>
            <a:r>
              <a:rPr lang="en-US" sz="1600" dirty="0"/>
              <a:t>posteriors: returns the posteriors at each position </a:t>
            </a:r>
            <a:r>
              <a:rPr lang="en-US" sz="1600" dirty="0" smtClean="0"/>
              <a:t>in bed-formatted </a:t>
            </a:r>
            <a:r>
              <a:rPr lang="en-US" sz="1600" dirty="0"/>
              <a:t>loci.</a:t>
            </a:r>
          </a:p>
          <a:p>
            <a:r>
              <a:rPr lang="en-US" sz="1600" dirty="0" smtClean="0"/>
              <a:t>(d) </a:t>
            </a:r>
            <a:r>
              <a:rPr lang="en-US" sz="1600" dirty="0" err="1" smtClean="0"/>
              <a:t>maxposterior</a:t>
            </a:r>
            <a:r>
              <a:rPr lang="en-US" sz="1600" dirty="0"/>
              <a:t>: returns the max(posterior) </a:t>
            </a:r>
            <a:r>
              <a:rPr lang="en-US" sz="1600" dirty="0" smtClean="0"/>
              <a:t>in bed-formatted </a:t>
            </a:r>
            <a:r>
              <a:rPr lang="en-US" sz="1600" dirty="0"/>
              <a:t>loci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(e) </a:t>
            </a:r>
            <a:r>
              <a:rPr lang="en-US" sz="1600" dirty="0" err="1" smtClean="0"/>
              <a:t>maxscore</a:t>
            </a:r>
            <a:r>
              <a:rPr lang="en-US" sz="1600" dirty="0" smtClean="0"/>
              <a:t>: </a:t>
            </a:r>
            <a:r>
              <a:rPr lang="en-US" sz="1600" dirty="0"/>
              <a:t>returns the </a:t>
            </a:r>
            <a:r>
              <a:rPr lang="en-US" sz="1600" dirty="0" smtClean="0"/>
              <a:t>max(posterior difference) </a:t>
            </a:r>
            <a:r>
              <a:rPr lang="en-US" sz="1600" dirty="0"/>
              <a:t>in bed-formatted loci.</a:t>
            </a:r>
          </a:p>
          <a:p>
            <a:endParaRPr lang="en-US" sz="1600" dirty="0"/>
          </a:p>
          <a:p>
            <a:pPr marL="109728" indent="0">
              <a:buNone/>
            </a:pPr>
            <a:r>
              <a:rPr lang="en-US" sz="1600" dirty="0" smtClean="0"/>
              <a:t>4. Two different thresholds ( score or FDR 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Score threshold</a:t>
            </a:r>
            <a:r>
              <a:rPr lang="en-US" sz="1600" dirty="0"/>
              <a:t>: default 6, only binding sites with scores above this </a:t>
            </a:r>
            <a:r>
              <a:rPr lang="en-US" sz="1600" dirty="0" smtClean="0"/>
              <a:t>value are returned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FDR threshold: default </a:t>
            </a:r>
            <a:r>
              <a:rPr lang="en-US" sz="1600" dirty="0"/>
              <a:t>0.1, </a:t>
            </a:r>
            <a:r>
              <a:rPr lang="en-US" sz="1600" dirty="0" smtClean="0"/>
              <a:t>only </a:t>
            </a:r>
            <a:r>
              <a:rPr lang="en-US" sz="1600" dirty="0"/>
              <a:t>binding sites with FDR (False Discovery Rate) less than </a:t>
            </a:r>
            <a:r>
              <a:rPr lang="en-US" sz="1600" dirty="0" smtClean="0"/>
              <a:t>this value are selected.</a:t>
            </a:r>
            <a:endParaRPr lang="en-US" sz="1600" dirty="0"/>
          </a:p>
          <a:p>
            <a:pPr marL="109728" indent="0">
              <a:buNone/>
            </a:pPr>
            <a:endParaRPr lang="en-US" sz="16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10123" y="2058777"/>
            <a:ext cx="5628236" cy="442599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Georgia"/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 Programming Notes:</a:t>
            </a:r>
          </a:p>
          <a:p>
            <a:pPr marL="109728" indent="0">
              <a:buFont typeface="Georgia"/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109728" indent="0">
              <a:buNone/>
            </a:pP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file.twoBit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"hg19.2bit" </a:t>
            </a:r>
          </a:p>
          <a:p>
            <a:pPr marL="109728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109728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Example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1: Scan the whole genome</a:t>
            </a:r>
          </a:p>
          <a:p>
            <a:pPr marL="109728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Scan 2bit file within whole genome to find motif binding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sites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r1.scan &lt;-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tfbs.scanTFsite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file.twoBit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ncores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7);</a:t>
            </a:r>
          </a:p>
          <a:p>
            <a:pPr marL="109728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109728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Example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2: Scan a specified range</a:t>
            </a:r>
          </a:p>
          <a:p>
            <a:pPr marL="109728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Get a data frame from a plain-text bed file for your range of interest</a:t>
            </a:r>
          </a:p>
          <a:p>
            <a:pPr marL="109728" indent="0">
              <a:buNone/>
            </a:pP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dREG_H_change_bed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read.table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("./</a:t>
            </a:r>
            <a:r>
              <a:rPr 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dREG.H.change.bed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	header=FALSE, threshold=8);</a:t>
            </a:r>
          </a:p>
          <a:p>
            <a:pPr marL="109728" indent="0">
              <a:buNone/>
            </a:pP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Scan 2bit file within all bed regions to find motif binding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sites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r2.scan &lt;-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tfbs.scanTFsite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file.twoBit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dREG_H_change_bed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return.type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4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writedb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ncores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7);  </a:t>
            </a:r>
            <a:endParaRPr lang="en-US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  <a:p>
            <a:pPr marL="109728" indent="0">
              <a:buFont typeface="Georgia"/>
              <a:buNone/>
            </a:pPr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</a:t>
            </a:r>
            <a:r>
              <a:rPr lang="en-US" dirty="0" smtClean="0"/>
              <a:t>5: Finding TF binding sites across the genome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655565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25192" y="2058777"/>
            <a:ext cx="5384800" cy="4341875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500" dirty="0"/>
              <a:t>The </a:t>
            </a:r>
            <a:r>
              <a:rPr lang="en-US" sz="1500" i="1" dirty="0" err="1"/>
              <a:t>tfbs.scanTFsite</a:t>
            </a:r>
            <a:r>
              <a:rPr lang="en-US" sz="1500" dirty="0"/>
              <a:t> function returns a list object consisting of four parts: </a:t>
            </a:r>
          </a:p>
          <a:p>
            <a:r>
              <a:rPr lang="en-US" sz="1500" dirty="0" smtClean="0"/>
              <a:t>a) </a:t>
            </a:r>
            <a:r>
              <a:rPr lang="en-US" sz="1500" i="1" dirty="0"/>
              <a:t>$result</a:t>
            </a:r>
            <a:r>
              <a:rPr lang="en-US" sz="1500" dirty="0"/>
              <a:t>: the result of the motif scan.  </a:t>
            </a:r>
          </a:p>
          <a:p>
            <a:r>
              <a:rPr lang="en-US" sz="1500" dirty="0" smtClean="0"/>
              <a:t>b) </a:t>
            </a:r>
            <a:r>
              <a:rPr lang="en-US" sz="1500" i="1" dirty="0"/>
              <a:t>$summary</a:t>
            </a:r>
            <a:r>
              <a:rPr lang="en-US" sz="1500" dirty="0"/>
              <a:t>: a summary of TF scan, including the number of binding sites matched for each motif.</a:t>
            </a:r>
          </a:p>
          <a:p>
            <a:r>
              <a:rPr lang="en-US" sz="1500" dirty="0" smtClean="0"/>
              <a:t>c) </a:t>
            </a:r>
            <a:r>
              <a:rPr lang="en-US" sz="1500" i="1" dirty="0"/>
              <a:t>$</a:t>
            </a:r>
            <a:r>
              <a:rPr lang="en-US" sz="1500" i="1" dirty="0" err="1"/>
              <a:t>parm</a:t>
            </a:r>
            <a:r>
              <a:rPr lang="en-US" sz="1500" dirty="0"/>
              <a:t>: the values of control </a:t>
            </a:r>
            <a:r>
              <a:rPr lang="en-US" sz="1500" dirty="0" smtClean="0"/>
              <a:t>parameters.</a:t>
            </a:r>
            <a:endParaRPr lang="en-US" sz="1500" dirty="0"/>
          </a:p>
          <a:p>
            <a:r>
              <a:rPr lang="en-US" sz="1500" dirty="0" smtClean="0"/>
              <a:t>d) </a:t>
            </a:r>
            <a:r>
              <a:rPr lang="en-US" sz="1500" i="1" dirty="0"/>
              <a:t>$bed: </a:t>
            </a:r>
            <a:r>
              <a:rPr lang="en-US" sz="1500" dirty="0"/>
              <a:t>the bed-formatted loci information with 6 columns.</a:t>
            </a:r>
          </a:p>
          <a:p>
            <a:pPr marL="109728" indent="0">
              <a:buNone/>
            </a:pPr>
            <a:endParaRPr lang="en-US" sz="1500" dirty="0"/>
          </a:p>
          <a:p>
            <a:pPr marL="109728" indent="0">
              <a:buNone/>
            </a:pPr>
            <a:r>
              <a:rPr lang="en-US" sz="1500" dirty="0" smtClean="0"/>
              <a:t>The </a:t>
            </a:r>
            <a:r>
              <a:rPr lang="en-US" sz="1500" i="1" dirty="0" err="1" smtClean="0"/>
              <a:t>tfbs.reportFinding</a:t>
            </a:r>
            <a:r>
              <a:rPr lang="en-US" sz="1500" dirty="0" smtClean="0"/>
              <a:t> function outputs a PDF report </a:t>
            </a:r>
            <a:r>
              <a:rPr lang="en-US" sz="1500" dirty="0"/>
              <a:t>including motif names, counts of TF site </a:t>
            </a:r>
            <a:r>
              <a:rPr lang="en-US" sz="1500" dirty="0" smtClean="0"/>
              <a:t>and motif </a:t>
            </a:r>
            <a:r>
              <a:rPr lang="en-US" sz="1500" dirty="0"/>
              <a:t>logos.</a:t>
            </a:r>
            <a:endParaRPr lang="en-US" sz="15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10123" y="2058777"/>
            <a:ext cx="5628236" cy="442599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Georgia"/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Programming Notes:</a:t>
            </a:r>
          </a:p>
          <a:p>
            <a:pPr marL="109728" indent="0">
              <a:buFont typeface="Georgia"/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109728" indent="0">
              <a:buNone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#show 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basic information about the result</a:t>
            </a:r>
          </a:p>
          <a:p>
            <a:pPr marL="109728" indent="0">
              <a:buNone/>
            </a:pP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r1.scan</a:t>
            </a: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109728" indent="0">
              <a:buNone/>
            </a:pP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 the summary information in the result</a:t>
            </a:r>
          </a:p>
          <a:p>
            <a:pPr marL="109728" indent="0">
              <a:buNone/>
            </a:pP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show(r1.scan$summary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109728" indent="0">
              <a:buNone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109728" indent="0">
              <a:buNone/>
            </a:pP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 the matched TF sites for first motif</a:t>
            </a:r>
          </a:p>
          <a:p>
            <a:pPr marL="109728" indent="0">
              <a:buNone/>
            </a:pP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show(r1.scan$result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[[1]]);</a:t>
            </a:r>
          </a:p>
          <a:p>
            <a:pPr marL="109728" indent="0">
              <a:buNone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109728" indent="0">
              <a:buNone/>
            </a:pP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a PDF report for all 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 motifs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09728" indent="0">
              <a:buNone/>
            </a:pPr>
            <a:r>
              <a:rPr lang="en-US" sz="1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tfbs.reportFinding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r1.scan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file.pdf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Scanning Results");</a:t>
            </a:r>
            <a:endParaRPr lang="en-US" dirty="0" smtClean="0"/>
          </a:p>
          <a:p>
            <a:pPr marL="109728" indent="0">
              <a:buFont typeface="Georgia"/>
              <a:buNone/>
            </a:pPr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</a:t>
            </a:r>
            <a:r>
              <a:rPr lang="en-US" dirty="0" smtClean="0"/>
              <a:t>5: Finding TF binding sites (Continued)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674882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60888" y="2058988"/>
            <a:ext cx="3713973" cy="4341812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210123" y="2058777"/>
            <a:ext cx="5628236" cy="442599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Georgia"/>
              <a:buNone/>
            </a:pPr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</a:t>
            </a:r>
            <a:r>
              <a:rPr lang="en-US" dirty="0" smtClean="0"/>
              <a:t>5: Finding TF binding sites (Continued)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340" y="2099385"/>
            <a:ext cx="5300652" cy="434806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849644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25192" y="2058777"/>
            <a:ext cx="5384800" cy="4341875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/>
              <a:t>The </a:t>
            </a:r>
            <a:r>
              <a:rPr lang="en-US" sz="1600" i="1" dirty="0" err="1" smtClean="0"/>
              <a:t>tfbs.enrichmentTest</a:t>
            </a:r>
            <a:r>
              <a:rPr lang="en-US" sz="1600" dirty="0" smtClean="0"/>
              <a:t> </a:t>
            </a:r>
            <a:r>
              <a:rPr lang="en-US" sz="1600" dirty="0"/>
              <a:t>function </a:t>
            </a:r>
            <a:r>
              <a:rPr lang="en-US" sz="1600" dirty="0" smtClean="0"/>
              <a:t>is </a:t>
            </a:r>
            <a:r>
              <a:rPr lang="en-US" sz="1600" dirty="0"/>
              <a:t>to identify motifs enriched in a </a:t>
            </a:r>
            <a:r>
              <a:rPr lang="en-US" sz="1600" dirty="0" smtClean="0"/>
              <a:t>user-specified </a:t>
            </a:r>
            <a:r>
              <a:rPr lang="en-US" sz="1600" dirty="0"/>
              <a:t>set of genomic coordinates compared to a background set. </a:t>
            </a:r>
            <a:endParaRPr lang="en-US" sz="1600" dirty="0" smtClean="0"/>
          </a:p>
          <a:p>
            <a:pPr marL="109728" indent="0">
              <a:buNone/>
            </a:pPr>
            <a:endParaRPr lang="en-US" sz="1600" dirty="0"/>
          </a:p>
          <a:p>
            <a:pPr marL="109728" indent="0">
              <a:buNone/>
            </a:pPr>
            <a:r>
              <a:rPr lang="en-US" sz="1600" dirty="0" smtClean="0"/>
              <a:t>Required parameters:</a:t>
            </a:r>
          </a:p>
          <a:p>
            <a:pPr marL="109728" indent="0">
              <a:buNone/>
            </a:pPr>
            <a:r>
              <a:rPr lang="en-US" sz="1600" dirty="0" smtClean="0"/>
              <a:t>1) 2-bit file (</a:t>
            </a:r>
            <a:r>
              <a:rPr lang="en-US" sz="1600" i="1" dirty="0" err="1" smtClean="0"/>
              <a:t>file.twobit</a:t>
            </a:r>
            <a:r>
              <a:rPr lang="en-US" sz="1600" dirty="0" smtClean="0"/>
              <a:t>)</a:t>
            </a:r>
          </a:p>
          <a:p>
            <a:pPr marL="109728" indent="0">
              <a:buNone/>
            </a:pPr>
            <a:r>
              <a:rPr lang="en-US" sz="1600" dirty="0" smtClean="0"/>
              <a:t>2) Positive bed-formatted genomic loci(</a:t>
            </a:r>
            <a:r>
              <a:rPr lang="en-US" sz="1600" i="1" dirty="0" err="1" smtClean="0"/>
              <a:t>positive.bed</a:t>
            </a:r>
            <a:r>
              <a:rPr lang="en-US" sz="1600" dirty="0" smtClean="0"/>
              <a:t>)</a:t>
            </a:r>
          </a:p>
          <a:p>
            <a:pPr marL="109728" indent="0">
              <a:buNone/>
            </a:pPr>
            <a:r>
              <a:rPr lang="en-US" sz="1600" dirty="0" smtClean="0"/>
              <a:t>3) Negative </a:t>
            </a:r>
            <a:r>
              <a:rPr lang="en-US" sz="1600" dirty="0"/>
              <a:t>bed-formatted genomic </a:t>
            </a:r>
            <a:r>
              <a:rPr lang="en-US" sz="1600" dirty="0" smtClean="0"/>
              <a:t>loci(</a:t>
            </a:r>
            <a:r>
              <a:rPr lang="en-US" sz="1600" i="1" dirty="0" err="1" smtClean="0"/>
              <a:t>negative.bed</a:t>
            </a:r>
            <a:r>
              <a:rPr lang="en-US" sz="1600" dirty="0" smtClean="0"/>
              <a:t>)</a:t>
            </a:r>
          </a:p>
          <a:p>
            <a:pPr marL="109728" indent="0">
              <a:buNone/>
            </a:pPr>
            <a:r>
              <a:rPr lang="en-US" sz="1600" dirty="0" smtClean="0"/>
              <a:t>4) GC correction? (</a:t>
            </a:r>
            <a:r>
              <a:rPr lang="en-US" sz="1600" i="1" dirty="0" err="1" smtClean="0"/>
              <a:t>gc.correction</a:t>
            </a:r>
            <a:r>
              <a:rPr lang="en-US" sz="1600" dirty="0" smtClean="0"/>
              <a:t>)</a:t>
            </a:r>
          </a:p>
          <a:p>
            <a:pPr marL="109728" indent="0">
              <a:buNone/>
            </a:pPr>
            <a:r>
              <a:rPr lang="en-US" sz="1600" dirty="0" smtClean="0"/>
              <a:t>5) Score or FDR threshold (</a:t>
            </a:r>
            <a:r>
              <a:rPr lang="en-US" sz="1600" i="1" dirty="0" smtClean="0"/>
              <a:t>threshold</a:t>
            </a:r>
            <a:r>
              <a:rPr lang="en-US" sz="1600" dirty="0" smtClean="0"/>
              <a:t>, </a:t>
            </a:r>
            <a:r>
              <a:rPr lang="en-US" sz="1600" i="1" dirty="0" err="1" smtClean="0"/>
              <a:t>threshold.type</a:t>
            </a:r>
            <a:r>
              <a:rPr lang="en-US" sz="1600" dirty="0" smtClean="0"/>
              <a:t>)</a:t>
            </a:r>
          </a:p>
          <a:p>
            <a:pPr marL="109728" indent="0">
              <a:buNone/>
            </a:pPr>
            <a:r>
              <a:rPr lang="en-US" sz="1600" dirty="0" smtClean="0"/>
              <a:t>6) Parallel cores (</a:t>
            </a:r>
            <a:r>
              <a:rPr lang="en-US" sz="1600" i="1" dirty="0" err="1" smtClean="0"/>
              <a:t>ncores</a:t>
            </a:r>
            <a:r>
              <a:rPr lang="en-US" sz="1600" dirty="0" smtClean="0"/>
              <a:t>)</a:t>
            </a:r>
            <a:endParaRPr lang="en-US" sz="1600" dirty="0"/>
          </a:p>
          <a:p>
            <a:pPr marL="109728" indent="0">
              <a:buNone/>
            </a:pPr>
            <a:endParaRPr lang="en-US" sz="16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 fontScale="92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</a:t>
            </a:r>
            <a:r>
              <a:rPr lang="en-US" dirty="0" smtClean="0"/>
              <a:t>6: </a:t>
            </a:r>
            <a:r>
              <a:rPr lang="en-US" dirty="0"/>
              <a:t>Comparison between two case-control groups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210123" y="2058777"/>
            <a:ext cx="5628236" cy="442599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>
            <a:normAutofit fontScale="77500" lnSpcReduction="2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 Programming Notes:</a:t>
            </a:r>
          </a:p>
          <a:p>
            <a:pPr marL="109728" indent="0">
              <a:buNone/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file.twoBit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&lt;-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"hg19.2bit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109728" indent="0">
              <a:buNone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file.positive.bed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"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dREG.H.change.bed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file.negative.bed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dREG.all.bed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Convert the bed file for each condition to a data frame</a:t>
            </a:r>
          </a:p>
          <a:p>
            <a:pPr marL="109728" indent="0">
              <a:buNone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read.table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file.positive.bed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header=FALSE);</a:t>
            </a:r>
          </a:p>
          <a:p>
            <a:pPr marL="109728" indent="0">
              <a:buNone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read.table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file.negative.bed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header=FALSE);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Compare motifs between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conditions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t.comp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tfbs.enrichmentTest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file.twoBit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gc.correction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=TRUE,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file.prefix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enrich.db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ncores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3); </a:t>
            </a:r>
          </a:p>
          <a:p>
            <a:pPr marL="109728" indent="0">
              <a:buFont typeface="Georgia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6695234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25192" y="2058777"/>
            <a:ext cx="5384800" cy="4341875"/>
          </a:xfrm>
        </p:spPr>
        <p:txBody>
          <a:bodyPr>
            <a:normAutofit/>
          </a:bodyPr>
          <a:lstStyle/>
          <a:p>
            <a:r>
              <a:rPr lang="en-US" sz="1600" dirty="0" smtClean="0"/>
              <a:t>The analysis results are </a:t>
            </a:r>
            <a:r>
              <a:rPr lang="en-US" sz="1600" dirty="0"/>
              <a:t>often </a:t>
            </a:r>
            <a:r>
              <a:rPr lang="en-US" altLang="zh-CN" sz="1600" dirty="0" smtClean="0"/>
              <a:t>distorted </a:t>
            </a:r>
            <a:r>
              <a:rPr lang="en-US" sz="1600" dirty="0" smtClean="0"/>
              <a:t>by </a:t>
            </a:r>
            <a:r>
              <a:rPr lang="en-US" sz="1600" dirty="0"/>
              <a:t>systematic differences in the GC content between groups. 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altLang="zh-CN" sz="1600" dirty="0" smtClean="0"/>
              <a:t>The </a:t>
            </a:r>
            <a:r>
              <a:rPr lang="en-US" sz="1600" i="1" dirty="0" err="1" smtClean="0"/>
              <a:t>tfbs.enrichmentTest</a:t>
            </a:r>
            <a:r>
              <a:rPr lang="en-US" sz="1600" dirty="0" smtClean="0"/>
              <a:t> checks the mean </a:t>
            </a:r>
            <a:r>
              <a:rPr lang="en-US" sz="1600" dirty="0"/>
              <a:t>of the GC content </a:t>
            </a:r>
            <a:r>
              <a:rPr lang="en-US" sz="1600" dirty="0" smtClean="0"/>
              <a:t>between </a:t>
            </a:r>
            <a:r>
              <a:rPr lang="en-US" sz="1600" dirty="0"/>
              <a:t>the two groups </a:t>
            </a:r>
            <a:r>
              <a:rPr lang="en-US" sz="1600" dirty="0" smtClean="0"/>
              <a:t>by Wilcox test.</a:t>
            </a:r>
          </a:p>
          <a:p>
            <a:endParaRPr lang="en-US" sz="1600" dirty="0" smtClean="0"/>
          </a:p>
          <a:p>
            <a:r>
              <a:rPr lang="en-US" sz="1600" dirty="0" smtClean="0"/>
              <a:t>If </a:t>
            </a:r>
            <a:r>
              <a:rPr lang="en-US" sz="1600" dirty="0"/>
              <a:t>the </a:t>
            </a:r>
            <a:r>
              <a:rPr lang="en-US" sz="1600" dirty="0" smtClean="0"/>
              <a:t>difference is </a:t>
            </a:r>
            <a:r>
              <a:rPr lang="en-US" sz="1600" dirty="0"/>
              <a:t>significant, </a:t>
            </a:r>
            <a:r>
              <a:rPr lang="en-US" sz="1600" dirty="0" smtClean="0"/>
              <a:t>the package suggests to set </a:t>
            </a:r>
            <a:r>
              <a:rPr lang="en-US" sz="1600" i="1" dirty="0" err="1" smtClean="0"/>
              <a:t>gc.correction</a:t>
            </a:r>
            <a:r>
              <a:rPr lang="en-US" sz="1600" dirty="0" smtClean="0"/>
              <a:t> to </a:t>
            </a:r>
            <a:r>
              <a:rPr lang="en-US" sz="1600" dirty="0"/>
              <a:t>TRUE (default</a:t>
            </a:r>
            <a:r>
              <a:rPr lang="en-US" sz="1600" dirty="0" smtClean="0"/>
              <a:t>) and resamples </a:t>
            </a:r>
            <a:r>
              <a:rPr lang="en-US" sz="1600" dirty="0"/>
              <a:t>the background (i.e. negative) </a:t>
            </a:r>
            <a:r>
              <a:rPr lang="en-US" sz="1600" dirty="0" smtClean="0"/>
              <a:t>sequences</a:t>
            </a:r>
          </a:p>
          <a:p>
            <a:endParaRPr lang="en-US" sz="1600" dirty="0"/>
          </a:p>
          <a:p>
            <a:r>
              <a:rPr lang="en-US" sz="1600" dirty="0" smtClean="0"/>
              <a:t>The right figure shows the effect</a:t>
            </a:r>
            <a:r>
              <a:rPr lang="en-US" altLang="zh-CN" sz="1600" dirty="0" smtClean="0"/>
              <a:t>s</a:t>
            </a:r>
            <a:r>
              <a:rPr lang="en-US" sz="1600" dirty="0" smtClean="0"/>
              <a:t> after resampling the background sequences.</a:t>
            </a:r>
          </a:p>
          <a:p>
            <a:endParaRPr lang="en-US" sz="1600" dirty="0"/>
          </a:p>
          <a:p>
            <a:r>
              <a:rPr lang="en-US" sz="1600" dirty="0" smtClean="0"/>
              <a:t>It is important to check the violin figure.</a:t>
            </a:r>
          </a:p>
          <a:p>
            <a:pPr marL="109728" indent="0">
              <a:buNone/>
            </a:pPr>
            <a:endParaRPr lang="en-US" sz="16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 fontScale="7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</a:t>
            </a:r>
            <a:r>
              <a:rPr lang="en-US" dirty="0" smtClean="0"/>
              <a:t>6: </a:t>
            </a:r>
            <a:r>
              <a:rPr lang="en-US" dirty="0"/>
              <a:t>Comparison between two case-control </a:t>
            </a:r>
            <a:r>
              <a:rPr lang="en-US" dirty="0" smtClean="0"/>
              <a:t>groups</a:t>
            </a:r>
            <a:r>
              <a:rPr lang="en-US" dirty="0"/>
              <a:t>(Continued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592" y="1912776"/>
            <a:ext cx="4749241" cy="494522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60762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25192" y="2058777"/>
            <a:ext cx="5384800" cy="4341875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 smtClean="0"/>
              <a:t>The </a:t>
            </a:r>
            <a:r>
              <a:rPr lang="en-US" sz="1600" dirty="0"/>
              <a:t>output of</a:t>
            </a:r>
            <a:r>
              <a:rPr lang="en-US" sz="1600" i="1" dirty="0"/>
              <a:t> </a:t>
            </a:r>
            <a:r>
              <a:rPr lang="en-US" sz="1600" i="1" dirty="0" err="1" smtClean="0"/>
              <a:t>tfbs.enrichmentTest</a:t>
            </a:r>
            <a:r>
              <a:rPr lang="en-US" sz="1600" dirty="0" smtClean="0"/>
              <a:t> </a:t>
            </a:r>
            <a:r>
              <a:rPr lang="en-US" sz="1600" dirty="0"/>
              <a:t>includes a data frame with 8 columns, including </a:t>
            </a:r>
            <a:r>
              <a:rPr lang="en-US" sz="1600" dirty="0" smtClean="0"/>
              <a:t>:</a:t>
            </a:r>
          </a:p>
          <a:p>
            <a:r>
              <a:rPr lang="en-US" sz="1600" dirty="0" smtClean="0"/>
              <a:t>a) motif </a:t>
            </a:r>
            <a:r>
              <a:rPr lang="en-US" sz="1600" dirty="0"/>
              <a:t>ID, </a:t>
            </a:r>
            <a:endParaRPr lang="en-US" sz="1600" dirty="0" smtClean="0"/>
          </a:p>
          <a:p>
            <a:r>
              <a:rPr lang="en-US" sz="1600" dirty="0" smtClean="0"/>
              <a:t>b) TF </a:t>
            </a:r>
            <a:r>
              <a:rPr lang="en-US" sz="1600" dirty="0"/>
              <a:t>name, </a:t>
            </a:r>
            <a:endParaRPr lang="en-US" sz="1600" dirty="0" smtClean="0"/>
          </a:p>
          <a:p>
            <a:r>
              <a:rPr lang="en-US" sz="1600" dirty="0" smtClean="0"/>
              <a:t>c) occurrence </a:t>
            </a:r>
            <a:r>
              <a:rPr lang="en-US" sz="1600" dirty="0"/>
              <a:t>in positive group, </a:t>
            </a:r>
            <a:endParaRPr lang="en-US" sz="1600" dirty="0" smtClean="0"/>
          </a:p>
          <a:p>
            <a:r>
              <a:rPr lang="en-US" sz="1600" dirty="0" smtClean="0"/>
              <a:t>d) expected </a:t>
            </a:r>
            <a:r>
              <a:rPr lang="en-US" sz="1600" dirty="0"/>
              <a:t>in negative group , </a:t>
            </a:r>
            <a:endParaRPr lang="en-US" sz="1600" dirty="0" smtClean="0"/>
          </a:p>
          <a:p>
            <a:r>
              <a:rPr lang="en-US" sz="1600" dirty="0" smtClean="0"/>
              <a:t>e) enrichment </a:t>
            </a:r>
            <a:r>
              <a:rPr lang="en-US" sz="1600" dirty="0"/>
              <a:t>ratio, </a:t>
            </a:r>
            <a:endParaRPr lang="en-US" sz="1600" dirty="0" smtClean="0"/>
          </a:p>
          <a:p>
            <a:r>
              <a:rPr lang="en-US" sz="1600" dirty="0" smtClean="0"/>
              <a:t>f) p-value </a:t>
            </a:r>
            <a:r>
              <a:rPr lang="en-US" sz="1600" dirty="0"/>
              <a:t>of fisher test, </a:t>
            </a:r>
            <a:endParaRPr lang="en-US" sz="1600" dirty="0" smtClean="0"/>
          </a:p>
          <a:p>
            <a:r>
              <a:rPr lang="en-US" sz="1600" dirty="0" smtClean="0"/>
              <a:t>g) correction </a:t>
            </a:r>
            <a:r>
              <a:rPr lang="en-US" sz="1600" dirty="0"/>
              <a:t>value by multiple comparison methods (e.g., </a:t>
            </a:r>
            <a:r>
              <a:rPr lang="en-US" sz="1600" dirty="0" err="1"/>
              <a:t>Bonferroni</a:t>
            </a:r>
            <a:r>
              <a:rPr lang="en-US" sz="1600" dirty="0"/>
              <a:t> or FDR).    </a:t>
            </a:r>
            <a:endParaRPr lang="en-US" sz="1600" dirty="0" smtClean="0"/>
          </a:p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r>
              <a:rPr lang="en-US" sz="1600" dirty="0"/>
              <a:t>The </a:t>
            </a:r>
            <a:r>
              <a:rPr lang="en-US" sz="1600" i="1" dirty="0" err="1" smtClean="0"/>
              <a:t>tfbs.reportEnrichment</a:t>
            </a:r>
            <a:r>
              <a:rPr lang="en-US" sz="1600" dirty="0" smtClean="0"/>
              <a:t> </a:t>
            </a:r>
            <a:r>
              <a:rPr lang="en-US" sz="1600" dirty="0"/>
              <a:t>function draws a motif list with visual p-value bar, enrichment ratio bar, and motif logos. </a:t>
            </a:r>
            <a:endParaRPr lang="en-US" sz="16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10123" y="2058777"/>
            <a:ext cx="5628236" cy="442599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 Programming Notes:</a:t>
            </a:r>
          </a:p>
          <a:p>
            <a:pPr marL="109728" indent="0">
              <a:buFont typeface="Georgia"/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Font typeface="Georgia"/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showing summary information including top or </a:t>
            </a:r>
          </a:p>
          <a:p>
            <a:pPr marL="109728" indent="0">
              <a:buFont typeface="Georgia"/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significant motifs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show(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t.comp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Font typeface="Georgia"/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Font typeface="Georgia"/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draw the report including p-value, enrichment ratio, logos</a:t>
            </a:r>
          </a:p>
          <a:p>
            <a:pPr marL="109728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tfbs.reportEnrichment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t.comp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file.pdf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test-enrich.pdf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report.title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="Significant Report", 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sig.only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=TRUE, 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pv.threshold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=0.01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pv.adj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fdr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 </a:t>
            </a:r>
          </a:p>
          <a:p>
            <a:pPr marL="109728" indent="0">
              <a:buFont typeface="Georgia"/>
              <a:buNone/>
            </a:pPr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 fontScale="7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6: Comparison between two case-control groups(Continued)</a:t>
            </a:r>
          </a:p>
        </p:txBody>
      </p:sp>
    </p:spTree>
    <p:extLst>
      <p:ext uri="{BB962C8B-B14F-4D97-AF65-F5344CB8AC3E}">
        <p14:creationId xmlns="" xmlns:p14="http://schemas.microsoft.com/office/powerpoint/2010/main" val="13939430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 fontScale="7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6: Comparison between two case-control groups(Continued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9" name="officeArt object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47447" y="2372761"/>
            <a:ext cx="5555779" cy="260978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362" y="2606090"/>
            <a:ext cx="4867275" cy="21431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8239282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>
                <a:solidFill>
                  <a:srgbClr val="455F51"/>
                </a:solidFill>
              </a:rPr>
              <a:t>Weirauch</a:t>
            </a:r>
            <a:r>
              <a:rPr lang="en-US" dirty="0">
                <a:solidFill>
                  <a:srgbClr val="455F51"/>
                </a:solidFill>
              </a:rPr>
              <a:t>, Matthew T., et al. </a:t>
            </a:r>
            <a:r>
              <a:rPr lang="en-US" i="1" dirty="0" smtClean="0">
                <a:solidFill>
                  <a:schemeClr val="bg2">
                    <a:lumMod val="10000"/>
                  </a:schemeClr>
                </a:solidFill>
              </a:rPr>
              <a:t>Determination </a:t>
            </a:r>
            <a:r>
              <a:rPr lang="en-US" i="1" dirty="0">
                <a:solidFill>
                  <a:schemeClr val="bg2">
                    <a:lumMod val="10000"/>
                  </a:schemeClr>
                </a:solidFill>
              </a:rPr>
              <a:t>and inference of eukaryotic transcription factor sequence specificity</a:t>
            </a:r>
            <a:r>
              <a:rPr lang="en-US" dirty="0" smtClean="0">
                <a:solidFill>
                  <a:srgbClr val="455F51"/>
                </a:solidFill>
              </a:rPr>
              <a:t>. </a:t>
            </a:r>
            <a:r>
              <a:rPr lang="en-US" i="1" dirty="0">
                <a:solidFill>
                  <a:srgbClr val="455F51"/>
                </a:solidFill>
              </a:rPr>
              <a:t>Cell</a:t>
            </a:r>
            <a:r>
              <a:rPr lang="en-US" dirty="0">
                <a:solidFill>
                  <a:srgbClr val="455F51"/>
                </a:solidFill>
              </a:rPr>
              <a:t> 158.6 (2014): 1431-1443</a:t>
            </a:r>
            <a:r>
              <a:rPr lang="en-US" dirty="0" smtClean="0">
                <a:solidFill>
                  <a:srgbClr val="455F51"/>
                </a:solidFill>
              </a:rPr>
              <a:t>.</a:t>
            </a:r>
          </a:p>
          <a:p>
            <a:r>
              <a:rPr lang="en-US" dirty="0" err="1">
                <a:solidFill>
                  <a:srgbClr val="455F51"/>
                </a:solidFill>
              </a:rPr>
              <a:t>Bodenhofer</a:t>
            </a:r>
            <a:r>
              <a:rPr lang="en-US" dirty="0">
                <a:solidFill>
                  <a:srgbClr val="455F51"/>
                </a:solidFill>
              </a:rPr>
              <a:t>, Ulrich, Andreas </a:t>
            </a:r>
            <a:r>
              <a:rPr lang="en-US" dirty="0" err="1">
                <a:solidFill>
                  <a:srgbClr val="455F51"/>
                </a:solidFill>
              </a:rPr>
              <a:t>Kothmeier</a:t>
            </a:r>
            <a:r>
              <a:rPr lang="en-US" dirty="0">
                <a:solidFill>
                  <a:srgbClr val="455F51"/>
                </a:solidFill>
              </a:rPr>
              <a:t>, and Sepp </a:t>
            </a:r>
            <a:r>
              <a:rPr lang="en-US" dirty="0" err="1">
                <a:solidFill>
                  <a:srgbClr val="455F51"/>
                </a:solidFill>
              </a:rPr>
              <a:t>Hochreiter</a:t>
            </a:r>
            <a:r>
              <a:rPr lang="en-US" dirty="0" smtClean="0">
                <a:solidFill>
                  <a:srgbClr val="455F51"/>
                </a:solidFill>
              </a:rPr>
              <a:t>.  </a:t>
            </a:r>
            <a:r>
              <a:rPr lang="en-US" i="1" dirty="0" err="1" smtClean="0">
                <a:solidFill>
                  <a:srgbClr val="455F51"/>
                </a:solidFill>
              </a:rPr>
              <a:t>APCluster</a:t>
            </a:r>
            <a:r>
              <a:rPr lang="en-US" i="1" dirty="0">
                <a:solidFill>
                  <a:srgbClr val="455F51"/>
                </a:solidFill>
              </a:rPr>
              <a:t>: </a:t>
            </a:r>
            <a:r>
              <a:rPr lang="en-US" i="1" dirty="0">
                <a:solidFill>
                  <a:schemeClr val="bg2">
                    <a:lumMod val="10000"/>
                  </a:schemeClr>
                </a:solidFill>
              </a:rPr>
              <a:t>an R package for affinity propagation clustering</a:t>
            </a:r>
            <a:r>
              <a:rPr lang="en-US" dirty="0" smtClean="0">
                <a:solidFill>
                  <a:srgbClr val="455F51"/>
                </a:solidFill>
              </a:rPr>
              <a:t>. </a:t>
            </a:r>
            <a:r>
              <a:rPr lang="en-US" i="1" dirty="0">
                <a:solidFill>
                  <a:srgbClr val="455F51"/>
                </a:solidFill>
              </a:rPr>
              <a:t>Bioinformatics</a:t>
            </a:r>
            <a:r>
              <a:rPr lang="en-US" dirty="0">
                <a:solidFill>
                  <a:srgbClr val="455F51"/>
                </a:solidFill>
              </a:rPr>
              <a:t> 27.17 (2011): 2463-2464</a:t>
            </a:r>
            <a:r>
              <a:rPr lang="en-US" dirty="0" smtClean="0">
                <a:solidFill>
                  <a:srgbClr val="455F51"/>
                </a:solidFill>
              </a:rPr>
              <a:t>.</a:t>
            </a:r>
          </a:p>
          <a:p>
            <a:r>
              <a:rPr lang="en-US" dirty="0" smtClean="0">
                <a:solidFill>
                  <a:srgbClr val="455F51"/>
                </a:solidFill>
              </a:rPr>
              <a:t>Quinlan</a:t>
            </a:r>
            <a:r>
              <a:rPr lang="en-US" dirty="0">
                <a:solidFill>
                  <a:srgbClr val="455F51"/>
                </a:solidFill>
              </a:rPr>
              <a:t>, Aaron R., and Ira M. Hall. </a:t>
            </a:r>
            <a:r>
              <a:rPr lang="en-US" i="1" dirty="0" err="1" smtClean="0">
                <a:solidFill>
                  <a:schemeClr val="bg2">
                    <a:lumMod val="10000"/>
                  </a:schemeClr>
                </a:solidFill>
              </a:rPr>
              <a:t>BEDTools</a:t>
            </a:r>
            <a:r>
              <a:rPr lang="en-US" i="1" dirty="0">
                <a:solidFill>
                  <a:schemeClr val="bg2">
                    <a:lumMod val="10000"/>
                  </a:schemeClr>
                </a:solidFill>
              </a:rPr>
              <a:t>: a flexible suite of utilities for comparing genomic features</a:t>
            </a:r>
            <a:r>
              <a:rPr lang="en-US" b="1" dirty="0" smtClean="0">
                <a:solidFill>
                  <a:srgbClr val="455F51"/>
                </a:solidFill>
              </a:rPr>
              <a:t>.</a:t>
            </a:r>
            <a:r>
              <a:rPr lang="en-US" dirty="0" smtClean="0">
                <a:solidFill>
                  <a:srgbClr val="455F51"/>
                </a:solidFill>
              </a:rPr>
              <a:t> </a:t>
            </a:r>
            <a:r>
              <a:rPr lang="en-US" i="1" dirty="0">
                <a:solidFill>
                  <a:srgbClr val="455F51"/>
                </a:solidFill>
              </a:rPr>
              <a:t>Bioinformatics</a:t>
            </a:r>
            <a:r>
              <a:rPr lang="en-US" dirty="0">
                <a:solidFill>
                  <a:srgbClr val="455F51"/>
                </a:solidFill>
              </a:rPr>
              <a:t> 26, no. 6 (2010): 841-842</a:t>
            </a:r>
            <a:r>
              <a:rPr lang="en-US" dirty="0" smtClean="0">
                <a:solidFill>
                  <a:srgbClr val="455F51"/>
                </a:solidFill>
              </a:rPr>
              <a:t>.</a:t>
            </a:r>
          </a:p>
          <a:p>
            <a:r>
              <a:rPr lang="en-US" dirty="0">
                <a:solidFill>
                  <a:srgbClr val="455F51"/>
                </a:solidFill>
              </a:rPr>
              <a:t>Li H.*, </a:t>
            </a:r>
            <a:r>
              <a:rPr lang="en-US" dirty="0" err="1">
                <a:solidFill>
                  <a:srgbClr val="455F51"/>
                </a:solidFill>
              </a:rPr>
              <a:t>Handsaker</a:t>
            </a:r>
            <a:r>
              <a:rPr lang="en-US" dirty="0">
                <a:solidFill>
                  <a:srgbClr val="455F51"/>
                </a:solidFill>
              </a:rPr>
              <a:t> B.*, </a:t>
            </a:r>
            <a:r>
              <a:rPr lang="en-US" dirty="0" err="1">
                <a:solidFill>
                  <a:srgbClr val="455F51"/>
                </a:solidFill>
              </a:rPr>
              <a:t>Wysoker</a:t>
            </a:r>
            <a:r>
              <a:rPr lang="en-US" dirty="0">
                <a:solidFill>
                  <a:srgbClr val="455F51"/>
                </a:solidFill>
              </a:rPr>
              <a:t> A., Fennell T., </a:t>
            </a:r>
            <a:r>
              <a:rPr lang="en-US" dirty="0" err="1">
                <a:solidFill>
                  <a:srgbClr val="455F51"/>
                </a:solidFill>
              </a:rPr>
              <a:t>Ruan</a:t>
            </a:r>
            <a:r>
              <a:rPr lang="en-US" dirty="0">
                <a:solidFill>
                  <a:srgbClr val="455F51"/>
                </a:solidFill>
              </a:rPr>
              <a:t> J., Homer N., Marth G., </a:t>
            </a:r>
            <a:r>
              <a:rPr lang="en-US" dirty="0" err="1">
                <a:solidFill>
                  <a:srgbClr val="455F51"/>
                </a:solidFill>
              </a:rPr>
              <a:t>Abecasis</a:t>
            </a:r>
            <a:r>
              <a:rPr lang="en-US" dirty="0">
                <a:solidFill>
                  <a:srgbClr val="455F51"/>
                </a:solidFill>
              </a:rPr>
              <a:t> G., Durbin R. and 1000 Genome Project Data Processing Subgroup (2009</a:t>
            </a:r>
            <a:r>
              <a:rPr lang="en-US" dirty="0" smtClean="0">
                <a:solidFill>
                  <a:srgbClr val="455F51"/>
                </a:solidFill>
              </a:rPr>
              <a:t>). </a:t>
            </a:r>
            <a:r>
              <a:rPr lang="en-US" i="1" dirty="0">
                <a:solidFill>
                  <a:schemeClr val="bg2">
                    <a:lumMod val="10000"/>
                  </a:schemeClr>
                </a:solidFill>
              </a:rPr>
              <a:t>The Sequence alignment/map (SAM) format and </a:t>
            </a:r>
            <a:r>
              <a:rPr lang="en-US" i="1" dirty="0" err="1">
                <a:solidFill>
                  <a:schemeClr val="bg2">
                    <a:lumMod val="10000"/>
                  </a:schemeClr>
                </a:solidFill>
              </a:rPr>
              <a:t>SAMtools</a:t>
            </a:r>
            <a:r>
              <a:rPr lang="en-US" dirty="0">
                <a:solidFill>
                  <a:srgbClr val="455F51"/>
                </a:solidFill>
              </a:rPr>
              <a:t>. Bioinformatics, 25, 2078-9</a:t>
            </a:r>
            <a:r>
              <a:rPr lang="en-US" dirty="0" smtClean="0">
                <a:solidFill>
                  <a:srgbClr val="455F51"/>
                </a:solidFill>
              </a:rPr>
              <a:t>.</a:t>
            </a:r>
          </a:p>
          <a:p>
            <a:r>
              <a:rPr lang="en-US" dirty="0">
                <a:solidFill>
                  <a:srgbClr val="455F51"/>
                </a:solidFill>
              </a:rPr>
              <a:t>Shane </a:t>
            </a:r>
            <a:r>
              <a:rPr lang="en-US" dirty="0" err="1">
                <a:solidFill>
                  <a:srgbClr val="455F51"/>
                </a:solidFill>
              </a:rPr>
              <a:t>Neph</a:t>
            </a:r>
            <a:r>
              <a:rPr lang="en-US" dirty="0">
                <a:solidFill>
                  <a:srgbClr val="455F51"/>
                </a:solidFill>
              </a:rPr>
              <a:t>, M. Scott Kuehn, Alex P. Reynolds, et al. </a:t>
            </a:r>
            <a:r>
              <a:rPr lang="en-US" i="1" dirty="0">
                <a:solidFill>
                  <a:schemeClr val="bg2">
                    <a:lumMod val="10000"/>
                  </a:schemeClr>
                </a:solidFill>
              </a:rPr>
              <a:t>BEDOPS: high-performance genomic feature operations</a:t>
            </a:r>
            <a:r>
              <a:rPr lang="en-US" dirty="0">
                <a:solidFill>
                  <a:srgbClr val="455F51"/>
                </a:solidFill>
              </a:rPr>
              <a:t>. </a:t>
            </a:r>
            <a:r>
              <a:rPr lang="en-US" i="1" dirty="0">
                <a:solidFill>
                  <a:srgbClr val="455F51"/>
                </a:solidFill>
              </a:rPr>
              <a:t>Bioinformatics</a:t>
            </a:r>
            <a:r>
              <a:rPr lang="en-US" dirty="0">
                <a:solidFill>
                  <a:srgbClr val="455F51"/>
                </a:solidFill>
              </a:rPr>
              <a:t> (2012) 28 (14): </a:t>
            </a:r>
            <a:r>
              <a:rPr lang="en-US" dirty="0" smtClean="0">
                <a:solidFill>
                  <a:srgbClr val="455F51"/>
                </a:solidFill>
              </a:rPr>
              <a:t>1919-1920</a:t>
            </a:r>
          </a:p>
          <a:p>
            <a:r>
              <a:rPr lang="en-US" dirty="0"/>
              <a:t>Shannon P (2015). </a:t>
            </a:r>
            <a:r>
              <a:rPr lang="en-US" i="1" dirty="0" err="1"/>
              <a:t>MotifDb</a:t>
            </a:r>
            <a:r>
              <a:rPr lang="en-US" i="1" dirty="0"/>
              <a:t>: </a:t>
            </a:r>
            <a:r>
              <a:rPr lang="en-US" i="1" dirty="0">
                <a:solidFill>
                  <a:srgbClr val="1B1A10"/>
                </a:solidFill>
              </a:rPr>
              <a:t>An Annotated Collection of Protein-DNA Binding Sequence Motifs</a:t>
            </a:r>
            <a:r>
              <a:rPr lang="en-US" dirty="0"/>
              <a:t>. R package version 1.12.0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pt-BR" dirty="0">
                <a:solidFill>
                  <a:srgbClr val="455F51"/>
                </a:solidFill>
              </a:rPr>
              <a:t>Bembom O. </a:t>
            </a:r>
            <a:r>
              <a:rPr lang="pt-BR" i="1" dirty="0">
                <a:solidFill>
                  <a:schemeClr val="bg2">
                    <a:lumMod val="10000"/>
                  </a:schemeClr>
                </a:solidFill>
              </a:rPr>
              <a:t>seqLogo: Sequence logos for DNA sequence alignments</a:t>
            </a:r>
            <a:r>
              <a:rPr lang="pt-BR" dirty="0">
                <a:solidFill>
                  <a:srgbClr val="455F51"/>
                </a:solidFill>
              </a:rPr>
              <a:t>. R package version 1.36.0. </a:t>
            </a:r>
          </a:p>
          <a:p>
            <a:pPr marL="109728" indent="0">
              <a:buNone/>
            </a:pPr>
            <a:endParaRPr lang="en-US" dirty="0" smtClean="0">
              <a:solidFill>
                <a:srgbClr val="455F51"/>
              </a:solidFill>
            </a:endParaRPr>
          </a:p>
          <a:p>
            <a:endParaRPr lang="en-US" dirty="0"/>
          </a:p>
          <a:p>
            <a:endParaRPr lang="pt-BR" dirty="0" smtClean="0"/>
          </a:p>
          <a:p>
            <a:endParaRPr lang="pt-BR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455F51"/>
                </a:solidFill>
              </a:rPr>
              <a:t>References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284676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sz="1800" b="1" dirty="0" smtClean="0"/>
              <a:t>1. </a:t>
            </a:r>
            <a:r>
              <a:rPr lang="en-US" sz="1800" b="1" dirty="0" err="1" smtClean="0"/>
              <a:t>Rtfbsdb</a:t>
            </a:r>
            <a:r>
              <a:rPr lang="en-US" sz="1800" b="1" dirty="0" smtClean="0"/>
              <a:t> package can not find </a:t>
            </a:r>
            <a:r>
              <a:rPr lang="en-US" sz="1800" b="1" dirty="0" err="1" smtClean="0"/>
              <a:t>Bedtools</a:t>
            </a:r>
            <a:r>
              <a:rPr lang="en-US" sz="1800" b="1" dirty="0" smtClean="0"/>
              <a:t> or </a:t>
            </a:r>
            <a:r>
              <a:rPr lang="en-US" sz="1800" b="1" dirty="0" err="1" smtClean="0"/>
              <a:t>samtools</a:t>
            </a:r>
            <a:r>
              <a:rPr lang="en-US" sz="1800" b="1" dirty="0" smtClean="0"/>
              <a:t> on Mac computer.</a:t>
            </a:r>
          </a:p>
          <a:p>
            <a:pPr marL="109728" indent="0">
              <a:buNone/>
            </a:pPr>
            <a:r>
              <a:rPr lang="en-US" sz="1200" dirty="0" smtClean="0"/>
              <a:t>When the package is loaded, the following warning message would be displayed if these two commands can not be executed normally.</a:t>
            </a:r>
          </a:p>
          <a:p>
            <a:pPr marL="109728" indent="0">
              <a:buNone/>
            </a:pPr>
            <a:endParaRPr lang="en-US" sz="1200" dirty="0" smtClean="0"/>
          </a:p>
          <a:p>
            <a:pPr marL="109728" indent="0">
              <a:buNone/>
            </a:pPr>
            <a:endParaRPr lang="en-US" sz="1200" dirty="0" smtClean="0"/>
          </a:p>
          <a:p>
            <a:pPr marL="109728" indent="0">
              <a:buNone/>
            </a:pPr>
            <a:endParaRPr lang="en-US" sz="1200" dirty="0" smtClean="0"/>
          </a:p>
          <a:p>
            <a:pPr marL="109728" indent="0">
              <a:buNone/>
            </a:pPr>
            <a:r>
              <a:rPr lang="en-US" sz="1200" dirty="0" smtClean="0"/>
              <a:t>Firstly you need to check whether these commands are accessible on the Mac terminal. If it works on the terminal, you should try to run R under the  terminal and execute the commands by the system or system2 function.</a:t>
            </a:r>
          </a:p>
          <a:p>
            <a:pPr marL="109728" indent="0">
              <a:buNone/>
            </a:pPr>
            <a:r>
              <a:rPr lang="en-US" sz="1200" dirty="0" smtClean="0"/>
              <a:t>&gt; system(“</a:t>
            </a:r>
            <a:r>
              <a:rPr lang="en-US" sz="1200" dirty="0" err="1" smtClean="0"/>
              <a:t>bedtools</a:t>
            </a:r>
            <a:r>
              <a:rPr lang="en-US" sz="1200" dirty="0" smtClean="0"/>
              <a:t>”)</a:t>
            </a:r>
          </a:p>
          <a:p>
            <a:pPr marL="109728" indent="0">
              <a:buNone/>
            </a:pPr>
            <a:r>
              <a:rPr lang="en-US" sz="1200" dirty="0"/>
              <a:t>&gt; system</a:t>
            </a:r>
            <a:r>
              <a:rPr lang="en-US" sz="1200" dirty="0" smtClean="0"/>
              <a:t>(“</a:t>
            </a:r>
            <a:r>
              <a:rPr lang="en-US" sz="1200" dirty="0" err="1" smtClean="0"/>
              <a:t>samtools</a:t>
            </a:r>
            <a:r>
              <a:rPr lang="en-US" sz="1200" dirty="0" smtClean="0"/>
              <a:t>”)</a:t>
            </a:r>
          </a:p>
          <a:p>
            <a:pPr marL="109728" indent="0">
              <a:buNone/>
            </a:pPr>
            <a:r>
              <a:rPr lang="en-US" sz="1200" dirty="0" smtClean="0"/>
              <a:t>In most cases, if the ‘</a:t>
            </a:r>
            <a:r>
              <a:rPr lang="en-US" sz="1200" dirty="0" err="1" smtClean="0"/>
              <a:t>samtools</a:t>
            </a:r>
            <a:r>
              <a:rPr lang="en-US" sz="1200" dirty="0" smtClean="0"/>
              <a:t>’ and ‘</a:t>
            </a:r>
            <a:r>
              <a:rPr lang="en-US" sz="1200" dirty="0" err="1" smtClean="0"/>
              <a:t>bedtools</a:t>
            </a:r>
            <a:r>
              <a:rPr lang="en-US" sz="1200" dirty="0" smtClean="0"/>
              <a:t>’ can not be executed normally on the terminal, it should be the configuration problem, check the $PATH by the following command.</a:t>
            </a:r>
          </a:p>
          <a:p>
            <a:pPr marL="109728" indent="0">
              <a:buNone/>
            </a:pPr>
            <a:r>
              <a:rPr lang="en-US" sz="1200" dirty="0"/>
              <a:t>&gt; </a:t>
            </a:r>
            <a:r>
              <a:rPr lang="en-US" sz="1200" dirty="0" err="1"/>
              <a:t>Sys.getenv</a:t>
            </a:r>
            <a:r>
              <a:rPr lang="en-US" sz="1200" dirty="0"/>
              <a:t>("PATH")</a:t>
            </a:r>
          </a:p>
          <a:p>
            <a:pPr marL="109728" indent="0">
              <a:buNone/>
            </a:pPr>
            <a:r>
              <a:rPr lang="en-US" sz="1200" dirty="0" smtClean="0"/>
              <a:t>If the commands work normally on the terminal, but they don’t run on R GUI window,  check the $PATH again on the R GUI window.</a:t>
            </a:r>
          </a:p>
          <a:p>
            <a:pPr marL="109728" indent="0">
              <a:buNone/>
            </a:pPr>
            <a:r>
              <a:rPr lang="en-US" sz="1200" dirty="0"/>
              <a:t>&gt; </a:t>
            </a:r>
            <a:r>
              <a:rPr lang="en-US" sz="1200" dirty="0" err="1"/>
              <a:t>Sys.getenv</a:t>
            </a:r>
            <a:r>
              <a:rPr lang="en-US" sz="1200" dirty="0"/>
              <a:t>("PATH")</a:t>
            </a:r>
          </a:p>
          <a:p>
            <a:pPr marL="109728" indent="0">
              <a:buNone/>
            </a:pPr>
            <a:r>
              <a:rPr lang="en-US" sz="1200" dirty="0" smtClean="0"/>
              <a:t>The same problem is discussed in the following links.</a:t>
            </a:r>
          </a:p>
          <a:p>
            <a:pPr marL="109728" indent="0">
              <a:buNone/>
            </a:pPr>
            <a:r>
              <a:rPr lang="en-US" sz="1200" u="sng" dirty="0">
                <a:solidFill>
                  <a:srgbClr val="7030A0"/>
                </a:solidFill>
                <a:hlinkClick r:id="rId2"/>
              </a:rPr>
              <a:t>http://gis.stackexchange.com/questions/130710/system-call-gdal-function-in-r-on-mac</a:t>
            </a:r>
            <a:endParaRPr lang="en-US" sz="1200" dirty="0">
              <a:solidFill>
                <a:srgbClr val="7030A0"/>
              </a:solidFill>
            </a:endParaRPr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FAQ: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0834" y="3246975"/>
            <a:ext cx="30194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433352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a framework to integrate the Cis-BP database and the statistical model in the </a:t>
            </a:r>
            <a:r>
              <a:rPr lang="en-US" i="1" dirty="0" err="1" smtClean="0"/>
              <a:t>rtfbs</a:t>
            </a:r>
            <a:r>
              <a:rPr lang="en-US" dirty="0" smtClean="0"/>
              <a:t> package.</a:t>
            </a:r>
          </a:p>
          <a:p>
            <a:r>
              <a:rPr lang="en-US" dirty="0" smtClean="0"/>
              <a:t>Designed a pipeline to implement the following goals:</a:t>
            </a:r>
          </a:p>
          <a:p>
            <a:pPr lvl="1"/>
            <a:r>
              <a:rPr lang="en-US" dirty="0" smtClean="0"/>
              <a:t>1) Loading and filtering motif data from </a:t>
            </a:r>
            <a:r>
              <a:rPr lang="en-US" b="1" dirty="0" smtClean="0"/>
              <a:t>Cis-BP</a:t>
            </a:r>
            <a:r>
              <a:rPr lang="en-US" dirty="0" smtClean="0"/>
              <a:t> database, </a:t>
            </a:r>
            <a:r>
              <a:rPr lang="en-US" b="1" dirty="0" err="1" smtClean="0"/>
              <a:t>MotifDb</a:t>
            </a:r>
            <a:r>
              <a:rPr lang="en-US" dirty="0" smtClean="0"/>
              <a:t> package, or other data source. </a:t>
            </a:r>
          </a:p>
          <a:p>
            <a:pPr lvl="1"/>
            <a:r>
              <a:rPr lang="en-US" dirty="0" smtClean="0"/>
              <a:t>2) Searching the genome for motif occurrences.</a:t>
            </a:r>
          </a:p>
          <a:p>
            <a:pPr lvl="1"/>
            <a:r>
              <a:rPr lang="en-US" dirty="0" smtClean="0"/>
              <a:t>3) Identifying motifs enriched between two sets of genomic loci.</a:t>
            </a:r>
          </a:p>
          <a:p>
            <a:pPr lvl="1"/>
            <a:r>
              <a:rPr lang="en-US" dirty="0" smtClean="0"/>
              <a:t>4) Visualizing motif data by heat-map, motif logos and reports.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Features &amp; </a:t>
            </a:r>
            <a:r>
              <a:rPr lang="en-US" dirty="0" smtClean="0"/>
              <a:t>Pipeline: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55F51"/>
                </a:solidFill>
              </a:rPr>
              <a:t>CIS-BP database</a:t>
            </a:r>
          </a:p>
          <a:p>
            <a:r>
              <a:rPr lang="en-US" u="sng" dirty="0" smtClean="0">
                <a:solidFill>
                  <a:srgbClr val="7030A0"/>
                </a:solidFill>
                <a:hlinkClick r:id="rId2"/>
              </a:rPr>
              <a:t>http</a:t>
            </a:r>
            <a:r>
              <a:rPr lang="en-US" u="sng" dirty="0">
                <a:solidFill>
                  <a:srgbClr val="7030A0"/>
                </a:solidFill>
                <a:hlinkClick r:id="rId2"/>
              </a:rPr>
              <a:t>://</a:t>
            </a:r>
            <a:r>
              <a:rPr lang="en-US" u="sng" dirty="0" smtClean="0">
                <a:solidFill>
                  <a:srgbClr val="7030A0"/>
                </a:solidFill>
                <a:hlinkClick r:id="rId2"/>
              </a:rPr>
              <a:t>cisbp.ccbr.utoronto.ca/</a:t>
            </a:r>
            <a:endParaRPr lang="en-US" u="sng" dirty="0" smtClean="0">
              <a:solidFill>
                <a:srgbClr val="7030A0"/>
              </a:solidFill>
            </a:endParaRPr>
          </a:p>
          <a:p>
            <a:r>
              <a:rPr lang="en-US" dirty="0" err="1" smtClean="0">
                <a:solidFill>
                  <a:srgbClr val="455F51"/>
                </a:solidFill>
              </a:rPr>
              <a:t>MotifDb</a:t>
            </a:r>
            <a:r>
              <a:rPr lang="en-US" dirty="0" smtClean="0">
                <a:solidFill>
                  <a:srgbClr val="455F51"/>
                </a:solidFill>
              </a:rPr>
              <a:t> Package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hlinkClick r:id="rId3"/>
              </a:rPr>
              <a:t>http://bioconductor.org/packages/release/bioc/html/MotifDb.html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dirty="0" smtClean="0"/>
              <a:t>Gene annotation files</a:t>
            </a:r>
          </a:p>
          <a:p>
            <a:r>
              <a:rPr lang="en-US" dirty="0">
                <a:solidFill>
                  <a:srgbClr val="7030A0"/>
                </a:solidFill>
                <a:hlinkClick r:id="rId4"/>
              </a:rPr>
              <a:t>http://</a:t>
            </a:r>
            <a:r>
              <a:rPr lang="en-US" dirty="0" smtClean="0">
                <a:solidFill>
                  <a:srgbClr val="7030A0"/>
                </a:solidFill>
                <a:hlinkClick r:id="rId4"/>
              </a:rPr>
              <a:t>useast.ensembl.org/info/data/ftp/index.html</a:t>
            </a:r>
            <a:endParaRPr lang="en-US" dirty="0" smtClean="0">
              <a:solidFill>
                <a:srgbClr val="7030A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2738219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25192" y="2058777"/>
            <a:ext cx="5384800" cy="4341875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 smtClean="0"/>
              <a:t>Source:</a:t>
            </a:r>
          </a:p>
          <a:p>
            <a:pPr marL="109728" indent="0">
              <a:buNone/>
            </a:pPr>
            <a:r>
              <a:rPr lang="en-US" sz="1600" dirty="0" smtClean="0">
                <a:hlinkClick r:id="rId2"/>
              </a:rPr>
              <a:t>https://github.com/Danko-Lab/rtfbs_db.git</a:t>
            </a:r>
            <a:endParaRPr lang="en-US" sz="1600" dirty="0" smtClean="0"/>
          </a:p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r>
              <a:rPr lang="en-US" sz="1600" dirty="0" smtClean="0"/>
              <a:t>Manual:</a:t>
            </a:r>
          </a:p>
          <a:p>
            <a:pPr marL="109728" indent="0">
              <a:buNone/>
            </a:pPr>
            <a:r>
              <a:rPr lang="en-US" sz="1600" dirty="0" smtClean="0">
                <a:hlinkClick r:id="rId3"/>
              </a:rPr>
              <a:t>https://github.com/Danko-Lab/rtfbs_db/blob/master/rtfbsdb-manual.pdf</a:t>
            </a:r>
            <a:endParaRPr lang="en-US" sz="1600" dirty="0" smtClean="0"/>
          </a:p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r>
              <a:rPr lang="en-US" sz="1600" dirty="0" smtClean="0"/>
              <a:t>Vignette:</a:t>
            </a:r>
          </a:p>
          <a:p>
            <a:pPr marL="109728" indent="0">
              <a:buNone/>
            </a:pPr>
            <a:r>
              <a:rPr lang="en-US" sz="1600" dirty="0" smtClean="0">
                <a:hlinkClick r:id="rId4"/>
              </a:rPr>
              <a:t>https://github.com/Danko-Lab/rtfbs_db/blob/master/rtfbsdb-vignette.pdf</a:t>
            </a:r>
            <a:endParaRPr lang="en-US" sz="1600" dirty="0" smtClean="0"/>
          </a:p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r>
              <a:rPr lang="en-US" sz="1600" dirty="0" smtClean="0"/>
              <a:t>Bug reports/Comments/Suggestions</a:t>
            </a:r>
          </a:p>
          <a:p>
            <a:pPr marL="109728" indent="0">
              <a:buNone/>
            </a:pPr>
            <a:r>
              <a:rPr lang="en-US" sz="1600" dirty="0" smtClean="0">
                <a:hlinkClick r:id="rId5"/>
              </a:rPr>
              <a:t>zw355@cornell.edu</a:t>
            </a:r>
            <a:endParaRPr lang="en-US" sz="1600" dirty="0" smtClean="0"/>
          </a:p>
          <a:p>
            <a:pPr marL="109728" indent="0">
              <a:buNone/>
            </a:pPr>
            <a:r>
              <a:rPr lang="en-US" sz="1600" dirty="0" smtClean="0">
                <a:hlinkClick r:id="rId6"/>
              </a:rPr>
              <a:t>dankoc@gmail.com</a:t>
            </a:r>
            <a:endParaRPr lang="en-US" sz="1600" dirty="0" smtClean="0"/>
          </a:p>
          <a:p>
            <a:pPr marL="109728" indent="0">
              <a:buNone/>
            </a:pPr>
            <a:endParaRPr lang="en-US" sz="16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5191" y="1142999"/>
            <a:ext cx="11215513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Package Information:</a:t>
            </a:r>
            <a:endParaRPr lang="en-US" dirty="0"/>
          </a:p>
        </p:txBody>
      </p:sp>
      <p:pic>
        <p:nvPicPr>
          <p:cNvPr id="8" name="Picture 2" descr="http://www.communityroundtable.com/wp-content/uploads/2014/06/thankyous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967440" y="2020324"/>
            <a:ext cx="5715000" cy="441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398239282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249424"/>
            <a:ext cx="5107806" cy="4325112"/>
          </a:xfrm>
        </p:spPr>
        <p:txBody>
          <a:bodyPr/>
          <a:lstStyle/>
          <a:p>
            <a:pPr marL="109728" indent="0">
              <a:buNone/>
            </a:pPr>
            <a:r>
              <a:rPr lang="en-US" dirty="0"/>
              <a:t>Uses: Parse TF motifs from public databases, read into R, and scan using '</a:t>
            </a:r>
            <a:r>
              <a:rPr lang="en-US" dirty="0" err="1"/>
              <a:t>rtfbs</a:t>
            </a:r>
            <a:r>
              <a:rPr lang="en-US" dirty="0"/>
              <a:t>'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Features &amp; Pipeline:</a:t>
            </a:r>
            <a:endParaRPr lang="en-US" b="1" dirty="0"/>
          </a:p>
        </p:txBody>
      </p:sp>
      <p:pic>
        <p:nvPicPr>
          <p:cNvPr id="1026" name="Picture 2" descr="https://github.com/Danko-Lab/rtfbs_db/raw/master/img/FIG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119" y="1461516"/>
            <a:ext cx="5063490" cy="51130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25413883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(1) Cis-BP database (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Catalog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of Inferred Sequence Binding Preferences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(2) </a:t>
            </a:r>
            <a:r>
              <a:rPr lang="en-US" dirty="0" err="1" smtClean="0"/>
              <a:t>MotifDb</a:t>
            </a:r>
            <a:r>
              <a:rPr lang="en-US" dirty="0" smtClean="0"/>
              <a:t> package</a:t>
            </a:r>
          </a:p>
          <a:p>
            <a:r>
              <a:rPr lang="en-US" dirty="0" smtClean="0"/>
              <a:t>(3)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Other data sources can be imported to this pipeline.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pfm.matrix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-- Jaspar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-- Meme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Mscan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Transfac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-- HOCOMOCO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Motif Databases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6234487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8784" y="2051001"/>
            <a:ext cx="5628236" cy="3743217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##  Programming </a:t>
            </a:r>
            <a:r>
              <a:rPr lang="en-US" sz="2000" dirty="0">
                <a:solidFill>
                  <a:schemeClr val="tx1"/>
                </a:solidFill>
              </a:rPr>
              <a:t>Notes: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109728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Select the species database from Cis-BP website, copy the Latin name. </a:t>
            </a:r>
          </a:p>
          <a:p>
            <a:r>
              <a:rPr lang="en-US" sz="2000" u="sng" dirty="0" smtClean="0">
                <a:solidFill>
                  <a:schemeClr val="tx1"/>
                </a:solidFill>
                <a:hlinkClick r:id="rId3"/>
              </a:rPr>
              <a:t>http</a:t>
            </a:r>
            <a:r>
              <a:rPr lang="en-US" sz="2000" u="sng" dirty="0">
                <a:solidFill>
                  <a:schemeClr val="tx1"/>
                </a:solidFill>
                <a:hlinkClick r:id="rId3"/>
              </a:rPr>
              <a:t>://cisbp.ccbr.utoronto.ca/bulk.php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e.g. </a:t>
            </a:r>
            <a:r>
              <a:rPr lang="en-US" altLang="zh-CN" sz="2000" dirty="0" err="1">
                <a:solidFill>
                  <a:schemeClr val="tx1"/>
                </a:solidFill>
              </a:rPr>
              <a:t>Homo_sapines</a:t>
            </a:r>
            <a:r>
              <a:rPr lang="en-US" altLang="zh-CN" sz="2000" dirty="0">
                <a:solidFill>
                  <a:schemeClr val="tx1"/>
                </a:solidFill>
              </a:rPr>
              <a:t>,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Mus_musculus</a:t>
            </a:r>
            <a:r>
              <a:rPr lang="en-US" altLang="zh-CN" sz="2000" dirty="0" smtClean="0">
                <a:solidFill>
                  <a:schemeClr val="tx1"/>
                </a:solidFill>
              </a:rPr>
              <a:t>,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Drosophila_erecta</a:t>
            </a:r>
            <a:r>
              <a:rPr lang="en-US" altLang="zh-CN" sz="2000" dirty="0" smtClean="0">
                <a:solidFill>
                  <a:schemeClr val="tx1"/>
                </a:solidFill>
              </a:rPr>
              <a:t>,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Danio_rerio</a:t>
            </a:r>
            <a:r>
              <a:rPr lang="en-US" altLang="zh-CN" sz="2000" dirty="0" smtClean="0">
                <a:solidFill>
                  <a:schemeClr val="tx1"/>
                </a:solidFill>
              </a:rPr>
              <a:t>.</a:t>
            </a:r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908001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Cis-BP database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7735" y="2055918"/>
            <a:ext cx="5406429" cy="37383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Cis-BP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(Catalog of Inferred Sequence Binding Preferences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) is a public online dataset of TFBS.</a:t>
            </a:r>
          </a:p>
          <a:p>
            <a:pPr marL="109728" indent="0">
              <a:buNone/>
            </a:pP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    http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://cisbp.ccbr.utoronto.ca </a:t>
            </a:r>
            <a:endParaRPr lang="en-US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&gt; 25 sources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, including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</a:rPr>
              <a:t>Transfac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, JASPAR, HOCOMOCO,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</a:rPr>
              <a:t>FactorBook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</a:rPr>
              <a:t>UniProbe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, Fly Factor Survey, and dozens of additional publications</a:t>
            </a:r>
            <a:endParaRPr lang="en-US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&gt;300 species covering &gt;250 TF families, totaling &gt;160,000 TFs (of which, &gt;65,000 have at least one DNA binding motif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)</a:t>
            </a:r>
          </a:p>
          <a:p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Zipped data file includes the meta files, PWM data files and motif logos.</a:t>
            </a:r>
          </a:p>
          <a:p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Some missing or empty motifs (PWM data files) require paid licenses.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6183516"/>
            <a:ext cx="12192000" cy="6744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</a:rPr>
              <a:t>Cite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</a:rPr>
              <a:t>: 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</a:rPr>
              <a:t>Weirauch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</a:rPr>
              <a:t>, Matthew T., et al. "Determination and inference of eukaryotic transcription factor sequence specificity." </a:t>
            </a:r>
            <a:r>
              <a:rPr lang="en-US" sz="1800" i="1" dirty="0">
                <a:solidFill>
                  <a:schemeClr val="accent3">
                    <a:lumMod val="50000"/>
                  </a:schemeClr>
                </a:solidFill>
              </a:rPr>
              <a:t>Cell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</a:rPr>
              <a:t> 158.6 (2014): 1431-1443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</a:rPr>
              <a:t>.</a:t>
            </a:r>
            <a:endParaRPr lang="en-US" sz="18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336794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8784" y="2051001"/>
            <a:ext cx="5628236" cy="3743217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##  summary information of </a:t>
            </a:r>
            <a:r>
              <a:rPr lang="en-US" sz="2000" dirty="0" err="1" smtClean="0">
                <a:solidFill>
                  <a:schemeClr val="tx1"/>
                </a:solidFill>
              </a:rPr>
              <a:t>MotifDb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</a:p>
          <a:p>
            <a:pPr marL="109728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908001"/>
          </a:xfrm>
        </p:spPr>
        <p:txBody>
          <a:bodyPr/>
          <a:lstStyle/>
          <a:p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MotifDb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package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7735" y="2055918"/>
            <a:ext cx="5406429" cy="37383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</a:rPr>
              <a:t>MotifDb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 is a public package in Bioconductor.</a:t>
            </a:r>
          </a:p>
          <a:p>
            <a:pPr marL="109728" indent="0">
              <a:buNone/>
            </a:pP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hlinkClick r:id="rId3"/>
              </a:rPr>
              <a:t>http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hlinkClick r:id="rId3"/>
              </a:rPr>
              <a:t>://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hlinkClick r:id="rId3"/>
              </a:rPr>
              <a:t>bioconductor.org/packages/release/bioc/html/MotifDb.html</a:t>
            </a:r>
            <a:endParaRPr lang="en-US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sz="2000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6183516"/>
            <a:ext cx="12192000" cy="6744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</a:rPr>
              <a:t>Cite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</a:rPr>
              <a:t>: </a:t>
            </a:r>
            <a:r>
              <a:rPr lang="en-US" sz="1800" dirty="0"/>
              <a:t>Shannon P (2015). </a:t>
            </a:r>
            <a:r>
              <a:rPr lang="en-US" sz="1800" i="1" dirty="0" err="1"/>
              <a:t>MotifDb</a:t>
            </a:r>
            <a:r>
              <a:rPr lang="en-US" sz="1800" i="1" dirty="0"/>
              <a:t>: An Annotated Collection of Protein-DNA Binding Sequence Motifs</a:t>
            </a:r>
            <a:r>
              <a:rPr lang="en-US" sz="1800" dirty="0"/>
              <a:t>. R package version 1.12.0</a:t>
            </a:r>
            <a:endParaRPr lang="en-US" sz="18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2339" y="2514600"/>
            <a:ext cx="3629025" cy="30099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2380183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105" y="2047945"/>
            <a:ext cx="5535827" cy="4600827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R package Dependencies: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2100" i="1" dirty="0" err="1" smtClean="0"/>
              <a:t>bigWig</a:t>
            </a:r>
            <a:r>
              <a:rPr lang="en-US" sz="2100" dirty="0" smtClean="0"/>
              <a:t>, </a:t>
            </a:r>
            <a:r>
              <a:rPr lang="en-US" sz="2100" i="1" dirty="0" err="1" smtClean="0"/>
              <a:t>rphast</a:t>
            </a:r>
            <a:r>
              <a:rPr lang="en-US" sz="2100" dirty="0" smtClean="0"/>
              <a:t>, </a:t>
            </a:r>
            <a:r>
              <a:rPr lang="en-US" sz="2100" i="1" dirty="0" err="1" smtClean="0"/>
              <a:t>rtfbs</a:t>
            </a:r>
            <a:r>
              <a:rPr lang="en-US" sz="2100" dirty="0" smtClean="0"/>
              <a:t>, </a:t>
            </a:r>
            <a:r>
              <a:rPr lang="en-US" sz="2100" i="1" dirty="0" smtClean="0"/>
              <a:t>cluster</a:t>
            </a:r>
            <a:r>
              <a:rPr lang="en-US" sz="2100" dirty="0" smtClean="0"/>
              <a:t>, </a:t>
            </a:r>
            <a:r>
              <a:rPr lang="en-US" sz="2100" i="1" dirty="0" err="1" smtClean="0"/>
              <a:t>latticeExtra</a:t>
            </a:r>
            <a:r>
              <a:rPr lang="en-US" sz="2100" dirty="0" smtClean="0"/>
              <a:t>, </a:t>
            </a:r>
            <a:r>
              <a:rPr lang="en-US" sz="2100" i="1" dirty="0" smtClean="0"/>
              <a:t>lattice, </a:t>
            </a:r>
            <a:r>
              <a:rPr lang="en-US" sz="2100" i="1" dirty="0" err="1" smtClean="0"/>
              <a:t>apcluster</a:t>
            </a:r>
            <a:r>
              <a:rPr lang="en-US" sz="2100" i="1" dirty="0" smtClean="0"/>
              <a:t>, </a:t>
            </a:r>
            <a:r>
              <a:rPr lang="en-US" sz="2100" i="1" dirty="0" err="1" smtClean="0"/>
              <a:t>vioplot</a:t>
            </a:r>
            <a:r>
              <a:rPr lang="en-US" sz="2100" i="1" dirty="0" smtClean="0"/>
              <a:t>, </a:t>
            </a:r>
            <a:r>
              <a:rPr lang="en-US" sz="2100" i="1" dirty="0" err="1" smtClean="0"/>
              <a:t>Rcurl</a:t>
            </a:r>
            <a:r>
              <a:rPr lang="en-US" sz="2100" i="1" dirty="0" smtClean="0"/>
              <a:t>,</a:t>
            </a:r>
          </a:p>
          <a:p>
            <a:pPr>
              <a:buNone/>
            </a:pPr>
            <a:r>
              <a:rPr lang="en-US" sz="2100" i="1" dirty="0"/>
              <a:t>	</a:t>
            </a:r>
            <a:r>
              <a:rPr lang="en-US" sz="2100" i="1" u="sng" dirty="0" smtClean="0">
                <a:solidFill>
                  <a:srgbClr val="0070C0"/>
                </a:solidFill>
              </a:rPr>
              <a:t>parallel </a:t>
            </a:r>
            <a:r>
              <a:rPr lang="en-US" sz="2100" dirty="0" smtClean="0"/>
              <a:t>(included in R software from 2.14.0)</a:t>
            </a:r>
          </a:p>
          <a:p>
            <a:r>
              <a:rPr lang="en-US" dirty="0" smtClean="0"/>
              <a:t>Requisite Unix Command: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1900" i="1" dirty="0" err="1" smtClean="0"/>
              <a:t>awk</a:t>
            </a:r>
            <a:endParaRPr lang="en-US" sz="1900" i="1" dirty="0" smtClean="0"/>
          </a:p>
          <a:p>
            <a:r>
              <a:rPr lang="en-US" dirty="0" smtClean="0"/>
              <a:t>Requisite Bioinformatics tools: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1900" dirty="0" smtClean="0"/>
              <a:t>(1) </a:t>
            </a:r>
            <a:r>
              <a:rPr lang="en-US" sz="1900" dirty="0" err="1" smtClean="0"/>
              <a:t>bedops</a:t>
            </a:r>
            <a:r>
              <a:rPr lang="en-US" sz="1900" dirty="0" smtClean="0"/>
              <a:t> (</a:t>
            </a:r>
            <a:r>
              <a:rPr lang="en-US" sz="1900" i="1" dirty="0" smtClean="0"/>
              <a:t>starch</a:t>
            </a:r>
            <a:r>
              <a:rPr lang="en-US" sz="1900" dirty="0" smtClean="0"/>
              <a:t>, </a:t>
            </a:r>
            <a:r>
              <a:rPr lang="en-US" sz="1900" i="1" dirty="0" err="1" smtClean="0"/>
              <a:t>starchcat</a:t>
            </a:r>
            <a:r>
              <a:rPr lang="en-US" sz="1900" dirty="0" smtClean="0"/>
              <a:t>, </a:t>
            </a:r>
            <a:r>
              <a:rPr lang="en-US" sz="1900" i="1" dirty="0" smtClean="0"/>
              <a:t>sort-bed</a:t>
            </a:r>
            <a:r>
              <a:rPr lang="en-US" sz="1900" dirty="0" smtClean="0"/>
              <a:t>)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1400" u="sng" dirty="0" smtClean="0"/>
              <a:t>http</a:t>
            </a:r>
            <a:r>
              <a:rPr lang="en-US" sz="1400" u="sng" dirty="0"/>
              <a:t>://</a:t>
            </a:r>
            <a:r>
              <a:rPr lang="en-US" sz="1400" u="sng" dirty="0" smtClean="0"/>
              <a:t>bedops.readthedocs.org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1900" dirty="0" smtClean="0"/>
              <a:t>(2) Kent source (</a:t>
            </a:r>
            <a:r>
              <a:rPr lang="en-US" sz="1900" i="1" dirty="0" err="1" smtClean="0"/>
              <a:t>twoBitInfo</a:t>
            </a:r>
            <a:r>
              <a:rPr lang="en-US" sz="1900" dirty="0" smtClean="0"/>
              <a:t>)</a:t>
            </a:r>
          </a:p>
          <a:p>
            <a:pPr>
              <a:buNone/>
            </a:pPr>
            <a:r>
              <a:rPr lang="en-US" sz="2900" dirty="0" smtClean="0"/>
              <a:t>    </a:t>
            </a:r>
            <a:r>
              <a:rPr lang="en-US" sz="1400" u="sng" dirty="0" smtClean="0"/>
              <a:t>http</a:t>
            </a:r>
            <a:r>
              <a:rPr lang="en-US" sz="1400" u="sng" dirty="0"/>
              <a:t>://hgdownload.cse.ucsc.edu/admin/exe</a:t>
            </a:r>
            <a:r>
              <a:rPr lang="en-US" sz="1400" dirty="0" smtClean="0"/>
              <a:t>/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1900" dirty="0" smtClean="0"/>
              <a:t>(3) </a:t>
            </a:r>
            <a:r>
              <a:rPr lang="en-US" sz="1900" dirty="0" err="1" smtClean="0"/>
              <a:t>SAMtools</a:t>
            </a:r>
            <a:r>
              <a:rPr lang="en-US" sz="1900" dirty="0" smtClean="0"/>
              <a:t> (</a:t>
            </a:r>
            <a:r>
              <a:rPr lang="en-US" sz="1900" i="1" dirty="0" err="1" smtClean="0"/>
              <a:t>samtools</a:t>
            </a:r>
            <a:r>
              <a:rPr lang="en-US" sz="1900" dirty="0" smtClean="0"/>
              <a:t>)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1400" u="sng" dirty="0" smtClean="0"/>
              <a:t>http</a:t>
            </a:r>
            <a:r>
              <a:rPr lang="en-US" sz="1400" u="sng" dirty="0"/>
              <a:t>://</a:t>
            </a:r>
            <a:r>
              <a:rPr lang="en-US" sz="1400" u="sng" dirty="0" smtClean="0"/>
              <a:t>samtools.sourceforge.net</a:t>
            </a:r>
            <a:endParaRPr lang="en-US" sz="1400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1900" dirty="0" smtClean="0"/>
              <a:t>(4) </a:t>
            </a:r>
            <a:r>
              <a:rPr lang="en-US" sz="1900" dirty="0" err="1" smtClean="0"/>
              <a:t>bedtools</a:t>
            </a:r>
            <a:r>
              <a:rPr lang="en-US" sz="1900" dirty="0" smtClean="0"/>
              <a:t> (</a:t>
            </a:r>
            <a:r>
              <a:rPr lang="en-US" sz="1900" i="1" dirty="0" err="1" smtClean="0"/>
              <a:t>bedtools</a:t>
            </a:r>
            <a:r>
              <a:rPr lang="en-US" sz="1900" dirty="0" smtClean="0"/>
              <a:t>)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1400" u="sng" dirty="0" smtClean="0">
                <a:hlinkClick r:id="rId3"/>
              </a:rPr>
              <a:t>http</a:t>
            </a:r>
            <a:r>
              <a:rPr lang="en-US" sz="1400" u="sng" dirty="0">
                <a:hlinkClick r:id="rId3"/>
              </a:rPr>
              <a:t>://bedtools.readthedocs.org/en/latest</a:t>
            </a:r>
            <a:r>
              <a:rPr lang="en-US" sz="1400" u="sng" dirty="0" smtClean="0">
                <a:hlinkClick r:id="rId3"/>
              </a:rPr>
              <a:t>/</a:t>
            </a:r>
            <a:endParaRPr lang="en-US" sz="1400" u="sng" dirty="0" smtClean="0"/>
          </a:p>
          <a:p>
            <a:pPr>
              <a:buNone/>
            </a:pPr>
            <a:endParaRPr lang="en-US" sz="19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21831" y="2051001"/>
            <a:ext cx="5842861" cy="459777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>
            <a:normAutofit/>
          </a:bodyPr>
          <a:lstStyle/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## Installation Notes: 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1) Install R dependencies from CRAN repository.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install.packages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rphast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install.packages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…");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2) Install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bigWig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package from source codes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$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clone https://github.com/andrelmartins/bigWig.git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$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bigWig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$ R CMD INSTALL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bigWig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3) Install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rtfbsdb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package from source code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$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clone https://github.com/Danko-Lab/rtfbs_db.git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$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rtfbs_db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$ R CMD INSTALL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rtfbsdb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4) Test library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&gt; library(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rtfbsdb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lang="en-US" sz="2000" dirty="0" smtClean="0"/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lang="en-US" sz="2000" dirty="0" smtClean="0"/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lang="en-US" sz="2000" dirty="0" smtClean="0"/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30584" y="6066375"/>
            <a:ext cx="30194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908002"/>
          </a:xfrm>
        </p:spPr>
        <p:txBody>
          <a:bodyPr/>
          <a:lstStyle/>
          <a:p>
            <a:r>
              <a:rPr lang="en-US" dirty="0" smtClean="0"/>
              <a:t>Installation: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928936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908002"/>
          </a:xfrm>
        </p:spPr>
        <p:txBody>
          <a:bodyPr/>
          <a:lstStyle/>
          <a:p>
            <a:r>
              <a:rPr lang="en-US" dirty="0" smtClean="0"/>
              <a:t>Step 1: Loading the Cis-BP data file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2051002"/>
            <a:ext cx="5045090" cy="3743216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Three methods to load Cis-BP data file.</a:t>
            </a:r>
          </a:p>
          <a:p>
            <a:pPr marL="109728" indent="0">
              <a:buNone/>
            </a:pPr>
            <a:r>
              <a:rPr lang="en-US" sz="2000" dirty="0" smtClean="0"/>
              <a:t>(1) Loading the pre-installed data copy from package.</a:t>
            </a:r>
          </a:p>
          <a:p>
            <a:pPr marL="109728" indent="0">
              <a:buNone/>
            </a:pPr>
            <a:r>
              <a:rPr lang="en-US" sz="2000" dirty="0" smtClean="0"/>
              <a:t> </a:t>
            </a:r>
          </a:p>
          <a:p>
            <a:pPr marL="109728" indent="0">
              <a:buNone/>
            </a:pPr>
            <a:r>
              <a:rPr lang="en-US" altLang="zh-CN" sz="2000" dirty="0" smtClean="0"/>
              <a:t>(2) Using </a:t>
            </a:r>
            <a:r>
              <a:rPr lang="en-US" altLang="zh-CN" sz="2000" dirty="0"/>
              <a:t>the local </a:t>
            </a:r>
            <a:r>
              <a:rPr lang="en-US" altLang="zh-CN" sz="2000" dirty="0" smtClean="0"/>
              <a:t>file (zip format) of </a:t>
            </a:r>
            <a:r>
              <a:rPr lang="en-US" altLang="zh-CN" sz="2000" dirty="0"/>
              <a:t>Cis-BP </a:t>
            </a:r>
            <a:r>
              <a:rPr lang="en-US" altLang="zh-CN" sz="2000" dirty="0" smtClean="0"/>
              <a:t>database.</a:t>
            </a:r>
          </a:p>
          <a:p>
            <a:endParaRPr lang="en-US" altLang="zh-CN" sz="2000" dirty="0"/>
          </a:p>
          <a:p>
            <a:pPr marL="109728" indent="0">
              <a:buNone/>
            </a:pPr>
            <a:r>
              <a:rPr lang="en-US" sz="2000" dirty="0" smtClean="0"/>
              <a:t>(3) Directly downloading and using from Cis-BP website.</a:t>
            </a:r>
          </a:p>
          <a:p>
            <a:pPr marL="109728" indent="0">
              <a:buNone/>
            </a:pPr>
            <a:endParaRPr lang="en-US" sz="2000" dirty="0"/>
          </a:p>
          <a:p>
            <a:pPr marL="109728" indent="0">
              <a:buNone/>
            </a:pPr>
            <a:r>
              <a:rPr lang="en-US" sz="2000" dirty="0" smtClean="0"/>
              <a:t>Only checking zip file and loading </a:t>
            </a:r>
            <a:r>
              <a:rPr lang="en-US" sz="2000" dirty="0"/>
              <a:t>the meta file (</a:t>
            </a:r>
            <a:r>
              <a:rPr lang="en-US" sz="2000" dirty="0" smtClean="0"/>
              <a:t>TF_Information.txt) at the first step</a:t>
            </a:r>
          </a:p>
          <a:p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28784" y="2051001"/>
            <a:ext cx="5628236" cy="3743217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##Programming Notes: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library(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rtfbsdb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#Create </a:t>
            </a:r>
            <a:r>
              <a:rPr lang="en-US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from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pre-installed dataset</a:t>
            </a:r>
          </a:p>
          <a:p>
            <a:pPr marL="109728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CisBP.extdata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Homo_sapiens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CisBP.extdata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Mus_musculus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CisBP.extdata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Drosophila_melanogaster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object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zipped downloaded dataset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CisBP.zipload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("ZIP_FILE_FROM_CISBP.zip", species="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Mus_musculus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object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downloaded dataset</a:t>
            </a:r>
          </a:p>
          <a:p>
            <a:pPr marL="109728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CisBP.download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Mus_musculus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endParaRPr lang="en-US" sz="2000" dirty="0"/>
          </a:p>
          <a:p>
            <a:pPr marL="109728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raining presentation" id="{9308F140-5CDC-477D-BC4D-9C1906451284}" vid="{11C5112C-663B-4E6D-9D3D-2361F8FA32D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D44557-C150-4AA7-97B1-62E8021520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0</TotalTime>
  <Words>2630</Words>
  <Application>Microsoft Office PowerPoint</Application>
  <PresentationFormat>ユーザー設定</PresentationFormat>
  <Paragraphs>512</Paragraphs>
  <Slides>31</Slides>
  <Notes>14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31</vt:i4>
      </vt:variant>
    </vt:vector>
  </HeadingPairs>
  <TitlesOfParts>
    <vt:vector size="32" baseType="lpstr">
      <vt:lpstr>Training presentation</vt:lpstr>
      <vt:lpstr>RTFBSDB package tutorial</vt:lpstr>
      <vt:lpstr>Contents:</vt:lpstr>
      <vt:lpstr>Package Features &amp; Pipeline:</vt:lpstr>
      <vt:lpstr>Package Features &amp; Pipeline:</vt:lpstr>
      <vt:lpstr>Motif Databases</vt:lpstr>
      <vt:lpstr>Cis-BP database</vt:lpstr>
      <vt:lpstr>MotifDb package</vt:lpstr>
      <vt:lpstr>Installation:</vt:lpstr>
      <vt:lpstr>Step 1: Loading the Cis-BP data file</vt:lpstr>
      <vt:lpstr>Peeking at TF_information.txt</vt:lpstr>
      <vt:lpstr>Step 2: Selecting motif data</vt:lpstr>
      <vt:lpstr>Step 2: Selecting motif data (continued)</vt:lpstr>
      <vt:lpstr>Step 2: Selecting motif data (continued)</vt:lpstr>
      <vt:lpstr>Step 2: Or loading motifs from MotifDb package</vt:lpstr>
      <vt:lpstr>Step 2: Or importing from other data sources</vt:lpstr>
      <vt:lpstr>スライド 16</vt:lpstr>
      <vt:lpstr>スライド 17</vt:lpstr>
      <vt:lpstr>スライド 18</vt:lpstr>
      <vt:lpstr>スライド 19</vt:lpstr>
      <vt:lpstr>スライド 20</vt:lpstr>
      <vt:lpstr>スライド 21</vt:lpstr>
      <vt:lpstr>スライド 22</vt:lpstr>
      <vt:lpstr>スライド 23</vt:lpstr>
      <vt:lpstr>スライド 24</vt:lpstr>
      <vt:lpstr>スライド 25</vt:lpstr>
      <vt:lpstr>スライド 26</vt:lpstr>
      <vt:lpstr>スライド 27</vt:lpstr>
      <vt:lpstr>References:</vt:lpstr>
      <vt:lpstr>FAQ:</vt:lpstr>
      <vt:lpstr>Links</vt:lpstr>
      <vt:lpstr>スライド 31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2015-09-02T13:52:40Z</dcterms:created>
  <dcterms:modified xsi:type="dcterms:W3CDTF">2016-03-26T22:15:47Z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TC034606049991</vt:lpwstr>
  </property>
</Properties>
</file>