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5"/>
  </p:notesMasterIdLst>
  <p:handoutMasterIdLst>
    <p:handoutMasterId r:id="rId36"/>
  </p:handoutMasterIdLst>
  <p:sldIdLst>
    <p:sldId id="257" r:id="rId3"/>
    <p:sldId id="296" r:id="rId4"/>
    <p:sldId id="258" r:id="rId5"/>
    <p:sldId id="293" r:id="rId6"/>
    <p:sldId id="297" r:id="rId7"/>
    <p:sldId id="272" r:id="rId8"/>
    <p:sldId id="291" r:id="rId9"/>
    <p:sldId id="271" r:id="rId10"/>
    <p:sldId id="260" r:id="rId11"/>
    <p:sldId id="274" r:id="rId12"/>
    <p:sldId id="273" r:id="rId13"/>
    <p:sldId id="275" r:id="rId14"/>
    <p:sldId id="298" r:id="rId15"/>
    <p:sldId id="276" r:id="rId16"/>
    <p:sldId id="292" r:id="rId17"/>
    <p:sldId id="277" r:id="rId18"/>
    <p:sldId id="278" r:id="rId19"/>
    <p:sldId id="279" r:id="rId20"/>
    <p:sldId id="261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0" r:id="rId30"/>
    <p:sldId id="299" r:id="rId31"/>
    <p:sldId id="295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FFFFFF"/>
    <a:srgbClr val="9553F7"/>
    <a:srgbClr val="1B1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is.stackexchange.com/questions/130710/system-call-gdal-function-in-r-on-mac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hyperlink" Target="http://cisbp.ccbr.utoronto.c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seast.ensembl.org/info/data/ftp/index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8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dtools.readthedocs.org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205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1800" dirty="0" smtClean="0"/>
              <a:t>Danko Lab (</a:t>
            </a:r>
            <a:r>
              <a:rPr lang="en-US" sz="1800" dirty="0">
                <a:hlinkClick r:id="rId3"/>
              </a:rPr>
              <a:t>http://www.dankolab.org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r>
              <a:rPr lang="en-US" sz="1800" dirty="0" smtClean="0"/>
              <a:t>Baker </a:t>
            </a:r>
            <a:r>
              <a:rPr lang="en-US" sz="1800" dirty="0"/>
              <a:t>Institute for Animal Health</a:t>
            </a:r>
            <a:br>
              <a:rPr lang="en-US" sz="1800" dirty="0"/>
            </a:br>
            <a:r>
              <a:rPr lang="en-US" sz="1800" dirty="0"/>
              <a:t>College of Veterinary Medicine</a:t>
            </a:r>
            <a:br>
              <a:rPr lang="en-US" sz="1800" dirty="0"/>
            </a:br>
            <a:r>
              <a:rPr lang="en-US" sz="1800" dirty="0"/>
              <a:t>Cornell University</a:t>
            </a:r>
            <a:br>
              <a:rPr lang="en-US" sz="1800" dirty="0"/>
            </a:br>
            <a:endParaRPr lang="en-US" sz="2000" dirty="0" smtClean="0"/>
          </a:p>
          <a:p>
            <a:r>
              <a:rPr lang="en-US" sz="2000" dirty="0" smtClean="0"/>
              <a:t>03/26/2016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object directly and check the attributes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motifs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including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 matrices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PWMs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mgisymbols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vector, unique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symbols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PWMs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tf_info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all existing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tf_missing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missing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expressionlevel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expression level returned by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tfbs.getExpression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structure of ‘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object. It may</a:t>
            </a:r>
            <a:r>
              <a:rPr lang="ja-JP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very long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the object has many PWMs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first 6 rows of TF information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tfs@tf_info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levels 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tfs@expressionlevel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first PWM 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tfs@pwm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Features &amp; pipeline</a:t>
            </a:r>
          </a:p>
          <a:p>
            <a:r>
              <a:rPr lang="en-US" dirty="0" smtClean="0"/>
              <a:t>Motif Databases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sz="2100" dirty="0"/>
              <a:t>Step 1: Loading the Cis-BP data </a:t>
            </a:r>
            <a:r>
              <a:rPr lang="en-US" sz="2100" dirty="0" smtClean="0"/>
              <a:t>file</a:t>
            </a:r>
          </a:p>
          <a:p>
            <a:pPr lvl="1"/>
            <a:r>
              <a:rPr lang="en-US" sz="2100" dirty="0"/>
              <a:t>Step 2: Selecting motif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/>
              <a:t>Step 3: Clustering</a:t>
            </a:r>
          </a:p>
          <a:p>
            <a:pPr lvl="1"/>
            <a:r>
              <a:rPr lang="en-US" sz="2100" dirty="0"/>
              <a:t>Step 4: Visualizing and summarizing </a:t>
            </a:r>
            <a:r>
              <a:rPr lang="en-US" sz="2100" i="1" dirty="0" err="1"/>
              <a:t>tfbs</a:t>
            </a:r>
            <a:r>
              <a:rPr lang="en-US" sz="2100" dirty="0"/>
              <a:t> object </a:t>
            </a:r>
          </a:p>
          <a:p>
            <a:pPr lvl="1"/>
            <a:r>
              <a:rPr lang="en-US" sz="2100" dirty="0"/>
              <a:t>Step 5: Finding TF binding sites across the genome</a:t>
            </a:r>
          </a:p>
          <a:p>
            <a:pPr lvl="1"/>
            <a:r>
              <a:rPr lang="en-US" sz="2100" dirty="0"/>
              <a:t>Step 6: Comparison between two case-control groups</a:t>
            </a:r>
          </a:p>
          <a:p>
            <a:r>
              <a:rPr lang="en-US" altLang="ja-JP" dirty="0" smtClean="0"/>
              <a:t>References</a:t>
            </a:r>
            <a:endParaRPr lang="en-US" dirty="0" smtClean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QQ-like plot for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pvalues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motifs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tfbs.plotEnrichment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file.pdf="plot-elf1-enrich-enriched.pdf",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enrichment.type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="enriched",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="QQ plot",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top.motif.labels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="nonpolar",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color.scheme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4686" y="2400957"/>
            <a:ext cx="3683888" cy="36655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QQ-like plot </a:t>
            </a:r>
            <a:r>
              <a:rPr lang="en-US" dirty="0" smtClean="0"/>
              <a:t>for </a:t>
            </a:r>
            <a:r>
              <a:rPr lang="en-US" smtClean="0"/>
              <a:t>Comparison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412875"/>
            <a:ext cx="3683888" cy="3665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12" y="2389041"/>
            <a:ext cx="3702976" cy="36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455F51"/>
                </a:solidFill>
              </a:rPr>
              <a:t>Weirauch</a:t>
            </a:r>
            <a:r>
              <a:rPr lang="en-US" dirty="0">
                <a:solidFill>
                  <a:srgbClr val="455F51"/>
                </a:solidFill>
              </a:rPr>
              <a:t>, Matthew T., et al.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Determination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and inference of eukaryotic transcription factor sequence specificity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Cell</a:t>
            </a:r>
            <a:r>
              <a:rPr lang="en-US" dirty="0">
                <a:solidFill>
                  <a:srgbClr val="455F51"/>
                </a:solidFill>
              </a:rPr>
              <a:t> 158.6 (2014): 1431-1443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err="1">
                <a:solidFill>
                  <a:srgbClr val="455F51"/>
                </a:solidFill>
              </a:rPr>
              <a:t>Bodenhofer</a:t>
            </a:r>
            <a:r>
              <a:rPr lang="en-US" dirty="0">
                <a:solidFill>
                  <a:srgbClr val="455F51"/>
                </a:solidFill>
              </a:rPr>
              <a:t>, Ulrich, Andreas </a:t>
            </a:r>
            <a:r>
              <a:rPr lang="en-US" dirty="0" err="1">
                <a:solidFill>
                  <a:srgbClr val="455F51"/>
                </a:solidFill>
              </a:rPr>
              <a:t>Kothmeier</a:t>
            </a:r>
            <a:r>
              <a:rPr lang="en-US" dirty="0">
                <a:solidFill>
                  <a:srgbClr val="455F51"/>
                </a:solidFill>
              </a:rPr>
              <a:t>, and Sepp </a:t>
            </a:r>
            <a:r>
              <a:rPr lang="en-US" dirty="0" err="1">
                <a:solidFill>
                  <a:srgbClr val="455F51"/>
                </a:solidFill>
              </a:rPr>
              <a:t>Hochreiter</a:t>
            </a:r>
            <a:r>
              <a:rPr lang="en-US" dirty="0" smtClean="0">
                <a:solidFill>
                  <a:srgbClr val="455F51"/>
                </a:solidFill>
              </a:rPr>
              <a:t>.  </a:t>
            </a:r>
            <a:r>
              <a:rPr lang="en-US" i="1" dirty="0" err="1" smtClean="0">
                <a:solidFill>
                  <a:srgbClr val="455F51"/>
                </a:solidFill>
              </a:rPr>
              <a:t>APCluster</a:t>
            </a:r>
            <a:r>
              <a:rPr lang="en-US" i="1" dirty="0">
                <a:solidFill>
                  <a:srgbClr val="455F51"/>
                </a:solidFill>
              </a:rPr>
              <a:t>: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 R package for affinity propagation clustering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27.17 (2011): 2463-2464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Quinlan</a:t>
            </a:r>
            <a:r>
              <a:rPr lang="en-US" dirty="0">
                <a:solidFill>
                  <a:srgbClr val="455F51"/>
                </a:solidFill>
              </a:rPr>
              <a:t>, Aaron R., and Ira M. Hall.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BEDTools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: a flexible suite of utilities for comparing genomic features</a:t>
            </a:r>
            <a:r>
              <a:rPr lang="en-US" b="1" dirty="0" smtClean="0">
                <a:solidFill>
                  <a:srgbClr val="455F51"/>
                </a:solidFill>
              </a:rPr>
              <a:t>.</a:t>
            </a:r>
            <a:r>
              <a:rPr lang="en-US" dirty="0" smtClean="0">
                <a:solidFill>
                  <a:srgbClr val="455F51"/>
                </a:solidFill>
              </a:rPr>
              <a:t>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26, no. 6 (2010): 841-842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Shane </a:t>
            </a:r>
            <a:r>
              <a:rPr lang="en-US" dirty="0" err="1">
                <a:solidFill>
                  <a:srgbClr val="455F51"/>
                </a:solidFill>
              </a:rPr>
              <a:t>Neph</a:t>
            </a:r>
            <a:r>
              <a:rPr lang="en-US" dirty="0">
                <a:solidFill>
                  <a:srgbClr val="455F51"/>
                </a:solidFill>
              </a:rPr>
              <a:t>, M. Scott Kuehn, Alex P. Reynolds, et al.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BEDOPS: high-performance genomic feature operations</a:t>
            </a:r>
            <a:r>
              <a:rPr lang="en-US" dirty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(2012) 28 (14): </a:t>
            </a:r>
            <a:r>
              <a:rPr lang="en-US" dirty="0" smtClean="0">
                <a:solidFill>
                  <a:srgbClr val="455F51"/>
                </a:solidFill>
              </a:rPr>
              <a:t>1919-1920</a:t>
            </a:r>
          </a:p>
          <a:p>
            <a:r>
              <a:rPr lang="en-US" dirty="0"/>
              <a:t>Shannon P (2015). </a:t>
            </a:r>
            <a:r>
              <a:rPr lang="en-US" i="1" dirty="0" err="1"/>
              <a:t>MotifDb</a:t>
            </a:r>
            <a:r>
              <a:rPr lang="en-US" i="1" dirty="0"/>
              <a:t>: </a:t>
            </a:r>
            <a:r>
              <a:rPr lang="en-US" i="1" dirty="0">
                <a:solidFill>
                  <a:srgbClr val="1B1A10"/>
                </a:solidFill>
              </a:rPr>
              <a:t>An Annotated Collection of Protein-DNA Binding Sequence Motifs</a:t>
            </a:r>
            <a:r>
              <a:rPr lang="en-US" dirty="0"/>
              <a:t>. R package version 1.12.0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455F51"/>
                </a:solidFill>
              </a:rPr>
              <a:t>Bembom O. </a:t>
            </a:r>
            <a:r>
              <a:rPr lang="pt-BR" i="1" dirty="0">
                <a:solidFill>
                  <a:schemeClr val="bg2">
                    <a:lumMod val="10000"/>
                  </a:schemeClr>
                </a:solidFill>
              </a:rPr>
              <a:t>seqLogo: Sequence logos for DNA sequence alignments</a:t>
            </a:r>
            <a:r>
              <a:rPr lang="pt-BR" dirty="0">
                <a:solidFill>
                  <a:srgbClr val="455F51"/>
                </a:solidFill>
              </a:rPr>
              <a:t>. R package version 1.36.0. </a:t>
            </a:r>
          </a:p>
          <a:p>
            <a:pPr marL="109728" indent="0">
              <a:buNone/>
            </a:pPr>
            <a:endParaRPr lang="en-US" dirty="0" smtClean="0">
              <a:solidFill>
                <a:srgbClr val="455F51"/>
              </a:solidFill>
            </a:endParaRPr>
          </a:p>
          <a:p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55F5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</a:t>
            </a:r>
            <a:r>
              <a:rPr lang="en-US" dirty="0" smtClean="0"/>
              <a:t>Pipeline: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Rtfbsdb</a:t>
            </a:r>
            <a:r>
              <a:rPr lang="en-US" sz="1800" b="1" dirty="0" smtClean="0"/>
              <a:t> package can not find </a:t>
            </a:r>
            <a:r>
              <a:rPr lang="en-US" sz="1800" b="1" dirty="0" err="1" smtClean="0"/>
              <a:t>Bedtools</a:t>
            </a:r>
            <a:r>
              <a:rPr lang="en-US" sz="1800" b="1" dirty="0" smtClean="0"/>
              <a:t> or </a:t>
            </a:r>
            <a:r>
              <a:rPr lang="en-US" sz="1800" b="1" dirty="0" err="1" smtClean="0"/>
              <a:t>samtools</a:t>
            </a:r>
            <a:r>
              <a:rPr lang="en-US" sz="1800" b="1" dirty="0" smtClean="0"/>
              <a:t> on Mac computer.</a:t>
            </a:r>
          </a:p>
          <a:p>
            <a:pPr marL="109728" indent="0">
              <a:buNone/>
            </a:pPr>
            <a:r>
              <a:rPr lang="en-US" sz="1200" dirty="0" smtClean="0"/>
              <a:t>When the package is loaded, the following warning message would be displayed if these two commands can not be executed normally.</a:t>
            </a:r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Firstly you need to check whether these commands are accessible on the Mac terminal. If it works on the terminal, you should try to run R under the  terminal and execute the commands by the system or system2 function.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In most cases, if the ‘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’ and ‘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’ can not be executed normally on the terminal, it should be the configuration problem, check the $PATH by the following command.</a:t>
            </a:r>
          </a:p>
          <a:p>
            <a:pPr marL="109728" indent="0">
              <a:buNone/>
            </a:pPr>
            <a:r>
              <a:rPr lang="en-US" sz="1200" dirty="0" smtClean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If the commands work normally on the terminal, but they don’t run on R GUI window,  check the $PATH again on the R GUI window.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The same problem is discussed in the following links.</a:t>
            </a:r>
          </a:p>
          <a:p>
            <a:pPr marL="109728" indent="0">
              <a:buNone/>
            </a:pPr>
            <a:r>
              <a:rPr lang="en-US" sz="1200" u="sng" dirty="0">
                <a:solidFill>
                  <a:srgbClr val="7030A0"/>
                </a:solidFill>
                <a:hlinkClick r:id="rId2"/>
              </a:rPr>
              <a:t>http://gis.stackexchange.com/questions/130710/system-call-gdal-function-in-r-on-mac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224450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5F51"/>
                </a:solidFill>
              </a:rPr>
              <a:t>CIS-BP database</a:t>
            </a:r>
          </a:p>
          <a:p>
            <a:r>
              <a:rPr lang="en-US" u="sng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7030A0"/>
                </a:solidFill>
                <a:hlinkClick r:id="rId2"/>
              </a:rPr>
              <a:t>cisbp.ccbr.utoronto.ca/</a:t>
            </a:r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455F51"/>
                </a:solidFill>
              </a:rPr>
              <a:t>MotifDb</a:t>
            </a:r>
            <a:r>
              <a:rPr lang="en-US" dirty="0" smtClean="0">
                <a:solidFill>
                  <a:srgbClr val="455F51"/>
                </a:solidFill>
              </a:rPr>
              <a:t> Package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http://bioconductor.org/packages/release/bioc/html/MotifDb.html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Gene annotation files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useast.ensembl.org/info/data/ftp/index.html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Cis-BP database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Catalog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Inferred Sequence Binding Preferences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(3)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Jaspar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Meme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HOCOMOCO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r>
              <a:rPr lang="en-US" sz="2100" i="1" dirty="0" smtClean="0"/>
              <a:t>,</a:t>
            </a:r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://bedtools.readthedocs.org/en/latest</a:t>
            </a:r>
            <a:r>
              <a:rPr lang="en-US" sz="1400" u="sng" dirty="0" smtClean="0">
                <a:hlinkClick r:id="rId3"/>
              </a:rPr>
              <a:t>/</a:t>
            </a:r>
            <a:endParaRPr lang="en-US" sz="1400" u="sng" dirty="0" smtClean="0"/>
          </a:p>
          <a:p>
            <a:pPr>
              <a:buNone/>
            </a:pPr>
            <a:endParaRPr lang="en-US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87" y="6134424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2585</Words>
  <Application>Microsoft Office PowerPoint</Application>
  <PresentationFormat>Widescreen</PresentationFormat>
  <Paragraphs>516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ゴシック</vt:lpstr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Contents:</vt:lpstr>
      <vt:lpstr>Package Features &amp; Pipeline:</vt:lpstr>
      <vt:lpstr>Package Features &amp; Pipeline:</vt:lpstr>
      <vt:lpstr>Motif Databases</vt:lpstr>
      <vt:lpstr>Cis-BP database</vt:lpstr>
      <vt:lpstr>MotifDb package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Step 2: Or loading motifs from MotifDb package</vt:lpstr>
      <vt:lpstr>Step 2: Or importing from other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 QQ-like plot for Comparison Results</vt:lpstr>
      <vt:lpstr>References:</vt:lpstr>
      <vt:lpstr>FAQ: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2016-04-18T21:45:12Z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