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M Sans" pitchFamily="2" charset="0"/>
      <p:regular r:id="rId23"/>
    </p:embeddedFont>
    <p:embeddedFont>
      <p:font typeface="DM Sans Bold" panose="020B0604020202020204" charset="0"/>
      <p:regular r:id="rId24"/>
    </p:embeddedFont>
    <p:embeddedFont>
      <p:font typeface="Oswald" panose="00000500000000000000" pitchFamily="2" charset="0"/>
      <p:regular r:id="rId25"/>
    </p:embeddedFont>
    <p:embeddedFont>
      <p:font typeface="Oswald Bold" panose="000008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323070" y="584869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385015" y="-4906613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374155" y="3314700"/>
            <a:ext cx="13539689" cy="5160649"/>
            <a:chOff x="0" y="0"/>
            <a:chExt cx="2614734" cy="9966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4734" cy="996605"/>
            </a:xfrm>
            <a:custGeom>
              <a:avLst/>
              <a:gdLst/>
              <a:ahLst/>
              <a:cxnLst/>
              <a:rect l="l" t="t" r="r" b="b"/>
              <a:pathLst>
                <a:path w="2614734" h="996605">
                  <a:moveTo>
                    <a:pt x="0" y="0"/>
                  </a:moveTo>
                  <a:lnTo>
                    <a:pt x="2614734" y="0"/>
                  </a:lnTo>
                  <a:lnTo>
                    <a:pt x="2614734" y="996605"/>
                  </a:lnTo>
                  <a:lnTo>
                    <a:pt x="0" y="9966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614734" cy="1015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93896" y="3614280"/>
            <a:ext cx="16900209" cy="342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spc="979" dirty="0">
                <a:solidFill>
                  <a:srgbClr val="231F20"/>
                </a:solidFill>
                <a:latin typeface="Oswald Bold"/>
              </a:rPr>
              <a:t>SUPERMARKET SALES ANALYTICS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61373" y="7695714"/>
            <a:ext cx="6765254" cy="45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5"/>
              </a:lnSpc>
            </a:pPr>
            <a:r>
              <a:rPr lang="en-US" sz="2699" spc="264">
                <a:solidFill>
                  <a:srgbClr val="231F20"/>
                </a:solidFill>
                <a:latin typeface="Oswald Bold"/>
              </a:rPr>
              <a:t>NOV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832" y="1833231"/>
            <a:ext cx="18276611" cy="6020693"/>
          </a:xfrm>
          <a:custGeom>
            <a:avLst/>
            <a:gdLst/>
            <a:ahLst/>
            <a:cxnLst/>
            <a:rect l="l" t="t" r="r" b="b"/>
            <a:pathLst>
              <a:path w="18276611" h="6020693">
                <a:moveTo>
                  <a:pt x="0" y="0"/>
                </a:moveTo>
                <a:lnTo>
                  <a:pt x="18276612" y="0"/>
                </a:lnTo>
                <a:lnTo>
                  <a:pt x="18276612" y="6020693"/>
                </a:lnTo>
                <a:lnTo>
                  <a:pt x="0" y="6020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52" b="-85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21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416815"/>
            <a:ext cx="15740344" cy="396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¿EXISTE UNA BRECHA ENTRE DESCUENTOS?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55275" y="2444607"/>
            <a:ext cx="18218174" cy="6116954"/>
          </a:xfrm>
          <a:custGeom>
            <a:avLst/>
            <a:gdLst/>
            <a:ahLst/>
            <a:cxnLst/>
            <a:rect l="l" t="t" r="r" b="b"/>
            <a:pathLst>
              <a:path w="18218174" h="6116954">
                <a:moveTo>
                  <a:pt x="0" y="0"/>
                </a:moveTo>
                <a:lnTo>
                  <a:pt x="18218174" y="0"/>
                </a:lnTo>
                <a:lnTo>
                  <a:pt x="18218174" y="6116953"/>
                </a:lnTo>
                <a:lnTo>
                  <a:pt x="0" y="61169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1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21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416815"/>
            <a:ext cx="15740344" cy="461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¿QUIÉNES SON NUESTROS CLIENTES MÁS IMPORTANTES?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547656" y="1242860"/>
            <a:ext cx="14600898" cy="8618400"/>
          </a:xfrm>
          <a:custGeom>
            <a:avLst/>
            <a:gdLst/>
            <a:ahLst/>
            <a:cxnLst/>
            <a:rect l="l" t="t" r="r" b="b"/>
            <a:pathLst>
              <a:path w="14600898" h="8618400">
                <a:moveTo>
                  <a:pt x="0" y="0"/>
                </a:moveTo>
                <a:lnTo>
                  <a:pt x="14600899" y="0"/>
                </a:lnTo>
                <a:lnTo>
                  <a:pt x="14600899" y="8618400"/>
                </a:lnTo>
                <a:lnTo>
                  <a:pt x="0" y="8618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264" b="-867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1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369217"/>
            <a:ext cx="15740344" cy="396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¿QUÉ DÍA ES EL QUE SE HACEN MÁS PEDIDOS?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12586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9008" y="1749128"/>
            <a:ext cx="15327895" cy="8325391"/>
          </a:xfrm>
          <a:custGeom>
            <a:avLst/>
            <a:gdLst/>
            <a:ahLst/>
            <a:cxnLst/>
            <a:rect l="l" t="t" r="r" b="b"/>
            <a:pathLst>
              <a:path w="15327895" h="8325391">
                <a:moveTo>
                  <a:pt x="0" y="0"/>
                </a:moveTo>
                <a:lnTo>
                  <a:pt x="15327895" y="0"/>
                </a:lnTo>
                <a:lnTo>
                  <a:pt x="15327895" y="8325391"/>
                </a:lnTo>
                <a:lnTo>
                  <a:pt x="0" y="8325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1370" b="-1137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1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369217"/>
            <a:ext cx="15740344" cy="461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¿CUÁL O CUÁLES SON LOS MESES EN EL QUE SE HACEN MÁS PEDIDOS?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12586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59259" y="1447600"/>
            <a:ext cx="18603331" cy="6038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04"/>
              </a:lnSpc>
            </a:pPr>
            <a:endParaRPr/>
          </a:p>
          <a:p>
            <a:pPr>
              <a:lnSpc>
                <a:spcPts val="5704"/>
              </a:lnSpc>
            </a:pPr>
            <a:endParaRPr/>
          </a:p>
          <a:p>
            <a:pPr>
              <a:lnSpc>
                <a:spcPts val="5704"/>
              </a:lnSpc>
            </a:pPr>
            <a:endParaRPr/>
          </a:p>
          <a:p>
            <a:pPr>
              <a:lnSpc>
                <a:spcPts val="5704"/>
              </a:lnSpc>
            </a:pPr>
            <a:endParaRPr/>
          </a:p>
          <a:p>
            <a:pPr>
              <a:lnSpc>
                <a:spcPts val="8213"/>
              </a:lnSpc>
            </a:pPr>
            <a:r>
              <a:rPr lang="en-US" sz="7822" spc="766">
                <a:solidFill>
                  <a:srgbClr val="FFFFFF"/>
                </a:solidFill>
                <a:latin typeface="Oswald"/>
              </a:rPr>
              <a:t>MACHINE LEARNING:</a:t>
            </a:r>
          </a:p>
          <a:p>
            <a:pPr>
              <a:lnSpc>
                <a:spcPts val="8213"/>
              </a:lnSpc>
            </a:pPr>
            <a:endParaRPr lang="en-US" sz="7822" spc="766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8213"/>
              </a:lnSpc>
            </a:pPr>
            <a:r>
              <a:rPr lang="en-US" sz="7822" spc="766">
                <a:solidFill>
                  <a:srgbClr val="FFFFFF"/>
                </a:solidFill>
                <a:latin typeface="Oswald"/>
              </a:rPr>
              <a:t>PREDICCIÓN DE VENTAS FUTURAS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12586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5316" y="2866451"/>
            <a:ext cx="17685988" cy="4949893"/>
          </a:xfrm>
          <a:custGeom>
            <a:avLst/>
            <a:gdLst/>
            <a:ahLst/>
            <a:cxnLst/>
            <a:rect l="l" t="t" r="r" b="b"/>
            <a:pathLst>
              <a:path w="17685988" h="4949893">
                <a:moveTo>
                  <a:pt x="0" y="0"/>
                </a:moveTo>
                <a:lnTo>
                  <a:pt x="17685988" y="0"/>
                </a:lnTo>
                <a:lnTo>
                  <a:pt x="17685988" y="4949893"/>
                </a:lnTo>
                <a:lnTo>
                  <a:pt x="0" y="4949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120" r="-14973" b="-59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97803" y="1355337"/>
            <a:ext cx="17074830" cy="675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PREDICCION CON MODELO FACEBOOK PROPHET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12586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3047035"/>
            <a:ext cx="18332844" cy="4956098"/>
          </a:xfrm>
          <a:custGeom>
            <a:avLst/>
            <a:gdLst/>
            <a:ahLst/>
            <a:cxnLst/>
            <a:rect l="l" t="t" r="r" b="b"/>
            <a:pathLst>
              <a:path w="18332844" h="4956098">
                <a:moveTo>
                  <a:pt x="0" y="0"/>
                </a:moveTo>
                <a:lnTo>
                  <a:pt x="18332844" y="0"/>
                </a:lnTo>
                <a:lnTo>
                  <a:pt x="18332844" y="4956098"/>
                </a:lnTo>
                <a:lnTo>
                  <a:pt x="0" y="495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56982" y="1345173"/>
            <a:ext cx="17074830" cy="396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PREDICCIONES VENTA MENSUALES PARA EL AÑO 2023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8572" y="8060283"/>
            <a:ext cx="16830728" cy="1619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1748" lvl="1" indent="-435874">
              <a:lnSpc>
                <a:spcPts val="4239"/>
              </a:lnSpc>
              <a:buFont typeface="Arial"/>
              <a:buChar char="•"/>
            </a:pPr>
            <a:r>
              <a:rPr lang="en-US" sz="4037" spc="395">
                <a:solidFill>
                  <a:srgbClr val="FFFFFF"/>
                </a:solidFill>
                <a:latin typeface="Oswald Bold"/>
              </a:rPr>
              <a:t>INVERSIONES DE AGENTES EXTERNOS</a:t>
            </a:r>
          </a:p>
          <a:p>
            <a:pPr marL="871748" lvl="1" indent="-435874">
              <a:lnSpc>
                <a:spcPts val="4239"/>
              </a:lnSpc>
              <a:buFont typeface="Arial"/>
              <a:buChar char="•"/>
            </a:pPr>
            <a:r>
              <a:rPr lang="en-US" sz="4037" spc="395">
                <a:solidFill>
                  <a:srgbClr val="FFFFFF"/>
                </a:solidFill>
                <a:latin typeface="Oswald Bold"/>
              </a:rPr>
              <a:t>INVERSION DE EXCEDENTES PARA EXPANDIR EL NEGOCIO</a:t>
            </a:r>
          </a:p>
          <a:p>
            <a:pPr marL="871748" lvl="1" indent="-435874">
              <a:lnSpc>
                <a:spcPts val="4239"/>
              </a:lnSpc>
              <a:buFont typeface="Arial"/>
              <a:buChar char="•"/>
            </a:pPr>
            <a:r>
              <a:rPr lang="en-US" sz="4037" spc="395">
                <a:solidFill>
                  <a:srgbClr val="FFFFFF"/>
                </a:solidFill>
                <a:latin typeface="Oswald Bold"/>
              </a:rPr>
              <a:t>ORGANIZACION ADECUADA DEL INVENTARIO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416119" y="4821179"/>
            <a:ext cx="3145217" cy="3434885"/>
            <a:chOff x="0" y="0"/>
            <a:chExt cx="862412" cy="9418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71796" y="4821179"/>
            <a:ext cx="3145217" cy="3434885"/>
            <a:chOff x="0" y="0"/>
            <a:chExt cx="862412" cy="9418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759084" y="3655690"/>
            <a:ext cx="2706695" cy="2696122"/>
            <a:chOff x="0" y="0"/>
            <a:chExt cx="6502400" cy="6477000"/>
          </a:xfrm>
        </p:grpSpPr>
        <p:sp>
          <p:nvSpPr>
            <p:cNvPr id="12" name="Freeform 12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320" r="223" b="-320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1726664" y="4821179"/>
            <a:ext cx="3145217" cy="3434885"/>
            <a:chOff x="0" y="0"/>
            <a:chExt cx="862412" cy="941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1913951" y="3655690"/>
            <a:ext cx="2706695" cy="2696122"/>
            <a:chOff x="0" y="0"/>
            <a:chExt cx="6502400" cy="6477000"/>
          </a:xfrm>
        </p:grpSpPr>
        <p:sp>
          <p:nvSpPr>
            <p:cNvPr id="18" name="Freeform 1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r="223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86495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86495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86495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804097" y="803008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86495"/>
            </a:stretch>
          </a:blipFill>
        </p:spPr>
      </p: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3664951" y="3770836"/>
            <a:ext cx="2706695" cy="2696122"/>
            <a:chOff x="0" y="0"/>
            <a:chExt cx="6502400" cy="6477000"/>
          </a:xfrm>
        </p:grpSpPr>
        <p:sp>
          <p:nvSpPr>
            <p:cNvPr id="25" name="Freeform 2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8"/>
              <a:stretch>
                <a:fillRect l="-2311" r="-2311"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3809765" y="6961461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Danko Valderrama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037010" y="6968071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Fernando Gamarra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4659" y="6968071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Elvis Donayre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97622" y="1071370"/>
            <a:ext cx="19506737" cy="197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128"/>
              </a:lnSpc>
              <a:spcBef>
                <a:spcPct val="0"/>
              </a:spcBef>
            </a:pPr>
            <a:r>
              <a:rPr lang="en-US" sz="11687" spc="1145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3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PROBLEMÁTICA DE NEGOCIO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139316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8067" y="2311723"/>
            <a:ext cx="17914368" cy="7165747"/>
          </a:xfrm>
          <a:custGeom>
            <a:avLst/>
            <a:gdLst/>
            <a:ahLst/>
            <a:cxnLst/>
            <a:rect l="l" t="t" r="r" b="b"/>
            <a:pathLst>
              <a:path w="17914368" h="7165747">
                <a:moveTo>
                  <a:pt x="0" y="0"/>
                </a:moveTo>
                <a:lnTo>
                  <a:pt x="17914368" y="0"/>
                </a:lnTo>
                <a:lnTo>
                  <a:pt x="17914368" y="7165748"/>
                </a:lnTo>
                <a:lnTo>
                  <a:pt x="0" y="7165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01970" y="264415"/>
            <a:ext cx="1595834" cy="81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71073" y="416815"/>
            <a:ext cx="14122662" cy="133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 Bold"/>
              </a:rPr>
              <a:t>¿CUÁLES SON LAS VENTAS TOTALES POR AÑO? ¿Y QUÉ AÑO TUVO MEJOR DESEMPEÑO?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2774" y="2674738"/>
            <a:ext cx="17712063" cy="6657493"/>
          </a:xfrm>
          <a:custGeom>
            <a:avLst/>
            <a:gdLst/>
            <a:ahLst/>
            <a:cxnLst/>
            <a:rect l="l" t="t" r="r" b="b"/>
            <a:pathLst>
              <a:path w="17712063" h="6657493">
                <a:moveTo>
                  <a:pt x="0" y="0"/>
                </a:moveTo>
                <a:lnTo>
                  <a:pt x="17712062" y="0"/>
                </a:lnTo>
                <a:lnTo>
                  <a:pt x="17712062" y="6657492"/>
                </a:lnTo>
                <a:lnTo>
                  <a:pt x="0" y="6657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6" r="-11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1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369217"/>
            <a:ext cx="15447180" cy="396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¿Cuáles son los 7 productos que más ganancias mostraron durante todo el período?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29828" y="2519709"/>
            <a:ext cx="17628344" cy="7453537"/>
          </a:xfrm>
          <a:custGeom>
            <a:avLst/>
            <a:gdLst/>
            <a:ahLst/>
            <a:cxnLst/>
            <a:rect l="l" t="t" r="r" b="b"/>
            <a:pathLst>
              <a:path w="17628344" h="7453537">
                <a:moveTo>
                  <a:pt x="0" y="0"/>
                </a:moveTo>
                <a:lnTo>
                  <a:pt x="17628344" y="0"/>
                </a:lnTo>
                <a:lnTo>
                  <a:pt x="17628344" y="7453537"/>
                </a:lnTo>
                <a:lnTo>
                  <a:pt x="0" y="74535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51" r="-285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1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369217"/>
            <a:ext cx="15740344" cy="527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Si separamos las ventas totales por año y por regiones ¿Qué insight podemos obtener de nuestras ventas?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86542" y="3018058"/>
            <a:ext cx="17514915" cy="6568093"/>
          </a:xfrm>
          <a:custGeom>
            <a:avLst/>
            <a:gdLst/>
            <a:ahLst/>
            <a:cxnLst/>
            <a:rect l="l" t="t" r="r" b="b"/>
            <a:pathLst>
              <a:path w="17514915" h="6568093">
                <a:moveTo>
                  <a:pt x="0" y="0"/>
                </a:moveTo>
                <a:lnTo>
                  <a:pt x="17514916" y="0"/>
                </a:lnTo>
                <a:lnTo>
                  <a:pt x="17514916" y="6568094"/>
                </a:lnTo>
                <a:lnTo>
                  <a:pt x="0" y="656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1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"/>
              </a:rPr>
              <a:t>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369217"/>
            <a:ext cx="15740344" cy="5932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¿Cuál es el método de envío más utilizado por los clientes del Supermercado? ¿Es proporcional para B2B y B2C?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9673" y="2227621"/>
            <a:ext cx="17948653" cy="7179461"/>
          </a:xfrm>
          <a:custGeom>
            <a:avLst/>
            <a:gdLst/>
            <a:ahLst/>
            <a:cxnLst/>
            <a:rect l="l" t="t" r="r" b="b"/>
            <a:pathLst>
              <a:path w="17948653" h="7179461">
                <a:moveTo>
                  <a:pt x="0" y="0"/>
                </a:moveTo>
                <a:lnTo>
                  <a:pt x="17948654" y="0"/>
                </a:lnTo>
                <a:lnTo>
                  <a:pt x="17948654" y="7179461"/>
                </a:lnTo>
                <a:lnTo>
                  <a:pt x="0" y="71794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1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369217"/>
            <a:ext cx="15740344" cy="461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¿Cuáles son las ventas totales por trimestre en el estado de São Paulo?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25657" y="2820548"/>
            <a:ext cx="17836686" cy="6316239"/>
          </a:xfrm>
          <a:custGeom>
            <a:avLst/>
            <a:gdLst/>
            <a:ahLst/>
            <a:cxnLst/>
            <a:rect l="l" t="t" r="r" b="b"/>
            <a:pathLst>
              <a:path w="17836686" h="6316239">
                <a:moveTo>
                  <a:pt x="0" y="0"/>
                </a:moveTo>
                <a:lnTo>
                  <a:pt x="17836686" y="0"/>
                </a:lnTo>
                <a:lnTo>
                  <a:pt x="17836686" y="6316239"/>
                </a:lnTo>
                <a:lnTo>
                  <a:pt x="0" y="6316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47" r="-284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21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416815"/>
            <a:ext cx="15740344" cy="396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¿CUÁLES SON LAS CIUDADES CON MÁS VENTAS?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62733" y="-41829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1578592" y="7934854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2117" y="84634"/>
            <a:ext cx="1095540" cy="1664494"/>
          </a:xfrm>
          <a:custGeom>
            <a:avLst/>
            <a:gdLst/>
            <a:ahLst/>
            <a:cxnLst/>
            <a:rect l="l" t="t" r="r" b="b"/>
            <a:pathLst>
              <a:path w="1095540" h="1664494">
                <a:moveTo>
                  <a:pt x="0" y="0"/>
                </a:moveTo>
                <a:lnTo>
                  <a:pt x="1095539" y="0"/>
                </a:lnTo>
                <a:lnTo>
                  <a:pt x="1095539" y="1664494"/>
                </a:lnTo>
                <a:lnTo>
                  <a:pt x="0" y="1664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2692" y="1833231"/>
            <a:ext cx="394390" cy="3943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353" y="2877755"/>
            <a:ext cx="17991295" cy="6120531"/>
          </a:xfrm>
          <a:custGeom>
            <a:avLst/>
            <a:gdLst/>
            <a:ahLst/>
            <a:cxnLst/>
            <a:rect l="l" t="t" r="r" b="b"/>
            <a:pathLst>
              <a:path w="17991295" h="6120531">
                <a:moveTo>
                  <a:pt x="0" y="0"/>
                </a:moveTo>
                <a:lnTo>
                  <a:pt x="17991294" y="0"/>
                </a:lnTo>
                <a:lnTo>
                  <a:pt x="17991294" y="6120531"/>
                </a:lnTo>
                <a:lnTo>
                  <a:pt x="0" y="61205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69" r="-76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1970" y="264415"/>
            <a:ext cx="1595834" cy="821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4899" spc="480">
                <a:solidFill>
                  <a:srgbClr val="010101"/>
                </a:solidFill>
                <a:latin typeface="DM Sans Bold"/>
              </a:rPr>
              <a:t>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7656" y="416815"/>
            <a:ext cx="15740344" cy="396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937" spc="483">
                <a:solidFill>
                  <a:srgbClr val="FFFFFF"/>
                </a:solidFill>
                <a:latin typeface="Oswald"/>
              </a:rPr>
              <a:t>¿CUÁLES SON LAS CIUDADES CON MÁS CLIENTES?</a:t>
            </a: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  <a:p>
            <a:pPr marL="0" lvl="0" indent="0">
              <a:lnSpc>
                <a:spcPts val="5184"/>
              </a:lnSpc>
            </a:pPr>
            <a:endParaRPr lang="en-US" sz="4937" spc="483">
              <a:solidFill>
                <a:srgbClr val="FFFFFF"/>
              </a:solidFill>
              <a:latin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Personalizado</PresentationFormat>
  <Paragraphs>74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Calibri</vt:lpstr>
      <vt:lpstr>Arial</vt:lpstr>
      <vt:lpstr>Oswald</vt:lpstr>
      <vt:lpstr>DM Sans</vt:lpstr>
      <vt:lpstr>DM Sans Bold</vt:lpstr>
      <vt:lpstr>Oswald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Danko</cp:lastModifiedBy>
  <cp:revision>2</cp:revision>
  <dcterms:created xsi:type="dcterms:W3CDTF">2006-08-16T00:00:00Z</dcterms:created>
  <dcterms:modified xsi:type="dcterms:W3CDTF">2023-11-28T03:48:26Z</dcterms:modified>
  <dc:identifier>DAF08_J93Jk</dc:identifier>
</cp:coreProperties>
</file>