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4" r:id="rId4"/>
    <p:sldId id="265" r:id="rId5"/>
    <p:sldId id="258" r:id="rId6"/>
    <p:sldId id="259" r:id="rId7"/>
    <p:sldId id="262" r:id="rId8"/>
    <p:sldId id="266" r:id="rId9"/>
    <p:sldId id="267" r:id="rId10"/>
    <p:sldId id="268" r:id="rId11"/>
    <p:sldId id="269" r:id="rId12"/>
    <p:sldId id="270" r:id="rId13"/>
    <p:sldId id="271" r:id="rId14"/>
    <p:sldId id="272" r:id="rId15"/>
    <p:sldId id="273" r:id="rId16"/>
    <p:sldId id="274" r:id="rId17"/>
    <p:sldId id="276"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30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01749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247131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563260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23424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353276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406064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983277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23999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55711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24601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15649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67724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colab.research.google.com/drive/1jCg63FO1mcrAxwBQ3YUeoxfwu7ToPbxQ?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7" name="Shape 4"/>
          <p:cNvSpPr/>
          <p:nvPr/>
        </p:nvSpPr>
        <p:spPr>
          <a:xfrm>
            <a:off x="833199" y="5572720"/>
            <a:ext cx="355402" cy="355402"/>
          </a:xfrm>
          <a:prstGeom prst="roundRect">
            <a:avLst>
              <a:gd name="adj" fmla="val 25726039"/>
            </a:avLst>
          </a:prstGeom>
          <a:noFill/>
          <a:ln w="7620">
            <a:solidFill>
              <a:srgbClr val="FFFFFF"/>
            </a:solidFill>
            <a:prstDash val="solid"/>
          </a:ln>
        </p:spPr>
      </p:sp>
      <p:pic>
        <p:nvPicPr>
          <p:cNvPr id="10" name="Image 2" descr="preencoded.png">
            <a:hlinkClick r:id="rId3"/>
          </p:cNvPr>
          <p:cNvPicPr>
            <a:picLocks noChangeAspect="1"/>
          </p:cNvPicPr>
          <p:nvPr/>
        </p:nvPicPr>
        <p:blipFill>
          <a:blip r:embed="rId4"/>
          <a:stretch>
            <a:fillRect/>
          </a:stretch>
        </p:blipFill>
        <p:spPr>
          <a:xfrm>
            <a:off x="19526" y="7680960"/>
            <a:ext cx="2296807" cy="548640"/>
          </a:xfrm>
          <a:prstGeom prst="rect">
            <a:avLst/>
          </a:prstGeom>
        </p:spPr>
      </p:pic>
      <p:pic>
        <p:nvPicPr>
          <p:cNvPr id="11" name="Picture 2" descr="Benefits of Natural Language Processing for the Supply Chain - Blume Global">
            <a:extLst>
              <a:ext uri="{FF2B5EF4-FFF2-40B4-BE49-F238E27FC236}">
                <a16:creationId xmlns:a16="http://schemas.microsoft.com/office/drawing/2014/main" id="{9D51981C-6604-2591-93F1-09852C531A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133" y="502144"/>
            <a:ext cx="11108267" cy="7407416"/>
          </a:xfrm>
          <a:prstGeom prst="rect">
            <a:avLst/>
          </a:prstGeom>
          <a:noFill/>
          <a:extLst>
            <a:ext uri="{909E8E84-426E-40DD-AFC4-6F175D3DCCD1}">
              <a14:hiddenFill xmlns:a14="http://schemas.microsoft.com/office/drawing/2010/main">
                <a:solidFill>
                  <a:srgbClr val="FFFFFF"/>
                </a:solidFill>
              </a14:hiddenFill>
            </a:ext>
          </a:extLst>
        </p:spPr>
      </p:pic>
      <p:sp>
        <p:nvSpPr>
          <p:cNvPr id="9" name="Text 5"/>
          <p:cNvSpPr/>
          <p:nvPr/>
        </p:nvSpPr>
        <p:spPr>
          <a:xfrm>
            <a:off x="10529034" y="7520702"/>
            <a:ext cx="2507694" cy="388858"/>
          </a:xfrm>
          <a:prstGeom prst="rect">
            <a:avLst/>
          </a:prstGeom>
          <a:noFill/>
          <a:ln/>
        </p:spPr>
        <p:txBody>
          <a:bodyPr wrap="none" rtlCol="0" anchor="t"/>
          <a:lstStyle/>
          <a:p>
            <a:pPr marL="0" indent="0" algn="l">
              <a:lnSpc>
                <a:spcPts val="3062"/>
              </a:lnSpc>
              <a:buNone/>
            </a:pPr>
            <a:r>
              <a:rPr lang="en-US" sz="2800" b="1" kern="0" spc="-35" dirty="0">
                <a:solidFill>
                  <a:srgbClr val="272525"/>
                </a:solidFill>
                <a:latin typeface="Inter" pitchFamily="34" charset="0"/>
                <a:ea typeface="Inter" pitchFamily="34" charset="-122"/>
                <a:cs typeface="Inter" pitchFamily="34" charset="-120"/>
              </a:rPr>
              <a:t>by Danko Valderrama A.</a:t>
            </a:r>
            <a:endParaRPr lang="en-US" sz="2800" dirty="0"/>
          </a:p>
        </p:txBody>
      </p:sp>
      <p:pic>
        <p:nvPicPr>
          <p:cNvPr id="14" name="Imagen 13">
            <a:extLst>
              <a:ext uri="{FF2B5EF4-FFF2-40B4-BE49-F238E27FC236}">
                <a16:creationId xmlns:a16="http://schemas.microsoft.com/office/drawing/2014/main" id="{FA836A71-975B-3F3B-3F21-218BFB49EB3D}"/>
              </a:ext>
            </a:extLst>
          </p:cNvPr>
          <p:cNvPicPr>
            <a:picLocks noChangeAspect="1"/>
          </p:cNvPicPr>
          <p:nvPr/>
        </p:nvPicPr>
        <p:blipFill>
          <a:blip r:embed="rId6"/>
          <a:stretch>
            <a:fillRect/>
          </a:stretch>
        </p:blipFill>
        <p:spPr>
          <a:xfrm>
            <a:off x="11825214" y="6325698"/>
            <a:ext cx="818238" cy="1058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4630400" cy="1642533"/>
          </a:xfrm>
          <a:prstGeom prst="rect">
            <a:avLst/>
          </a:prstGeom>
        </p:spPr>
      </p:pic>
      <p:sp>
        <p:nvSpPr>
          <p:cNvPr id="2" name="Text 2">
            <a:extLst>
              <a:ext uri="{FF2B5EF4-FFF2-40B4-BE49-F238E27FC236}">
                <a16:creationId xmlns:a16="http://schemas.microsoft.com/office/drawing/2014/main" id="{BA65916C-C9A9-BF22-ADF7-EF51FDE65C4B}"/>
              </a:ext>
            </a:extLst>
          </p:cNvPr>
          <p:cNvSpPr/>
          <p:nvPr/>
        </p:nvSpPr>
        <p:spPr>
          <a:xfrm>
            <a:off x="508001" y="474079"/>
            <a:ext cx="6708100" cy="694373"/>
          </a:xfrm>
          <a:prstGeom prst="rect">
            <a:avLst/>
          </a:prstGeom>
          <a:noFill/>
          <a:ln/>
        </p:spPr>
        <p:txBody>
          <a:bodyPr wrap="none" rtlCol="0" anchor="t"/>
          <a:lstStyle/>
          <a:p>
            <a:pPr marL="0" indent="0">
              <a:lnSpc>
                <a:spcPts val="5468"/>
              </a:lnSpc>
              <a:buNone/>
            </a:pPr>
            <a:r>
              <a:rPr lang="es-ES" sz="4800" b="1" kern="0" spc="-131" dirty="0">
                <a:solidFill>
                  <a:srgbClr val="000000"/>
                </a:solidFill>
                <a:latin typeface="Inter" pitchFamily="34" charset="0"/>
                <a:ea typeface="Inter" pitchFamily="34" charset="-122"/>
                <a:cs typeface="Inter" pitchFamily="34" charset="-120"/>
              </a:rPr>
              <a:t>NLTK: Natural </a:t>
            </a:r>
            <a:r>
              <a:rPr lang="es-ES" sz="4800" b="1" kern="0" spc="-131" dirty="0" err="1">
                <a:solidFill>
                  <a:srgbClr val="000000"/>
                </a:solidFill>
                <a:latin typeface="Inter" pitchFamily="34" charset="0"/>
                <a:ea typeface="Inter" pitchFamily="34" charset="-122"/>
                <a:cs typeface="Inter" pitchFamily="34" charset="-120"/>
              </a:rPr>
              <a:t>Language</a:t>
            </a:r>
            <a:r>
              <a:rPr lang="es-ES" sz="4800" b="1" kern="0" spc="-131" dirty="0">
                <a:solidFill>
                  <a:srgbClr val="000000"/>
                </a:solidFill>
                <a:latin typeface="Inter" pitchFamily="34" charset="0"/>
                <a:ea typeface="Inter" pitchFamily="34" charset="-122"/>
                <a:cs typeface="Inter" pitchFamily="34" charset="-120"/>
              </a:rPr>
              <a:t> </a:t>
            </a:r>
            <a:r>
              <a:rPr lang="es-ES" sz="4800" b="1" kern="0" spc="-131" dirty="0" err="1">
                <a:solidFill>
                  <a:srgbClr val="000000"/>
                </a:solidFill>
                <a:latin typeface="Inter" pitchFamily="34" charset="0"/>
                <a:ea typeface="Inter" pitchFamily="34" charset="-122"/>
                <a:cs typeface="Inter" pitchFamily="34" charset="-120"/>
              </a:rPr>
              <a:t>Toolkit</a:t>
            </a:r>
            <a:endParaRPr lang="en-US" sz="4800" dirty="0"/>
          </a:p>
        </p:txBody>
      </p:sp>
      <p:pic>
        <p:nvPicPr>
          <p:cNvPr id="3" name="Imagen 2">
            <a:extLst>
              <a:ext uri="{FF2B5EF4-FFF2-40B4-BE49-F238E27FC236}">
                <a16:creationId xmlns:a16="http://schemas.microsoft.com/office/drawing/2014/main" id="{19602F61-1855-E075-C578-A757608EEADA}"/>
              </a:ext>
            </a:extLst>
          </p:cNvPr>
          <p:cNvPicPr>
            <a:picLocks noChangeAspect="1"/>
          </p:cNvPicPr>
          <p:nvPr/>
        </p:nvPicPr>
        <p:blipFill>
          <a:blip r:embed="rId4"/>
          <a:stretch>
            <a:fillRect/>
          </a:stretch>
        </p:blipFill>
        <p:spPr>
          <a:xfrm>
            <a:off x="5839814" y="4251712"/>
            <a:ext cx="2084673" cy="2277315"/>
          </a:xfrm>
          <a:prstGeom prst="rect">
            <a:avLst/>
          </a:prstGeom>
        </p:spPr>
      </p:pic>
      <p:sp>
        <p:nvSpPr>
          <p:cNvPr id="10" name="CuadroTexto 9">
            <a:extLst>
              <a:ext uri="{FF2B5EF4-FFF2-40B4-BE49-F238E27FC236}">
                <a16:creationId xmlns:a16="http://schemas.microsoft.com/office/drawing/2014/main" id="{30879E84-F0C7-68B0-29B7-44A74C00FE64}"/>
              </a:ext>
            </a:extLst>
          </p:cNvPr>
          <p:cNvSpPr txBox="1"/>
          <p:nvPr/>
        </p:nvSpPr>
        <p:spPr>
          <a:xfrm>
            <a:off x="422083" y="1949303"/>
            <a:ext cx="13786234" cy="1015663"/>
          </a:xfrm>
          <a:prstGeom prst="rect">
            <a:avLst/>
          </a:prstGeom>
          <a:noFill/>
        </p:spPr>
        <p:txBody>
          <a:bodyPr wrap="square">
            <a:spAutoFit/>
          </a:bodyPr>
          <a:lstStyle/>
          <a:p>
            <a:r>
              <a:rPr lang="es-ES" sz="2000" dirty="0"/>
              <a:t>Es una biblioteca de Python líder para el procesamiento del lenguaje natural (PLN). Proporciona herramientas fáciles de usar para la construcción de programas de computadora que trabajan con datos de lenguaje humano, como texto. Es ampliamente utilizado en la academia para enseñar y en la industria para el desarrollo de prototipos y la implementación de aplicaciones de PLN.</a:t>
            </a:r>
          </a:p>
        </p:txBody>
      </p:sp>
      <p:sp>
        <p:nvSpPr>
          <p:cNvPr id="24" name="CuadroTexto 23">
            <a:extLst>
              <a:ext uri="{FF2B5EF4-FFF2-40B4-BE49-F238E27FC236}">
                <a16:creationId xmlns:a16="http://schemas.microsoft.com/office/drawing/2014/main" id="{D4158E99-CC77-9039-F226-827AB591323D}"/>
              </a:ext>
            </a:extLst>
          </p:cNvPr>
          <p:cNvSpPr txBox="1"/>
          <p:nvPr/>
        </p:nvSpPr>
        <p:spPr>
          <a:xfrm>
            <a:off x="10855516" y="3313195"/>
            <a:ext cx="238885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b="1" dirty="0" err="1"/>
              <a:t>nltk.tag</a:t>
            </a:r>
            <a:r>
              <a:rPr lang="es-ES" b="1" dirty="0"/>
              <a:t> </a:t>
            </a:r>
            <a:r>
              <a:rPr lang="es-ES" dirty="0"/>
              <a:t>🏷️ - Asigna partes del discurso a palabras, como sustantivos, verbos, adjetivos, etc.</a:t>
            </a:r>
          </a:p>
        </p:txBody>
      </p:sp>
      <p:sp>
        <p:nvSpPr>
          <p:cNvPr id="29" name="CuadroTexto 28">
            <a:extLst>
              <a:ext uri="{FF2B5EF4-FFF2-40B4-BE49-F238E27FC236}">
                <a16:creationId xmlns:a16="http://schemas.microsoft.com/office/drawing/2014/main" id="{914C3835-127E-1793-DD98-D3986197A9F5}"/>
              </a:ext>
            </a:extLst>
          </p:cNvPr>
          <p:cNvSpPr txBox="1"/>
          <p:nvPr/>
        </p:nvSpPr>
        <p:spPr>
          <a:xfrm>
            <a:off x="2072459" y="5085945"/>
            <a:ext cx="238884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b="1" dirty="0" err="1"/>
              <a:t>nltk.tokenize</a:t>
            </a:r>
            <a:r>
              <a:rPr lang="es-ES" b="1" dirty="0"/>
              <a:t> </a:t>
            </a:r>
            <a:r>
              <a:rPr lang="es-ES" dirty="0"/>
              <a:t>🗨️ - Divide el texto en frases, palabras o </a:t>
            </a:r>
            <a:r>
              <a:rPr lang="es-ES" dirty="0" err="1"/>
              <a:t>sub-palabras</a:t>
            </a:r>
            <a:r>
              <a:rPr lang="es-ES" dirty="0"/>
              <a:t>, esencial para la estructura del texto.</a:t>
            </a:r>
          </a:p>
        </p:txBody>
      </p:sp>
      <p:sp>
        <p:nvSpPr>
          <p:cNvPr id="33" name="CuadroTexto 32">
            <a:extLst>
              <a:ext uri="{FF2B5EF4-FFF2-40B4-BE49-F238E27FC236}">
                <a16:creationId xmlns:a16="http://schemas.microsoft.com/office/drawing/2014/main" id="{36A2EC53-1D18-7A10-485D-3CCB83629705}"/>
              </a:ext>
            </a:extLst>
          </p:cNvPr>
          <p:cNvSpPr txBox="1"/>
          <p:nvPr/>
        </p:nvSpPr>
        <p:spPr>
          <a:xfrm>
            <a:off x="2012881" y="3077812"/>
            <a:ext cx="3190060" cy="147732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1" dirty="0" err="1"/>
              <a:t>nltk.chunk</a:t>
            </a:r>
            <a:r>
              <a:rPr lang="es-ES" b="1" dirty="0"/>
              <a:t> </a:t>
            </a:r>
            <a:r>
              <a:rPr lang="es-ES" dirty="0"/>
              <a:t>🧩 - Utiliza expresiones regulares o árboles de análisis para extraer frases nominales o estructuras similares del texto.</a:t>
            </a:r>
          </a:p>
        </p:txBody>
      </p:sp>
      <p:sp>
        <p:nvSpPr>
          <p:cNvPr id="37" name="CuadroTexto 36">
            <a:extLst>
              <a:ext uri="{FF2B5EF4-FFF2-40B4-BE49-F238E27FC236}">
                <a16:creationId xmlns:a16="http://schemas.microsoft.com/office/drawing/2014/main" id="{5375EFDF-E1A2-CDC9-FD7C-5D3FA41DC671}"/>
              </a:ext>
            </a:extLst>
          </p:cNvPr>
          <p:cNvSpPr txBox="1"/>
          <p:nvPr/>
        </p:nvSpPr>
        <p:spPr>
          <a:xfrm>
            <a:off x="1398873" y="7160923"/>
            <a:ext cx="3217334"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ES" b="1" dirty="0" err="1"/>
              <a:t>nltk.corpus</a:t>
            </a:r>
            <a:r>
              <a:rPr lang="es-ES" b="1" dirty="0"/>
              <a:t> </a:t>
            </a:r>
            <a:r>
              <a:rPr lang="es-ES" dirty="0"/>
              <a:t>📚 - Colección de textos y </a:t>
            </a:r>
            <a:r>
              <a:rPr lang="es-ES" dirty="0" err="1"/>
              <a:t>corpora</a:t>
            </a:r>
            <a:r>
              <a:rPr lang="es-ES" dirty="0"/>
              <a:t> que sirven como muestras de lenguaje real.</a:t>
            </a:r>
          </a:p>
        </p:txBody>
      </p:sp>
      <p:sp>
        <p:nvSpPr>
          <p:cNvPr id="41" name="CuadroTexto 40">
            <a:extLst>
              <a:ext uri="{FF2B5EF4-FFF2-40B4-BE49-F238E27FC236}">
                <a16:creationId xmlns:a16="http://schemas.microsoft.com/office/drawing/2014/main" id="{EA42C861-29A9-87F2-5633-277BA908C4F1}"/>
              </a:ext>
            </a:extLst>
          </p:cNvPr>
          <p:cNvSpPr txBox="1"/>
          <p:nvPr/>
        </p:nvSpPr>
        <p:spPr>
          <a:xfrm>
            <a:off x="9650124" y="5362944"/>
            <a:ext cx="2558181"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 b="1" dirty="0" err="1"/>
              <a:t>nltk.stem</a:t>
            </a:r>
            <a:r>
              <a:rPr lang="es-ES" b="1" dirty="0"/>
              <a:t> </a:t>
            </a:r>
            <a:r>
              <a:rPr lang="es-ES" dirty="0"/>
              <a:t>✂️ - Reduce las palabras a su raíz o base, eliminando prefijos y sufijos.</a:t>
            </a:r>
          </a:p>
        </p:txBody>
      </p:sp>
      <p:sp>
        <p:nvSpPr>
          <p:cNvPr id="45" name="CuadroTexto 44">
            <a:extLst>
              <a:ext uri="{FF2B5EF4-FFF2-40B4-BE49-F238E27FC236}">
                <a16:creationId xmlns:a16="http://schemas.microsoft.com/office/drawing/2014/main" id="{23D33FDB-A547-291A-1933-6A1D9D0AF466}"/>
              </a:ext>
            </a:extLst>
          </p:cNvPr>
          <p:cNvSpPr txBox="1"/>
          <p:nvPr/>
        </p:nvSpPr>
        <p:spPr>
          <a:xfrm>
            <a:off x="8923865" y="7166152"/>
            <a:ext cx="3623735"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ES" b="1" dirty="0" err="1"/>
              <a:t>nltk.translate</a:t>
            </a:r>
            <a:r>
              <a:rPr lang="es-ES" b="1" dirty="0"/>
              <a:t> </a:t>
            </a:r>
            <a:r>
              <a:rPr lang="es-ES" dirty="0"/>
              <a:t>🈳 - Funciones y algoritmos para trabajar con traducción automática y bilingüismo.</a:t>
            </a:r>
          </a:p>
        </p:txBody>
      </p:sp>
      <p:sp>
        <p:nvSpPr>
          <p:cNvPr id="49" name="CuadroTexto 48">
            <a:extLst>
              <a:ext uri="{FF2B5EF4-FFF2-40B4-BE49-F238E27FC236}">
                <a16:creationId xmlns:a16="http://schemas.microsoft.com/office/drawing/2014/main" id="{7DEB22BF-25BA-CF35-58B3-221151CBD73C}"/>
              </a:ext>
            </a:extLst>
          </p:cNvPr>
          <p:cNvSpPr txBox="1"/>
          <p:nvPr/>
        </p:nvSpPr>
        <p:spPr>
          <a:xfrm>
            <a:off x="8254376" y="3144657"/>
            <a:ext cx="1964267"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b="1" dirty="0" err="1"/>
              <a:t>nltk.inference</a:t>
            </a:r>
            <a:r>
              <a:rPr lang="es-ES" b="1" dirty="0"/>
              <a:t> </a:t>
            </a:r>
            <a:r>
              <a:rPr lang="es-ES" dirty="0"/>
              <a:t>🕵️‍♂️ - Herramientas para trabajar con lógica e inferencia en textos.</a:t>
            </a:r>
          </a:p>
        </p:txBody>
      </p:sp>
      <p:sp>
        <p:nvSpPr>
          <p:cNvPr id="53" name="CuadroTexto 52">
            <a:extLst>
              <a:ext uri="{FF2B5EF4-FFF2-40B4-BE49-F238E27FC236}">
                <a16:creationId xmlns:a16="http://schemas.microsoft.com/office/drawing/2014/main" id="{AD1A2798-E1F1-1D43-939E-6685A371CDE3}"/>
              </a:ext>
            </a:extLst>
          </p:cNvPr>
          <p:cNvSpPr txBox="1"/>
          <p:nvPr/>
        </p:nvSpPr>
        <p:spPr>
          <a:xfrm>
            <a:off x="5273484" y="7166152"/>
            <a:ext cx="3217334"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b="1" dirty="0" err="1"/>
              <a:t>nltk.sentiment</a:t>
            </a:r>
            <a:r>
              <a:rPr lang="es-ES" b="1" dirty="0"/>
              <a:t> </a:t>
            </a:r>
            <a:r>
              <a:rPr lang="es-ES" dirty="0"/>
              <a:t>😃😠 - Analiza el sentimiento de un texto, como positivo o negativo.</a:t>
            </a:r>
          </a:p>
        </p:txBody>
      </p:sp>
      <p:cxnSp>
        <p:nvCxnSpPr>
          <p:cNvPr id="55" name="Conector recto de flecha 54">
            <a:extLst>
              <a:ext uri="{FF2B5EF4-FFF2-40B4-BE49-F238E27FC236}">
                <a16:creationId xmlns:a16="http://schemas.microsoft.com/office/drawing/2014/main" id="{17EB86C5-D44D-6D69-4CC1-57612B7E55EA}"/>
              </a:ext>
            </a:extLst>
          </p:cNvPr>
          <p:cNvCxnSpPr>
            <a:cxnSpLocks/>
          </p:cNvCxnSpPr>
          <p:nvPr/>
        </p:nvCxnSpPr>
        <p:spPr>
          <a:xfrm flipH="1">
            <a:off x="4616207" y="5503904"/>
            <a:ext cx="1223607" cy="842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E8CC0901-7D9E-1AAF-1408-0A34E68BAE56}"/>
              </a:ext>
            </a:extLst>
          </p:cNvPr>
          <p:cNvCxnSpPr>
            <a:cxnSpLocks/>
          </p:cNvCxnSpPr>
          <p:nvPr/>
        </p:nvCxnSpPr>
        <p:spPr>
          <a:xfrm flipH="1">
            <a:off x="4700496" y="5987137"/>
            <a:ext cx="1403741" cy="949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4CA05C1F-36A6-CB9B-233F-FB41F9F38FB0}"/>
              </a:ext>
            </a:extLst>
          </p:cNvPr>
          <p:cNvCxnSpPr>
            <a:cxnSpLocks/>
          </p:cNvCxnSpPr>
          <p:nvPr/>
        </p:nvCxnSpPr>
        <p:spPr>
          <a:xfrm>
            <a:off x="7585389" y="5975621"/>
            <a:ext cx="1117012" cy="9884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1B9DD4E6-D043-C657-6877-472180B4AE33}"/>
              </a:ext>
            </a:extLst>
          </p:cNvPr>
          <p:cNvCxnSpPr>
            <a:cxnSpLocks/>
          </p:cNvCxnSpPr>
          <p:nvPr/>
        </p:nvCxnSpPr>
        <p:spPr>
          <a:xfrm>
            <a:off x="7924487" y="5558963"/>
            <a:ext cx="1541246" cy="4913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1F0E2CBE-DF69-E3D5-6087-42FE40E4037E}"/>
              </a:ext>
            </a:extLst>
          </p:cNvPr>
          <p:cNvCxnSpPr>
            <a:cxnSpLocks/>
          </p:cNvCxnSpPr>
          <p:nvPr/>
        </p:nvCxnSpPr>
        <p:spPr>
          <a:xfrm flipV="1">
            <a:off x="7810962" y="4649812"/>
            <a:ext cx="2924770" cy="5445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F188F402-3775-F7C9-39BE-82048F3CB373}"/>
              </a:ext>
            </a:extLst>
          </p:cNvPr>
          <p:cNvCxnSpPr>
            <a:cxnSpLocks/>
          </p:cNvCxnSpPr>
          <p:nvPr/>
        </p:nvCxnSpPr>
        <p:spPr>
          <a:xfrm flipV="1">
            <a:off x="7484533" y="4318602"/>
            <a:ext cx="539671" cy="381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F545CEBA-9386-0FC3-2FC6-0ECE08439CE9}"/>
              </a:ext>
            </a:extLst>
          </p:cNvPr>
          <p:cNvCxnSpPr>
            <a:cxnSpLocks/>
          </p:cNvCxnSpPr>
          <p:nvPr/>
        </p:nvCxnSpPr>
        <p:spPr>
          <a:xfrm flipH="1" flipV="1">
            <a:off x="5433113" y="4509102"/>
            <a:ext cx="786747" cy="2814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Conector recto de flecha 1036">
            <a:extLst>
              <a:ext uri="{FF2B5EF4-FFF2-40B4-BE49-F238E27FC236}">
                <a16:creationId xmlns:a16="http://schemas.microsoft.com/office/drawing/2014/main" id="{C129A94C-E615-53A5-C42E-5E5D4AC3E48D}"/>
              </a:ext>
            </a:extLst>
          </p:cNvPr>
          <p:cNvCxnSpPr>
            <a:cxnSpLocks/>
            <a:stCxn id="3" idx="2"/>
          </p:cNvCxnSpPr>
          <p:nvPr/>
        </p:nvCxnSpPr>
        <p:spPr>
          <a:xfrm>
            <a:off x="6882151" y="6529027"/>
            <a:ext cx="0" cy="4813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4630400" cy="1642533"/>
          </a:xfrm>
          <a:prstGeom prst="rect">
            <a:avLst/>
          </a:prstGeom>
        </p:spPr>
      </p:pic>
      <p:sp>
        <p:nvSpPr>
          <p:cNvPr id="2" name="Text 2">
            <a:extLst>
              <a:ext uri="{FF2B5EF4-FFF2-40B4-BE49-F238E27FC236}">
                <a16:creationId xmlns:a16="http://schemas.microsoft.com/office/drawing/2014/main" id="{BA65916C-C9A9-BF22-ADF7-EF51FDE65C4B}"/>
              </a:ext>
            </a:extLst>
          </p:cNvPr>
          <p:cNvSpPr/>
          <p:nvPr/>
        </p:nvSpPr>
        <p:spPr>
          <a:xfrm>
            <a:off x="508001" y="474079"/>
            <a:ext cx="6708100" cy="694373"/>
          </a:xfrm>
          <a:prstGeom prst="rect">
            <a:avLst/>
          </a:prstGeom>
          <a:noFill/>
          <a:ln/>
        </p:spPr>
        <p:txBody>
          <a:bodyPr wrap="none" rtlCol="0" anchor="t"/>
          <a:lstStyle/>
          <a:p>
            <a:pPr marL="0" indent="0">
              <a:lnSpc>
                <a:spcPts val="5468"/>
              </a:lnSpc>
              <a:buNone/>
            </a:pPr>
            <a:r>
              <a:rPr lang="es-ES" sz="4800" b="1" kern="0" spc="-131" dirty="0" err="1">
                <a:solidFill>
                  <a:srgbClr val="000000"/>
                </a:solidFill>
                <a:latin typeface="Inter" pitchFamily="34" charset="0"/>
                <a:ea typeface="Inter" pitchFamily="34" charset="-122"/>
                <a:cs typeface="Inter" pitchFamily="34" charset="-120"/>
              </a:rPr>
              <a:t>spaCy</a:t>
            </a:r>
            <a:endParaRPr lang="en-US" sz="4800" dirty="0"/>
          </a:p>
        </p:txBody>
      </p:sp>
      <p:sp>
        <p:nvSpPr>
          <p:cNvPr id="10" name="CuadroTexto 9">
            <a:extLst>
              <a:ext uri="{FF2B5EF4-FFF2-40B4-BE49-F238E27FC236}">
                <a16:creationId xmlns:a16="http://schemas.microsoft.com/office/drawing/2014/main" id="{30879E84-F0C7-68B0-29B7-44A74C00FE64}"/>
              </a:ext>
            </a:extLst>
          </p:cNvPr>
          <p:cNvSpPr txBox="1"/>
          <p:nvPr/>
        </p:nvSpPr>
        <p:spPr>
          <a:xfrm>
            <a:off x="422083" y="1949303"/>
            <a:ext cx="13786234" cy="1015663"/>
          </a:xfrm>
          <a:prstGeom prst="rect">
            <a:avLst/>
          </a:prstGeom>
          <a:noFill/>
        </p:spPr>
        <p:txBody>
          <a:bodyPr wrap="square">
            <a:spAutoFit/>
          </a:bodyPr>
          <a:lstStyle/>
          <a:p>
            <a:r>
              <a:rPr lang="es-ES" sz="2000" dirty="0" err="1"/>
              <a:t>spaCy</a:t>
            </a:r>
            <a:r>
              <a:rPr lang="es-ES" sz="2000" dirty="0"/>
              <a:t> es otra biblioteca de procesamiento de lenguaje natural para Python. “</a:t>
            </a:r>
            <a:r>
              <a:rPr lang="es-ES" sz="2000" dirty="0" err="1"/>
              <a:t>spaCy</a:t>
            </a:r>
            <a:r>
              <a:rPr lang="es-ES" sz="2000" dirty="0"/>
              <a:t>" no es un acrónimo sino un nombre propio. No tiene un significado específico, pero sí refleja la funcionalidad de la biblioteca: es una herramienta "espaciosa" en el sentido de que es amplia y robusta, diseñada para manejar grandes volúmenes de texto de forma eficiente </a:t>
            </a:r>
          </a:p>
        </p:txBody>
      </p:sp>
      <p:sp>
        <p:nvSpPr>
          <p:cNvPr id="24" name="CuadroTexto 23">
            <a:extLst>
              <a:ext uri="{FF2B5EF4-FFF2-40B4-BE49-F238E27FC236}">
                <a16:creationId xmlns:a16="http://schemas.microsoft.com/office/drawing/2014/main" id="{D4158E99-CC77-9039-F226-827AB591323D}"/>
              </a:ext>
            </a:extLst>
          </p:cNvPr>
          <p:cNvSpPr txBox="1"/>
          <p:nvPr/>
        </p:nvSpPr>
        <p:spPr>
          <a:xfrm>
            <a:off x="7924487" y="3077812"/>
            <a:ext cx="6519646" cy="136101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pP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doc.ents</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 Extrae entidades nombradas como personas, organizaciones o lugares. Ejemplo: </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doc.ents</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para obtener todas las entidades en </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doc</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s-ES" dirty="0"/>
              <a:t>.</a:t>
            </a:r>
          </a:p>
        </p:txBody>
      </p:sp>
      <p:sp>
        <p:nvSpPr>
          <p:cNvPr id="29" name="CuadroTexto 28">
            <a:extLst>
              <a:ext uri="{FF2B5EF4-FFF2-40B4-BE49-F238E27FC236}">
                <a16:creationId xmlns:a16="http://schemas.microsoft.com/office/drawing/2014/main" id="{914C3835-127E-1793-DD98-D3986197A9F5}"/>
              </a:ext>
            </a:extLst>
          </p:cNvPr>
          <p:cNvSpPr txBox="1"/>
          <p:nvPr/>
        </p:nvSpPr>
        <p:spPr>
          <a:xfrm>
            <a:off x="416604" y="4903078"/>
            <a:ext cx="4313149" cy="126464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800"/>
              </a:spcAft>
            </a:pP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nlp</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 Procesa un texto y ejecuta la cadena de procesamiento del modelo sobre él. Ejemplo: </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doc</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nlp</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This</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 a </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sentence</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para procesar la oración.</a:t>
            </a:r>
          </a:p>
        </p:txBody>
      </p:sp>
      <p:sp>
        <p:nvSpPr>
          <p:cNvPr id="33" name="CuadroTexto 32">
            <a:extLst>
              <a:ext uri="{FF2B5EF4-FFF2-40B4-BE49-F238E27FC236}">
                <a16:creationId xmlns:a16="http://schemas.microsoft.com/office/drawing/2014/main" id="{36A2EC53-1D18-7A10-485D-3CCB83629705}"/>
              </a:ext>
            </a:extLst>
          </p:cNvPr>
          <p:cNvSpPr txBox="1"/>
          <p:nvPr/>
        </p:nvSpPr>
        <p:spPr>
          <a:xfrm>
            <a:off x="422083" y="3295042"/>
            <a:ext cx="4780858"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dirty="0" err="1"/>
              <a:t>spaCy.load</a:t>
            </a:r>
            <a:r>
              <a:rPr lang="es-ES" dirty="0"/>
              <a:t> 📂 - Carga un modelo de lenguaje específico. Ejemplo: </a:t>
            </a:r>
            <a:r>
              <a:rPr lang="es-ES" dirty="0" err="1"/>
              <a:t>nlp</a:t>
            </a:r>
            <a:r>
              <a:rPr lang="es-ES" dirty="0"/>
              <a:t> = </a:t>
            </a:r>
            <a:r>
              <a:rPr lang="es-ES" dirty="0" err="1"/>
              <a:t>spacy.load</a:t>
            </a:r>
            <a:r>
              <a:rPr lang="es-ES" dirty="0"/>
              <a:t>(‘</a:t>
            </a:r>
            <a:r>
              <a:rPr lang="es-ES" dirty="0" err="1"/>
              <a:t>es_core_web_sm</a:t>
            </a:r>
            <a:r>
              <a:rPr lang="es-ES" dirty="0"/>
              <a:t>’) para cargar el modelo en español.</a:t>
            </a:r>
          </a:p>
        </p:txBody>
      </p:sp>
      <p:sp>
        <p:nvSpPr>
          <p:cNvPr id="41" name="CuadroTexto 40">
            <a:extLst>
              <a:ext uri="{FF2B5EF4-FFF2-40B4-BE49-F238E27FC236}">
                <a16:creationId xmlns:a16="http://schemas.microsoft.com/office/drawing/2014/main" id="{EA42C861-29A9-87F2-5633-277BA908C4F1}"/>
              </a:ext>
            </a:extLst>
          </p:cNvPr>
          <p:cNvSpPr txBox="1"/>
          <p:nvPr/>
        </p:nvSpPr>
        <p:spPr>
          <a:xfrm>
            <a:off x="9729196" y="4989593"/>
            <a:ext cx="4535494" cy="96827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07000"/>
              </a:lnSpc>
              <a:spcAft>
                <a:spcPts val="800"/>
              </a:spcAft>
            </a:pP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doc.sents</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 Divide un documento en oraciones. Ejemplo: </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doc.sents</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para obtener una lista de oraciones del </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doc</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5" name="CuadroTexto 44">
            <a:extLst>
              <a:ext uri="{FF2B5EF4-FFF2-40B4-BE49-F238E27FC236}">
                <a16:creationId xmlns:a16="http://schemas.microsoft.com/office/drawing/2014/main" id="{23D33FDB-A547-291A-1933-6A1D9D0AF466}"/>
              </a:ext>
            </a:extLst>
          </p:cNvPr>
          <p:cNvSpPr txBox="1"/>
          <p:nvPr/>
        </p:nvSpPr>
        <p:spPr>
          <a:xfrm>
            <a:off x="9008534" y="6686306"/>
            <a:ext cx="5002156" cy="96827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07000"/>
              </a:lnSpc>
              <a:spcAft>
                <a:spcPts val="800"/>
              </a:spcAft>
            </a:pP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Token.lemma</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_</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 Obtiene la forma base de una palabra. Ejemplo: </a:t>
            </a:r>
            <a:r>
              <a:rPr lang="es-ES" sz="1800" b="1" kern="100" dirty="0" err="1">
                <a:effectLst/>
                <a:latin typeface="Calibri" panose="020F0502020204030204" pitchFamily="34" charset="0"/>
                <a:ea typeface="Calibri" panose="020F0502020204030204" pitchFamily="34" charset="0"/>
                <a:cs typeface="Times New Roman" panose="02020603050405020304" pitchFamily="18" charset="0"/>
              </a:rPr>
              <a:t>token.lemma</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_</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para cada </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token</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en </a:t>
            </a: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doc</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53" name="CuadroTexto 52">
            <a:extLst>
              <a:ext uri="{FF2B5EF4-FFF2-40B4-BE49-F238E27FC236}">
                <a16:creationId xmlns:a16="http://schemas.microsoft.com/office/drawing/2014/main" id="{AD1A2798-E1F1-1D43-939E-6685A371CDE3}"/>
              </a:ext>
            </a:extLst>
          </p:cNvPr>
          <p:cNvSpPr txBox="1"/>
          <p:nvPr/>
        </p:nvSpPr>
        <p:spPr>
          <a:xfrm>
            <a:off x="969671" y="6643247"/>
            <a:ext cx="5560862" cy="12646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pP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Doc</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Span</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Token </a:t>
            </a:r>
            <a:r>
              <a:rPr lang="es-ES"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 Proporciona contenedores para acceder a información sobre el texto, como palabras individuales o grupos de palabras. Ejemplo: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Doc</a:t>
            </a:r>
            <a:r>
              <a:rPr lang="es-ES" kern="100" dirty="0">
                <a:latin typeface="Calibri" panose="020F0502020204030204" pitchFamily="34" charset="0"/>
                <a:ea typeface="Calibri" panose="020F0502020204030204" pitchFamily="34" charset="0"/>
                <a:cs typeface="Times New Roman" panose="02020603050405020304" pitchFamily="18" charset="0"/>
              </a:rPr>
              <a:t> es un</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objeto que contiene el texto procesado.</a:t>
            </a:r>
            <a:endParaRPr lang="es-ES" dirty="0"/>
          </a:p>
        </p:txBody>
      </p:sp>
      <p:cxnSp>
        <p:nvCxnSpPr>
          <p:cNvPr id="55" name="Conector recto de flecha 54">
            <a:extLst>
              <a:ext uri="{FF2B5EF4-FFF2-40B4-BE49-F238E27FC236}">
                <a16:creationId xmlns:a16="http://schemas.microsoft.com/office/drawing/2014/main" id="{17EB86C5-D44D-6D69-4CC1-57612B7E55EA}"/>
              </a:ext>
            </a:extLst>
          </p:cNvPr>
          <p:cNvCxnSpPr>
            <a:cxnSpLocks/>
          </p:cNvCxnSpPr>
          <p:nvPr/>
        </p:nvCxnSpPr>
        <p:spPr>
          <a:xfrm flipH="1" flipV="1">
            <a:off x="4899821" y="5473732"/>
            <a:ext cx="426322" cy="616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E8CC0901-7D9E-1AAF-1408-0A34E68BAE56}"/>
              </a:ext>
            </a:extLst>
          </p:cNvPr>
          <p:cNvCxnSpPr>
            <a:cxnSpLocks/>
          </p:cNvCxnSpPr>
          <p:nvPr/>
        </p:nvCxnSpPr>
        <p:spPr>
          <a:xfrm flipH="1">
            <a:off x="5536925" y="5987137"/>
            <a:ext cx="277751" cy="4818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4CA05C1F-36A6-CB9B-233F-FB41F9F38FB0}"/>
              </a:ext>
            </a:extLst>
          </p:cNvPr>
          <p:cNvCxnSpPr>
            <a:cxnSpLocks/>
          </p:cNvCxnSpPr>
          <p:nvPr/>
        </p:nvCxnSpPr>
        <p:spPr>
          <a:xfrm>
            <a:off x="8099869" y="6280297"/>
            <a:ext cx="715857" cy="6837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1B9DD4E6-D043-C657-6877-472180B4AE33}"/>
              </a:ext>
            </a:extLst>
          </p:cNvPr>
          <p:cNvCxnSpPr>
            <a:cxnSpLocks/>
          </p:cNvCxnSpPr>
          <p:nvPr/>
        </p:nvCxnSpPr>
        <p:spPr>
          <a:xfrm>
            <a:off x="8702401" y="5504565"/>
            <a:ext cx="8818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F188F402-3775-F7C9-39BE-82048F3CB373}"/>
              </a:ext>
            </a:extLst>
          </p:cNvPr>
          <p:cNvCxnSpPr>
            <a:cxnSpLocks/>
          </p:cNvCxnSpPr>
          <p:nvPr/>
        </p:nvCxnSpPr>
        <p:spPr>
          <a:xfrm flipV="1">
            <a:off x="6874934" y="4001149"/>
            <a:ext cx="786747" cy="9884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F545CEBA-9386-0FC3-2FC6-0ECE08439CE9}"/>
              </a:ext>
            </a:extLst>
          </p:cNvPr>
          <p:cNvCxnSpPr>
            <a:cxnSpLocks/>
          </p:cNvCxnSpPr>
          <p:nvPr/>
        </p:nvCxnSpPr>
        <p:spPr>
          <a:xfrm flipH="1" flipV="1">
            <a:off x="5274765" y="4001149"/>
            <a:ext cx="1016919" cy="9085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2" descr="spaCy - Wikipedia, la enciclopedia libre">
            <a:extLst>
              <a:ext uri="{FF2B5EF4-FFF2-40B4-BE49-F238E27FC236}">
                <a16:creationId xmlns:a16="http://schemas.microsoft.com/office/drawing/2014/main" id="{C8ECBEFB-BB62-B82B-3FEE-E447D1F00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801" y="5056896"/>
            <a:ext cx="2676942" cy="95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3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862667" cy="8229600"/>
          </a:xfrm>
          <a:prstGeom prst="rect">
            <a:avLst/>
          </a:prstGeom>
        </p:spPr>
      </p:pic>
      <p:sp>
        <p:nvSpPr>
          <p:cNvPr id="2" name="Text 2">
            <a:extLst>
              <a:ext uri="{FF2B5EF4-FFF2-40B4-BE49-F238E27FC236}">
                <a16:creationId xmlns:a16="http://schemas.microsoft.com/office/drawing/2014/main" id="{9E5A3C7F-1356-0FBA-4EDC-1C78530F25D6}"/>
              </a:ext>
            </a:extLst>
          </p:cNvPr>
          <p:cNvSpPr/>
          <p:nvPr/>
        </p:nvSpPr>
        <p:spPr>
          <a:xfrm>
            <a:off x="2148033" y="570586"/>
            <a:ext cx="6708100" cy="694373"/>
          </a:xfrm>
          <a:prstGeom prst="rect">
            <a:avLst/>
          </a:prstGeom>
          <a:noFill/>
          <a:ln/>
        </p:spPr>
        <p:txBody>
          <a:bodyPr wrap="none" rtlCol="0" anchor="t"/>
          <a:lstStyle/>
          <a:p>
            <a:pPr marL="0" indent="0">
              <a:lnSpc>
                <a:spcPts val="5468"/>
              </a:lnSpc>
              <a:buNone/>
            </a:pPr>
            <a:r>
              <a:rPr lang="es-ES" sz="4800" b="1" kern="0" spc="-131" dirty="0" err="1">
                <a:solidFill>
                  <a:srgbClr val="000000"/>
                </a:solidFill>
                <a:latin typeface="Inter" pitchFamily="34" charset="0"/>
                <a:ea typeface="Inter" pitchFamily="34" charset="-122"/>
                <a:cs typeface="Inter" pitchFamily="34" charset="-120"/>
              </a:rPr>
              <a:t>Chatbot</a:t>
            </a:r>
            <a:r>
              <a:rPr lang="es-ES" sz="4800" b="1" kern="0" spc="-131" dirty="0">
                <a:solidFill>
                  <a:srgbClr val="000000"/>
                </a:solidFill>
                <a:latin typeface="Inter" pitchFamily="34" charset="0"/>
                <a:ea typeface="Inter" pitchFamily="34" charset="-122"/>
                <a:cs typeface="Inter" pitchFamily="34" charset="-120"/>
              </a:rPr>
              <a:t> con NLTK</a:t>
            </a:r>
            <a:endParaRPr lang="en-US" sz="4800" dirty="0"/>
          </a:p>
        </p:txBody>
      </p:sp>
      <p:sp>
        <p:nvSpPr>
          <p:cNvPr id="8" name="CuadroTexto 7">
            <a:extLst>
              <a:ext uri="{FF2B5EF4-FFF2-40B4-BE49-F238E27FC236}">
                <a16:creationId xmlns:a16="http://schemas.microsoft.com/office/drawing/2014/main" id="{C6A5116F-A4B8-ED76-32A0-BC90C71B1975}"/>
              </a:ext>
            </a:extLst>
          </p:cNvPr>
          <p:cNvSpPr txBox="1"/>
          <p:nvPr/>
        </p:nvSpPr>
        <p:spPr>
          <a:xfrm>
            <a:off x="2148032" y="1611376"/>
            <a:ext cx="10755167" cy="736355"/>
          </a:xfrm>
          <a:prstGeom prst="rect">
            <a:avLst/>
          </a:prstGeom>
          <a:noFill/>
        </p:spPr>
        <p:txBody>
          <a:bodyPr wrap="square">
            <a:spAutoFit/>
          </a:bodyPr>
          <a:lstStyle/>
          <a:p>
            <a:pPr>
              <a:lnSpc>
                <a:spcPct val="107000"/>
              </a:lnSpc>
              <a:spcAft>
                <a:spcPts val="800"/>
              </a:spcAft>
            </a:pPr>
            <a:r>
              <a:rPr lang="es-ES" sz="2000" kern="100" dirty="0">
                <a:effectLst/>
                <a:latin typeface="Calibri" panose="020F0502020204030204" pitchFamily="34" charset="0"/>
                <a:ea typeface="Calibri" panose="020F0502020204030204" pitchFamily="34" charset="0"/>
                <a:cs typeface="Times New Roman" panose="02020603050405020304" pitchFamily="18" charset="0"/>
              </a:rPr>
              <a:t>Utilizaremos la clase Chat y el diccionario </a:t>
            </a:r>
            <a:r>
              <a:rPr lang="es-ES" sz="2000" kern="100" dirty="0" err="1">
                <a:effectLst/>
                <a:latin typeface="Calibri" panose="020F0502020204030204" pitchFamily="34" charset="0"/>
                <a:ea typeface="Calibri" panose="020F0502020204030204" pitchFamily="34" charset="0"/>
                <a:cs typeface="Times New Roman" panose="02020603050405020304" pitchFamily="18" charset="0"/>
              </a:rPr>
              <a:t>reflections</a:t>
            </a:r>
            <a:r>
              <a:rPr lang="es-ES" sz="2000" kern="100" dirty="0">
                <a:effectLst/>
                <a:latin typeface="Calibri" panose="020F0502020204030204" pitchFamily="34" charset="0"/>
                <a:ea typeface="Calibri" panose="020F0502020204030204" pitchFamily="34" charset="0"/>
                <a:cs typeface="Times New Roman" panose="02020603050405020304" pitchFamily="18" charset="0"/>
              </a:rPr>
              <a:t> del módulo </a:t>
            </a:r>
            <a:r>
              <a:rPr lang="es-ES" sz="2000" b="1" kern="100" dirty="0" err="1">
                <a:effectLst/>
                <a:latin typeface="Calibri" panose="020F0502020204030204" pitchFamily="34" charset="0"/>
                <a:ea typeface="Calibri" panose="020F0502020204030204" pitchFamily="34" charset="0"/>
                <a:cs typeface="Times New Roman" panose="02020603050405020304" pitchFamily="18" charset="0"/>
              </a:rPr>
              <a:t>chat.util</a:t>
            </a:r>
            <a:r>
              <a:rPr lang="es-ES" sz="20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2000" kern="100" dirty="0">
                <a:effectLst/>
                <a:latin typeface="Calibri" panose="020F0502020204030204" pitchFamily="34" charset="0"/>
                <a:ea typeface="Calibri" panose="020F0502020204030204" pitchFamily="34" charset="0"/>
                <a:cs typeface="Times New Roman" panose="02020603050405020304" pitchFamily="18" charset="0"/>
              </a:rPr>
              <a:t>de NLTK, para procesar y responder a la entrada del usuario</a:t>
            </a:r>
            <a:r>
              <a:rPr lang="es-ES" sz="2000" kern="100" dirty="0">
                <a:latin typeface="Calibri" panose="020F0502020204030204" pitchFamily="34" charset="0"/>
                <a:ea typeface="Calibri" panose="020F0502020204030204" pitchFamily="34" charset="0"/>
                <a:cs typeface="Times New Roman" panose="02020603050405020304" pitchFamily="18" charset="0"/>
              </a:rPr>
              <a:t>:</a:t>
            </a:r>
            <a:endParaRPr lang="es-E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n 11">
            <a:extLst>
              <a:ext uri="{FF2B5EF4-FFF2-40B4-BE49-F238E27FC236}">
                <a16:creationId xmlns:a16="http://schemas.microsoft.com/office/drawing/2014/main" id="{A7479C7D-2314-A208-B260-8AD8EDB49F06}"/>
              </a:ext>
            </a:extLst>
          </p:cNvPr>
          <p:cNvPicPr>
            <a:picLocks noChangeAspect="1"/>
          </p:cNvPicPr>
          <p:nvPr/>
        </p:nvPicPr>
        <p:blipFill>
          <a:blip r:embed="rId4"/>
          <a:stretch>
            <a:fillRect/>
          </a:stretch>
        </p:blipFill>
        <p:spPr>
          <a:xfrm>
            <a:off x="2148033" y="2425732"/>
            <a:ext cx="5544324" cy="762106"/>
          </a:xfrm>
          <a:prstGeom prst="rect">
            <a:avLst/>
          </a:prstGeom>
        </p:spPr>
      </p:pic>
      <p:sp>
        <p:nvSpPr>
          <p:cNvPr id="13" name="CuadroTexto 12">
            <a:extLst>
              <a:ext uri="{FF2B5EF4-FFF2-40B4-BE49-F238E27FC236}">
                <a16:creationId xmlns:a16="http://schemas.microsoft.com/office/drawing/2014/main" id="{ECD55BEE-735E-7C14-CC45-F40CD25B32E6}"/>
              </a:ext>
            </a:extLst>
          </p:cNvPr>
          <p:cNvSpPr txBox="1"/>
          <p:nvPr/>
        </p:nvSpPr>
        <p:spPr>
          <a:xfrm>
            <a:off x="2148031" y="3465820"/>
            <a:ext cx="10755167" cy="407035"/>
          </a:xfrm>
          <a:prstGeom prst="rect">
            <a:avLst/>
          </a:prstGeom>
          <a:noFill/>
        </p:spPr>
        <p:txBody>
          <a:bodyPr wrap="square">
            <a:spAutoFit/>
          </a:bodyPr>
          <a:lstStyle/>
          <a:p>
            <a:pPr>
              <a:lnSpc>
                <a:spcPct val="107000"/>
              </a:lnSpc>
              <a:spcAft>
                <a:spcPts val="800"/>
              </a:spcAft>
            </a:pPr>
            <a:r>
              <a:rPr lang="es-ES" sz="2000" kern="100" dirty="0">
                <a:effectLst/>
                <a:latin typeface="Calibri" panose="020F0502020204030204" pitchFamily="34" charset="0"/>
                <a:ea typeface="Calibri" panose="020F0502020204030204" pitchFamily="34" charset="0"/>
                <a:cs typeface="Times New Roman" panose="02020603050405020304" pitchFamily="18" charset="0"/>
              </a:rPr>
              <a:t>Definiremos una función con textos para una conversación básica:</a:t>
            </a:r>
          </a:p>
        </p:txBody>
      </p:sp>
      <p:sp>
        <p:nvSpPr>
          <p:cNvPr id="24" name="CuadroTexto 23">
            <a:extLst>
              <a:ext uri="{FF2B5EF4-FFF2-40B4-BE49-F238E27FC236}">
                <a16:creationId xmlns:a16="http://schemas.microsoft.com/office/drawing/2014/main" id="{62D99D58-1760-561C-D00A-839BCFE86957}"/>
              </a:ext>
            </a:extLst>
          </p:cNvPr>
          <p:cNvSpPr txBox="1"/>
          <p:nvPr/>
        </p:nvSpPr>
        <p:spPr>
          <a:xfrm>
            <a:off x="10634398" y="5388986"/>
            <a:ext cx="2980001" cy="2246769"/>
          </a:xfrm>
          <a:prstGeom prst="rect">
            <a:avLst/>
          </a:prstGeom>
          <a:noFill/>
        </p:spPr>
        <p:txBody>
          <a:bodyPr wrap="square">
            <a:spAutoFit/>
          </a:bodyPr>
          <a:lstStyle/>
          <a:p>
            <a:pPr algn="just"/>
            <a:r>
              <a:rPr lang="es-ES" sz="2000" dirty="0"/>
              <a:t>Y en la función crearemos una instancia chat, le asignamos con la lista "</a:t>
            </a:r>
            <a:r>
              <a:rPr lang="es-ES" sz="2000" dirty="0" err="1"/>
              <a:t>pairs</a:t>
            </a:r>
            <a:r>
              <a:rPr lang="es-ES" sz="2000" dirty="0"/>
              <a:t>" y el diccionario "</a:t>
            </a:r>
            <a:r>
              <a:rPr lang="es-ES" sz="2000" dirty="0" err="1"/>
              <a:t>reflections</a:t>
            </a:r>
            <a:r>
              <a:rPr lang="es-ES" sz="2000" dirty="0"/>
              <a:t>"  y aplicamos el método converse a la instancia chat:</a:t>
            </a:r>
          </a:p>
        </p:txBody>
      </p:sp>
      <p:pic>
        <p:nvPicPr>
          <p:cNvPr id="28" name="Imagen 27">
            <a:extLst>
              <a:ext uri="{FF2B5EF4-FFF2-40B4-BE49-F238E27FC236}">
                <a16:creationId xmlns:a16="http://schemas.microsoft.com/office/drawing/2014/main" id="{4EEAE5D1-73E0-1283-3E28-35154B2065DF}"/>
              </a:ext>
            </a:extLst>
          </p:cNvPr>
          <p:cNvPicPr>
            <a:picLocks noChangeAspect="1"/>
          </p:cNvPicPr>
          <p:nvPr/>
        </p:nvPicPr>
        <p:blipFill>
          <a:blip r:embed="rId5"/>
          <a:stretch>
            <a:fillRect/>
          </a:stretch>
        </p:blipFill>
        <p:spPr>
          <a:xfrm>
            <a:off x="2189114" y="3872855"/>
            <a:ext cx="7954485" cy="3762900"/>
          </a:xfrm>
          <a:prstGeom prst="rect">
            <a:avLst/>
          </a:prstGeom>
        </p:spPr>
      </p:pic>
    </p:spTree>
    <p:extLst>
      <p:ext uri="{BB962C8B-B14F-4D97-AF65-F5344CB8AC3E}">
        <p14:creationId xmlns:p14="http://schemas.microsoft.com/office/powerpoint/2010/main" val="320918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862667" cy="8229600"/>
          </a:xfrm>
          <a:prstGeom prst="rect">
            <a:avLst/>
          </a:prstGeom>
        </p:spPr>
      </p:pic>
      <p:sp>
        <p:nvSpPr>
          <p:cNvPr id="2" name="Text 2">
            <a:extLst>
              <a:ext uri="{FF2B5EF4-FFF2-40B4-BE49-F238E27FC236}">
                <a16:creationId xmlns:a16="http://schemas.microsoft.com/office/drawing/2014/main" id="{9E5A3C7F-1356-0FBA-4EDC-1C78530F25D6}"/>
              </a:ext>
            </a:extLst>
          </p:cNvPr>
          <p:cNvSpPr/>
          <p:nvPr/>
        </p:nvSpPr>
        <p:spPr>
          <a:xfrm>
            <a:off x="2148033" y="570586"/>
            <a:ext cx="6708100" cy="694373"/>
          </a:xfrm>
          <a:prstGeom prst="rect">
            <a:avLst/>
          </a:prstGeom>
          <a:noFill/>
          <a:ln/>
        </p:spPr>
        <p:txBody>
          <a:bodyPr wrap="none" rtlCol="0" anchor="t"/>
          <a:lstStyle/>
          <a:p>
            <a:pPr marL="0" indent="0">
              <a:lnSpc>
                <a:spcPts val="5468"/>
              </a:lnSpc>
              <a:buNone/>
            </a:pPr>
            <a:r>
              <a:rPr lang="es-ES" sz="4800" b="1" kern="0" spc="-131" dirty="0" err="1">
                <a:solidFill>
                  <a:srgbClr val="000000"/>
                </a:solidFill>
                <a:latin typeface="Inter" pitchFamily="34" charset="0"/>
                <a:ea typeface="Inter" pitchFamily="34" charset="-122"/>
                <a:cs typeface="Inter" pitchFamily="34" charset="-120"/>
              </a:rPr>
              <a:t>Chatbot</a:t>
            </a:r>
            <a:r>
              <a:rPr lang="es-ES" sz="4800" b="1" kern="0" spc="-131" dirty="0">
                <a:solidFill>
                  <a:srgbClr val="000000"/>
                </a:solidFill>
                <a:latin typeface="Inter" pitchFamily="34" charset="0"/>
                <a:ea typeface="Inter" pitchFamily="34" charset="-122"/>
                <a:cs typeface="Inter" pitchFamily="34" charset="-120"/>
              </a:rPr>
              <a:t> con NLTK</a:t>
            </a:r>
            <a:endParaRPr lang="en-US" sz="4800" dirty="0"/>
          </a:p>
        </p:txBody>
      </p:sp>
      <p:sp>
        <p:nvSpPr>
          <p:cNvPr id="24" name="CuadroTexto 23">
            <a:extLst>
              <a:ext uri="{FF2B5EF4-FFF2-40B4-BE49-F238E27FC236}">
                <a16:creationId xmlns:a16="http://schemas.microsoft.com/office/drawing/2014/main" id="{62D99D58-1760-561C-D00A-839BCFE86957}"/>
              </a:ext>
            </a:extLst>
          </p:cNvPr>
          <p:cNvSpPr txBox="1"/>
          <p:nvPr/>
        </p:nvSpPr>
        <p:spPr>
          <a:xfrm>
            <a:off x="2148033" y="1587592"/>
            <a:ext cx="10839834" cy="646331"/>
          </a:xfrm>
          <a:prstGeom prst="rect">
            <a:avLst/>
          </a:prstGeom>
          <a:noFill/>
        </p:spPr>
        <p:txBody>
          <a:bodyPr wrap="square">
            <a:spAutoFit/>
          </a:bodyPr>
          <a:lstStyle/>
          <a:p>
            <a:r>
              <a:rPr lang="es-ES" dirty="0"/>
              <a:t>Luego crearemos una instancia chat con "</a:t>
            </a:r>
            <a:r>
              <a:rPr lang="es-ES" dirty="0" err="1"/>
              <a:t>pairs</a:t>
            </a:r>
            <a:r>
              <a:rPr lang="es-ES" dirty="0"/>
              <a:t>" y "</a:t>
            </a:r>
            <a:r>
              <a:rPr lang="es-ES" dirty="0" err="1"/>
              <a:t>reflections</a:t>
            </a:r>
            <a:r>
              <a:rPr lang="es-ES" dirty="0"/>
              <a:t>" y después aplicaremos el método converse a la instancia chat:</a:t>
            </a:r>
          </a:p>
        </p:txBody>
      </p:sp>
      <p:pic>
        <p:nvPicPr>
          <p:cNvPr id="26" name="Imagen 25">
            <a:extLst>
              <a:ext uri="{FF2B5EF4-FFF2-40B4-BE49-F238E27FC236}">
                <a16:creationId xmlns:a16="http://schemas.microsoft.com/office/drawing/2014/main" id="{6164FAF7-196F-E730-2AED-D70659CE6D02}"/>
              </a:ext>
            </a:extLst>
          </p:cNvPr>
          <p:cNvPicPr>
            <a:picLocks noChangeAspect="1"/>
          </p:cNvPicPr>
          <p:nvPr/>
        </p:nvPicPr>
        <p:blipFill>
          <a:blip r:embed="rId4"/>
          <a:stretch>
            <a:fillRect/>
          </a:stretch>
        </p:blipFill>
        <p:spPr>
          <a:xfrm>
            <a:off x="2148033" y="2233923"/>
            <a:ext cx="3829584" cy="752580"/>
          </a:xfrm>
          <a:prstGeom prst="rect">
            <a:avLst/>
          </a:prstGeom>
        </p:spPr>
      </p:pic>
      <p:sp>
        <p:nvSpPr>
          <p:cNvPr id="7" name="CuadroTexto 6">
            <a:extLst>
              <a:ext uri="{FF2B5EF4-FFF2-40B4-BE49-F238E27FC236}">
                <a16:creationId xmlns:a16="http://schemas.microsoft.com/office/drawing/2014/main" id="{48FEF4F7-84DE-6B9C-2023-5FF3E8540245}"/>
              </a:ext>
            </a:extLst>
          </p:cNvPr>
          <p:cNvSpPr txBox="1"/>
          <p:nvPr/>
        </p:nvSpPr>
        <p:spPr>
          <a:xfrm>
            <a:off x="2320017" y="3263502"/>
            <a:ext cx="7315200" cy="369332"/>
          </a:xfrm>
          <a:prstGeom prst="rect">
            <a:avLst/>
          </a:prstGeom>
          <a:noFill/>
        </p:spPr>
        <p:txBody>
          <a:bodyPr wrap="square">
            <a:spAutoFit/>
          </a:bodyPr>
          <a:lstStyle/>
          <a:p>
            <a:r>
              <a:rPr lang="es-ES" dirty="0"/>
              <a:t>Y </a:t>
            </a:r>
            <a:r>
              <a:rPr lang="es-ES" dirty="0" err="1"/>
              <a:t>aagregamos</a:t>
            </a:r>
            <a:r>
              <a:rPr lang="es-ES" dirty="0"/>
              <a:t> la condición para descargar </a:t>
            </a:r>
            <a:r>
              <a:rPr lang="es-ES" dirty="0" err="1"/>
              <a:t>punkt</a:t>
            </a:r>
            <a:endParaRPr lang="es-ES" dirty="0"/>
          </a:p>
        </p:txBody>
      </p:sp>
      <p:pic>
        <p:nvPicPr>
          <p:cNvPr id="10" name="Imagen 9">
            <a:extLst>
              <a:ext uri="{FF2B5EF4-FFF2-40B4-BE49-F238E27FC236}">
                <a16:creationId xmlns:a16="http://schemas.microsoft.com/office/drawing/2014/main" id="{0125285F-FB3A-E8B2-A14A-324D5364BF06}"/>
              </a:ext>
            </a:extLst>
          </p:cNvPr>
          <p:cNvPicPr>
            <a:picLocks noChangeAspect="1"/>
          </p:cNvPicPr>
          <p:nvPr/>
        </p:nvPicPr>
        <p:blipFill>
          <a:blip r:embed="rId5"/>
          <a:stretch>
            <a:fillRect/>
          </a:stretch>
        </p:blipFill>
        <p:spPr>
          <a:xfrm>
            <a:off x="2148033" y="3725336"/>
            <a:ext cx="4191585" cy="1143160"/>
          </a:xfrm>
          <a:prstGeom prst="rect">
            <a:avLst/>
          </a:prstGeom>
        </p:spPr>
      </p:pic>
    </p:spTree>
    <p:extLst>
      <p:ext uri="{BB962C8B-B14F-4D97-AF65-F5344CB8AC3E}">
        <p14:creationId xmlns:p14="http://schemas.microsoft.com/office/powerpoint/2010/main" val="161999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862667" cy="8229600"/>
          </a:xfrm>
          <a:prstGeom prst="rect">
            <a:avLst/>
          </a:prstGeom>
        </p:spPr>
      </p:pic>
      <p:sp>
        <p:nvSpPr>
          <p:cNvPr id="2" name="Text 2">
            <a:extLst>
              <a:ext uri="{FF2B5EF4-FFF2-40B4-BE49-F238E27FC236}">
                <a16:creationId xmlns:a16="http://schemas.microsoft.com/office/drawing/2014/main" id="{9E5A3C7F-1356-0FBA-4EDC-1C78530F25D6}"/>
              </a:ext>
            </a:extLst>
          </p:cNvPr>
          <p:cNvSpPr/>
          <p:nvPr/>
        </p:nvSpPr>
        <p:spPr>
          <a:xfrm>
            <a:off x="2148033" y="570586"/>
            <a:ext cx="6708100" cy="694373"/>
          </a:xfrm>
          <a:prstGeom prst="rect">
            <a:avLst/>
          </a:prstGeom>
          <a:noFill/>
          <a:ln/>
        </p:spPr>
        <p:txBody>
          <a:bodyPr wrap="none" rtlCol="0" anchor="t"/>
          <a:lstStyle/>
          <a:p>
            <a:pPr marL="0" indent="0">
              <a:lnSpc>
                <a:spcPts val="5468"/>
              </a:lnSpc>
              <a:buNone/>
            </a:pPr>
            <a:r>
              <a:rPr lang="es-ES" sz="4800" b="1" kern="0" spc="-131" dirty="0">
                <a:solidFill>
                  <a:srgbClr val="000000"/>
                </a:solidFill>
                <a:latin typeface="Inter" pitchFamily="34" charset="0"/>
                <a:ea typeface="Inter" pitchFamily="34" charset="-122"/>
                <a:cs typeface="Inter" pitchFamily="34" charset="-120"/>
              </a:rPr>
              <a:t>Actividad</a:t>
            </a:r>
            <a:endParaRPr lang="en-US" sz="4800" dirty="0"/>
          </a:p>
        </p:txBody>
      </p:sp>
      <p:sp>
        <p:nvSpPr>
          <p:cNvPr id="24" name="CuadroTexto 23">
            <a:extLst>
              <a:ext uri="{FF2B5EF4-FFF2-40B4-BE49-F238E27FC236}">
                <a16:creationId xmlns:a16="http://schemas.microsoft.com/office/drawing/2014/main" id="{62D99D58-1760-561C-D00A-839BCFE86957}"/>
              </a:ext>
            </a:extLst>
          </p:cNvPr>
          <p:cNvSpPr txBox="1"/>
          <p:nvPr/>
        </p:nvSpPr>
        <p:spPr>
          <a:xfrm>
            <a:off x="2148033" y="1586343"/>
            <a:ext cx="10839834" cy="2246769"/>
          </a:xfrm>
          <a:prstGeom prst="rect">
            <a:avLst/>
          </a:prstGeom>
          <a:noFill/>
        </p:spPr>
        <p:txBody>
          <a:bodyPr wrap="square">
            <a:spAutoFit/>
          </a:bodyPr>
          <a:lstStyle/>
          <a:p>
            <a:r>
              <a:rPr lang="es-ES" sz="2000" dirty="0"/>
              <a:t>Ingrese al siguiente colab y realice un </a:t>
            </a:r>
            <a:r>
              <a:rPr lang="es-ES" sz="2000" dirty="0" err="1"/>
              <a:t>chatbot</a:t>
            </a:r>
            <a:r>
              <a:rPr lang="es-ES" sz="2000" dirty="0"/>
              <a:t> que:</a:t>
            </a:r>
          </a:p>
          <a:p>
            <a:endParaRPr lang="es-ES" sz="2000" dirty="0"/>
          </a:p>
          <a:p>
            <a:r>
              <a:rPr lang="es-ES" sz="2000" dirty="0"/>
              <a:t>- Solo debe dar las entradas y las salidas al script</a:t>
            </a:r>
          </a:p>
          <a:p>
            <a:r>
              <a:rPr lang="es-ES" sz="2000" dirty="0"/>
              <a:t>- Debe preguntar algo y el </a:t>
            </a:r>
            <a:r>
              <a:rPr lang="es-ES" sz="2000" dirty="0" err="1"/>
              <a:t>bot</a:t>
            </a:r>
            <a:r>
              <a:rPr lang="es-ES" sz="2000" dirty="0"/>
              <a:t> debe responder</a:t>
            </a:r>
          </a:p>
          <a:p>
            <a:r>
              <a:rPr lang="es-ES" sz="2000" dirty="0"/>
              <a:t>- Al decirle que no se necesita más de su ayuda el </a:t>
            </a:r>
            <a:r>
              <a:rPr lang="es-ES" sz="2000" dirty="0" err="1"/>
              <a:t>bot</a:t>
            </a:r>
            <a:r>
              <a:rPr lang="es-ES" sz="2000" dirty="0"/>
              <a:t> debe despedirse</a:t>
            </a:r>
          </a:p>
          <a:p>
            <a:endParaRPr lang="es-ES" sz="2000" dirty="0"/>
          </a:p>
          <a:p>
            <a:endParaRPr lang="es-ES" sz="2000" dirty="0"/>
          </a:p>
        </p:txBody>
      </p:sp>
      <p:sp>
        <p:nvSpPr>
          <p:cNvPr id="5" name="CuadroTexto 4">
            <a:extLst>
              <a:ext uri="{FF2B5EF4-FFF2-40B4-BE49-F238E27FC236}">
                <a16:creationId xmlns:a16="http://schemas.microsoft.com/office/drawing/2014/main" id="{A838E257-66CA-594C-00AA-4971970A407E}"/>
              </a:ext>
            </a:extLst>
          </p:cNvPr>
          <p:cNvSpPr txBox="1"/>
          <p:nvPr/>
        </p:nvSpPr>
        <p:spPr>
          <a:xfrm>
            <a:off x="2148033" y="3294502"/>
            <a:ext cx="11125200" cy="369332"/>
          </a:xfrm>
          <a:prstGeom prst="rect">
            <a:avLst/>
          </a:prstGeom>
          <a:noFill/>
        </p:spPr>
        <p:txBody>
          <a:bodyPr wrap="square">
            <a:spAutoFit/>
          </a:bodyPr>
          <a:lstStyle/>
          <a:p>
            <a:r>
              <a:rPr lang="es-ES" dirty="0">
                <a:hlinkClick r:id="rId4"/>
              </a:rPr>
              <a:t>https://colab.research.google.com/drive/1jCg63FO1mcrAxwBQ3YUeoxfwu7ToPbxQ?usp=sharing</a:t>
            </a:r>
            <a:endParaRPr lang="es-ES" dirty="0"/>
          </a:p>
        </p:txBody>
      </p:sp>
    </p:spTree>
    <p:extLst>
      <p:ext uri="{BB962C8B-B14F-4D97-AF65-F5344CB8AC3E}">
        <p14:creationId xmlns:p14="http://schemas.microsoft.com/office/powerpoint/2010/main" val="315073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1954932" y="0"/>
            <a:ext cx="2675467" cy="8229600"/>
          </a:xfrm>
          <a:prstGeom prst="rect">
            <a:avLst/>
          </a:prstGeom>
        </p:spPr>
      </p:pic>
      <p:sp>
        <p:nvSpPr>
          <p:cNvPr id="5" name="Text 2"/>
          <p:cNvSpPr/>
          <p:nvPr/>
        </p:nvSpPr>
        <p:spPr>
          <a:xfrm>
            <a:off x="2336987" y="1770975"/>
            <a:ext cx="7276743" cy="694373"/>
          </a:xfrm>
          <a:prstGeom prst="rect">
            <a:avLst/>
          </a:prstGeom>
          <a:noFill/>
          <a:ln/>
        </p:spPr>
        <p:txBody>
          <a:bodyPr wrap="none" rtlCol="0" anchor="t"/>
          <a:lstStyle/>
          <a:p>
            <a:pPr marL="0" indent="0">
              <a:lnSpc>
                <a:spcPts val="5468"/>
              </a:lnSpc>
              <a:buNone/>
            </a:pPr>
            <a:r>
              <a:rPr lang="en-US" sz="4800" b="1" kern="0" spc="-131" dirty="0" err="1">
                <a:solidFill>
                  <a:srgbClr val="000000"/>
                </a:solidFill>
                <a:latin typeface="Inter" pitchFamily="34" charset="0"/>
                <a:ea typeface="Inter" pitchFamily="34" charset="-122"/>
                <a:cs typeface="Inter" pitchFamily="34" charset="-120"/>
              </a:rPr>
              <a:t>Inspección</a:t>
            </a:r>
            <a:r>
              <a:rPr lang="en-US" sz="4800" b="1" kern="0" spc="-131" dirty="0">
                <a:solidFill>
                  <a:srgbClr val="000000"/>
                </a:solidFill>
                <a:latin typeface="Inter" pitchFamily="34" charset="0"/>
                <a:ea typeface="Inter" pitchFamily="34" charset="-122"/>
                <a:cs typeface="Inter" pitchFamily="34" charset="-120"/>
              </a:rPr>
              <a:t> a:</a:t>
            </a:r>
            <a:endParaRPr lang="en-US" sz="4800" dirty="0"/>
          </a:p>
        </p:txBody>
      </p:sp>
      <p:pic>
        <p:nvPicPr>
          <p:cNvPr id="2" name="Picture 2" descr="spaCy - Wikipedia, la enciclopedia libre">
            <a:extLst>
              <a:ext uri="{FF2B5EF4-FFF2-40B4-BE49-F238E27FC236}">
                <a16:creationId xmlns:a16="http://schemas.microsoft.com/office/drawing/2014/main" id="{538528FF-007F-0211-CA23-53D513678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903" y="2940249"/>
            <a:ext cx="5458646" cy="195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8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1954932" y="0"/>
            <a:ext cx="2675467" cy="8229600"/>
          </a:xfrm>
          <a:prstGeom prst="rect">
            <a:avLst/>
          </a:prstGeom>
        </p:spPr>
      </p:pic>
      <p:sp>
        <p:nvSpPr>
          <p:cNvPr id="5" name="Text 2"/>
          <p:cNvSpPr/>
          <p:nvPr/>
        </p:nvSpPr>
        <p:spPr>
          <a:xfrm>
            <a:off x="2137066" y="1882484"/>
            <a:ext cx="7276743" cy="694373"/>
          </a:xfrm>
          <a:prstGeom prst="rect">
            <a:avLst/>
          </a:prstGeom>
          <a:noFill/>
          <a:ln/>
        </p:spPr>
        <p:txBody>
          <a:bodyPr wrap="none" rtlCol="0" anchor="t"/>
          <a:lstStyle/>
          <a:p>
            <a:pPr marL="0" indent="0" algn="ctr">
              <a:lnSpc>
                <a:spcPts val="5468"/>
              </a:lnSpc>
              <a:buNone/>
            </a:pPr>
            <a:r>
              <a:rPr lang="en-US" sz="4800" b="1" kern="0" spc="-131" dirty="0">
                <a:solidFill>
                  <a:srgbClr val="000000"/>
                </a:solidFill>
                <a:latin typeface="Inter" pitchFamily="34" charset="0"/>
                <a:ea typeface="Inter" pitchFamily="34" charset="-122"/>
                <a:cs typeface="Inter" pitchFamily="34" charset="-120"/>
              </a:rPr>
              <a:t>Proyecto de </a:t>
            </a:r>
            <a:r>
              <a:rPr lang="en-US" sz="4800" b="1" kern="0" spc="-131" dirty="0" err="1">
                <a:solidFill>
                  <a:srgbClr val="000000"/>
                </a:solidFill>
                <a:latin typeface="Inter" pitchFamily="34" charset="0"/>
                <a:ea typeface="Inter" pitchFamily="34" charset="-122"/>
                <a:cs typeface="Inter" pitchFamily="34" charset="-120"/>
              </a:rPr>
              <a:t>Análisis</a:t>
            </a:r>
            <a:r>
              <a:rPr lang="en-US" sz="4800" b="1" kern="0" spc="-131" dirty="0">
                <a:solidFill>
                  <a:srgbClr val="000000"/>
                </a:solidFill>
                <a:latin typeface="Inter" pitchFamily="34" charset="0"/>
                <a:ea typeface="Inter" pitchFamily="34" charset="-122"/>
                <a:cs typeface="Inter" pitchFamily="34" charset="-120"/>
              </a:rPr>
              <a:t> de </a:t>
            </a:r>
            <a:r>
              <a:rPr lang="en-US" sz="4800" b="1" kern="0" spc="-131" dirty="0" err="1">
                <a:solidFill>
                  <a:srgbClr val="000000"/>
                </a:solidFill>
                <a:latin typeface="Inter" pitchFamily="34" charset="0"/>
                <a:ea typeface="Inter" pitchFamily="34" charset="-122"/>
                <a:cs typeface="Inter" pitchFamily="34" charset="-120"/>
              </a:rPr>
              <a:t>Sentimientos</a:t>
            </a:r>
            <a:endParaRPr lang="en-US" sz="4800" b="1" kern="0" spc="-131" dirty="0">
              <a:solidFill>
                <a:srgbClr val="000000"/>
              </a:solidFill>
              <a:latin typeface="Inter" pitchFamily="34" charset="0"/>
              <a:ea typeface="Inter" pitchFamily="34" charset="-122"/>
              <a:cs typeface="Inter" pitchFamily="34" charset="-120"/>
            </a:endParaRPr>
          </a:p>
          <a:p>
            <a:pPr marL="0" indent="0" algn="ctr">
              <a:lnSpc>
                <a:spcPts val="5468"/>
              </a:lnSpc>
              <a:buNone/>
            </a:pPr>
            <a:r>
              <a:rPr lang="en-US" sz="4800" b="1" kern="0" spc="-131" dirty="0" err="1">
                <a:solidFill>
                  <a:srgbClr val="000000"/>
                </a:solidFill>
                <a:latin typeface="Inter" pitchFamily="34" charset="0"/>
                <a:ea typeface="Inter" pitchFamily="34" charset="-122"/>
                <a:cs typeface="Inter" pitchFamily="34" charset="-120"/>
              </a:rPr>
              <a:t>Usando</a:t>
            </a:r>
            <a:r>
              <a:rPr lang="en-US" sz="4800" b="1" kern="0" spc="-131" dirty="0">
                <a:solidFill>
                  <a:srgbClr val="000000"/>
                </a:solidFill>
                <a:latin typeface="Inter" pitchFamily="34" charset="0"/>
                <a:ea typeface="Inter" pitchFamily="34" charset="-122"/>
                <a:cs typeface="Inter" pitchFamily="34" charset="-120"/>
              </a:rPr>
              <a:t> </a:t>
            </a:r>
            <a:r>
              <a:rPr lang="en-US" sz="4800" b="1" kern="0" spc="-131" dirty="0" err="1">
                <a:solidFill>
                  <a:srgbClr val="000000"/>
                </a:solidFill>
                <a:latin typeface="Inter" pitchFamily="34" charset="0"/>
                <a:ea typeface="Inter" pitchFamily="34" charset="-122"/>
                <a:cs typeface="Inter" pitchFamily="34" charset="-120"/>
              </a:rPr>
              <a:t>librería</a:t>
            </a:r>
            <a:r>
              <a:rPr lang="en-US" sz="4800" b="1" kern="0" spc="-131" dirty="0">
                <a:solidFill>
                  <a:srgbClr val="000000"/>
                </a:solidFill>
                <a:latin typeface="Inter" pitchFamily="34" charset="0"/>
                <a:ea typeface="Inter" pitchFamily="34" charset="-122"/>
                <a:cs typeface="Inter" pitchFamily="34" charset="-120"/>
              </a:rPr>
              <a:t> NLTK</a:t>
            </a:r>
          </a:p>
          <a:p>
            <a:pPr marL="0" indent="0" algn="ctr">
              <a:lnSpc>
                <a:spcPts val="5468"/>
              </a:lnSpc>
              <a:buNone/>
            </a:pPr>
            <a:endParaRPr lang="en-US" sz="4800" dirty="0"/>
          </a:p>
        </p:txBody>
      </p:sp>
      <p:pic>
        <p:nvPicPr>
          <p:cNvPr id="3" name="Imagen 2">
            <a:extLst>
              <a:ext uri="{FF2B5EF4-FFF2-40B4-BE49-F238E27FC236}">
                <a16:creationId xmlns:a16="http://schemas.microsoft.com/office/drawing/2014/main" id="{CBA09293-9506-A42E-1B65-8458D6635B17}"/>
              </a:ext>
            </a:extLst>
          </p:cNvPr>
          <p:cNvPicPr>
            <a:picLocks noChangeAspect="1"/>
          </p:cNvPicPr>
          <p:nvPr/>
        </p:nvPicPr>
        <p:blipFill>
          <a:blip r:embed="rId4"/>
          <a:stretch>
            <a:fillRect/>
          </a:stretch>
        </p:blipFill>
        <p:spPr>
          <a:xfrm>
            <a:off x="4729909" y="3726806"/>
            <a:ext cx="3526038" cy="3851876"/>
          </a:xfrm>
          <a:prstGeom prst="rect">
            <a:avLst/>
          </a:prstGeom>
        </p:spPr>
      </p:pic>
    </p:spTree>
    <p:extLst>
      <p:ext uri="{BB962C8B-B14F-4D97-AF65-F5344CB8AC3E}">
        <p14:creationId xmlns:p14="http://schemas.microsoft.com/office/powerpoint/2010/main" val="426710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1954932" y="0"/>
            <a:ext cx="2675467" cy="8229600"/>
          </a:xfrm>
          <a:prstGeom prst="rect">
            <a:avLst/>
          </a:prstGeom>
        </p:spPr>
      </p:pic>
      <p:sp>
        <p:nvSpPr>
          <p:cNvPr id="5" name="Text 2"/>
          <p:cNvSpPr/>
          <p:nvPr/>
        </p:nvSpPr>
        <p:spPr>
          <a:xfrm>
            <a:off x="2678933" y="840924"/>
            <a:ext cx="7276743" cy="694373"/>
          </a:xfrm>
          <a:prstGeom prst="rect">
            <a:avLst/>
          </a:prstGeom>
          <a:noFill/>
          <a:ln/>
        </p:spPr>
        <p:txBody>
          <a:bodyPr wrap="none" rtlCol="0" anchor="t"/>
          <a:lstStyle/>
          <a:p>
            <a:pPr marL="0" indent="0" algn="ctr">
              <a:lnSpc>
                <a:spcPts val="5468"/>
              </a:lnSpc>
              <a:buNone/>
            </a:pPr>
            <a:r>
              <a:rPr lang="en-US" sz="4800" b="1" kern="0" spc="-131" dirty="0">
                <a:solidFill>
                  <a:srgbClr val="000000"/>
                </a:solidFill>
                <a:latin typeface="Inter" pitchFamily="34" charset="0"/>
                <a:ea typeface="Inter" pitchFamily="34" charset="-122"/>
                <a:cs typeface="Inter" pitchFamily="34" charset="-120"/>
              </a:rPr>
              <a:t>LECTURA RECOMENDADA</a:t>
            </a:r>
          </a:p>
          <a:p>
            <a:pPr marL="0" indent="0" algn="ctr">
              <a:lnSpc>
                <a:spcPts val="5468"/>
              </a:lnSpc>
              <a:buNone/>
            </a:pPr>
            <a:endParaRPr lang="en-US" sz="4800" dirty="0"/>
          </a:p>
        </p:txBody>
      </p:sp>
      <p:pic>
        <p:nvPicPr>
          <p:cNvPr id="2" name="Imagen 1">
            <a:extLst>
              <a:ext uri="{FF2B5EF4-FFF2-40B4-BE49-F238E27FC236}">
                <a16:creationId xmlns:a16="http://schemas.microsoft.com/office/drawing/2014/main" id="{2FD39EBD-73C6-3A4E-2E1C-8E9091EE0ABC}"/>
              </a:ext>
            </a:extLst>
          </p:cNvPr>
          <p:cNvPicPr>
            <a:picLocks noChangeAspect="1"/>
          </p:cNvPicPr>
          <p:nvPr/>
        </p:nvPicPr>
        <p:blipFill>
          <a:blip r:embed="rId4"/>
          <a:stretch>
            <a:fillRect/>
          </a:stretch>
        </p:blipFill>
        <p:spPr>
          <a:xfrm>
            <a:off x="4114800" y="1670926"/>
            <a:ext cx="4724400" cy="6270036"/>
          </a:xfrm>
          <a:prstGeom prst="rect">
            <a:avLst/>
          </a:prstGeom>
        </p:spPr>
      </p:pic>
    </p:spTree>
    <p:extLst>
      <p:ext uri="{BB962C8B-B14F-4D97-AF65-F5344CB8AC3E}">
        <p14:creationId xmlns:p14="http://schemas.microsoft.com/office/powerpoint/2010/main" val="107245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378526" y="1102685"/>
            <a:ext cx="10554414" cy="1388745"/>
          </a:xfrm>
          <a:prstGeom prst="rect">
            <a:avLst/>
          </a:prstGeom>
          <a:noFill/>
          <a:ln/>
        </p:spPr>
        <p:txBody>
          <a:bodyPr wrap="square" rtlCol="0" anchor="t"/>
          <a:lstStyle/>
          <a:p>
            <a:pPr marL="0" indent="0">
              <a:lnSpc>
                <a:spcPts val="5468"/>
              </a:lnSpc>
              <a:buNone/>
            </a:pPr>
            <a:r>
              <a:rPr lang="en-US" sz="4800" b="1" kern="0" spc="-131" dirty="0" err="1">
                <a:solidFill>
                  <a:srgbClr val="000000"/>
                </a:solidFill>
                <a:latin typeface="Inter" pitchFamily="34" charset="0"/>
                <a:ea typeface="Inter" pitchFamily="34" charset="-122"/>
                <a:cs typeface="Inter" pitchFamily="34" charset="-120"/>
              </a:rPr>
              <a:t>Objetivo</a:t>
            </a:r>
            <a:r>
              <a:rPr lang="en-US" sz="4800" b="1" kern="0" spc="-131" dirty="0">
                <a:solidFill>
                  <a:srgbClr val="000000"/>
                </a:solidFill>
                <a:latin typeface="Inter" pitchFamily="34" charset="0"/>
                <a:ea typeface="Inter" pitchFamily="34" charset="-122"/>
                <a:cs typeface="Inter" pitchFamily="34" charset="-120"/>
              </a:rPr>
              <a:t>:</a:t>
            </a:r>
            <a:endParaRPr lang="en-US" sz="4800" dirty="0"/>
          </a:p>
        </p:txBody>
      </p:sp>
      <p:sp>
        <p:nvSpPr>
          <p:cNvPr id="6" name="Text 3"/>
          <p:cNvSpPr/>
          <p:nvPr/>
        </p:nvSpPr>
        <p:spPr>
          <a:xfrm>
            <a:off x="971193" y="3347072"/>
            <a:ext cx="13083474" cy="1529728"/>
          </a:xfrm>
          <a:prstGeom prst="rect">
            <a:avLst/>
          </a:prstGeom>
          <a:noFill/>
          <a:ln/>
        </p:spPr>
        <p:txBody>
          <a:bodyPr wrap="square" rtlCol="0" anchor="t"/>
          <a:lstStyle/>
          <a:p>
            <a:pPr marL="0" indent="0">
              <a:lnSpc>
                <a:spcPts val="2799"/>
              </a:lnSpc>
              <a:buNone/>
            </a:pPr>
            <a:r>
              <a:rPr lang="es-CL" sz="3200" kern="0" spc="-35" dirty="0">
                <a:solidFill>
                  <a:srgbClr val="272525"/>
                </a:solidFill>
                <a:latin typeface="+mj-lt"/>
                <a:ea typeface="Inter" pitchFamily="34" charset="-122"/>
                <a:cs typeface="Inter" pitchFamily="34" charset="-120"/>
              </a:rPr>
              <a:t>Comprender</a:t>
            </a:r>
            <a:r>
              <a:rPr lang="en-US" sz="3200" kern="0" spc="-35" dirty="0">
                <a:solidFill>
                  <a:srgbClr val="272525"/>
                </a:solidFill>
                <a:latin typeface="+mj-lt"/>
                <a:ea typeface="Inter" pitchFamily="34" charset="-122"/>
                <a:cs typeface="Inter" pitchFamily="34" charset="-120"/>
              </a:rPr>
              <a:t> y </a:t>
            </a:r>
            <a:r>
              <a:rPr lang="en-US" sz="3200" kern="0" spc="-35" dirty="0" err="1">
                <a:solidFill>
                  <a:srgbClr val="272525"/>
                </a:solidFill>
                <a:latin typeface="+mj-lt"/>
                <a:ea typeface="Inter" pitchFamily="34" charset="-122"/>
                <a:cs typeface="Inter" pitchFamily="34" charset="-120"/>
              </a:rPr>
              <a:t>aplicar</a:t>
            </a:r>
            <a:r>
              <a:rPr lang="en-US" sz="3200" kern="0" spc="-35" dirty="0">
                <a:solidFill>
                  <a:srgbClr val="272525"/>
                </a:solidFill>
                <a:latin typeface="+mj-lt"/>
                <a:ea typeface="Inter" pitchFamily="34" charset="-122"/>
                <a:cs typeface="Inter" pitchFamily="34" charset="-120"/>
              </a:rPr>
              <a:t> las </a:t>
            </a:r>
            <a:r>
              <a:rPr lang="es-CL" sz="3200" kern="0" spc="-35" dirty="0">
                <a:solidFill>
                  <a:srgbClr val="272525"/>
                </a:solidFill>
                <a:latin typeface="+mj-lt"/>
                <a:ea typeface="Inter" pitchFamily="34" charset="-122"/>
                <a:cs typeface="Inter" pitchFamily="34" charset="-120"/>
              </a:rPr>
              <a:t>bibliotecas</a:t>
            </a:r>
            <a:r>
              <a:rPr lang="en-US" sz="3200" kern="0" spc="-35" dirty="0">
                <a:solidFill>
                  <a:srgbClr val="272525"/>
                </a:solidFill>
                <a:latin typeface="+mj-lt"/>
                <a:ea typeface="Inter" pitchFamily="34" charset="-122"/>
                <a:cs typeface="Inter" pitchFamily="34" charset="-120"/>
              </a:rPr>
              <a:t> NLTK y </a:t>
            </a:r>
            <a:r>
              <a:rPr lang="en-US" sz="3200" kern="0" spc="-35" dirty="0" err="1">
                <a:solidFill>
                  <a:srgbClr val="272525"/>
                </a:solidFill>
                <a:latin typeface="+mj-lt"/>
                <a:ea typeface="Inter" pitchFamily="34" charset="-122"/>
                <a:cs typeface="Inter" pitchFamily="34" charset="-120"/>
              </a:rPr>
              <a:t>spaCy</a:t>
            </a:r>
            <a:r>
              <a:rPr lang="en-US" sz="3200" kern="0" spc="-35" dirty="0">
                <a:solidFill>
                  <a:srgbClr val="272525"/>
                </a:solidFill>
                <a:latin typeface="+mj-lt"/>
                <a:ea typeface="Inter" pitchFamily="34" charset="-122"/>
                <a:cs typeface="Inter" pitchFamily="34" charset="-120"/>
              </a:rPr>
              <a:t> para </a:t>
            </a:r>
            <a:r>
              <a:rPr lang="en-US" sz="3200" kern="0" spc="-35" dirty="0" err="1">
                <a:solidFill>
                  <a:srgbClr val="272525"/>
                </a:solidFill>
                <a:latin typeface="+mj-lt"/>
                <a:ea typeface="Inter" pitchFamily="34" charset="-122"/>
                <a:cs typeface="Inter" pitchFamily="34" charset="-120"/>
              </a:rPr>
              <a:t>procesar</a:t>
            </a:r>
            <a:r>
              <a:rPr lang="en-US" sz="3200" kern="0" spc="-35" dirty="0">
                <a:solidFill>
                  <a:srgbClr val="272525"/>
                </a:solidFill>
                <a:latin typeface="+mj-lt"/>
                <a:ea typeface="Inter" pitchFamily="34" charset="-122"/>
                <a:cs typeface="Inter" pitchFamily="34" charset="-120"/>
              </a:rPr>
              <a:t> y </a:t>
            </a:r>
            <a:r>
              <a:rPr lang="en-US" sz="3200" kern="0" spc="-35" dirty="0" err="1">
                <a:solidFill>
                  <a:srgbClr val="272525"/>
                </a:solidFill>
                <a:latin typeface="+mj-lt"/>
                <a:ea typeface="Inter" pitchFamily="34" charset="-122"/>
                <a:cs typeface="Inter" pitchFamily="34" charset="-120"/>
              </a:rPr>
              <a:t>analizar</a:t>
            </a:r>
            <a:r>
              <a:rPr lang="en-US" sz="3200" kern="0" spc="-35" dirty="0">
                <a:solidFill>
                  <a:srgbClr val="272525"/>
                </a:solidFill>
                <a:latin typeface="+mj-lt"/>
                <a:ea typeface="Inter" pitchFamily="34" charset="-122"/>
                <a:cs typeface="Inter" pitchFamily="34" charset="-120"/>
              </a:rPr>
              <a:t> </a:t>
            </a:r>
            <a:r>
              <a:rPr lang="es-ES" sz="3200" kern="0" spc="-35" dirty="0">
                <a:solidFill>
                  <a:srgbClr val="272525"/>
                </a:solidFill>
                <a:latin typeface="+mj-lt"/>
                <a:ea typeface="Inter" pitchFamily="34" charset="-122"/>
                <a:cs typeface="Inter" pitchFamily="34" charset="-120"/>
              </a:rPr>
              <a:t>texto</a:t>
            </a:r>
            <a:r>
              <a:rPr lang="en-US" sz="3200" kern="0" spc="-35" dirty="0">
                <a:solidFill>
                  <a:srgbClr val="272525"/>
                </a:solidFill>
                <a:latin typeface="+mj-lt"/>
                <a:ea typeface="Inter" pitchFamily="34" charset="-122"/>
                <a:cs typeface="Inter" pitchFamily="34" charset="-120"/>
              </a:rPr>
              <a:t>.</a:t>
            </a:r>
            <a:endParaRPr lang="en-US" sz="3200" dirty="0">
              <a:latin typeface="+mj-lt"/>
            </a:endParaRPr>
          </a:p>
        </p:txBody>
      </p:sp>
      <p:pic>
        <p:nvPicPr>
          <p:cNvPr id="3074" name="Picture 2" descr="spaCy - Wikipedia, la enciclopedia libre">
            <a:extLst>
              <a:ext uri="{FF2B5EF4-FFF2-40B4-BE49-F238E27FC236}">
                <a16:creationId xmlns:a16="http://schemas.microsoft.com/office/drawing/2014/main" id="{3A5E5EE6-DCBC-2BF3-626B-579BB1DD6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903" y="5023049"/>
            <a:ext cx="5458646" cy="195146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24BE139E-5EB6-F4BE-1EE3-41F55606810E}"/>
              </a:ext>
            </a:extLst>
          </p:cNvPr>
          <p:cNvPicPr>
            <a:picLocks noChangeAspect="1"/>
          </p:cNvPicPr>
          <p:nvPr/>
        </p:nvPicPr>
        <p:blipFill>
          <a:blip r:embed="rId5"/>
          <a:stretch>
            <a:fillRect/>
          </a:stretch>
        </p:blipFill>
        <p:spPr>
          <a:xfrm>
            <a:off x="2748709" y="4055630"/>
            <a:ext cx="3526038" cy="38518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378526" y="408312"/>
            <a:ext cx="10554414" cy="1388745"/>
          </a:xfrm>
          <a:prstGeom prst="rect">
            <a:avLst/>
          </a:prstGeom>
          <a:noFill/>
          <a:ln/>
        </p:spPr>
        <p:txBody>
          <a:bodyPr wrap="square" rtlCol="0" anchor="t"/>
          <a:lstStyle/>
          <a:p>
            <a:pPr marL="0" indent="0">
              <a:lnSpc>
                <a:spcPts val="5468"/>
              </a:lnSpc>
              <a:buNone/>
            </a:pPr>
            <a:r>
              <a:rPr lang="en-US" sz="4800" b="1" kern="0" spc="-131" dirty="0" err="1">
                <a:solidFill>
                  <a:srgbClr val="000000"/>
                </a:solidFill>
                <a:latin typeface="Inter" pitchFamily="34" charset="0"/>
                <a:ea typeface="Inter" pitchFamily="34" charset="-122"/>
                <a:cs typeface="Inter" pitchFamily="34" charset="-120"/>
              </a:rPr>
              <a:t>Introducción</a:t>
            </a:r>
            <a:r>
              <a:rPr lang="en-US" sz="4800" b="1" kern="0" spc="-131" dirty="0">
                <a:solidFill>
                  <a:srgbClr val="000000"/>
                </a:solidFill>
                <a:latin typeface="Inter" pitchFamily="34" charset="0"/>
                <a:ea typeface="Inter" pitchFamily="34" charset="-122"/>
                <a:cs typeface="Inter" pitchFamily="34" charset="-120"/>
              </a:rPr>
              <a:t>:</a:t>
            </a:r>
          </a:p>
          <a:p>
            <a:pPr marL="0" indent="0">
              <a:lnSpc>
                <a:spcPts val="5468"/>
              </a:lnSpc>
              <a:buNone/>
            </a:pPr>
            <a:r>
              <a:rPr lang="en-US" sz="4800" b="1" kern="0" spc="-131" dirty="0">
                <a:solidFill>
                  <a:srgbClr val="000000"/>
                </a:solidFill>
                <a:latin typeface="Inter" pitchFamily="34" charset="0"/>
                <a:ea typeface="Inter" pitchFamily="34" charset="-122"/>
                <a:cs typeface="Inter" pitchFamily="34" charset="-120"/>
              </a:rPr>
              <a:t>¿</a:t>
            </a:r>
            <a:r>
              <a:rPr lang="en-US" sz="4800" b="1" kern="0" spc="-131" dirty="0" err="1">
                <a:solidFill>
                  <a:srgbClr val="000000"/>
                </a:solidFill>
                <a:latin typeface="Inter" pitchFamily="34" charset="0"/>
                <a:ea typeface="Inter" pitchFamily="34" charset="-122"/>
                <a:cs typeface="Inter" pitchFamily="34" charset="-120"/>
              </a:rPr>
              <a:t>Qué</a:t>
            </a:r>
            <a:r>
              <a:rPr lang="en-US" sz="4800" b="1" kern="0" spc="-131" dirty="0">
                <a:solidFill>
                  <a:srgbClr val="000000"/>
                </a:solidFill>
                <a:latin typeface="Inter" pitchFamily="34" charset="0"/>
                <a:ea typeface="Inter" pitchFamily="34" charset="-122"/>
                <a:cs typeface="Inter" pitchFamily="34" charset="-120"/>
              </a:rPr>
              <a:t> es </a:t>
            </a:r>
            <a:r>
              <a:rPr lang="en-US" sz="4800" b="1" kern="0" spc="-131" dirty="0" err="1">
                <a:solidFill>
                  <a:srgbClr val="000000"/>
                </a:solidFill>
                <a:latin typeface="Inter" pitchFamily="34" charset="0"/>
                <a:ea typeface="Inter" pitchFamily="34" charset="-122"/>
                <a:cs typeface="Inter" pitchFamily="34" charset="-120"/>
              </a:rPr>
              <a:t>el</a:t>
            </a:r>
            <a:r>
              <a:rPr lang="en-US" sz="4800" b="1" kern="0" spc="-131" dirty="0">
                <a:solidFill>
                  <a:srgbClr val="000000"/>
                </a:solidFill>
                <a:latin typeface="Inter" pitchFamily="34" charset="0"/>
                <a:ea typeface="Inter" pitchFamily="34" charset="-122"/>
                <a:cs typeface="Inter" pitchFamily="34" charset="-120"/>
              </a:rPr>
              <a:t> Procesamiento de </a:t>
            </a:r>
            <a:r>
              <a:rPr lang="en-US" sz="4800" b="1" kern="0" spc="-131" dirty="0" err="1">
                <a:solidFill>
                  <a:srgbClr val="000000"/>
                </a:solidFill>
                <a:latin typeface="Inter" pitchFamily="34" charset="0"/>
                <a:ea typeface="Inter" pitchFamily="34" charset="-122"/>
                <a:cs typeface="Inter" pitchFamily="34" charset="-120"/>
              </a:rPr>
              <a:t>Lenguaje</a:t>
            </a:r>
            <a:r>
              <a:rPr lang="en-US" sz="4800" b="1" kern="0" spc="-131" dirty="0">
                <a:solidFill>
                  <a:srgbClr val="000000"/>
                </a:solidFill>
                <a:latin typeface="Inter" pitchFamily="34" charset="0"/>
                <a:ea typeface="Inter" pitchFamily="34" charset="-122"/>
                <a:cs typeface="Inter" pitchFamily="34" charset="-120"/>
              </a:rPr>
              <a:t> Natural?</a:t>
            </a:r>
            <a:endParaRPr lang="en-US" sz="4800" dirty="0"/>
          </a:p>
        </p:txBody>
      </p:sp>
      <p:sp>
        <p:nvSpPr>
          <p:cNvPr id="6" name="Text 3"/>
          <p:cNvSpPr/>
          <p:nvPr/>
        </p:nvSpPr>
        <p:spPr>
          <a:xfrm>
            <a:off x="1066801" y="3340835"/>
            <a:ext cx="6451602" cy="1292661"/>
          </a:xfrm>
          <a:prstGeom prst="rect">
            <a:avLst/>
          </a:prstGeom>
          <a:noFill/>
          <a:ln/>
        </p:spPr>
        <p:txBody>
          <a:bodyPr wrap="square" rtlCol="0" anchor="t"/>
          <a:lstStyle/>
          <a:p>
            <a:pPr algn="ctr">
              <a:lnSpc>
                <a:spcPct val="150000"/>
              </a:lnSpc>
            </a:pPr>
            <a:r>
              <a:rPr lang="en-US" sz="2800" kern="0" spc="-35" dirty="0">
                <a:latin typeface="+mj-lt"/>
                <a:ea typeface="Inter" pitchFamily="34" charset="-122"/>
                <a:cs typeface="Inter" pitchFamily="34" charset="-120"/>
              </a:rPr>
              <a:t>Es una rama de la Inteligencia Artificial que se enfoca en la interacción entre las computadoras y el lenguaje humano. Permite a las máquinas entender, interpretar y generar texto de </a:t>
            </a:r>
            <a:r>
              <a:rPr lang="en-US" sz="2800" kern="0" spc="-35" dirty="0" err="1">
                <a:latin typeface="+mj-lt"/>
                <a:ea typeface="Inter" pitchFamily="34" charset="-122"/>
                <a:cs typeface="Inter" pitchFamily="34" charset="-120"/>
              </a:rPr>
              <a:t>manera</a:t>
            </a:r>
            <a:r>
              <a:rPr lang="en-US" sz="2800" kern="0" spc="-35" dirty="0">
                <a:latin typeface="+mj-lt"/>
                <a:ea typeface="Inter" pitchFamily="34" charset="-122"/>
                <a:cs typeface="Inter" pitchFamily="34" charset="-120"/>
              </a:rPr>
              <a:t> natural,</a:t>
            </a:r>
            <a:r>
              <a:rPr lang="es-ES" sz="2800" b="0" i="0" dirty="0">
                <a:effectLst/>
                <a:latin typeface="+mj-lt"/>
              </a:rPr>
              <a:t> facilitando el análisis automático de grandes volúmenes de textos.</a:t>
            </a:r>
            <a:endParaRPr lang="en-US" sz="2800" dirty="0">
              <a:latin typeface="+mj-lt"/>
            </a:endParaRPr>
          </a:p>
        </p:txBody>
      </p:sp>
      <p:pic>
        <p:nvPicPr>
          <p:cNvPr id="1026" name="Picture 2" descr="La Inteligencia Artificial tiene cara: tú mismo la podrás crear">
            <a:extLst>
              <a:ext uri="{FF2B5EF4-FFF2-40B4-BE49-F238E27FC236}">
                <a16:creationId xmlns:a16="http://schemas.microsoft.com/office/drawing/2014/main" id="{B21EB124-0060-24FA-64AA-43708CBD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5204" y="3340835"/>
            <a:ext cx="5206431" cy="292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2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614005" y="924758"/>
            <a:ext cx="6708100" cy="694373"/>
          </a:xfrm>
          <a:prstGeom prst="rect">
            <a:avLst/>
          </a:prstGeom>
          <a:noFill/>
          <a:ln/>
        </p:spPr>
        <p:txBody>
          <a:bodyPr wrap="none" rtlCol="0" anchor="t"/>
          <a:lstStyle/>
          <a:p>
            <a:pPr marL="0" indent="0">
              <a:lnSpc>
                <a:spcPts val="5468"/>
              </a:lnSpc>
              <a:buNone/>
            </a:pPr>
            <a:r>
              <a:rPr lang="es-ES" sz="4800" b="1" kern="0" spc="-131" dirty="0">
                <a:solidFill>
                  <a:srgbClr val="000000"/>
                </a:solidFill>
                <a:latin typeface="Inter" pitchFamily="34" charset="0"/>
                <a:ea typeface="Inter" pitchFamily="34" charset="-122"/>
                <a:cs typeface="Inter" pitchFamily="34" charset="-120"/>
              </a:rPr>
              <a:t>Conceptos y Definiciones Básicas de PLN</a:t>
            </a:r>
            <a:endParaRPr lang="en-US" sz="4800" dirty="0"/>
          </a:p>
        </p:txBody>
      </p:sp>
      <p:sp>
        <p:nvSpPr>
          <p:cNvPr id="5" name="Text 3"/>
          <p:cNvSpPr/>
          <p:nvPr/>
        </p:nvSpPr>
        <p:spPr>
          <a:xfrm>
            <a:off x="1551964" y="2310369"/>
            <a:ext cx="3156347" cy="832961"/>
          </a:xfrm>
          <a:prstGeom prst="rect">
            <a:avLst/>
          </a:prstGeom>
          <a:noFill/>
          <a:ln/>
        </p:spPr>
        <p:txBody>
          <a:bodyPr wrap="square" rtlCol="0" anchor="t"/>
          <a:lstStyle/>
          <a:p>
            <a:pPr marL="0" indent="0" algn="ctr">
              <a:lnSpc>
                <a:spcPts val="3281"/>
              </a:lnSpc>
              <a:buNone/>
            </a:pPr>
            <a:r>
              <a:rPr lang="en-US" sz="3200" b="1" kern="0" spc="-79" dirty="0">
                <a:solidFill>
                  <a:srgbClr val="000000"/>
                </a:solidFill>
                <a:latin typeface="Inter" pitchFamily="34" charset="0"/>
                <a:ea typeface="Inter" pitchFamily="34" charset="-122"/>
                <a:cs typeface="Inter" pitchFamily="34" charset="-120"/>
              </a:rPr>
              <a:t>PLN </a:t>
            </a:r>
            <a:r>
              <a:rPr lang="es-ES" sz="3600" b="0" i="0" dirty="0">
                <a:solidFill>
                  <a:srgbClr val="D1D5DB"/>
                </a:solidFill>
                <a:effectLst/>
                <a:latin typeface="Söhne"/>
              </a:rPr>
              <a:t>🧠</a:t>
            </a:r>
            <a:endParaRPr lang="en-US" sz="3200" dirty="0"/>
          </a:p>
        </p:txBody>
      </p:sp>
      <p:sp>
        <p:nvSpPr>
          <p:cNvPr id="6" name="Text 4"/>
          <p:cNvSpPr/>
          <p:nvPr/>
        </p:nvSpPr>
        <p:spPr>
          <a:xfrm>
            <a:off x="1190390" y="2949019"/>
            <a:ext cx="3649067" cy="1066205"/>
          </a:xfrm>
          <a:prstGeom prst="rect">
            <a:avLst/>
          </a:prstGeom>
          <a:noFill/>
          <a:ln/>
        </p:spPr>
        <p:txBody>
          <a:bodyPr wrap="square" rtlCol="0" anchor="t"/>
          <a:lstStyle/>
          <a:p>
            <a:pPr marL="0" indent="0" algn="ctr">
              <a:lnSpc>
                <a:spcPts val="2799"/>
              </a:lnSpc>
              <a:buNone/>
            </a:pPr>
            <a:r>
              <a:rPr lang="es-ES" sz="2000" kern="0" spc="-35" dirty="0">
                <a:solidFill>
                  <a:srgbClr val="272525"/>
                </a:solidFill>
                <a:latin typeface="+mj-lt"/>
                <a:ea typeface="Inter" pitchFamily="34" charset="-122"/>
                <a:cs typeface="Inter" pitchFamily="34" charset="-120"/>
              </a:rPr>
              <a:t>Interacción entre computadoras y lenguaje humano para entender y generar lenguaje de manera útil.</a:t>
            </a:r>
            <a:endParaRPr lang="en-US" sz="2000" dirty="0">
              <a:latin typeface="+mj-lt"/>
            </a:endParaRPr>
          </a:p>
        </p:txBody>
      </p:sp>
      <p:sp>
        <p:nvSpPr>
          <p:cNvPr id="7" name="Text 5"/>
          <p:cNvSpPr/>
          <p:nvPr/>
        </p:nvSpPr>
        <p:spPr>
          <a:xfrm>
            <a:off x="5679135" y="2313969"/>
            <a:ext cx="2666286" cy="416481"/>
          </a:xfrm>
          <a:prstGeom prst="rect">
            <a:avLst/>
          </a:prstGeom>
          <a:noFill/>
          <a:ln/>
        </p:spPr>
        <p:txBody>
          <a:bodyPr wrap="none" rtlCol="0" anchor="t"/>
          <a:lstStyle/>
          <a:p>
            <a:pPr marL="0" indent="0" algn="ctr">
              <a:lnSpc>
                <a:spcPts val="3281"/>
              </a:lnSpc>
              <a:buNone/>
            </a:pPr>
            <a:r>
              <a:rPr lang="es-ES" sz="3600" b="1" i="0" dirty="0" err="1">
                <a:effectLst/>
                <a:latin typeface="Söhne"/>
              </a:rPr>
              <a:t>Tokenización</a:t>
            </a:r>
            <a:r>
              <a:rPr lang="en-US" sz="3200" b="1" kern="0" spc="-79" dirty="0">
                <a:solidFill>
                  <a:srgbClr val="000000"/>
                </a:solidFill>
                <a:latin typeface="Inter" pitchFamily="34" charset="0"/>
                <a:ea typeface="Inter" pitchFamily="34" charset="-122"/>
                <a:cs typeface="Inter" pitchFamily="34" charset="-120"/>
              </a:rPr>
              <a:t> </a:t>
            </a:r>
            <a:r>
              <a:rPr lang="es-ES" sz="3600" b="0" i="0" dirty="0">
                <a:solidFill>
                  <a:srgbClr val="D1D5DB"/>
                </a:solidFill>
                <a:effectLst/>
                <a:latin typeface="Söhne"/>
              </a:rPr>
              <a:t>🔪</a:t>
            </a:r>
            <a:endParaRPr lang="en-US" sz="3200" dirty="0"/>
          </a:p>
        </p:txBody>
      </p:sp>
      <p:sp>
        <p:nvSpPr>
          <p:cNvPr id="8" name="Text 6"/>
          <p:cNvSpPr/>
          <p:nvPr/>
        </p:nvSpPr>
        <p:spPr>
          <a:xfrm>
            <a:off x="5405656" y="2952620"/>
            <a:ext cx="3156347" cy="1066205"/>
          </a:xfrm>
          <a:prstGeom prst="rect">
            <a:avLst/>
          </a:prstGeom>
          <a:noFill/>
          <a:ln/>
        </p:spPr>
        <p:txBody>
          <a:bodyPr wrap="square" rtlCol="0" anchor="t"/>
          <a:lstStyle/>
          <a:p>
            <a:pPr marL="0" indent="0" algn="ctr">
              <a:lnSpc>
                <a:spcPts val="2799"/>
              </a:lnSpc>
              <a:buNone/>
            </a:pPr>
            <a:r>
              <a:rPr lang="es-ES" sz="2000" kern="0" spc="-35" dirty="0">
                <a:solidFill>
                  <a:srgbClr val="272525"/>
                </a:solidFill>
                <a:latin typeface="+mj-lt"/>
                <a:ea typeface="Inter" pitchFamily="34" charset="-122"/>
                <a:cs typeface="Inter" pitchFamily="34" charset="-120"/>
              </a:rPr>
              <a:t>Proceso de dividir el texto en unidades más pequeñas, como palabras o frases.</a:t>
            </a:r>
            <a:endParaRPr lang="en-US" sz="2000" dirty="0">
              <a:latin typeface="+mj-lt"/>
            </a:endParaRPr>
          </a:p>
        </p:txBody>
      </p:sp>
      <p:sp>
        <p:nvSpPr>
          <p:cNvPr id="9" name="Text 7"/>
          <p:cNvSpPr/>
          <p:nvPr/>
        </p:nvSpPr>
        <p:spPr>
          <a:xfrm>
            <a:off x="10065928" y="2310368"/>
            <a:ext cx="2666286" cy="416481"/>
          </a:xfrm>
          <a:prstGeom prst="rect">
            <a:avLst/>
          </a:prstGeom>
          <a:noFill/>
          <a:ln/>
        </p:spPr>
        <p:txBody>
          <a:bodyPr wrap="none" rtlCol="0" anchor="t"/>
          <a:lstStyle/>
          <a:p>
            <a:pPr marL="0" indent="0" algn="ctr">
              <a:lnSpc>
                <a:spcPts val="3281"/>
              </a:lnSpc>
              <a:buNone/>
            </a:pPr>
            <a:r>
              <a:rPr lang="es-ES" sz="3600" b="1" i="0" dirty="0">
                <a:effectLst/>
                <a:latin typeface="Söhne"/>
              </a:rPr>
              <a:t>Análisis sintáctico</a:t>
            </a:r>
            <a:r>
              <a:rPr lang="es-CL" sz="3600" b="1" i="0" dirty="0">
                <a:effectLst/>
                <a:latin typeface="Söhne"/>
              </a:rPr>
              <a:t>🎓</a:t>
            </a:r>
            <a:endParaRPr lang="en-US" sz="3200" dirty="0"/>
          </a:p>
        </p:txBody>
      </p:sp>
      <p:sp>
        <p:nvSpPr>
          <p:cNvPr id="10" name="Text 8"/>
          <p:cNvSpPr/>
          <p:nvPr/>
        </p:nvSpPr>
        <p:spPr>
          <a:xfrm>
            <a:off x="9694401" y="2949020"/>
            <a:ext cx="3156347" cy="1066205"/>
          </a:xfrm>
          <a:prstGeom prst="rect">
            <a:avLst/>
          </a:prstGeom>
          <a:noFill/>
          <a:ln/>
        </p:spPr>
        <p:txBody>
          <a:bodyPr wrap="square" rtlCol="0" anchor="t"/>
          <a:lstStyle/>
          <a:p>
            <a:pPr marL="0" indent="0" algn="ctr">
              <a:lnSpc>
                <a:spcPts val="2799"/>
              </a:lnSpc>
              <a:buNone/>
            </a:pPr>
            <a:r>
              <a:rPr lang="es-ES" sz="2000" kern="0" spc="-35" dirty="0">
                <a:solidFill>
                  <a:srgbClr val="272525"/>
                </a:solidFill>
                <a:latin typeface="Inter" pitchFamily="34" charset="0"/>
                <a:ea typeface="Inter" pitchFamily="34" charset="-122"/>
                <a:cs typeface="Inter" pitchFamily="34" charset="-120"/>
              </a:rPr>
              <a:t>Identificación de la estructura gramatical de las oraciones</a:t>
            </a:r>
            <a:r>
              <a:rPr lang="en-US" sz="2000" kern="0" spc="-35" dirty="0">
                <a:solidFill>
                  <a:srgbClr val="272525"/>
                </a:solidFill>
                <a:latin typeface="Inter" pitchFamily="34" charset="0"/>
                <a:ea typeface="Inter" pitchFamily="34" charset="-122"/>
                <a:cs typeface="Inter" pitchFamily="34" charset="-120"/>
              </a:rPr>
              <a:t>.</a:t>
            </a:r>
            <a:endParaRPr lang="en-US" sz="2000" dirty="0"/>
          </a:p>
        </p:txBody>
      </p:sp>
      <p:sp>
        <p:nvSpPr>
          <p:cNvPr id="12" name="Text 7">
            <a:extLst>
              <a:ext uri="{FF2B5EF4-FFF2-40B4-BE49-F238E27FC236}">
                <a16:creationId xmlns:a16="http://schemas.microsoft.com/office/drawing/2014/main" id="{0C94AEFB-D774-7643-E89D-B5284FF13BC5}"/>
              </a:ext>
            </a:extLst>
          </p:cNvPr>
          <p:cNvSpPr/>
          <p:nvPr/>
        </p:nvSpPr>
        <p:spPr>
          <a:xfrm>
            <a:off x="896277" y="5058672"/>
            <a:ext cx="2666286" cy="416481"/>
          </a:xfrm>
          <a:prstGeom prst="rect">
            <a:avLst/>
          </a:prstGeom>
          <a:noFill/>
          <a:ln/>
        </p:spPr>
        <p:txBody>
          <a:bodyPr wrap="none" rtlCol="0" anchor="t"/>
          <a:lstStyle/>
          <a:p>
            <a:pPr marL="0" indent="0">
              <a:lnSpc>
                <a:spcPts val="3281"/>
              </a:lnSpc>
              <a:buNone/>
            </a:pPr>
            <a:r>
              <a:rPr lang="es-ES" sz="3600" b="1" i="0" dirty="0">
                <a:effectLst/>
                <a:latin typeface="Söhne"/>
              </a:rPr>
              <a:t>Lematización y </a:t>
            </a:r>
            <a:r>
              <a:rPr lang="es-ES" sz="3600" b="1" i="0" dirty="0" err="1">
                <a:effectLst/>
                <a:latin typeface="Söhne"/>
              </a:rPr>
              <a:t>Stemming</a:t>
            </a:r>
            <a:r>
              <a:rPr lang="en-US" sz="3200" b="1" kern="0" spc="-79" dirty="0">
                <a:solidFill>
                  <a:srgbClr val="000000"/>
                </a:solidFill>
                <a:latin typeface="Inter" pitchFamily="34" charset="0"/>
                <a:ea typeface="Inter" pitchFamily="34" charset="-122"/>
                <a:cs typeface="Inter" pitchFamily="34" charset="-120"/>
              </a:rPr>
              <a:t> </a:t>
            </a:r>
            <a:r>
              <a:rPr lang="es-ES" sz="3600" b="0" i="0" dirty="0">
                <a:solidFill>
                  <a:srgbClr val="D1D5DB"/>
                </a:solidFill>
                <a:effectLst/>
                <a:latin typeface="Söhne"/>
              </a:rPr>
              <a:t>🌳✂️</a:t>
            </a:r>
            <a:endParaRPr lang="en-US" sz="3200" dirty="0"/>
          </a:p>
        </p:txBody>
      </p:sp>
      <p:sp>
        <p:nvSpPr>
          <p:cNvPr id="13" name="Text 8">
            <a:extLst>
              <a:ext uri="{FF2B5EF4-FFF2-40B4-BE49-F238E27FC236}">
                <a16:creationId xmlns:a16="http://schemas.microsoft.com/office/drawing/2014/main" id="{424CE64E-F2F4-C11B-F3C9-E08F12E744C6}"/>
              </a:ext>
            </a:extLst>
          </p:cNvPr>
          <p:cNvSpPr/>
          <p:nvPr/>
        </p:nvSpPr>
        <p:spPr>
          <a:xfrm>
            <a:off x="1551965" y="5704987"/>
            <a:ext cx="4127170" cy="1066205"/>
          </a:xfrm>
          <a:prstGeom prst="rect">
            <a:avLst/>
          </a:prstGeom>
          <a:noFill/>
          <a:ln/>
        </p:spPr>
        <p:txBody>
          <a:bodyPr wrap="square" rtlCol="0" anchor="t"/>
          <a:lstStyle/>
          <a:p>
            <a:pPr marL="0" indent="0" algn="ctr">
              <a:lnSpc>
                <a:spcPts val="2799"/>
              </a:lnSpc>
              <a:buNone/>
            </a:pPr>
            <a:r>
              <a:rPr lang="es-ES" sz="2000" kern="0" spc="-35" dirty="0">
                <a:solidFill>
                  <a:srgbClr val="272525"/>
                </a:solidFill>
                <a:latin typeface="+mj-lt"/>
                <a:ea typeface="Inter" pitchFamily="34" charset="-122"/>
                <a:cs typeface="Inter" pitchFamily="34" charset="-120"/>
              </a:rPr>
              <a:t>Técnicas para reducir las palabras a su raíz o forma base.</a:t>
            </a:r>
            <a:endParaRPr lang="en-US" sz="2000" dirty="0">
              <a:latin typeface="+mj-lt"/>
            </a:endParaRPr>
          </a:p>
        </p:txBody>
      </p:sp>
      <p:sp>
        <p:nvSpPr>
          <p:cNvPr id="14" name="Text 6">
            <a:extLst>
              <a:ext uri="{FF2B5EF4-FFF2-40B4-BE49-F238E27FC236}">
                <a16:creationId xmlns:a16="http://schemas.microsoft.com/office/drawing/2014/main" id="{C737450C-DCF1-60AA-37ED-1BB7B85FE6E9}"/>
              </a:ext>
            </a:extLst>
          </p:cNvPr>
          <p:cNvSpPr/>
          <p:nvPr/>
        </p:nvSpPr>
        <p:spPr>
          <a:xfrm>
            <a:off x="8060178" y="5651342"/>
            <a:ext cx="5781842" cy="1066205"/>
          </a:xfrm>
          <a:prstGeom prst="rect">
            <a:avLst/>
          </a:prstGeom>
          <a:noFill/>
          <a:ln/>
        </p:spPr>
        <p:txBody>
          <a:bodyPr wrap="square" rtlCol="0" anchor="t"/>
          <a:lstStyle/>
          <a:p>
            <a:pPr marL="0" indent="0" algn="ctr">
              <a:lnSpc>
                <a:spcPts val="2799"/>
              </a:lnSpc>
              <a:buNone/>
            </a:pPr>
            <a:r>
              <a:rPr lang="es-ES" sz="2000" kern="0" spc="-35" dirty="0">
                <a:solidFill>
                  <a:srgbClr val="272525"/>
                </a:solidFill>
                <a:latin typeface="+mj-lt"/>
                <a:ea typeface="Inter" pitchFamily="34" charset="-122"/>
                <a:cs typeface="Inter" pitchFamily="34" charset="-120"/>
              </a:rPr>
              <a:t>Reconocimiento y clasificación de nombres propios (personas, lugares, organizaciones) en el texto.</a:t>
            </a:r>
            <a:endParaRPr lang="en-US" sz="2000" dirty="0">
              <a:latin typeface="+mj-lt"/>
            </a:endParaRPr>
          </a:p>
        </p:txBody>
      </p:sp>
      <p:sp>
        <p:nvSpPr>
          <p:cNvPr id="15" name="Text 5">
            <a:extLst>
              <a:ext uri="{FF2B5EF4-FFF2-40B4-BE49-F238E27FC236}">
                <a16:creationId xmlns:a16="http://schemas.microsoft.com/office/drawing/2014/main" id="{1C60764E-C844-C6EC-E6BE-32833FF3ECAD}"/>
              </a:ext>
            </a:extLst>
          </p:cNvPr>
          <p:cNvSpPr/>
          <p:nvPr/>
        </p:nvSpPr>
        <p:spPr>
          <a:xfrm>
            <a:off x="9617956" y="5058672"/>
            <a:ext cx="2666286" cy="416481"/>
          </a:xfrm>
          <a:prstGeom prst="rect">
            <a:avLst/>
          </a:prstGeom>
          <a:noFill/>
          <a:ln/>
        </p:spPr>
        <p:txBody>
          <a:bodyPr wrap="none" rtlCol="0" anchor="t"/>
          <a:lstStyle/>
          <a:p>
            <a:pPr marL="0" indent="0" algn="ctr">
              <a:lnSpc>
                <a:spcPts val="3281"/>
              </a:lnSpc>
              <a:buNone/>
            </a:pPr>
            <a:r>
              <a:rPr lang="es-ES" sz="3600" b="1" i="0" dirty="0">
                <a:effectLst/>
                <a:latin typeface="Söhne"/>
              </a:rPr>
              <a:t>Entidades Nombradas</a:t>
            </a:r>
            <a:r>
              <a:rPr lang="en-US" sz="3200" b="1" kern="0" spc="-79" dirty="0">
                <a:solidFill>
                  <a:srgbClr val="000000"/>
                </a:solidFill>
                <a:latin typeface="Inter" pitchFamily="34" charset="0"/>
                <a:ea typeface="Inter" pitchFamily="34" charset="-122"/>
                <a:cs typeface="Inter" pitchFamily="34" charset="-120"/>
              </a:rPr>
              <a:t> </a:t>
            </a:r>
            <a:r>
              <a:rPr lang="es-ES" sz="3600" b="0" i="0" dirty="0">
                <a:solidFill>
                  <a:srgbClr val="D1D5DB"/>
                </a:solidFill>
                <a:effectLst/>
                <a:latin typeface="Söhne"/>
              </a:rPr>
              <a:t>🤖🔍</a:t>
            </a:r>
            <a:r>
              <a:rPr lang="es-CL" sz="3200" b="1" kern="0" spc="-79" dirty="0">
                <a:solidFill>
                  <a:srgbClr val="000000"/>
                </a:solidFill>
                <a:latin typeface="Inter" pitchFamily="34" charset="0"/>
                <a:ea typeface="Inter" pitchFamily="34" charset="-122"/>
                <a:cs typeface="Inter" pitchFamily="34" charset="-120"/>
              </a:rPr>
              <a:t>🦸‍♂️</a:t>
            </a:r>
            <a:endParaRPr lang="en-US" sz="3200" dirty="0"/>
          </a:p>
        </p:txBody>
      </p:sp>
    </p:spTree>
    <p:extLst>
      <p:ext uri="{BB962C8B-B14F-4D97-AF65-F5344CB8AC3E}">
        <p14:creationId xmlns:p14="http://schemas.microsoft.com/office/powerpoint/2010/main" val="323163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6" name="Shape 3"/>
          <p:cNvSpPr/>
          <p:nvPr/>
        </p:nvSpPr>
        <p:spPr>
          <a:xfrm>
            <a:off x="372252" y="2210445"/>
            <a:ext cx="1930679" cy="499943"/>
          </a:xfrm>
          <a:prstGeom prst="roundRect">
            <a:avLst>
              <a:gd name="adj" fmla="val 20000"/>
            </a:avLst>
          </a:prstGeom>
          <a:solidFill>
            <a:srgbClr val="DADBF1"/>
          </a:solidFill>
          <a:ln w="13811">
            <a:solidFill>
              <a:srgbClr val="B5B7E3"/>
            </a:solidFill>
            <a:prstDash val="solid"/>
          </a:ln>
        </p:spPr>
      </p:sp>
      <p:sp>
        <p:nvSpPr>
          <p:cNvPr id="19" name="Text 2">
            <a:extLst>
              <a:ext uri="{FF2B5EF4-FFF2-40B4-BE49-F238E27FC236}">
                <a16:creationId xmlns:a16="http://schemas.microsoft.com/office/drawing/2014/main" id="{90502F25-1C22-2B92-1E76-FE8EF9E31239}"/>
              </a:ext>
            </a:extLst>
          </p:cNvPr>
          <p:cNvSpPr/>
          <p:nvPr/>
        </p:nvSpPr>
        <p:spPr>
          <a:xfrm>
            <a:off x="-58553" y="741103"/>
            <a:ext cx="10867733" cy="694373"/>
          </a:xfrm>
          <a:prstGeom prst="rect">
            <a:avLst/>
          </a:prstGeom>
          <a:noFill/>
          <a:ln/>
        </p:spPr>
        <p:txBody>
          <a:bodyPr wrap="none" rtlCol="0" anchor="t"/>
          <a:lstStyle/>
          <a:p>
            <a:pPr marL="0" indent="0" algn="ctr">
              <a:lnSpc>
                <a:spcPts val="5468"/>
              </a:lnSpc>
              <a:buNone/>
            </a:pPr>
            <a:r>
              <a:rPr lang="es-ES" sz="4800" b="1" kern="0" spc="-131" dirty="0">
                <a:solidFill>
                  <a:srgbClr val="000000"/>
                </a:solidFill>
                <a:latin typeface="Inter" pitchFamily="34" charset="0"/>
                <a:ea typeface="Inter" pitchFamily="34" charset="-122"/>
                <a:cs typeface="Inter" pitchFamily="34" charset="-120"/>
              </a:rPr>
              <a:t>Historia del PLN</a:t>
            </a:r>
            <a:endParaRPr lang="en-US" sz="4800" dirty="0"/>
          </a:p>
        </p:txBody>
      </p:sp>
      <p:sp>
        <p:nvSpPr>
          <p:cNvPr id="27" name="Shape 3">
            <a:extLst>
              <a:ext uri="{FF2B5EF4-FFF2-40B4-BE49-F238E27FC236}">
                <a16:creationId xmlns:a16="http://schemas.microsoft.com/office/drawing/2014/main" id="{8BC54819-B810-9ADC-C59D-1C4F125A5B7C}"/>
              </a:ext>
            </a:extLst>
          </p:cNvPr>
          <p:cNvSpPr/>
          <p:nvPr/>
        </p:nvSpPr>
        <p:spPr>
          <a:xfrm>
            <a:off x="372251" y="6570126"/>
            <a:ext cx="2574148" cy="499943"/>
          </a:xfrm>
          <a:prstGeom prst="roundRect">
            <a:avLst>
              <a:gd name="adj" fmla="val 20000"/>
            </a:avLst>
          </a:prstGeom>
          <a:solidFill>
            <a:srgbClr val="DADBF1"/>
          </a:solidFill>
          <a:ln w="13811">
            <a:solidFill>
              <a:srgbClr val="B5B7E3"/>
            </a:solidFill>
            <a:prstDash val="solid"/>
          </a:ln>
        </p:spPr>
      </p:sp>
      <p:sp>
        <p:nvSpPr>
          <p:cNvPr id="24" name="Shape 3">
            <a:extLst>
              <a:ext uri="{FF2B5EF4-FFF2-40B4-BE49-F238E27FC236}">
                <a16:creationId xmlns:a16="http://schemas.microsoft.com/office/drawing/2014/main" id="{204E0A89-2BAF-BCAD-779B-D3F32A0DDD0F}"/>
              </a:ext>
            </a:extLst>
          </p:cNvPr>
          <p:cNvSpPr/>
          <p:nvPr/>
        </p:nvSpPr>
        <p:spPr>
          <a:xfrm>
            <a:off x="372252" y="3659236"/>
            <a:ext cx="1930679" cy="499943"/>
          </a:xfrm>
          <a:prstGeom prst="roundRect">
            <a:avLst>
              <a:gd name="adj" fmla="val 20000"/>
            </a:avLst>
          </a:prstGeom>
          <a:solidFill>
            <a:srgbClr val="DADBF1"/>
          </a:solidFill>
          <a:ln w="13811">
            <a:solidFill>
              <a:srgbClr val="B5B7E3"/>
            </a:solidFill>
            <a:prstDash val="solid"/>
          </a:ln>
        </p:spPr>
      </p:sp>
      <p:sp>
        <p:nvSpPr>
          <p:cNvPr id="25" name="Shape 3">
            <a:extLst>
              <a:ext uri="{FF2B5EF4-FFF2-40B4-BE49-F238E27FC236}">
                <a16:creationId xmlns:a16="http://schemas.microsoft.com/office/drawing/2014/main" id="{935CCBD5-00EB-B1CE-0855-7697EDCE5546}"/>
              </a:ext>
            </a:extLst>
          </p:cNvPr>
          <p:cNvSpPr/>
          <p:nvPr/>
        </p:nvSpPr>
        <p:spPr>
          <a:xfrm>
            <a:off x="372252" y="4639726"/>
            <a:ext cx="1930679" cy="499943"/>
          </a:xfrm>
          <a:prstGeom prst="roundRect">
            <a:avLst>
              <a:gd name="adj" fmla="val 20000"/>
            </a:avLst>
          </a:prstGeom>
          <a:solidFill>
            <a:srgbClr val="DADBF1"/>
          </a:solidFill>
          <a:ln w="13811">
            <a:solidFill>
              <a:srgbClr val="B5B7E3"/>
            </a:solidFill>
            <a:prstDash val="solid"/>
          </a:ln>
        </p:spPr>
      </p:sp>
      <p:sp>
        <p:nvSpPr>
          <p:cNvPr id="26" name="Shape 3">
            <a:extLst>
              <a:ext uri="{FF2B5EF4-FFF2-40B4-BE49-F238E27FC236}">
                <a16:creationId xmlns:a16="http://schemas.microsoft.com/office/drawing/2014/main" id="{B7933294-102D-43A6-93C0-ADCAA184E53F}"/>
              </a:ext>
            </a:extLst>
          </p:cNvPr>
          <p:cNvSpPr/>
          <p:nvPr/>
        </p:nvSpPr>
        <p:spPr>
          <a:xfrm>
            <a:off x="372251" y="5579051"/>
            <a:ext cx="1930679" cy="499943"/>
          </a:xfrm>
          <a:prstGeom prst="roundRect">
            <a:avLst>
              <a:gd name="adj" fmla="val 20000"/>
            </a:avLst>
          </a:prstGeom>
          <a:solidFill>
            <a:srgbClr val="DADBF1"/>
          </a:solidFill>
          <a:ln w="13811">
            <a:solidFill>
              <a:srgbClr val="B5B7E3"/>
            </a:solidFill>
            <a:prstDash val="solid"/>
          </a:ln>
        </p:spPr>
      </p:sp>
      <p:sp>
        <p:nvSpPr>
          <p:cNvPr id="23" name="CuadroTexto 22">
            <a:extLst>
              <a:ext uri="{FF2B5EF4-FFF2-40B4-BE49-F238E27FC236}">
                <a16:creationId xmlns:a16="http://schemas.microsoft.com/office/drawing/2014/main" id="{327AA5BF-85BB-8947-EF00-D35503F61D22}"/>
              </a:ext>
            </a:extLst>
          </p:cNvPr>
          <p:cNvSpPr txBox="1"/>
          <p:nvPr/>
        </p:nvSpPr>
        <p:spPr>
          <a:xfrm>
            <a:off x="372252" y="2176579"/>
            <a:ext cx="10363761" cy="5509200"/>
          </a:xfrm>
          <a:prstGeom prst="rect">
            <a:avLst/>
          </a:prstGeom>
          <a:noFill/>
        </p:spPr>
        <p:txBody>
          <a:bodyPr wrap="square">
            <a:spAutoFit/>
          </a:bodyPr>
          <a:lstStyle/>
          <a:p>
            <a:r>
              <a:rPr lang="es-ES" sz="3200" dirty="0"/>
              <a:t>1950-1960 🌎: Inicios con traducción automática y</a:t>
            </a:r>
          </a:p>
          <a:p>
            <a:r>
              <a:rPr lang="es-ES" sz="3200" dirty="0"/>
              <a:t>primeros ordenadores.</a:t>
            </a:r>
          </a:p>
          <a:p>
            <a:endParaRPr lang="es-ES" sz="3200" dirty="0"/>
          </a:p>
          <a:p>
            <a:r>
              <a:rPr lang="es-ES" sz="3200" dirty="0"/>
              <a:t>1970-1980 📚: Enfoque en reglas gramaticales.</a:t>
            </a:r>
          </a:p>
          <a:p>
            <a:endParaRPr lang="es-ES" sz="3200" dirty="0"/>
          </a:p>
          <a:p>
            <a:r>
              <a:rPr lang="es-ES" sz="3200" dirty="0"/>
              <a:t>1990-2000 💻: Avances en aprendizaje automático.</a:t>
            </a:r>
          </a:p>
          <a:p>
            <a:endParaRPr lang="es-ES" sz="3200" dirty="0"/>
          </a:p>
          <a:p>
            <a:r>
              <a:rPr lang="es-ES" sz="3200" dirty="0"/>
              <a:t>2000-2010 🌐: Auge de modelos basados en datos.</a:t>
            </a:r>
          </a:p>
          <a:p>
            <a:endParaRPr lang="es-ES" sz="3200" dirty="0"/>
          </a:p>
          <a:p>
            <a:r>
              <a:rPr lang="es-ES" sz="3200" dirty="0"/>
              <a:t>2010-Presente 🚀: Desarrollo de modelos </a:t>
            </a:r>
            <a:r>
              <a:rPr lang="es-ES" sz="3200" dirty="0" err="1"/>
              <a:t>Transformer</a:t>
            </a:r>
            <a:endParaRPr lang="es-ES" sz="3200" dirty="0"/>
          </a:p>
          <a:p>
            <a:r>
              <a:rPr lang="es-ES" sz="3200" dirty="0"/>
              <a:t>como BERT y GPT.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15" name="CuadroTexto 14">
            <a:extLst>
              <a:ext uri="{FF2B5EF4-FFF2-40B4-BE49-F238E27FC236}">
                <a16:creationId xmlns:a16="http://schemas.microsoft.com/office/drawing/2014/main" id="{92926C86-5D11-47CF-B07B-65AAC0FD7E5C}"/>
              </a:ext>
            </a:extLst>
          </p:cNvPr>
          <p:cNvSpPr txBox="1"/>
          <p:nvPr/>
        </p:nvSpPr>
        <p:spPr>
          <a:xfrm>
            <a:off x="5684224" y="341565"/>
            <a:ext cx="8647237" cy="2031325"/>
          </a:xfrm>
          <a:prstGeom prst="rect">
            <a:avLst/>
          </a:prstGeom>
          <a:noFill/>
        </p:spPr>
        <p:txBody>
          <a:bodyPr wrap="square">
            <a:spAutoFit/>
          </a:bodyPr>
          <a:lstStyle/>
          <a:p>
            <a:r>
              <a:rPr lang="es-ES" b="1" dirty="0">
                <a:latin typeface="+mj-lt"/>
              </a:rPr>
              <a:t>La Primera MT Basada en Reglas (1949-1967)</a:t>
            </a:r>
          </a:p>
          <a:p>
            <a:endParaRPr lang="es-ES" dirty="0">
              <a:latin typeface="+mj-lt"/>
            </a:endParaRPr>
          </a:p>
          <a:p>
            <a:r>
              <a:rPr lang="es-ES" dirty="0">
                <a:latin typeface="+mj-lt"/>
              </a:rPr>
              <a:t>La Traducción Automática (MT) en esta era se inició con el Memorándum Weaver, enfocándose en traducir textos científicos rusos a inglés. Los métodos variaban desde enfoques empíricos, como los de la corporación RAND, hasta lingüísticos, como los del MIT. En 1954, la Universidad de Georgetown demostró un sistema híbrido para traducir documentos técnicos rusos, impulsando la investigación en MT.</a:t>
            </a:r>
          </a:p>
        </p:txBody>
      </p:sp>
      <p:sp>
        <p:nvSpPr>
          <p:cNvPr id="19" name="CuadroTexto 18">
            <a:extLst>
              <a:ext uri="{FF2B5EF4-FFF2-40B4-BE49-F238E27FC236}">
                <a16:creationId xmlns:a16="http://schemas.microsoft.com/office/drawing/2014/main" id="{DFEF8F28-13EB-1D06-8BE0-8B8198ACB1F4}"/>
              </a:ext>
            </a:extLst>
          </p:cNvPr>
          <p:cNvSpPr txBox="1"/>
          <p:nvPr/>
        </p:nvSpPr>
        <p:spPr>
          <a:xfrm>
            <a:off x="5684224" y="2758934"/>
            <a:ext cx="8647236" cy="2031325"/>
          </a:xfrm>
          <a:prstGeom prst="rect">
            <a:avLst/>
          </a:prstGeom>
          <a:noFill/>
        </p:spPr>
        <p:txBody>
          <a:bodyPr wrap="square">
            <a:spAutoFit/>
          </a:bodyPr>
          <a:lstStyle/>
          <a:p>
            <a:r>
              <a:rPr lang="es-ES" b="1" dirty="0">
                <a:latin typeface="+mj-lt"/>
              </a:rPr>
              <a:t>MT Basada en el Conocimiento (1967-1984)</a:t>
            </a:r>
          </a:p>
          <a:p>
            <a:endParaRPr lang="es-ES" dirty="0">
              <a:latin typeface="+mj-lt"/>
            </a:endParaRPr>
          </a:p>
          <a:p>
            <a:r>
              <a:rPr lang="es-ES" dirty="0">
                <a:latin typeface="+mj-lt"/>
              </a:rPr>
              <a:t>Tras el informe ALPAC de 1967, que recomendaba centrarse más en la traducción humana asistida por máquina, la financiación de MT en EE. UU. disminuyó. La pirámide de </a:t>
            </a:r>
            <a:r>
              <a:rPr lang="es-ES" dirty="0" err="1">
                <a:latin typeface="+mj-lt"/>
              </a:rPr>
              <a:t>Vauquois</a:t>
            </a:r>
            <a:r>
              <a:rPr lang="es-ES" dirty="0">
                <a:latin typeface="+mj-lt"/>
              </a:rPr>
              <a:t> se convirtió en un concepto influyente, enfocándose en representaciones intermedias para la traducción. Aunque la MT basada en el conocimiento tenía sus limitaciones, fue efectiva para casos de uso técnicos limitados.</a:t>
            </a:r>
          </a:p>
        </p:txBody>
      </p:sp>
      <p:sp>
        <p:nvSpPr>
          <p:cNvPr id="23" name="CuadroTexto 22">
            <a:extLst>
              <a:ext uri="{FF2B5EF4-FFF2-40B4-BE49-F238E27FC236}">
                <a16:creationId xmlns:a16="http://schemas.microsoft.com/office/drawing/2014/main" id="{E409FA77-72A7-514D-EC9E-8F6B18BE2344}"/>
              </a:ext>
            </a:extLst>
          </p:cNvPr>
          <p:cNvSpPr txBox="1"/>
          <p:nvPr/>
        </p:nvSpPr>
        <p:spPr>
          <a:xfrm>
            <a:off x="5684224" y="5176303"/>
            <a:ext cx="8471392" cy="2585323"/>
          </a:xfrm>
          <a:prstGeom prst="rect">
            <a:avLst/>
          </a:prstGeom>
          <a:noFill/>
        </p:spPr>
        <p:txBody>
          <a:bodyPr wrap="square">
            <a:spAutoFit/>
          </a:bodyPr>
          <a:lstStyle/>
          <a:p>
            <a:r>
              <a:rPr lang="es-ES" b="1" dirty="0">
                <a:latin typeface="+mj-lt"/>
              </a:rPr>
              <a:t>Traducción Automática Basada en Datos (1984-hoy)</a:t>
            </a:r>
          </a:p>
          <a:p>
            <a:endParaRPr lang="es-ES" dirty="0">
              <a:latin typeface="+mj-lt"/>
            </a:endParaRPr>
          </a:p>
          <a:p>
            <a:r>
              <a:rPr lang="es-ES" dirty="0">
                <a:latin typeface="+mj-lt"/>
              </a:rPr>
              <a:t>En la década de 1980, la MT basada en ejemplos surgió en Japón, utilizando bases de datos de textos para generar nuevas traducciones. Esta era precedió a la MT estadística, que ganó prominencia en la década de 1990 con los modelos de IBM. Estos modelos se basaban en algoritmos de maximización de expectativas y aprendizaje automático. Posteriormente, la MT neuronal se desarrolló a partir de 2013, utilizando redes neuronales y mecanismos de atención, culminando en el uso de modelos basados en transformadores.</a:t>
            </a:r>
          </a:p>
        </p:txBody>
      </p:sp>
      <p:pic>
        <p:nvPicPr>
          <p:cNvPr id="4098" name="Picture 2">
            <a:extLst>
              <a:ext uri="{FF2B5EF4-FFF2-40B4-BE49-F238E27FC236}">
                <a16:creationId xmlns:a16="http://schemas.microsoft.com/office/drawing/2014/main" id="{45CC58DE-111F-7DFD-AC75-80FFF8E7A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77" y="2353775"/>
            <a:ext cx="5222632" cy="3290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712589"/>
            <a:ext cx="7276743" cy="694373"/>
          </a:xfrm>
          <a:prstGeom prst="rect">
            <a:avLst/>
          </a:prstGeom>
          <a:noFill/>
          <a:ln/>
        </p:spPr>
        <p:txBody>
          <a:bodyPr wrap="none" rtlCol="0" anchor="t"/>
          <a:lstStyle/>
          <a:p>
            <a:pPr marL="0" indent="0">
              <a:lnSpc>
                <a:spcPts val="5468"/>
              </a:lnSpc>
              <a:buNone/>
            </a:pPr>
            <a:r>
              <a:rPr lang="en-US" sz="4800" b="1" kern="0" spc="-131" dirty="0">
                <a:solidFill>
                  <a:srgbClr val="000000"/>
                </a:solidFill>
                <a:latin typeface="Inter" pitchFamily="34" charset="0"/>
                <a:ea typeface="Inter" pitchFamily="34" charset="-122"/>
                <a:cs typeface="Inter" pitchFamily="34" charset="-120"/>
              </a:rPr>
              <a:t>Aplicaciones y casos de uso</a:t>
            </a:r>
            <a:endParaRPr lang="en-US" sz="4800" dirty="0"/>
          </a:p>
        </p:txBody>
      </p:sp>
      <p:sp>
        <p:nvSpPr>
          <p:cNvPr id="6" name="Shape 3"/>
          <p:cNvSpPr/>
          <p:nvPr/>
        </p:nvSpPr>
        <p:spPr>
          <a:xfrm>
            <a:off x="1144310" y="1740218"/>
            <a:ext cx="44410" cy="5776793"/>
          </a:xfrm>
          <a:prstGeom prst="roundRect">
            <a:avLst>
              <a:gd name="adj" fmla="val 225151"/>
            </a:avLst>
          </a:prstGeom>
          <a:solidFill>
            <a:srgbClr val="B5B7E3"/>
          </a:solidFill>
          <a:ln/>
        </p:spPr>
      </p:sp>
      <p:sp>
        <p:nvSpPr>
          <p:cNvPr id="7" name="Shape 4"/>
          <p:cNvSpPr/>
          <p:nvPr/>
        </p:nvSpPr>
        <p:spPr>
          <a:xfrm>
            <a:off x="1416427" y="2141518"/>
            <a:ext cx="777597" cy="44410"/>
          </a:xfrm>
          <a:prstGeom prst="roundRect">
            <a:avLst>
              <a:gd name="adj" fmla="val 225151"/>
            </a:avLst>
          </a:prstGeom>
          <a:solidFill>
            <a:srgbClr val="B5B7E3"/>
          </a:solidFill>
          <a:ln/>
        </p:spPr>
      </p:sp>
      <p:sp>
        <p:nvSpPr>
          <p:cNvPr id="8" name="Shape 5"/>
          <p:cNvSpPr/>
          <p:nvPr/>
        </p:nvSpPr>
        <p:spPr>
          <a:xfrm>
            <a:off x="916484" y="1913811"/>
            <a:ext cx="499943" cy="499943"/>
          </a:xfrm>
          <a:prstGeom prst="roundRect">
            <a:avLst>
              <a:gd name="adj" fmla="val 20000"/>
            </a:avLst>
          </a:prstGeom>
          <a:solidFill>
            <a:srgbClr val="DADBF1"/>
          </a:solidFill>
          <a:ln w="13811">
            <a:solidFill>
              <a:srgbClr val="B5B7E3"/>
            </a:solidFill>
            <a:prstDash val="solid"/>
          </a:ln>
        </p:spPr>
      </p:sp>
      <p:sp>
        <p:nvSpPr>
          <p:cNvPr id="9" name="Text 6"/>
          <p:cNvSpPr/>
          <p:nvPr/>
        </p:nvSpPr>
        <p:spPr>
          <a:xfrm>
            <a:off x="1084838" y="195548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0" name="Text 7"/>
          <p:cNvSpPr/>
          <p:nvPr/>
        </p:nvSpPr>
        <p:spPr>
          <a:xfrm>
            <a:off x="2388513" y="1962388"/>
            <a:ext cx="2553772" cy="347186"/>
          </a:xfrm>
          <a:prstGeom prst="rect">
            <a:avLst/>
          </a:prstGeom>
          <a:noFill/>
          <a:ln/>
        </p:spPr>
        <p:txBody>
          <a:bodyPr wrap="none" rtlCol="0" anchor="t"/>
          <a:lstStyle/>
          <a:p>
            <a:pPr marL="0" indent="0" algn="l">
              <a:lnSpc>
                <a:spcPts val="2734"/>
              </a:lnSpc>
              <a:buNone/>
            </a:pPr>
            <a:r>
              <a:rPr lang="es-ES" sz="2800" b="1" kern="0" spc="-66" dirty="0">
                <a:solidFill>
                  <a:srgbClr val="272525"/>
                </a:solidFill>
                <a:latin typeface="Inter" pitchFamily="34" charset="0"/>
                <a:ea typeface="Inter" pitchFamily="34" charset="-122"/>
                <a:cs typeface="Inter" pitchFamily="34" charset="-120"/>
              </a:rPr>
              <a:t>Reconocimiento del habla y </a:t>
            </a:r>
          </a:p>
          <a:p>
            <a:pPr marL="0" indent="0" algn="l">
              <a:lnSpc>
                <a:spcPts val="2734"/>
              </a:lnSpc>
              <a:buNone/>
            </a:pPr>
            <a:r>
              <a:rPr lang="es-ES" sz="2800" b="1" kern="0" spc="-66" dirty="0">
                <a:solidFill>
                  <a:srgbClr val="272525"/>
                </a:solidFill>
                <a:latin typeface="Inter" pitchFamily="34" charset="0"/>
                <a:ea typeface="Inter" pitchFamily="34" charset="-122"/>
                <a:cs typeface="Inter" pitchFamily="34" charset="-120"/>
              </a:rPr>
              <a:t>síntesis de voz</a:t>
            </a:r>
            <a:endParaRPr lang="en-US" sz="2800" dirty="0"/>
          </a:p>
        </p:txBody>
      </p:sp>
      <p:sp>
        <p:nvSpPr>
          <p:cNvPr id="11" name="Text 8"/>
          <p:cNvSpPr/>
          <p:nvPr/>
        </p:nvSpPr>
        <p:spPr>
          <a:xfrm>
            <a:off x="2388513" y="2646002"/>
            <a:ext cx="7751088" cy="710803"/>
          </a:xfrm>
          <a:prstGeom prst="rect">
            <a:avLst/>
          </a:prstGeom>
          <a:noFill/>
          <a:ln/>
        </p:spPr>
        <p:txBody>
          <a:bodyPr wrap="square" rtlCol="0" anchor="t"/>
          <a:lstStyle/>
          <a:p>
            <a:pPr marL="0" indent="0" algn="l">
              <a:lnSpc>
                <a:spcPts val="2799"/>
              </a:lnSpc>
              <a:buNone/>
            </a:pPr>
            <a:r>
              <a:rPr lang="es-ES" sz="2000" kern="0" spc="-35" dirty="0">
                <a:solidFill>
                  <a:srgbClr val="272525"/>
                </a:solidFill>
                <a:latin typeface="+mj-lt"/>
                <a:ea typeface="Inter" pitchFamily="34" charset="-122"/>
                <a:cs typeface="Inter" pitchFamily="34" charset="-120"/>
              </a:rPr>
              <a:t>Convertir la voz a texto y viceversa</a:t>
            </a:r>
            <a:endParaRPr lang="en-US" sz="2000" dirty="0">
              <a:latin typeface="+mj-lt"/>
            </a:endParaRPr>
          </a:p>
        </p:txBody>
      </p:sp>
      <p:sp>
        <p:nvSpPr>
          <p:cNvPr id="12" name="Shape 9"/>
          <p:cNvSpPr/>
          <p:nvPr/>
        </p:nvSpPr>
        <p:spPr>
          <a:xfrm>
            <a:off x="1416427" y="4141172"/>
            <a:ext cx="777597" cy="44410"/>
          </a:xfrm>
          <a:prstGeom prst="roundRect">
            <a:avLst>
              <a:gd name="adj" fmla="val 225151"/>
            </a:avLst>
          </a:prstGeom>
          <a:solidFill>
            <a:srgbClr val="B5B7E3"/>
          </a:solidFill>
          <a:ln/>
        </p:spPr>
      </p:sp>
      <p:sp>
        <p:nvSpPr>
          <p:cNvPr id="13" name="Shape 10"/>
          <p:cNvSpPr/>
          <p:nvPr/>
        </p:nvSpPr>
        <p:spPr>
          <a:xfrm>
            <a:off x="916484" y="3913465"/>
            <a:ext cx="499943" cy="499943"/>
          </a:xfrm>
          <a:prstGeom prst="roundRect">
            <a:avLst>
              <a:gd name="adj" fmla="val 20000"/>
            </a:avLst>
          </a:prstGeom>
          <a:solidFill>
            <a:srgbClr val="DADBF1"/>
          </a:solidFill>
          <a:ln w="13811">
            <a:solidFill>
              <a:srgbClr val="B5B7E3"/>
            </a:solidFill>
            <a:prstDash val="solid"/>
          </a:ln>
        </p:spPr>
      </p:sp>
      <p:sp>
        <p:nvSpPr>
          <p:cNvPr id="14" name="Text 11"/>
          <p:cNvSpPr/>
          <p:nvPr/>
        </p:nvSpPr>
        <p:spPr>
          <a:xfrm>
            <a:off x="1065788" y="39551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5" name="Text 12"/>
          <p:cNvSpPr/>
          <p:nvPr/>
        </p:nvSpPr>
        <p:spPr>
          <a:xfrm>
            <a:off x="2388513" y="3962043"/>
            <a:ext cx="2918817" cy="347186"/>
          </a:xfrm>
          <a:prstGeom prst="rect">
            <a:avLst/>
          </a:prstGeom>
          <a:noFill/>
          <a:ln/>
        </p:spPr>
        <p:txBody>
          <a:bodyPr wrap="none" rtlCol="0" anchor="t"/>
          <a:lstStyle/>
          <a:p>
            <a:pPr marL="0" indent="0" algn="l">
              <a:lnSpc>
                <a:spcPts val="2734"/>
              </a:lnSpc>
              <a:buNone/>
            </a:pPr>
            <a:r>
              <a:rPr lang="en-US" sz="2800" b="1" kern="0" spc="-66" dirty="0">
                <a:solidFill>
                  <a:srgbClr val="272525"/>
                </a:solidFill>
                <a:latin typeface="Inter" pitchFamily="34" charset="0"/>
                <a:ea typeface="Inter" pitchFamily="34" charset="-122"/>
                <a:cs typeface="Inter" pitchFamily="34" charset="-120"/>
              </a:rPr>
              <a:t>Traducción automática</a:t>
            </a:r>
            <a:endParaRPr lang="en-US" sz="2800" dirty="0"/>
          </a:p>
        </p:txBody>
      </p:sp>
      <p:sp>
        <p:nvSpPr>
          <p:cNvPr id="16" name="Text 13"/>
          <p:cNvSpPr/>
          <p:nvPr/>
        </p:nvSpPr>
        <p:spPr>
          <a:xfrm>
            <a:off x="2388513" y="4442460"/>
            <a:ext cx="7751088" cy="355402"/>
          </a:xfrm>
          <a:prstGeom prst="rect">
            <a:avLst/>
          </a:prstGeom>
          <a:noFill/>
          <a:ln/>
        </p:spPr>
        <p:txBody>
          <a:bodyPr wrap="none" rtlCol="0" anchor="t"/>
          <a:lstStyle/>
          <a:p>
            <a:pPr marL="0" indent="0" algn="l">
              <a:lnSpc>
                <a:spcPts val="2799"/>
              </a:lnSpc>
              <a:buNone/>
            </a:pPr>
            <a:r>
              <a:rPr lang="en-US" sz="2000" kern="0" spc="-35" dirty="0">
                <a:solidFill>
                  <a:srgbClr val="272525"/>
                </a:solidFill>
                <a:latin typeface="+mj-lt"/>
                <a:ea typeface="Inter" pitchFamily="34" charset="-122"/>
                <a:cs typeface="Inter" pitchFamily="34" charset="-120"/>
              </a:rPr>
              <a:t>Permite la traducción instantánea de texto en diferentes idiomas.</a:t>
            </a:r>
            <a:endParaRPr lang="en-US" sz="2000" dirty="0">
              <a:latin typeface="+mj-lt"/>
            </a:endParaRPr>
          </a:p>
        </p:txBody>
      </p:sp>
      <p:sp>
        <p:nvSpPr>
          <p:cNvPr id="17" name="Shape 14"/>
          <p:cNvSpPr/>
          <p:nvPr/>
        </p:nvSpPr>
        <p:spPr>
          <a:xfrm>
            <a:off x="1416427" y="6140827"/>
            <a:ext cx="777597" cy="44410"/>
          </a:xfrm>
          <a:prstGeom prst="roundRect">
            <a:avLst>
              <a:gd name="adj" fmla="val 225151"/>
            </a:avLst>
          </a:prstGeom>
          <a:solidFill>
            <a:srgbClr val="B5B7E3"/>
          </a:solidFill>
          <a:ln/>
        </p:spPr>
      </p:sp>
      <p:sp>
        <p:nvSpPr>
          <p:cNvPr id="18" name="Shape 15"/>
          <p:cNvSpPr/>
          <p:nvPr/>
        </p:nvSpPr>
        <p:spPr>
          <a:xfrm>
            <a:off x="916484" y="5913120"/>
            <a:ext cx="499943" cy="499943"/>
          </a:xfrm>
          <a:prstGeom prst="roundRect">
            <a:avLst>
              <a:gd name="adj" fmla="val 20000"/>
            </a:avLst>
          </a:prstGeom>
          <a:solidFill>
            <a:srgbClr val="DADBF1"/>
          </a:solidFill>
          <a:ln w="13811">
            <a:solidFill>
              <a:srgbClr val="B5B7E3"/>
            </a:solidFill>
            <a:prstDash val="solid"/>
          </a:ln>
        </p:spPr>
      </p:sp>
      <p:sp>
        <p:nvSpPr>
          <p:cNvPr id="19" name="Text 16"/>
          <p:cNvSpPr/>
          <p:nvPr/>
        </p:nvSpPr>
        <p:spPr>
          <a:xfrm>
            <a:off x="1061978" y="595479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20" name="Text 17"/>
          <p:cNvSpPr/>
          <p:nvPr/>
        </p:nvSpPr>
        <p:spPr>
          <a:xfrm>
            <a:off x="2388513" y="5961698"/>
            <a:ext cx="2433995" cy="347186"/>
          </a:xfrm>
          <a:prstGeom prst="rect">
            <a:avLst/>
          </a:prstGeom>
          <a:noFill/>
          <a:ln/>
        </p:spPr>
        <p:txBody>
          <a:bodyPr wrap="none" rtlCol="0" anchor="t"/>
          <a:lstStyle/>
          <a:p>
            <a:pPr marL="0" indent="0" algn="l">
              <a:lnSpc>
                <a:spcPts val="2734"/>
              </a:lnSpc>
              <a:buNone/>
            </a:pPr>
            <a:r>
              <a:rPr lang="en-US" sz="2800" b="1" kern="0" spc="-66" dirty="0" err="1">
                <a:solidFill>
                  <a:srgbClr val="272525"/>
                </a:solidFill>
                <a:latin typeface="Inter" pitchFamily="34" charset="0"/>
                <a:ea typeface="Inter" pitchFamily="34" charset="-122"/>
                <a:cs typeface="Inter" pitchFamily="34" charset="-120"/>
              </a:rPr>
              <a:t>Generación</a:t>
            </a:r>
            <a:r>
              <a:rPr lang="en-US" sz="2800" b="1" kern="0" spc="-66" dirty="0">
                <a:solidFill>
                  <a:srgbClr val="272525"/>
                </a:solidFill>
                <a:latin typeface="Inter" pitchFamily="34" charset="0"/>
                <a:ea typeface="Inter" pitchFamily="34" charset="-122"/>
                <a:cs typeface="Inter" pitchFamily="34" charset="-120"/>
              </a:rPr>
              <a:t> de </a:t>
            </a:r>
            <a:r>
              <a:rPr lang="en-US" sz="2800" b="1" kern="0" spc="-66" dirty="0" err="1">
                <a:solidFill>
                  <a:srgbClr val="272525"/>
                </a:solidFill>
                <a:latin typeface="Inter" pitchFamily="34" charset="0"/>
                <a:ea typeface="Inter" pitchFamily="34" charset="-122"/>
                <a:cs typeface="Inter" pitchFamily="34" charset="-120"/>
              </a:rPr>
              <a:t>lenguaje</a:t>
            </a:r>
            <a:r>
              <a:rPr lang="en-US" sz="2800" b="1" kern="0" spc="-66" dirty="0">
                <a:solidFill>
                  <a:srgbClr val="272525"/>
                </a:solidFill>
                <a:latin typeface="Inter" pitchFamily="34" charset="0"/>
                <a:ea typeface="Inter" pitchFamily="34" charset="-122"/>
                <a:cs typeface="Inter" pitchFamily="34" charset="-120"/>
              </a:rPr>
              <a:t> natural</a:t>
            </a:r>
            <a:endParaRPr lang="en-US" sz="2800" dirty="0"/>
          </a:p>
        </p:txBody>
      </p:sp>
      <p:sp>
        <p:nvSpPr>
          <p:cNvPr id="21" name="Text 18"/>
          <p:cNvSpPr/>
          <p:nvPr/>
        </p:nvSpPr>
        <p:spPr>
          <a:xfrm>
            <a:off x="2388513" y="6442115"/>
            <a:ext cx="7751088" cy="355402"/>
          </a:xfrm>
          <a:prstGeom prst="rect">
            <a:avLst/>
          </a:prstGeom>
          <a:noFill/>
          <a:ln/>
        </p:spPr>
        <p:txBody>
          <a:bodyPr wrap="none" rtlCol="0" anchor="t"/>
          <a:lstStyle/>
          <a:p>
            <a:pPr marL="0" indent="0" algn="l">
              <a:lnSpc>
                <a:spcPts val="2799"/>
              </a:lnSpc>
              <a:buNone/>
            </a:pPr>
            <a:r>
              <a:rPr lang="en-US" sz="2000" kern="0" spc="-35" dirty="0" err="1">
                <a:solidFill>
                  <a:srgbClr val="272525"/>
                </a:solidFill>
                <a:latin typeface="Inter" pitchFamily="34" charset="0"/>
                <a:ea typeface="Inter" pitchFamily="34" charset="-122"/>
                <a:cs typeface="Inter" pitchFamily="34" charset="-120"/>
              </a:rPr>
              <a:t>Crear</a:t>
            </a:r>
            <a:r>
              <a:rPr lang="en-US" sz="2000" kern="0" spc="-35" dirty="0">
                <a:solidFill>
                  <a:srgbClr val="272525"/>
                </a:solidFill>
                <a:latin typeface="Inter" pitchFamily="34" charset="0"/>
                <a:ea typeface="Inter" pitchFamily="34" charset="-122"/>
                <a:cs typeface="Inter" pitchFamily="34" charset="-120"/>
              </a:rPr>
              <a:t> </a:t>
            </a:r>
            <a:r>
              <a:rPr lang="en-US" sz="2000" kern="0" spc="-35" dirty="0" err="1">
                <a:solidFill>
                  <a:srgbClr val="272525"/>
                </a:solidFill>
                <a:latin typeface="Inter" pitchFamily="34" charset="0"/>
                <a:ea typeface="Inter" pitchFamily="34" charset="-122"/>
                <a:cs typeface="Inter" pitchFamily="34" charset="-120"/>
              </a:rPr>
              <a:t>texto</a:t>
            </a:r>
            <a:r>
              <a:rPr lang="en-US" sz="2000" kern="0" spc="-35" dirty="0">
                <a:solidFill>
                  <a:srgbClr val="272525"/>
                </a:solidFill>
                <a:latin typeface="Inter" pitchFamily="34" charset="0"/>
                <a:ea typeface="Inter" pitchFamily="34" charset="-122"/>
                <a:cs typeface="Inter" pitchFamily="34" charset="-120"/>
              </a:rPr>
              <a:t> de forma </a:t>
            </a:r>
            <a:r>
              <a:rPr lang="en-US" sz="2000" kern="0" spc="-35" dirty="0" err="1">
                <a:solidFill>
                  <a:srgbClr val="272525"/>
                </a:solidFill>
                <a:latin typeface="Inter" pitchFamily="34" charset="0"/>
                <a:ea typeface="Inter" pitchFamily="34" charset="-122"/>
                <a:cs typeface="Inter" pitchFamily="34" charset="-120"/>
              </a:rPr>
              <a:t>automática</a:t>
            </a:r>
            <a:r>
              <a:rPr lang="en-US" sz="2000" kern="0" spc="-35" dirty="0">
                <a:solidFill>
                  <a:srgbClr val="272525"/>
                </a:solidFill>
                <a:latin typeface="Inter" pitchFamily="34" charset="0"/>
                <a:ea typeface="Inter" pitchFamily="34" charset="-122"/>
                <a:cs typeface="Inter" pitchFamily="34" charset="-120"/>
              </a:rPr>
              <a:t>, </a:t>
            </a:r>
            <a:r>
              <a:rPr lang="en-US" sz="2000" kern="0" spc="-35" dirty="0" err="1">
                <a:solidFill>
                  <a:srgbClr val="272525"/>
                </a:solidFill>
                <a:latin typeface="Inter" pitchFamily="34" charset="0"/>
                <a:ea typeface="Inter" pitchFamily="34" charset="-122"/>
                <a:cs typeface="Inter" pitchFamily="34" charset="-120"/>
              </a:rPr>
              <a:t>como</a:t>
            </a:r>
            <a:r>
              <a:rPr lang="en-US" sz="2000" kern="0" spc="-35" dirty="0">
                <a:solidFill>
                  <a:srgbClr val="272525"/>
                </a:solidFill>
                <a:latin typeface="Inter" pitchFamily="34" charset="0"/>
                <a:ea typeface="Inter" pitchFamily="34" charset="-122"/>
                <a:cs typeface="Inter" pitchFamily="34" charset="-120"/>
              </a:rPr>
              <a:t> </a:t>
            </a:r>
            <a:r>
              <a:rPr lang="en-US" sz="2000" kern="0" spc="-35" dirty="0" err="1">
                <a:solidFill>
                  <a:srgbClr val="272525"/>
                </a:solidFill>
                <a:latin typeface="Inter" pitchFamily="34" charset="0"/>
                <a:ea typeface="Inter" pitchFamily="34" charset="-122"/>
                <a:cs typeface="Inter" pitchFamily="34" charset="-120"/>
              </a:rPr>
              <a:t>resúmenes</a:t>
            </a:r>
            <a:r>
              <a:rPr lang="en-US" sz="2000" kern="0" spc="-35" dirty="0">
                <a:solidFill>
                  <a:srgbClr val="272525"/>
                </a:solidFill>
                <a:latin typeface="Inter" pitchFamily="34" charset="0"/>
                <a:ea typeface="Inter" pitchFamily="34" charset="-122"/>
                <a:cs typeface="Inter" pitchFamily="34" charset="-120"/>
              </a:rPr>
              <a:t>, </a:t>
            </a:r>
            <a:r>
              <a:rPr lang="en-US" sz="2000" kern="0" spc="-35" dirty="0" err="1">
                <a:solidFill>
                  <a:srgbClr val="272525"/>
                </a:solidFill>
                <a:latin typeface="Inter" pitchFamily="34" charset="0"/>
                <a:ea typeface="Inter" pitchFamily="34" charset="-122"/>
                <a:cs typeface="Inter" pitchFamily="34" charset="-120"/>
              </a:rPr>
              <a:t>respuestas</a:t>
            </a:r>
            <a:r>
              <a:rPr lang="en-US" sz="2000" kern="0" spc="-35" dirty="0">
                <a:solidFill>
                  <a:srgbClr val="272525"/>
                </a:solidFill>
                <a:latin typeface="Inter" pitchFamily="34" charset="0"/>
                <a:ea typeface="Inter" pitchFamily="34" charset="-122"/>
                <a:cs typeface="Inter" pitchFamily="34" charset="-120"/>
              </a:rPr>
              <a:t> a</a:t>
            </a:r>
          </a:p>
          <a:p>
            <a:pPr marL="0" indent="0" algn="l">
              <a:lnSpc>
                <a:spcPts val="2799"/>
              </a:lnSpc>
              <a:buNone/>
            </a:pPr>
            <a:r>
              <a:rPr lang="en-US" sz="2000" kern="0" spc="-35" dirty="0" err="1">
                <a:solidFill>
                  <a:srgbClr val="272525"/>
                </a:solidFill>
                <a:latin typeface="Inter" pitchFamily="34" charset="0"/>
                <a:ea typeface="Inter" pitchFamily="34" charset="-122"/>
                <a:cs typeface="Inter" pitchFamily="34" charset="-120"/>
              </a:rPr>
              <a:t>preguntas</a:t>
            </a:r>
            <a:r>
              <a:rPr lang="en-US" sz="2000" kern="0" spc="-35" dirty="0">
                <a:solidFill>
                  <a:srgbClr val="272525"/>
                </a:solidFill>
                <a:latin typeface="Inter" pitchFamily="34" charset="0"/>
                <a:ea typeface="Inter" pitchFamily="34" charset="-122"/>
                <a:cs typeface="Inter" pitchFamily="34" charset="-120"/>
              </a:rPr>
              <a:t>, etc.</a:t>
            </a:r>
            <a:endParaRPr lang="en-US" sz="2000" dirty="0"/>
          </a:p>
        </p:txBody>
      </p:sp>
      <p:pic>
        <p:nvPicPr>
          <p:cNvPr id="24" name="Imagen 23">
            <a:extLst>
              <a:ext uri="{FF2B5EF4-FFF2-40B4-BE49-F238E27FC236}">
                <a16:creationId xmlns:a16="http://schemas.microsoft.com/office/drawing/2014/main" id="{35DA8FA2-4C6E-0DCD-9CA3-3A2EB8FA7EBC}"/>
              </a:ext>
            </a:extLst>
          </p:cNvPr>
          <p:cNvPicPr>
            <a:picLocks noChangeAspect="1"/>
          </p:cNvPicPr>
          <p:nvPr/>
        </p:nvPicPr>
        <p:blipFill>
          <a:blip r:embed="rId4"/>
          <a:stretch>
            <a:fillRect/>
          </a:stretch>
        </p:blipFill>
        <p:spPr>
          <a:xfrm>
            <a:off x="8583933" y="1191185"/>
            <a:ext cx="5849582" cy="2722280"/>
          </a:xfrm>
          <a:prstGeom prst="rect">
            <a:avLst/>
          </a:prstGeom>
        </p:spPr>
      </p:pic>
      <p:pic>
        <p:nvPicPr>
          <p:cNvPr id="5122" name="Picture 2" descr="Los contextos culturales en la traducción y su importancia para la UX -  Blog IDA Chile | Estrategia para el éxito de tu negocio">
            <a:extLst>
              <a:ext uri="{FF2B5EF4-FFF2-40B4-BE49-F238E27FC236}">
                <a16:creationId xmlns:a16="http://schemas.microsoft.com/office/drawing/2014/main" id="{7ADBECA5-DBC4-E1AD-D181-16DB329C2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7621" y="4827747"/>
            <a:ext cx="3160801" cy="2267902"/>
          </a:xfrm>
          <a:prstGeom prst="rect">
            <a:avLst/>
          </a:prstGeom>
          <a:noFill/>
          <a:ln w="66675">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712589"/>
            <a:ext cx="7276743" cy="694373"/>
          </a:xfrm>
          <a:prstGeom prst="rect">
            <a:avLst/>
          </a:prstGeom>
          <a:noFill/>
          <a:ln/>
        </p:spPr>
        <p:txBody>
          <a:bodyPr wrap="none" rtlCol="0" anchor="t"/>
          <a:lstStyle/>
          <a:p>
            <a:pPr marL="0" indent="0">
              <a:lnSpc>
                <a:spcPts val="5468"/>
              </a:lnSpc>
              <a:buNone/>
            </a:pPr>
            <a:r>
              <a:rPr lang="en-US" sz="4800" b="1" kern="0" spc="-131" dirty="0">
                <a:solidFill>
                  <a:srgbClr val="000000"/>
                </a:solidFill>
                <a:latin typeface="Inter" pitchFamily="34" charset="0"/>
                <a:ea typeface="Inter" pitchFamily="34" charset="-122"/>
                <a:cs typeface="Inter" pitchFamily="34" charset="-120"/>
              </a:rPr>
              <a:t>Aplicaciones y casos de uso</a:t>
            </a:r>
            <a:endParaRPr lang="en-US" sz="4800" dirty="0"/>
          </a:p>
        </p:txBody>
      </p:sp>
      <p:sp>
        <p:nvSpPr>
          <p:cNvPr id="6" name="Shape 3"/>
          <p:cNvSpPr/>
          <p:nvPr/>
        </p:nvSpPr>
        <p:spPr>
          <a:xfrm>
            <a:off x="1144310" y="1740218"/>
            <a:ext cx="44410" cy="5776793"/>
          </a:xfrm>
          <a:prstGeom prst="roundRect">
            <a:avLst>
              <a:gd name="adj" fmla="val 225151"/>
            </a:avLst>
          </a:prstGeom>
          <a:solidFill>
            <a:srgbClr val="B5B7E3"/>
          </a:solidFill>
          <a:ln/>
        </p:spPr>
      </p:sp>
      <p:sp>
        <p:nvSpPr>
          <p:cNvPr id="7" name="Shape 4"/>
          <p:cNvSpPr/>
          <p:nvPr/>
        </p:nvSpPr>
        <p:spPr>
          <a:xfrm>
            <a:off x="1416427" y="2141518"/>
            <a:ext cx="777597" cy="44410"/>
          </a:xfrm>
          <a:prstGeom prst="roundRect">
            <a:avLst>
              <a:gd name="adj" fmla="val 225151"/>
            </a:avLst>
          </a:prstGeom>
          <a:solidFill>
            <a:srgbClr val="B5B7E3"/>
          </a:solidFill>
          <a:ln/>
        </p:spPr>
      </p:sp>
      <p:sp>
        <p:nvSpPr>
          <p:cNvPr id="8" name="Shape 5"/>
          <p:cNvSpPr/>
          <p:nvPr/>
        </p:nvSpPr>
        <p:spPr>
          <a:xfrm>
            <a:off x="916484" y="1913811"/>
            <a:ext cx="499943" cy="499943"/>
          </a:xfrm>
          <a:prstGeom prst="roundRect">
            <a:avLst>
              <a:gd name="adj" fmla="val 20000"/>
            </a:avLst>
          </a:prstGeom>
          <a:solidFill>
            <a:srgbClr val="DADBF1"/>
          </a:solidFill>
          <a:ln w="13811">
            <a:solidFill>
              <a:srgbClr val="B5B7E3"/>
            </a:solidFill>
            <a:prstDash val="solid"/>
          </a:ln>
        </p:spPr>
      </p:sp>
      <p:sp>
        <p:nvSpPr>
          <p:cNvPr id="9" name="Text 6"/>
          <p:cNvSpPr/>
          <p:nvPr/>
        </p:nvSpPr>
        <p:spPr>
          <a:xfrm>
            <a:off x="1084838" y="195548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4</a:t>
            </a:r>
            <a:endParaRPr lang="en-US" sz="2624" dirty="0"/>
          </a:p>
        </p:txBody>
      </p:sp>
      <p:sp>
        <p:nvSpPr>
          <p:cNvPr id="10" name="Text 7"/>
          <p:cNvSpPr/>
          <p:nvPr/>
        </p:nvSpPr>
        <p:spPr>
          <a:xfrm>
            <a:off x="2388513" y="1962388"/>
            <a:ext cx="2553772" cy="347186"/>
          </a:xfrm>
          <a:prstGeom prst="rect">
            <a:avLst/>
          </a:prstGeom>
          <a:noFill/>
          <a:ln/>
        </p:spPr>
        <p:txBody>
          <a:bodyPr wrap="none" rtlCol="0" anchor="t"/>
          <a:lstStyle/>
          <a:p>
            <a:pPr marL="0" indent="0" algn="l">
              <a:lnSpc>
                <a:spcPts val="2734"/>
              </a:lnSpc>
              <a:buNone/>
            </a:pPr>
            <a:r>
              <a:rPr lang="en-US" sz="2800" b="1" kern="0" spc="-66" dirty="0">
                <a:solidFill>
                  <a:srgbClr val="272525"/>
                </a:solidFill>
                <a:latin typeface="Inter" pitchFamily="34" charset="0"/>
                <a:ea typeface="Inter" pitchFamily="34" charset="-122"/>
                <a:cs typeface="Inter" pitchFamily="34" charset="-120"/>
              </a:rPr>
              <a:t>Chatbots y </a:t>
            </a:r>
            <a:r>
              <a:rPr lang="en-US" sz="2800" b="1" kern="0" spc="-66" dirty="0" err="1">
                <a:solidFill>
                  <a:srgbClr val="272525"/>
                </a:solidFill>
                <a:latin typeface="Inter" pitchFamily="34" charset="0"/>
                <a:ea typeface="Inter" pitchFamily="34" charset="-122"/>
                <a:cs typeface="Inter" pitchFamily="34" charset="-120"/>
              </a:rPr>
              <a:t>asistentes</a:t>
            </a:r>
            <a:r>
              <a:rPr lang="en-US" sz="2800" b="1" kern="0" spc="-66" dirty="0">
                <a:solidFill>
                  <a:srgbClr val="272525"/>
                </a:solidFill>
                <a:latin typeface="Inter" pitchFamily="34" charset="0"/>
                <a:ea typeface="Inter" pitchFamily="34" charset="-122"/>
                <a:cs typeface="Inter" pitchFamily="34" charset="-120"/>
              </a:rPr>
              <a:t> </a:t>
            </a:r>
            <a:r>
              <a:rPr lang="en-US" sz="2800" b="1" kern="0" spc="-66" dirty="0" err="1">
                <a:solidFill>
                  <a:srgbClr val="272525"/>
                </a:solidFill>
                <a:latin typeface="Inter" pitchFamily="34" charset="0"/>
                <a:ea typeface="Inter" pitchFamily="34" charset="-122"/>
                <a:cs typeface="Inter" pitchFamily="34" charset="-120"/>
              </a:rPr>
              <a:t>virtuales</a:t>
            </a:r>
            <a:endParaRPr lang="en-US" sz="2800" dirty="0"/>
          </a:p>
        </p:txBody>
      </p:sp>
      <p:sp>
        <p:nvSpPr>
          <p:cNvPr id="11" name="Text 8"/>
          <p:cNvSpPr/>
          <p:nvPr/>
        </p:nvSpPr>
        <p:spPr>
          <a:xfrm>
            <a:off x="2388513" y="2442805"/>
            <a:ext cx="7751088" cy="710803"/>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mj-lt"/>
                <a:ea typeface="Inter" pitchFamily="34" charset="-122"/>
                <a:cs typeface="Inter" pitchFamily="34" charset="-120"/>
              </a:rPr>
              <a:t>Mejora la interacción entre humanos y máquinas en aplicaciones como chatbots y comandos de voz.</a:t>
            </a:r>
            <a:endParaRPr lang="en-US" sz="2000" dirty="0">
              <a:latin typeface="+mj-lt"/>
            </a:endParaRPr>
          </a:p>
        </p:txBody>
      </p:sp>
      <p:sp>
        <p:nvSpPr>
          <p:cNvPr id="12" name="Shape 9"/>
          <p:cNvSpPr/>
          <p:nvPr/>
        </p:nvSpPr>
        <p:spPr>
          <a:xfrm>
            <a:off x="1416427" y="4141172"/>
            <a:ext cx="777597" cy="44410"/>
          </a:xfrm>
          <a:prstGeom prst="roundRect">
            <a:avLst>
              <a:gd name="adj" fmla="val 225151"/>
            </a:avLst>
          </a:prstGeom>
          <a:solidFill>
            <a:srgbClr val="B5B7E3"/>
          </a:solidFill>
          <a:ln/>
        </p:spPr>
      </p:sp>
      <p:sp>
        <p:nvSpPr>
          <p:cNvPr id="13" name="Shape 10"/>
          <p:cNvSpPr/>
          <p:nvPr/>
        </p:nvSpPr>
        <p:spPr>
          <a:xfrm>
            <a:off x="916484" y="3913465"/>
            <a:ext cx="499943" cy="499943"/>
          </a:xfrm>
          <a:prstGeom prst="roundRect">
            <a:avLst>
              <a:gd name="adj" fmla="val 20000"/>
            </a:avLst>
          </a:prstGeom>
          <a:solidFill>
            <a:srgbClr val="DADBF1"/>
          </a:solidFill>
          <a:ln w="13811">
            <a:solidFill>
              <a:srgbClr val="B5B7E3"/>
            </a:solidFill>
            <a:prstDash val="solid"/>
          </a:ln>
        </p:spPr>
      </p:sp>
      <p:sp>
        <p:nvSpPr>
          <p:cNvPr id="14" name="Text 11"/>
          <p:cNvSpPr/>
          <p:nvPr/>
        </p:nvSpPr>
        <p:spPr>
          <a:xfrm>
            <a:off x="1065788" y="39551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5</a:t>
            </a:r>
            <a:endParaRPr lang="en-US" sz="2624" dirty="0"/>
          </a:p>
        </p:txBody>
      </p:sp>
      <p:sp>
        <p:nvSpPr>
          <p:cNvPr id="15" name="Text 12"/>
          <p:cNvSpPr/>
          <p:nvPr/>
        </p:nvSpPr>
        <p:spPr>
          <a:xfrm>
            <a:off x="2388513" y="3962043"/>
            <a:ext cx="2918817" cy="347186"/>
          </a:xfrm>
          <a:prstGeom prst="rect">
            <a:avLst/>
          </a:prstGeom>
          <a:noFill/>
          <a:ln/>
        </p:spPr>
        <p:txBody>
          <a:bodyPr wrap="none" rtlCol="0" anchor="t"/>
          <a:lstStyle/>
          <a:p>
            <a:pPr marL="0" indent="0" algn="l">
              <a:lnSpc>
                <a:spcPts val="2734"/>
              </a:lnSpc>
              <a:buNone/>
            </a:pPr>
            <a:r>
              <a:rPr lang="en-US" sz="2800" b="1" kern="0" spc="-66" dirty="0" err="1">
                <a:solidFill>
                  <a:srgbClr val="272525"/>
                </a:solidFill>
                <a:latin typeface="Inter" pitchFamily="34" charset="0"/>
                <a:ea typeface="Inter" pitchFamily="34" charset="-122"/>
                <a:cs typeface="Inter" pitchFamily="34" charset="-120"/>
              </a:rPr>
              <a:t>Extracción</a:t>
            </a:r>
            <a:r>
              <a:rPr lang="en-US" sz="2800" b="1" kern="0" spc="-66" dirty="0">
                <a:solidFill>
                  <a:srgbClr val="272525"/>
                </a:solidFill>
                <a:latin typeface="Inter" pitchFamily="34" charset="0"/>
                <a:ea typeface="Inter" pitchFamily="34" charset="-122"/>
                <a:cs typeface="Inter" pitchFamily="34" charset="-120"/>
              </a:rPr>
              <a:t> de </a:t>
            </a:r>
            <a:r>
              <a:rPr lang="en-US" sz="2800" b="1" kern="0" spc="-66" dirty="0" err="1">
                <a:solidFill>
                  <a:srgbClr val="272525"/>
                </a:solidFill>
                <a:latin typeface="Inter" pitchFamily="34" charset="0"/>
                <a:ea typeface="Inter" pitchFamily="34" charset="-122"/>
                <a:cs typeface="Inter" pitchFamily="34" charset="-120"/>
              </a:rPr>
              <a:t>Información</a:t>
            </a:r>
            <a:endParaRPr lang="en-US" sz="2800" dirty="0"/>
          </a:p>
        </p:txBody>
      </p:sp>
      <p:sp>
        <p:nvSpPr>
          <p:cNvPr id="16" name="Text 13"/>
          <p:cNvSpPr/>
          <p:nvPr/>
        </p:nvSpPr>
        <p:spPr>
          <a:xfrm>
            <a:off x="2388513" y="4442460"/>
            <a:ext cx="7751088" cy="355402"/>
          </a:xfrm>
          <a:prstGeom prst="rect">
            <a:avLst/>
          </a:prstGeom>
          <a:noFill/>
          <a:ln/>
        </p:spPr>
        <p:txBody>
          <a:bodyPr wrap="none" rtlCol="0" anchor="t"/>
          <a:lstStyle/>
          <a:p>
            <a:pPr marL="0" indent="0" algn="l">
              <a:lnSpc>
                <a:spcPts val="2799"/>
              </a:lnSpc>
              <a:buNone/>
            </a:pPr>
            <a:r>
              <a:rPr lang="es-ES" sz="2000" kern="0" spc="-35" dirty="0">
                <a:solidFill>
                  <a:srgbClr val="272525"/>
                </a:solidFill>
                <a:latin typeface="+mj-lt"/>
                <a:ea typeface="Inter" pitchFamily="34" charset="-122"/>
                <a:cs typeface="Inter" pitchFamily="34" charset="-120"/>
              </a:rPr>
              <a:t>Identificar información clave como nombres,</a:t>
            </a:r>
          </a:p>
          <a:p>
            <a:pPr marL="0" indent="0" algn="l">
              <a:lnSpc>
                <a:spcPts val="2799"/>
              </a:lnSpc>
              <a:buNone/>
            </a:pPr>
            <a:r>
              <a:rPr lang="es-ES" sz="2000" kern="0" spc="-35" dirty="0">
                <a:solidFill>
                  <a:srgbClr val="272525"/>
                </a:solidFill>
                <a:latin typeface="+mj-lt"/>
                <a:ea typeface="Inter" pitchFamily="34" charset="-122"/>
                <a:cs typeface="Inter" pitchFamily="34" charset="-120"/>
              </a:rPr>
              <a:t>lugares, fechas en textos.</a:t>
            </a:r>
            <a:endParaRPr lang="en-US" sz="2000" dirty="0">
              <a:latin typeface="+mj-lt"/>
            </a:endParaRPr>
          </a:p>
        </p:txBody>
      </p:sp>
      <p:sp>
        <p:nvSpPr>
          <p:cNvPr id="17" name="Shape 14"/>
          <p:cNvSpPr/>
          <p:nvPr/>
        </p:nvSpPr>
        <p:spPr>
          <a:xfrm>
            <a:off x="1416427" y="6140827"/>
            <a:ext cx="777597" cy="44410"/>
          </a:xfrm>
          <a:prstGeom prst="roundRect">
            <a:avLst>
              <a:gd name="adj" fmla="val 225151"/>
            </a:avLst>
          </a:prstGeom>
          <a:solidFill>
            <a:srgbClr val="B5B7E3"/>
          </a:solidFill>
          <a:ln/>
        </p:spPr>
      </p:sp>
      <p:sp>
        <p:nvSpPr>
          <p:cNvPr id="18" name="Shape 15"/>
          <p:cNvSpPr/>
          <p:nvPr/>
        </p:nvSpPr>
        <p:spPr>
          <a:xfrm>
            <a:off x="916484" y="5913120"/>
            <a:ext cx="499943" cy="499943"/>
          </a:xfrm>
          <a:prstGeom prst="roundRect">
            <a:avLst>
              <a:gd name="adj" fmla="val 20000"/>
            </a:avLst>
          </a:prstGeom>
          <a:solidFill>
            <a:srgbClr val="DADBF1"/>
          </a:solidFill>
          <a:ln w="13811">
            <a:solidFill>
              <a:srgbClr val="B5B7E3"/>
            </a:solidFill>
            <a:prstDash val="solid"/>
          </a:ln>
        </p:spPr>
      </p:sp>
      <p:sp>
        <p:nvSpPr>
          <p:cNvPr id="19" name="Text 16"/>
          <p:cNvSpPr/>
          <p:nvPr/>
        </p:nvSpPr>
        <p:spPr>
          <a:xfrm>
            <a:off x="1061978" y="595479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6</a:t>
            </a:r>
            <a:endParaRPr lang="en-US" sz="2624" dirty="0"/>
          </a:p>
        </p:txBody>
      </p:sp>
      <p:sp>
        <p:nvSpPr>
          <p:cNvPr id="20" name="Text 17"/>
          <p:cNvSpPr/>
          <p:nvPr/>
        </p:nvSpPr>
        <p:spPr>
          <a:xfrm>
            <a:off x="2388513" y="5961698"/>
            <a:ext cx="2433995" cy="347186"/>
          </a:xfrm>
          <a:prstGeom prst="rect">
            <a:avLst/>
          </a:prstGeom>
          <a:noFill/>
          <a:ln/>
        </p:spPr>
        <p:txBody>
          <a:bodyPr wrap="none" rtlCol="0" anchor="t"/>
          <a:lstStyle/>
          <a:p>
            <a:pPr marL="0" indent="0" algn="l">
              <a:lnSpc>
                <a:spcPts val="2734"/>
              </a:lnSpc>
              <a:buNone/>
            </a:pPr>
            <a:r>
              <a:rPr lang="es-ES" sz="2800" b="1" kern="0" spc="-66" dirty="0">
                <a:solidFill>
                  <a:srgbClr val="272525"/>
                </a:solidFill>
                <a:latin typeface="Inter" pitchFamily="34" charset="0"/>
                <a:ea typeface="Inter" pitchFamily="34" charset="-122"/>
                <a:cs typeface="Inter" pitchFamily="34" charset="-120"/>
              </a:rPr>
              <a:t>Clasificación de Texto y Categorización</a:t>
            </a:r>
            <a:endParaRPr lang="en-US" sz="2800" dirty="0"/>
          </a:p>
        </p:txBody>
      </p:sp>
      <p:sp>
        <p:nvSpPr>
          <p:cNvPr id="21" name="Text 18"/>
          <p:cNvSpPr/>
          <p:nvPr/>
        </p:nvSpPr>
        <p:spPr>
          <a:xfrm>
            <a:off x="2388513" y="6442115"/>
            <a:ext cx="7751088" cy="355402"/>
          </a:xfrm>
          <a:prstGeom prst="rect">
            <a:avLst/>
          </a:prstGeom>
          <a:noFill/>
          <a:ln/>
        </p:spPr>
        <p:txBody>
          <a:bodyPr wrap="none" rtlCol="0" anchor="t"/>
          <a:lstStyle/>
          <a:p>
            <a:pPr marL="0" indent="0" algn="l">
              <a:lnSpc>
                <a:spcPts val="2799"/>
              </a:lnSpc>
              <a:buNone/>
            </a:pPr>
            <a:r>
              <a:rPr lang="es-ES" sz="2000" kern="0" spc="-35" dirty="0">
                <a:solidFill>
                  <a:srgbClr val="272525"/>
                </a:solidFill>
                <a:latin typeface="+mj-lt"/>
                <a:ea typeface="Inter" pitchFamily="34" charset="-122"/>
                <a:cs typeface="Inter" pitchFamily="34" charset="-120"/>
              </a:rPr>
              <a:t>Organizar textos en categorías predefinidas.</a:t>
            </a:r>
            <a:endParaRPr lang="en-US" sz="2000" dirty="0">
              <a:latin typeface="+mj-lt"/>
            </a:endParaRPr>
          </a:p>
        </p:txBody>
      </p:sp>
      <p:pic>
        <p:nvPicPr>
          <p:cNvPr id="23" name="Imagen 22">
            <a:extLst>
              <a:ext uri="{FF2B5EF4-FFF2-40B4-BE49-F238E27FC236}">
                <a16:creationId xmlns:a16="http://schemas.microsoft.com/office/drawing/2014/main" id="{580FE70E-E1B3-F16A-E421-4759B1CDB65F}"/>
              </a:ext>
            </a:extLst>
          </p:cNvPr>
          <p:cNvPicPr>
            <a:picLocks noChangeAspect="1"/>
          </p:cNvPicPr>
          <p:nvPr/>
        </p:nvPicPr>
        <p:blipFill>
          <a:blip r:embed="rId4"/>
          <a:stretch>
            <a:fillRect/>
          </a:stretch>
        </p:blipFill>
        <p:spPr>
          <a:xfrm>
            <a:off x="11092155" y="1955483"/>
            <a:ext cx="1771897" cy="1762371"/>
          </a:xfrm>
          <a:prstGeom prst="rect">
            <a:avLst/>
          </a:prstGeom>
          <a:ln w="76200">
            <a:solidFill>
              <a:schemeClr val="bg1"/>
            </a:solidFill>
          </a:ln>
        </p:spPr>
      </p:pic>
      <p:pic>
        <p:nvPicPr>
          <p:cNvPr id="25" name="Imagen 24">
            <a:extLst>
              <a:ext uri="{FF2B5EF4-FFF2-40B4-BE49-F238E27FC236}">
                <a16:creationId xmlns:a16="http://schemas.microsoft.com/office/drawing/2014/main" id="{5193C7E8-45E2-6F1D-D6A3-E47CE5166D9E}"/>
              </a:ext>
            </a:extLst>
          </p:cNvPr>
          <p:cNvPicPr>
            <a:picLocks noChangeAspect="1"/>
          </p:cNvPicPr>
          <p:nvPr/>
        </p:nvPicPr>
        <p:blipFill>
          <a:blip r:embed="rId5"/>
          <a:stretch>
            <a:fillRect/>
          </a:stretch>
        </p:blipFill>
        <p:spPr>
          <a:xfrm>
            <a:off x="9869531" y="5099562"/>
            <a:ext cx="4217146" cy="2700002"/>
          </a:xfrm>
          <a:prstGeom prst="rect">
            <a:avLst/>
          </a:prstGeom>
          <a:ln w="76200">
            <a:solidFill>
              <a:schemeClr val="bg1"/>
            </a:solidFill>
          </a:ln>
        </p:spPr>
      </p:pic>
    </p:spTree>
    <p:extLst>
      <p:ext uri="{BB962C8B-B14F-4D97-AF65-F5344CB8AC3E}">
        <p14:creationId xmlns:p14="http://schemas.microsoft.com/office/powerpoint/2010/main" val="160233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712589"/>
            <a:ext cx="7276743" cy="694373"/>
          </a:xfrm>
          <a:prstGeom prst="rect">
            <a:avLst/>
          </a:prstGeom>
          <a:noFill/>
          <a:ln/>
        </p:spPr>
        <p:txBody>
          <a:bodyPr wrap="none" rtlCol="0" anchor="t"/>
          <a:lstStyle/>
          <a:p>
            <a:pPr marL="0" indent="0">
              <a:lnSpc>
                <a:spcPts val="5468"/>
              </a:lnSpc>
              <a:buNone/>
            </a:pPr>
            <a:r>
              <a:rPr lang="en-US" sz="4800" b="1" kern="0" spc="-131" dirty="0">
                <a:solidFill>
                  <a:srgbClr val="000000"/>
                </a:solidFill>
                <a:latin typeface="Inter" pitchFamily="34" charset="0"/>
                <a:ea typeface="Inter" pitchFamily="34" charset="-122"/>
                <a:cs typeface="Inter" pitchFamily="34" charset="-120"/>
              </a:rPr>
              <a:t>Aplicaciones y casos de uso</a:t>
            </a:r>
            <a:endParaRPr lang="en-US" sz="4800" dirty="0"/>
          </a:p>
        </p:txBody>
      </p:sp>
      <p:sp>
        <p:nvSpPr>
          <p:cNvPr id="6" name="Shape 3"/>
          <p:cNvSpPr/>
          <p:nvPr/>
        </p:nvSpPr>
        <p:spPr>
          <a:xfrm>
            <a:off x="1144310" y="1740218"/>
            <a:ext cx="44410" cy="5776793"/>
          </a:xfrm>
          <a:prstGeom prst="roundRect">
            <a:avLst>
              <a:gd name="adj" fmla="val 225151"/>
            </a:avLst>
          </a:prstGeom>
          <a:solidFill>
            <a:srgbClr val="B5B7E3"/>
          </a:solidFill>
          <a:ln/>
        </p:spPr>
      </p:sp>
      <p:sp>
        <p:nvSpPr>
          <p:cNvPr id="7" name="Shape 4"/>
          <p:cNvSpPr/>
          <p:nvPr/>
        </p:nvSpPr>
        <p:spPr>
          <a:xfrm>
            <a:off x="1416427" y="2141518"/>
            <a:ext cx="777597" cy="44410"/>
          </a:xfrm>
          <a:prstGeom prst="roundRect">
            <a:avLst>
              <a:gd name="adj" fmla="val 225151"/>
            </a:avLst>
          </a:prstGeom>
          <a:solidFill>
            <a:srgbClr val="B5B7E3"/>
          </a:solidFill>
          <a:ln/>
        </p:spPr>
      </p:sp>
      <p:sp>
        <p:nvSpPr>
          <p:cNvPr id="8" name="Shape 5"/>
          <p:cNvSpPr/>
          <p:nvPr/>
        </p:nvSpPr>
        <p:spPr>
          <a:xfrm>
            <a:off x="916484" y="1913811"/>
            <a:ext cx="499943" cy="499943"/>
          </a:xfrm>
          <a:prstGeom prst="roundRect">
            <a:avLst>
              <a:gd name="adj" fmla="val 20000"/>
            </a:avLst>
          </a:prstGeom>
          <a:solidFill>
            <a:srgbClr val="DADBF1"/>
          </a:solidFill>
          <a:ln w="13811">
            <a:solidFill>
              <a:srgbClr val="B5B7E3"/>
            </a:solidFill>
            <a:prstDash val="solid"/>
          </a:ln>
        </p:spPr>
      </p:sp>
      <p:sp>
        <p:nvSpPr>
          <p:cNvPr id="9" name="Text 6"/>
          <p:cNvSpPr/>
          <p:nvPr/>
        </p:nvSpPr>
        <p:spPr>
          <a:xfrm>
            <a:off x="1084838" y="195548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7</a:t>
            </a:r>
            <a:endParaRPr lang="en-US" sz="2624" dirty="0"/>
          </a:p>
        </p:txBody>
      </p:sp>
      <p:sp>
        <p:nvSpPr>
          <p:cNvPr id="10" name="Text 7"/>
          <p:cNvSpPr/>
          <p:nvPr/>
        </p:nvSpPr>
        <p:spPr>
          <a:xfrm>
            <a:off x="2388513" y="1962388"/>
            <a:ext cx="2553772" cy="347186"/>
          </a:xfrm>
          <a:prstGeom prst="rect">
            <a:avLst/>
          </a:prstGeom>
          <a:noFill/>
          <a:ln/>
        </p:spPr>
        <p:txBody>
          <a:bodyPr wrap="none" rtlCol="0" anchor="t"/>
          <a:lstStyle/>
          <a:p>
            <a:pPr marL="0" indent="0" algn="l">
              <a:lnSpc>
                <a:spcPts val="2734"/>
              </a:lnSpc>
              <a:buNone/>
            </a:pPr>
            <a:r>
              <a:rPr lang="en-US" sz="2800" b="1" kern="0" spc="-66" dirty="0" err="1">
                <a:solidFill>
                  <a:srgbClr val="272525"/>
                </a:solidFill>
                <a:latin typeface="Inter" pitchFamily="34" charset="0"/>
                <a:ea typeface="Inter" pitchFamily="34" charset="-122"/>
                <a:cs typeface="Inter" pitchFamily="34" charset="-120"/>
              </a:rPr>
              <a:t>Modelos</a:t>
            </a:r>
            <a:r>
              <a:rPr lang="en-US" sz="2800" b="1" kern="0" spc="-66" dirty="0">
                <a:solidFill>
                  <a:srgbClr val="272525"/>
                </a:solidFill>
                <a:latin typeface="Inter" pitchFamily="34" charset="0"/>
                <a:ea typeface="Inter" pitchFamily="34" charset="-122"/>
                <a:cs typeface="Inter" pitchFamily="34" charset="-120"/>
              </a:rPr>
              <a:t> de </a:t>
            </a:r>
            <a:r>
              <a:rPr lang="en-US" sz="2800" b="1" kern="0" spc="-66" dirty="0" err="1">
                <a:solidFill>
                  <a:srgbClr val="272525"/>
                </a:solidFill>
                <a:latin typeface="Inter" pitchFamily="34" charset="0"/>
                <a:ea typeface="Inter" pitchFamily="34" charset="-122"/>
                <a:cs typeface="Inter" pitchFamily="34" charset="-120"/>
              </a:rPr>
              <a:t>Lenguaje</a:t>
            </a:r>
            <a:endParaRPr lang="en-US" sz="2800" dirty="0"/>
          </a:p>
        </p:txBody>
      </p:sp>
      <p:sp>
        <p:nvSpPr>
          <p:cNvPr id="11" name="Text 8"/>
          <p:cNvSpPr/>
          <p:nvPr/>
        </p:nvSpPr>
        <p:spPr>
          <a:xfrm>
            <a:off x="2388513" y="2442805"/>
            <a:ext cx="7751088" cy="710803"/>
          </a:xfrm>
          <a:prstGeom prst="rect">
            <a:avLst/>
          </a:prstGeom>
          <a:noFill/>
          <a:ln/>
        </p:spPr>
        <p:txBody>
          <a:bodyPr wrap="square" rtlCol="0" anchor="t"/>
          <a:lstStyle/>
          <a:p>
            <a:pPr marL="0" indent="0" algn="l">
              <a:lnSpc>
                <a:spcPts val="2799"/>
              </a:lnSpc>
              <a:buNone/>
            </a:pPr>
            <a:r>
              <a:rPr lang="es-ES" sz="2000" kern="0" spc="-35" dirty="0">
                <a:solidFill>
                  <a:srgbClr val="272525"/>
                </a:solidFill>
                <a:latin typeface="+mj-lt"/>
                <a:ea typeface="Inter" pitchFamily="34" charset="-122"/>
                <a:cs typeface="Inter" pitchFamily="34" charset="-120"/>
              </a:rPr>
              <a:t>Crear representaciones matemáticas del lenguaje</a:t>
            </a:r>
          </a:p>
          <a:p>
            <a:pPr marL="0" indent="0" algn="l">
              <a:lnSpc>
                <a:spcPts val="2799"/>
              </a:lnSpc>
              <a:buNone/>
            </a:pPr>
            <a:r>
              <a:rPr lang="es-ES" sz="2000" kern="0" spc="-35" dirty="0">
                <a:solidFill>
                  <a:srgbClr val="272525"/>
                </a:solidFill>
                <a:latin typeface="+mj-lt"/>
                <a:ea typeface="Inter" pitchFamily="34" charset="-122"/>
                <a:cs typeface="Inter" pitchFamily="34" charset="-120"/>
              </a:rPr>
              <a:t>para diversas aplicaciones.</a:t>
            </a:r>
            <a:endParaRPr lang="en-US" sz="2000" dirty="0">
              <a:latin typeface="+mj-lt"/>
            </a:endParaRPr>
          </a:p>
        </p:txBody>
      </p:sp>
      <p:sp>
        <p:nvSpPr>
          <p:cNvPr id="12" name="Shape 9"/>
          <p:cNvSpPr/>
          <p:nvPr/>
        </p:nvSpPr>
        <p:spPr>
          <a:xfrm>
            <a:off x="1416427" y="4141172"/>
            <a:ext cx="777597" cy="44410"/>
          </a:xfrm>
          <a:prstGeom prst="roundRect">
            <a:avLst>
              <a:gd name="adj" fmla="val 225151"/>
            </a:avLst>
          </a:prstGeom>
          <a:solidFill>
            <a:srgbClr val="B5B7E3"/>
          </a:solidFill>
          <a:ln/>
        </p:spPr>
      </p:sp>
      <p:sp>
        <p:nvSpPr>
          <p:cNvPr id="13" name="Shape 10"/>
          <p:cNvSpPr/>
          <p:nvPr/>
        </p:nvSpPr>
        <p:spPr>
          <a:xfrm>
            <a:off x="916484" y="3913465"/>
            <a:ext cx="499943" cy="499943"/>
          </a:xfrm>
          <a:prstGeom prst="roundRect">
            <a:avLst>
              <a:gd name="adj" fmla="val 20000"/>
            </a:avLst>
          </a:prstGeom>
          <a:solidFill>
            <a:srgbClr val="DADBF1"/>
          </a:solidFill>
          <a:ln w="13811">
            <a:solidFill>
              <a:srgbClr val="B5B7E3"/>
            </a:solidFill>
            <a:prstDash val="solid"/>
          </a:ln>
        </p:spPr>
      </p:sp>
      <p:sp>
        <p:nvSpPr>
          <p:cNvPr id="14" name="Text 11"/>
          <p:cNvSpPr/>
          <p:nvPr/>
        </p:nvSpPr>
        <p:spPr>
          <a:xfrm>
            <a:off x="1065788" y="39551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8</a:t>
            </a:r>
            <a:endParaRPr lang="en-US" sz="2624" dirty="0"/>
          </a:p>
        </p:txBody>
      </p:sp>
      <p:sp>
        <p:nvSpPr>
          <p:cNvPr id="15" name="Text 12"/>
          <p:cNvSpPr/>
          <p:nvPr/>
        </p:nvSpPr>
        <p:spPr>
          <a:xfrm>
            <a:off x="2388513" y="3962043"/>
            <a:ext cx="2918817" cy="347186"/>
          </a:xfrm>
          <a:prstGeom prst="rect">
            <a:avLst/>
          </a:prstGeom>
          <a:noFill/>
          <a:ln/>
        </p:spPr>
        <p:txBody>
          <a:bodyPr wrap="none" rtlCol="0" anchor="t"/>
          <a:lstStyle/>
          <a:p>
            <a:pPr>
              <a:lnSpc>
                <a:spcPts val="2734"/>
              </a:lnSpc>
            </a:pPr>
            <a:r>
              <a:rPr lang="es-ES" sz="2800" b="1" kern="0" spc="-66" dirty="0">
                <a:solidFill>
                  <a:srgbClr val="272525"/>
                </a:solidFill>
                <a:latin typeface="Inter" pitchFamily="34" charset="0"/>
                <a:ea typeface="Inter" pitchFamily="34" charset="-122"/>
              </a:rPr>
              <a:t>Análisis de redes sociales</a:t>
            </a:r>
            <a:endParaRPr lang="en-US" sz="2800" b="1" kern="0" spc="-66" dirty="0">
              <a:solidFill>
                <a:srgbClr val="272525"/>
              </a:solidFill>
              <a:latin typeface="Inter" pitchFamily="34" charset="0"/>
              <a:ea typeface="Inter" pitchFamily="34" charset="-122"/>
            </a:endParaRPr>
          </a:p>
        </p:txBody>
      </p:sp>
      <p:sp>
        <p:nvSpPr>
          <p:cNvPr id="16" name="Text 13"/>
          <p:cNvSpPr/>
          <p:nvPr/>
        </p:nvSpPr>
        <p:spPr>
          <a:xfrm>
            <a:off x="2388513" y="4442460"/>
            <a:ext cx="7751088" cy="355402"/>
          </a:xfrm>
          <a:prstGeom prst="rect">
            <a:avLst/>
          </a:prstGeom>
          <a:noFill/>
          <a:ln/>
        </p:spPr>
        <p:txBody>
          <a:bodyPr wrap="none" rtlCol="0" anchor="t"/>
          <a:lstStyle/>
          <a:p>
            <a:pPr marL="0" indent="0" algn="l">
              <a:lnSpc>
                <a:spcPts val="2799"/>
              </a:lnSpc>
              <a:buNone/>
            </a:pPr>
            <a:r>
              <a:rPr lang="es-ES" sz="2000" kern="0" spc="-35" dirty="0">
                <a:solidFill>
                  <a:srgbClr val="272525"/>
                </a:solidFill>
                <a:latin typeface="+mj-lt"/>
                <a:ea typeface="Inter" pitchFamily="34" charset="-122"/>
                <a:cs typeface="Inter" pitchFamily="34" charset="-120"/>
              </a:rPr>
              <a:t>Entender y analizar interacciones en plataformas de redes sociales.</a:t>
            </a:r>
            <a:endParaRPr lang="en-US" sz="2000" dirty="0">
              <a:latin typeface="+mj-lt"/>
            </a:endParaRPr>
          </a:p>
        </p:txBody>
      </p:sp>
      <p:sp>
        <p:nvSpPr>
          <p:cNvPr id="17" name="Shape 14"/>
          <p:cNvSpPr/>
          <p:nvPr/>
        </p:nvSpPr>
        <p:spPr>
          <a:xfrm>
            <a:off x="1416427" y="6140827"/>
            <a:ext cx="777597" cy="44410"/>
          </a:xfrm>
          <a:prstGeom prst="roundRect">
            <a:avLst>
              <a:gd name="adj" fmla="val 225151"/>
            </a:avLst>
          </a:prstGeom>
          <a:solidFill>
            <a:srgbClr val="B5B7E3"/>
          </a:solidFill>
          <a:ln/>
        </p:spPr>
      </p:sp>
      <p:sp>
        <p:nvSpPr>
          <p:cNvPr id="18" name="Shape 15"/>
          <p:cNvSpPr/>
          <p:nvPr/>
        </p:nvSpPr>
        <p:spPr>
          <a:xfrm>
            <a:off x="916484" y="5913120"/>
            <a:ext cx="499943" cy="499943"/>
          </a:xfrm>
          <a:prstGeom prst="roundRect">
            <a:avLst>
              <a:gd name="adj" fmla="val 20000"/>
            </a:avLst>
          </a:prstGeom>
          <a:solidFill>
            <a:srgbClr val="DADBF1"/>
          </a:solidFill>
          <a:ln w="13811">
            <a:solidFill>
              <a:srgbClr val="B5B7E3"/>
            </a:solidFill>
            <a:prstDash val="solid"/>
          </a:ln>
        </p:spPr>
      </p:sp>
      <p:sp>
        <p:nvSpPr>
          <p:cNvPr id="19" name="Text 16"/>
          <p:cNvSpPr/>
          <p:nvPr/>
        </p:nvSpPr>
        <p:spPr>
          <a:xfrm>
            <a:off x="1061978" y="595479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9</a:t>
            </a:r>
            <a:endParaRPr lang="en-US" sz="2624" dirty="0"/>
          </a:p>
        </p:txBody>
      </p:sp>
      <p:sp>
        <p:nvSpPr>
          <p:cNvPr id="20" name="Text 17"/>
          <p:cNvSpPr/>
          <p:nvPr/>
        </p:nvSpPr>
        <p:spPr>
          <a:xfrm>
            <a:off x="2388513" y="5961698"/>
            <a:ext cx="2433995" cy="347186"/>
          </a:xfrm>
          <a:prstGeom prst="rect">
            <a:avLst/>
          </a:prstGeom>
          <a:noFill/>
          <a:ln/>
        </p:spPr>
        <p:txBody>
          <a:bodyPr wrap="none" rtlCol="0" anchor="t"/>
          <a:lstStyle/>
          <a:p>
            <a:pPr marL="0" indent="0" algn="l">
              <a:lnSpc>
                <a:spcPts val="2734"/>
              </a:lnSpc>
              <a:buNone/>
            </a:pPr>
            <a:r>
              <a:rPr lang="en-US" sz="2800" b="1" kern="0" spc="-66" dirty="0" err="1">
                <a:solidFill>
                  <a:srgbClr val="272525"/>
                </a:solidFill>
                <a:latin typeface="Inter" pitchFamily="34" charset="0"/>
                <a:ea typeface="Inter" pitchFamily="34" charset="-122"/>
                <a:cs typeface="Inter" pitchFamily="34" charset="-120"/>
              </a:rPr>
              <a:t>Análisis</a:t>
            </a:r>
            <a:r>
              <a:rPr lang="en-US" sz="2800" b="1" kern="0" spc="-66" dirty="0">
                <a:solidFill>
                  <a:srgbClr val="272525"/>
                </a:solidFill>
                <a:latin typeface="Inter" pitchFamily="34" charset="0"/>
                <a:ea typeface="Inter" pitchFamily="34" charset="-122"/>
                <a:cs typeface="Inter" pitchFamily="34" charset="-120"/>
              </a:rPr>
              <a:t> de </a:t>
            </a:r>
            <a:r>
              <a:rPr lang="en-US" sz="2800" b="1" kern="0" spc="-66" dirty="0" err="1">
                <a:solidFill>
                  <a:srgbClr val="272525"/>
                </a:solidFill>
                <a:latin typeface="Inter" pitchFamily="34" charset="0"/>
                <a:ea typeface="Inter" pitchFamily="34" charset="-122"/>
                <a:cs typeface="Inter" pitchFamily="34" charset="-120"/>
              </a:rPr>
              <a:t>sentimientos</a:t>
            </a:r>
            <a:endParaRPr lang="en-US" sz="2800" dirty="0"/>
          </a:p>
        </p:txBody>
      </p:sp>
      <p:sp>
        <p:nvSpPr>
          <p:cNvPr id="21" name="Text 18"/>
          <p:cNvSpPr/>
          <p:nvPr/>
        </p:nvSpPr>
        <p:spPr>
          <a:xfrm>
            <a:off x="2388513" y="6442115"/>
            <a:ext cx="7751088" cy="355402"/>
          </a:xfrm>
          <a:prstGeom prst="rect">
            <a:avLst/>
          </a:prstGeom>
          <a:noFill/>
          <a:ln/>
        </p:spPr>
        <p:txBody>
          <a:bodyPr wrap="none" rtlCol="0" anchor="t"/>
          <a:lstStyle/>
          <a:p>
            <a:pPr marL="0" indent="0" algn="l">
              <a:lnSpc>
                <a:spcPts val="2799"/>
              </a:lnSpc>
              <a:buNone/>
            </a:pPr>
            <a:r>
              <a:rPr lang="en-US" sz="2000" kern="0" spc="-35" dirty="0" err="1">
                <a:solidFill>
                  <a:srgbClr val="272525"/>
                </a:solidFill>
                <a:latin typeface="+mj-lt"/>
                <a:ea typeface="Inter" pitchFamily="34" charset="-122"/>
                <a:cs typeface="Inter" pitchFamily="34" charset="-120"/>
              </a:rPr>
              <a:t>Identifica</a:t>
            </a:r>
            <a:r>
              <a:rPr lang="en-US" sz="2000" kern="0" spc="-35" dirty="0">
                <a:solidFill>
                  <a:srgbClr val="272525"/>
                </a:solidFill>
                <a:latin typeface="+mj-lt"/>
                <a:ea typeface="Inter" pitchFamily="34" charset="-122"/>
                <a:cs typeface="Inter" pitchFamily="34" charset="-120"/>
              </a:rPr>
              <a:t> y </a:t>
            </a:r>
            <a:r>
              <a:rPr lang="en-US" sz="2000" kern="0" spc="-35" dirty="0" err="1">
                <a:solidFill>
                  <a:srgbClr val="272525"/>
                </a:solidFill>
                <a:latin typeface="+mj-lt"/>
                <a:ea typeface="Inter" pitchFamily="34" charset="-122"/>
                <a:cs typeface="Inter" pitchFamily="34" charset="-120"/>
              </a:rPr>
              <a:t>clasifica</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si</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una</a:t>
            </a:r>
            <a:r>
              <a:rPr lang="en-US" sz="2000" kern="0" spc="-35" dirty="0">
                <a:solidFill>
                  <a:srgbClr val="272525"/>
                </a:solidFill>
                <a:latin typeface="+mj-lt"/>
                <a:ea typeface="Inter" pitchFamily="34" charset="-122"/>
                <a:cs typeface="Inter" pitchFamily="34" charset="-120"/>
              </a:rPr>
              <a:t> review </a:t>
            </a:r>
            <a:r>
              <a:rPr lang="en-US" sz="2000" kern="0" spc="-35" dirty="0" err="1">
                <a:solidFill>
                  <a:srgbClr val="272525"/>
                </a:solidFill>
                <a:latin typeface="+mj-lt"/>
                <a:ea typeface="Inter" pitchFamily="34" charset="-122"/>
                <a:cs typeface="Inter" pitchFamily="34" charset="-120"/>
              </a:rPr>
              <a:t>tiene</a:t>
            </a:r>
            <a:r>
              <a:rPr lang="en-US" sz="2000" kern="0" spc="-35" dirty="0">
                <a:solidFill>
                  <a:srgbClr val="272525"/>
                </a:solidFill>
                <a:latin typeface="+mj-lt"/>
                <a:ea typeface="Inter" pitchFamily="34" charset="-122"/>
                <a:cs typeface="Inter" pitchFamily="34" charset="-120"/>
              </a:rPr>
              <a:t> un </a:t>
            </a:r>
            <a:r>
              <a:rPr lang="en-US" sz="2000" kern="0" spc="-35" dirty="0" err="1">
                <a:solidFill>
                  <a:srgbClr val="272525"/>
                </a:solidFill>
                <a:latin typeface="+mj-lt"/>
                <a:ea typeface="Inter" pitchFamily="34" charset="-122"/>
                <a:cs typeface="Inter" pitchFamily="34" charset="-120"/>
              </a:rPr>
              <a:t>sentimiento</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positivo</a:t>
            </a:r>
            <a:r>
              <a:rPr lang="en-US" sz="2000" kern="0" spc="-35" dirty="0">
                <a:solidFill>
                  <a:srgbClr val="272525"/>
                </a:solidFill>
                <a:latin typeface="+mj-lt"/>
                <a:ea typeface="Inter" pitchFamily="34" charset="-122"/>
                <a:cs typeface="Inter" pitchFamily="34" charset="-120"/>
              </a:rPr>
              <a:t> o</a:t>
            </a:r>
          </a:p>
          <a:p>
            <a:pPr marL="0" indent="0" algn="l">
              <a:lnSpc>
                <a:spcPts val="2799"/>
              </a:lnSpc>
              <a:buNone/>
            </a:pPr>
            <a:r>
              <a:rPr lang="en-US" sz="2000" kern="0" spc="-35" dirty="0" err="1">
                <a:solidFill>
                  <a:srgbClr val="272525"/>
                </a:solidFill>
                <a:latin typeface="+mj-lt"/>
                <a:ea typeface="Inter" pitchFamily="34" charset="-122"/>
                <a:cs typeface="Inter" pitchFamily="34" charset="-120"/>
              </a:rPr>
              <a:t>negativo</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incluso</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puede</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etiquetar</a:t>
            </a:r>
            <a:r>
              <a:rPr lang="en-US" sz="2000" kern="0" spc="-35" dirty="0">
                <a:solidFill>
                  <a:srgbClr val="272525"/>
                </a:solidFill>
                <a:latin typeface="+mj-lt"/>
                <a:ea typeface="Inter" pitchFamily="34" charset="-122"/>
                <a:cs typeface="Inter" pitchFamily="34" charset="-120"/>
              </a:rPr>
              <a:t> multiples </a:t>
            </a:r>
            <a:r>
              <a:rPr lang="en-US" sz="2000" kern="0" spc="-35" dirty="0" err="1">
                <a:solidFill>
                  <a:srgbClr val="272525"/>
                </a:solidFill>
                <a:latin typeface="+mj-lt"/>
                <a:ea typeface="Inter" pitchFamily="34" charset="-122"/>
                <a:cs typeface="Inter" pitchFamily="34" charset="-120"/>
              </a:rPr>
              <a:t>sentimientos</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como</a:t>
            </a:r>
            <a:endParaRPr lang="en-US" sz="2000" kern="0" spc="-35" dirty="0">
              <a:solidFill>
                <a:srgbClr val="272525"/>
              </a:solidFill>
              <a:latin typeface="+mj-lt"/>
              <a:ea typeface="Inter" pitchFamily="34" charset="-122"/>
              <a:cs typeface="Inter" pitchFamily="34" charset="-120"/>
            </a:endParaRPr>
          </a:p>
          <a:p>
            <a:pPr marL="0" indent="0" algn="l">
              <a:lnSpc>
                <a:spcPts val="2799"/>
              </a:lnSpc>
              <a:buNone/>
            </a:pPr>
            <a:r>
              <a:rPr lang="en-US" sz="2000" kern="0" spc="-35" dirty="0" err="1">
                <a:solidFill>
                  <a:srgbClr val="272525"/>
                </a:solidFill>
                <a:latin typeface="+mj-lt"/>
                <a:ea typeface="Inter" pitchFamily="34" charset="-122"/>
                <a:cs typeface="Inter" pitchFamily="34" charset="-120"/>
              </a:rPr>
              <a:t>enojo</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desilución</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encanto</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felicidad</a:t>
            </a:r>
            <a:r>
              <a:rPr lang="en-US" sz="2000" kern="0" spc="-35" dirty="0">
                <a:solidFill>
                  <a:srgbClr val="272525"/>
                </a:solidFill>
                <a:latin typeface="+mj-lt"/>
                <a:ea typeface="Inter" pitchFamily="34" charset="-122"/>
                <a:cs typeface="Inter" pitchFamily="34" charset="-120"/>
              </a:rPr>
              <a:t>, </a:t>
            </a:r>
            <a:r>
              <a:rPr lang="en-US" sz="2000" kern="0" spc="-35" dirty="0" err="1">
                <a:solidFill>
                  <a:srgbClr val="272525"/>
                </a:solidFill>
                <a:latin typeface="+mj-lt"/>
                <a:ea typeface="Inter" pitchFamily="34" charset="-122"/>
                <a:cs typeface="Inter" pitchFamily="34" charset="-120"/>
              </a:rPr>
              <a:t>emoción</a:t>
            </a:r>
            <a:r>
              <a:rPr lang="en-US" sz="2000" kern="0" spc="-35" dirty="0">
                <a:solidFill>
                  <a:srgbClr val="272525"/>
                </a:solidFill>
                <a:latin typeface="+mj-lt"/>
                <a:ea typeface="Inter" pitchFamily="34" charset="-122"/>
                <a:cs typeface="Inter" pitchFamily="34" charset="-120"/>
              </a:rPr>
              <a:t>, tristeza, etc.</a:t>
            </a:r>
            <a:endParaRPr lang="en-US" sz="2000" dirty="0">
              <a:latin typeface="+mj-lt"/>
            </a:endParaRPr>
          </a:p>
        </p:txBody>
      </p:sp>
      <p:pic>
        <p:nvPicPr>
          <p:cNvPr id="23" name="Imagen 22">
            <a:extLst>
              <a:ext uri="{FF2B5EF4-FFF2-40B4-BE49-F238E27FC236}">
                <a16:creationId xmlns:a16="http://schemas.microsoft.com/office/drawing/2014/main" id="{2C17EF0A-4DA4-F95A-D4B0-97B231559478}"/>
              </a:ext>
            </a:extLst>
          </p:cNvPr>
          <p:cNvPicPr>
            <a:picLocks noChangeAspect="1"/>
          </p:cNvPicPr>
          <p:nvPr/>
        </p:nvPicPr>
        <p:blipFill>
          <a:blip r:embed="rId4"/>
          <a:stretch>
            <a:fillRect/>
          </a:stretch>
        </p:blipFill>
        <p:spPr>
          <a:xfrm>
            <a:off x="8510421" y="2157971"/>
            <a:ext cx="5654848" cy="1803204"/>
          </a:xfrm>
          <a:prstGeom prst="rect">
            <a:avLst/>
          </a:prstGeom>
          <a:ln w="73025">
            <a:solidFill>
              <a:schemeClr val="bg1"/>
            </a:solidFill>
          </a:ln>
        </p:spPr>
      </p:pic>
      <p:pic>
        <p:nvPicPr>
          <p:cNvPr id="25" name="Imagen 24">
            <a:extLst>
              <a:ext uri="{FF2B5EF4-FFF2-40B4-BE49-F238E27FC236}">
                <a16:creationId xmlns:a16="http://schemas.microsoft.com/office/drawing/2014/main" id="{7503FB6C-B17E-8A87-7D2A-EBC6420A11FD}"/>
              </a:ext>
            </a:extLst>
          </p:cNvPr>
          <p:cNvPicPr>
            <a:picLocks noChangeAspect="1"/>
          </p:cNvPicPr>
          <p:nvPr/>
        </p:nvPicPr>
        <p:blipFill>
          <a:blip r:embed="rId5"/>
          <a:stretch>
            <a:fillRect/>
          </a:stretch>
        </p:blipFill>
        <p:spPr>
          <a:xfrm>
            <a:off x="9807894" y="4618631"/>
            <a:ext cx="4220972" cy="2588977"/>
          </a:xfrm>
          <a:prstGeom prst="rect">
            <a:avLst/>
          </a:prstGeom>
        </p:spPr>
      </p:pic>
    </p:spTree>
    <p:extLst>
      <p:ext uri="{BB962C8B-B14F-4D97-AF65-F5344CB8AC3E}">
        <p14:creationId xmlns:p14="http://schemas.microsoft.com/office/powerpoint/2010/main" val="1238597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1324</Words>
  <Application>Microsoft Office PowerPoint</Application>
  <PresentationFormat>Personalizado</PresentationFormat>
  <Paragraphs>128</Paragraphs>
  <Slides>17</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Inter</vt:lpstr>
      <vt:lpstr>Segoe UI Emoji</vt:lpstr>
      <vt:lpstr>Söhne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Danko</cp:lastModifiedBy>
  <cp:revision>9</cp:revision>
  <dcterms:created xsi:type="dcterms:W3CDTF">2023-12-15T17:14:17Z</dcterms:created>
  <dcterms:modified xsi:type="dcterms:W3CDTF">2023-12-16T21:45:20Z</dcterms:modified>
</cp:coreProperties>
</file>