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067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390FA-2FF9-4AB7-B9DF-6C3B61D0BC7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69D2C-5605-4E49-BA4D-EE16F9E29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11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</a:t>
            </a:r>
            <a:r>
              <a:rPr lang="en-US" altLang="ko-KR" dirty="0"/>
              <a:t> </a:t>
            </a:r>
            <a:r>
              <a:rPr lang="ko-KR" altLang="en-US" dirty="0"/>
              <a:t>시 숫자로 나오는 데 연관성</a:t>
            </a:r>
            <a:r>
              <a:rPr lang="en-US" altLang="ko-KR" dirty="0"/>
              <a:t>?</a:t>
            </a:r>
          </a:p>
          <a:p>
            <a:r>
              <a:rPr lang="en-US" altLang="ko-KR" sz="1200" dirty="0"/>
              <a:t>EISDIR</a:t>
            </a:r>
            <a:r>
              <a:rPr lang="ko-KR" altLang="en-US" sz="1200" dirty="0"/>
              <a:t>에서 디렉토리를 읽기용으로 여는 게 유용</a:t>
            </a:r>
            <a:endParaRPr lang="en-US" altLang="ko-KR" sz="1200" dirty="0"/>
          </a:p>
          <a:p>
            <a:r>
              <a:rPr lang="en-US" altLang="ko-KR" sz="1200" dirty="0"/>
              <a:t>EMFILE</a:t>
            </a:r>
            <a:r>
              <a:rPr lang="ko-KR" altLang="en-US" sz="1200" dirty="0"/>
              <a:t>에서 프로세스 자원 한도</a:t>
            </a:r>
            <a:r>
              <a:rPr lang="en-US" altLang="ko-KR" sz="1200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70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함수가 더 다양하게 파일에 접근할 수 있기 때문에 최근엔 폐기됐다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7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5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freopen</a:t>
            </a:r>
            <a:r>
              <a:rPr lang="en-US" altLang="ko-KR" dirty="0"/>
              <a:t>() </a:t>
            </a:r>
            <a:r>
              <a:rPr lang="ko-KR" altLang="en-US" dirty="0"/>
              <a:t>언급 </a:t>
            </a:r>
            <a:r>
              <a:rPr lang="en-US" altLang="ko-KR" dirty="0"/>
              <a:t>– </a:t>
            </a:r>
            <a:r>
              <a:rPr lang="ko-KR" altLang="en-US" dirty="0"/>
              <a:t>전부 다 표현 가능하지만 </a:t>
            </a:r>
            <a:r>
              <a:rPr lang="ko-KR" altLang="en-US" dirty="0" err="1"/>
              <a:t>왠만하면</a:t>
            </a:r>
            <a:r>
              <a:rPr lang="ko-KR" altLang="en-US" dirty="0"/>
              <a:t> </a:t>
            </a:r>
            <a:r>
              <a:rPr lang="en-US" altLang="ko-KR" dirty="0"/>
              <a:t>POSIX </a:t>
            </a:r>
            <a:r>
              <a:rPr lang="ko-KR" altLang="en-US" dirty="0"/>
              <a:t>네임</a:t>
            </a:r>
            <a:endParaRPr lang="en-US" altLang="ko-KR" dirty="0"/>
          </a:p>
          <a:p>
            <a:r>
              <a:rPr lang="ko-KR" altLang="en-US" dirty="0"/>
              <a:t>추가로 표준 에러를 사용하는 경우도 할 수 있으면 </a:t>
            </a:r>
            <a:r>
              <a:rPr lang="ko-KR" altLang="en-US" dirty="0" err="1"/>
              <a:t>좋구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1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 정도라서 대충 넘어가기 </a:t>
            </a:r>
            <a:r>
              <a:rPr lang="en-US" altLang="ko-KR" dirty="0"/>
              <a:t>– </a:t>
            </a:r>
            <a:r>
              <a:rPr lang="ko-KR" altLang="en-US" dirty="0"/>
              <a:t>뒤에 자세히 언급</a:t>
            </a:r>
            <a:endParaRPr lang="en-US" altLang="ko-KR" dirty="0"/>
          </a:p>
          <a:p>
            <a:r>
              <a:rPr lang="ko-KR" altLang="en-US" dirty="0"/>
              <a:t>혹시나 예제 언급할 시</a:t>
            </a:r>
            <a:r>
              <a:rPr lang="en-US" altLang="ko-KR" dirty="0"/>
              <a:t>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5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커널에서 처리하므로 디바이스 요인 무시 가능 언급해주기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8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[]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생략가능</a:t>
            </a:r>
            <a:endParaRPr lang="en-US" altLang="ko-KR" dirty="0"/>
          </a:p>
          <a:p>
            <a:r>
              <a:rPr lang="en-US" altLang="ko-KR" dirty="0" err="1"/>
              <a:t>mode_t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en-US" altLang="ko-KR" dirty="0"/>
              <a:t>~_t</a:t>
            </a:r>
            <a:r>
              <a:rPr lang="ko-KR" altLang="en-US" dirty="0"/>
              <a:t>가 먼지 언급해주기</a:t>
            </a:r>
            <a:endParaRPr lang="en-US" altLang="ko-KR" dirty="0"/>
          </a:p>
          <a:p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? </a:t>
            </a:r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마스크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혹시 예제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리턴되는</a:t>
            </a:r>
            <a:r>
              <a:rPr lang="ko-KR" altLang="en-US" dirty="0"/>
              <a:t> 파일 </a:t>
            </a:r>
            <a:r>
              <a:rPr lang="ko-KR" altLang="en-US" dirty="0" err="1"/>
              <a:t>디스크립터는</a:t>
            </a:r>
            <a:r>
              <a:rPr lang="ko-KR" altLang="en-US" dirty="0"/>
              <a:t> 표준 </a:t>
            </a:r>
            <a:r>
              <a:rPr lang="ko-KR" altLang="en-US" dirty="0" err="1"/>
              <a:t>디스크립터인</a:t>
            </a:r>
            <a:r>
              <a:rPr lang="ko-KR" altLang="en-US" dirty="0"/>
              <a:t> </a:t>
            </a:r>
            <a:r>
              <a:rPr lang="en-US" altLang="ko-KR" dirty="0"/>
              <a:t>0, 1, 2</a:t>
            </a:r>
            <a:r>
              <a:rPr lang="ko-KR" altLang="en-US" dirty="0"/>
              <a:t>를 제외한 순서 </a:t>
            </a:r>
            <a:r>
              <a:rPr lang="en-US" altLang="ko-KR" dirty="0"/>
              <a:t>(</a:t>
            </a:r>
            <a:r>
              <a:rPr lang="ko-KR" altLang="en-US" dirty="0"/>
              <a:t>이도 조정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0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플래그들은 </a:t>
            </a:r>
            <a:r>
              <a:rPr lang="en-US" altLang="ko-KR" dirty="0"/>
              <a:t>|</a:t>
            </a:r>
            <a:r>
              <a:rPr lang="ko-KR" altLang="en-US" dirty="0"/>
              <a:t>로 같이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검은색 플래그는 </a:t>
            </a:r>
            <a:r>
              <a:rPr lang="en-US" altLang="ko-KR" dirty="0"/>
              <a:t>SUSv3,</a:t>
            </a:r>
            <a:r>
              <a:rPr lang="ko-KR" altLang="en-US" dirty="0"/>
              <a:t> 빨간색 플래그는 </a:t>
            </a:r>
            <a:r>
              <a:rPr lang="en-US" altLang="ko-KR" dirty="0"/>
              <a:t>SUSv4</a:t>
            </a:r>
            <a:r>
              <a:rPr lang="ko-KR" altLang="en-US" dirty="0"/>
              <a:t>에서 표준화된다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O_CLOEXEC</a:t>
            </a:r>
            <a:r>
              <a:rPr lang="ko-KR" altLang="en-US" dirty="0"/>
              <a:t>는 경쟁 상태를 피할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O_CREAT</a:t>
            </a:r>
            <a:r>
              <a:rPr lang="ko-KR" altLang="en-US" dirty="0"/>
              <a:t>는 새로운 빈 파일을 생성</a:t>
            </a:r>
            <a:r>
              <a:rPr lang="en-US" altLang="ko-KR" dirty="0"/>
              <a:t>, </a:t>
            </a:r>
            <a:r>
              <a:rPr lang="ko-KR" altLang="en-US" dirty="0"/>
              <a:t>읽기 전용으로 열더라도 유효</a:t>
            </a:r>
            <a:r>
              <a:rPr lang="en-US" altLang="ko-KR" dirty="0"/>
              <a:t>, mode</a:t>
            </a:r>
            <a:r>
              <a:rPr lang="ko-KR" altLang="en-US" dirty="0"/>
              <a:t> 인자 지정 필요</a:t>
            </a:r>
            <a:endParaRPr lang="en-US" altLang="ko-KR" dirty="0"/>
          </a:p>
          <a:p>
            <a:r>
              <a:rPr lang="en-US" altLang="ko-KR" dirty="0"/>
              <a:t>O_DIRECT</a:t>
            </a:r>
            <a:r>
              <a:rPr lang="ko-KR" altLang="en-US" dirty="0"/>
              <a:t>는 </a:t>
            </a:r>
            <a:r>
              <a:rPr lang="en-US" altLang="ko-KR" dirty="0"/>
              <a:t>_GNU_SOURCE </a:t>
            </a:r>
            <a:r>
              <a:rPr lang="ko-KR" altLang="en-US" dirty="0"/>
              <a:t>기능 테스트 매크로 정의필요</a:t>
            </a:r>
            <a:endParaRPr lang="en-US" altLang="ko-KR" dirty="0"/>
          </a:p>
          <a:p>
            <a:r>
              <a:rPr lang="en-US" altLang="ko-KR" dirty="0"/>
              <a:t>O_DIRECTORY</a:t>
            </a:r>
            <a:r>
              <a:rPr lang="ko-KR" altLang="en-US" dirty="0"/>
              <a:t>는 </a:t>
            </a:r>
            <a:r>
              <a:rPr lang="en-US" altLang="ko-KR" dirty="0"/>
              <a:t>_GNU_SOURCE </a:t>
            </a:r>
            <a:r>
              <a:rPr lang="ko-KR" altLang="en-US" dirty="0"/>
              <a:t>기능 테스트 매크로 정의필요</a:t>
            </a:r>
            <a:r>
              <a:rPr lang="en-US" altLang="ko-KR" dirty="0"/>
              <a:t>, </a:t>
            </a:r>
            <a:r>
              <a:rPr lang="ko-KR" altLang="en-US" dirty="0"/>
              <a:t>디렉토리가 아니면 에러를 리턴</a:t>
            </a:r>
            <a:endParaRPr lang="en-US" altLang="ko-KR" dirty="0"/>
          </a:p>
          <a:p>
            <a:r>
              <a:rPr lang="en-US" altLang="ko-KR" sz="1200" dirty="0">
                <a:latin typeface="Candara" panose="020E0502030303020204" pitchFamily="34" charset="0"/>
              </a:rPr>
              <a:t>O_EXCL</a:t>
            </a:r>
            <a:r>
              <a:rPr lang="ko-KR" altLang="en-US" sz="1200" dirty="0">
                <a:latin typeface="Candara" panose="020E0502030303020204" pitchFamily="34" charset="0"/>
              </a:rPr>
              <a:t>는 </a:t>
            </a:r>
            <a:r>
              <a:rPr lang="en-US" altLang="ko-KR" dirty="0"/>
              <a:t>O_CREAT</a:t>
            </a:r>
            <a:r>
              <a:rPr lang="ko-KR" altLang="en-US" dirty="0"/>
              <a:t>와 같이 쓰임</a:t>
            </a:r>
            <a:r>
              <a:rPr lang="en-US" altLang="ko-KR" dirty="0"/>
              <a:t>, </a:t>
            </a:r>
            <a:r>
              <a:rPr lang="ko-KR" altLang="en-US" dirty="0"/>
              <a:t>파일이 이미 존재하면 열지 않음</a:t>
            </a:r>
            <a:r>
              <a:rPr lang="en-US" altLang="ko-KR" dirty="0"/>
              <a:t>, </a:t>
            </a:r>
            <a:r>
              <a:rPr lang="ko-KR" altLang="en-US" dirty="0"/>
              <a:t>파일 생성 보장</a:t>
            </a:r>
            <a:r>
              <a:rPr lang="en-US" altLang="ko-KR" dirty="0"/>
              <a:t>, pathname</a:t>
            </a:r>
            <a:r>
              <a:rPr lang="ko-KR" altLang="en-US" dirty="0"/>
              <a:t>이 </a:t>
            </a:r>
            <a:r>
              <a:rPr lang="ko-KR" altLang="en-US" dirty="0" err="1"/>
              <a:t>심볼릭</a:t>
            </a:r>
            <a:r>
              <a:rPr lang="ko-KR" altLang="en-US" dirty="0"/>
              <a:t> 링크면 에러</a:t>
            </a:r>
            <a:endParaRPr lang="en-US" altLang="ko-KR" dirty="0"/>
          </a:p>
          <a:p>
            <a:r>
              <a:rPr lang="en-US" altLang="ko-KR" sz="1200" dirty="0">
                <a:latin typeface="Candara" panose="020E0502030303020204" pitchFamily="34" charset="0"/>
              </a:rPr>
              <a:t>O_LARGEFILE</a:t>
            </a:r>
            <a:r>
              <a:rPr lang="ko-KR" altLang="en-US" sz="1200" dirty="0">
                <a:latin typeface="Candara" panose="020E0502030303020204" pitchFamily="34" charset="0"/>
              </a:rPr>
              <a:t>은 </a:t>
            </a:r>
            <a:r>
              <a:rPr lang="en-US" altLang="ko-KR" sz="1200" dirty="0">
                <a:latin typeface="Candara" panose="020E0502030303020204" pitchFamily="34" charset="0"/>
              </a:rPr>
              <a:t>64bit</a:t>
            </a:r>
            <a:r>
              <a:rPr lang="ko-KR" altLang="en-US" sz="1200" dirty="0">
                <a:latin typeface="Candara" panose="020E0502030303020204" pitchFamily="34" charset="0"/>
              </a:rPr>
              <a:t>에선 플래그 효과가 없다</a:t>
            </a:r>
            <a:r>
              <a:rPr lang="en-US" altLang="ko-KR" sz="1200" dirty="0">
                <a:latin typeface="Candara" panose="020E0502030303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3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참고사항에 대해 물어보면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O_ASYNC</a:t>
            </a:r>
            <a:r>
              <a:rPr lang="ko-KR" altLang="en-US" dirty="0"/>
              <a:t>는 리눅스에선 노 쓸모</a:t>
            </a:r>
            <a:r>
              <a:rPr lang="en-US" altLang="ko-KR" dirty="0"/>
              <a:t>, </a:t>
            </a:r>
            <a:r>
              <a:rPr lang="ko-KR" altLang="en-US" dirty="0"/>
              <a:t>시그널 구동 </a:t>
            </a:r>
            <a:r>
              <a:rPr lang="en-US" altLang="ko-KR" dirty="0"/>
              <a:t>I/O</a:t>
            </a:r>
            <a:r>
              <a:rPr lang="ko-KR" altLang="en-US" dirty="0"/>
              <a:t>로 가능한데 </a:t>
            </a:r>
            <a:r>
              <a:rPr lang="en-US" altLang="ko-KR" dirty="0" err="1"/>
              <a:t>fcntl</a:t>
            </a:r>
            <a:r>
              <a:rPr lang="en-US" altLang="ko-KR" dirty="0"/>
              <a:t>() F_SETFL</a:t>
            </a:r>
            <a:r>
              <a:rPr lang="ko-KR" altLang="en-US" dirty="0"/>
              <a:t>로 이 플래그를 설정해야 함</a:t>
            </a:r>
            <a:r>
              <a:rPr lang="en-US" altLang="ko-KR" dirty="0"/>
              <a:t>.</a:t>
            </a:r>
          </a:p>
          <a:p>
            <a:r>
              <a:rPr lang="en-US" altLang="ko-KR" sz="1200" dirty="0"/>
              <a:t>O_NOATIME</a:t>
            </a:r>
            <a:r>
              <a:rPr lang="ko-KR" altLang="en-US" sz="1200" dirty="0"/>
              <a:t>은 호출하는 프로세스의 </a:t>
            </a:r>
            <a:r>
              <a:rPr lang="en-US" altLang="ko-KR" sz="1200" dirty="0"/>
              <a:t>ID</a:t>
            </a:r>
            <a:r>
              <a:rPr lang="ko-KR" altLang="en-US" sz="1200" dirty="0"/>
              <a:t>가 파일 소유자와 동일하거나 특권 프로세스여야 함</a:t>
            </a:r>
            <a:r>
              <a:rPr lang="en-US" altLang="ko-KR" sz="1200" dirty="0"/>
              <a:t>, </a:t>
            </a:r>
            <a:r>
              <a:rPr lang="en-US" altLang="ko-KR" dirty="0"/>
              <a:t>_GNU_SOURCE </a:t>
            </a:r>
            <a:r>
              <a:rPr lang="ko-KR" altLang="en-US" dirty="0"/>
              <a:t>기능 테스트 매크로 정의 필요</a:t>
            </a:r>
            <a:r>
              <a:rPr lang="en-US" altLang="ko-KR" dirty="0"/>
              <a:t>, </a:t>
            </a:r>
            <a:r>
              <a:rPr lang="ko-KR" altLang="en-US" dirty="0"/>
              <a:t>디스크 탐색 활동량을 줄일 수 있음</a:t>
            </a:r>
            <a:r>
              <a:rPr lang="en-US" altLang="ko-KR" dirty="0"/>
              <a:t>, </a:t>
            </a:r>
            <a:r>
              <a:rPr lang="ko-KR" altLang="en-US" dirty="0"/>
              <a:t>인덱스와 백업 프로그램 용</a:t>
            </a:r>
            <a:endParaRPr lang="en-US" altLang="ko-KR" dirty="0"/>
          </a:p>
          <a:p>
            <a:r>
              <a:rPr lang="en-US" altLang="ko-KR" sz="1200" dirty="0">
                <a:latin typeface="Candara" panose="020E0502030303020204" pitchFamily="34" charset="0"/>
              </a:rPr>
              <a:t>O_NOCTTY</a:t>
            </a:r>
            <a:r>
              <a:rPr lang="ko-KR" altLang="en-US" sz="1200" dirty="0">
                <a:latin typeface="Candara" panose="020E0502030303020204" pitchFamily="34" charset="0"/>
              </a:rPr>
              <a:t>은 터미널이 아니면 효과가 없다</a:t>
            </a:r>
            <a:r>
              <a:rPr lang="en-US" altLang="ko-KR" sz="1200" dirty="0">
                <a:latin typeface="Candara" panose="020E0502030303020204" pitchFamily="34" charset="0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andara" panose="020E0502030303020204" pitchFamily="34" charset="0"/>
              </a:rPr>
              <a:t>O_NOFOLLOW</a:t>
            </a:r>
            <a:r>
              <a:rPr lang="ko-KR" altLang="en-US" sz="1200" dirty="0">
                <a:solidFill>
                  <a:srgbClr val="FF0000"/>
                </a:solidFill>
                <a:latin typeface="Candara" panose="020E0502030303020204" pitchFamily="34" charset="0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Candara" panose="020E0502030303020204" pitchFamily="34" charset="0"/>
              </a:rPr>
              <a:t>pathname</a:t>
            </a:r>
            <a:r>
              <a:rPr lang="ko-KR" altLang="en-US" sz="1200" dirty="0">
                <a:solidFill>
                  <a:srgbClr val="FF0000"/>
                </a:solidFill>
                <a:latin typeface="Candara" panose="020E0502030303020204" pitchFamily="34" charset="0"/>
              </a:rPr>
              <a:t>이 </a:t>
            </a:r>
            <a:r>
              <a:rPr lang="ko-KR" altLang="en-US" sz="1200" dirty="0" err="1">
                <a:solidFill>
                  <a:srgbClr val="FF0000"/>
                </a:solidFill>
                <a:latin typeface="Candara" panose="020E0502030303020204" pitchFamily="34" charset="0"/>
              </a:rPr>
              <a:t>심볼릭</a:t>
            </a:r>
            <a:r>
              <a:rPr lang="ko-KR" altLang="en-US" sz="1200" dirty="0">
                <a:solidFill>
                  <a:srgbClr val="FF0000"/>
                </a:solidFill>
                <a:latin typeface="Candara" panose="020E0502030303020204" pitchFamily="34" charset="0"/>
              </a:rPr>
              <a:t> 링크는 오류</a:t>
            </a:r>
            <a:r>
              <a:rPr lang="en-US" altLang="ko-KR" sz="1200" dirty="0">
                <a:solidFill>
                  <a:srgbClr val="FF0000"/>
                </a:solidFill>
                <a:latin typeface="Candara" panose="020E0502030303020204" pitchFamily="34" charset="0"/>
              </a:rPr>
              <a:t>, </a:t>
            </a:r>
            <a:r>
              <a:rPr lang="en-US" altLang="ko-KR" dirty="0"/>
              <a:t>_GNU_SOURCE </a:t>
            </a:r>
            <a:r>
              <a:rPr lang="ko-KR" altLang="en-US" dirty="0"/>
              <a:t>기능 테스트 매크로 정의 필요</a:t>
            </a:r>
            <a:endParaRPr lang="en-US" altLang="ko-KR" dirty="0"/>
          </a:p>
          <a:p>
            <a:r>
              <a:rPr lang="en-US" altLang="ko-KR" sz="1200" dirty="0">
                <a:latin typeface="Candara" panose="020E0502030303020204" pitchFamily="34" charset="0"/>
              </a:rPr>
              <a:t>O_TRUNC</a:t>
            </a:r>
            <a:r>
              <a:rPr lang="ko-KR" altLang="en-US" sz="1200" dirty="0">
                <a:latin typeface="Candara" panose="020E0502030303020204" pitchFamily="34" charset="0"/>
              </a:rPr>
              <a:t>는 쓰기 권한 있으면 </a:t>
            </a:r>
            <a:r>
              <a:rPr lang="ko-KR" altLang="en-US" sz="1200" dirty="0" err="1">
                <a:latin typeface="Candara" panose="020E0502030303020204" pitchFamily="34" charset="0"/>
              </a:rPr>
              <a:t>읽기용이던</a:t>
            </a:r>
            <a:r>
              <a:rPr lang="ko-KR" altLang="en-US" sz="1200" dirty="0">
                <a:latin typeface="Candara" panose="020E0502030303020204" pitchFamily="34" charset="0"/>
              </a:rPr>
              <a:t> </a:t>
            </a:r>
            <a:r>
              <a:rPr lang="ko-KR" altLang="en-US" sz="1200" dirty="0" err="1">
                <a:latin typeface="Candara" panose="020E0502030303020204" pitchFamily="34" charset="0"/>
              </a:rPr>
              <a:t>쓰기용이던</a:t>
            </a:r>
            <a:r>
              <a:rPr lang="ko-KR" altLang="en-US" sz="1200" dirty="0">
                <a:latin typeface="Candara" panose="020E0502030303020204" pitchFamily="34" charset="0"/>
              </a:rPr>
              <a:t> 데이터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8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6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214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0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363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39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75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57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53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84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F3461EB-0509-4E58-831A-35A35BFD51E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E2069-DD60-4083-8A0C-4CFD77410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76398"/>
            <a:ext cx="10363200" cy="1192306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b="0" dirty="0">
                <a:latin typeface="+mj-ea"/>
              </a:rPr>
              <a:t>4</a:t>
            </a:r>
            <a:r>
              <a:rPr lang="ko-KR" altLang="en-US" sz="2000" b="0" dirty="0">
                <a:latin typeface="+mj-ea"/>
              </a:rPr>
              <a:t>장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File I/O : The Universal I/O Model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574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Open (4/4)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69" y="1013789"/>
            <a:ext cx="11071861" cy="483042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그래픽M (본문)"/>
              </a:rPr>
              <a:t>Open()</a:t>
            </a:r>
            <a:r>
              <a:rPr lang="ko-KR" altLang="en-US" sz="2000" b="1" dirty="0">
                <a:latin typeface="HY그래픽M (본문)"/>
              </a:rPr>
              <a:t>의 에러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>
                <a:latin typeface="Candara" panose="020E0502030303020204" pitchFamily="34" charset="0"/>
              </a:rPr>
              <a:t>에러 발생 시 </a:t>
            </a:r>
            <a:r>
              <a:rPr lang="en-US" altLang="ko-KR" sz="2000" dirty="0">
                <a:latin typeface="Candara" panose="020E0502030303020204" pitchFamily="34" charset="0"/>
              </a:rPr>
              <a:t>-1</a:t>
            </a:r>
            <a:r>
              <a:rPr lang="ko-KR" altLang="en-US" sz="2000" dirty="0">
                <a:latin typeface="Candara" panose="020E0502030303020204" pitchFamily="34" charset="0"/>
              </a:rPr>
              <a:t>을 리턴하고</a:t>
            </a:r>
            <a:r>
              <a:rPr lang="en-US" altLang="ko-KR" sz="2000" dirty="0">
                <a:latin typeface="Candara" panose="020E0502030303020204" pitchFamily="34" charset="0"/>
              </a:rPr>
              <a:t>, </a:t>
            </a:r>
            <a:r>
              <a:rPr lang="en-US" altLang="ko-KR" sz="2000" dirty="0" err="1">
                <a:latin typeface="Candara" panose="020E0502030303020204" pitchFamily="34" charset="0"/>
              </a:rPr>
              <a:t>errno</a:t>
            </a:r>
            <a:r>
              <a:rPr lang="ko-KR" altLang="en-US" sz="2000" dirty="0">
                <a:latin typeface="Candara" panose="020E0502030303020204" pitchFamily="34" charset="0"/>
              </a:rPr>
              <a:t>로 에러의 원인을 알 수 있다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√  발생할 수 있는 에러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EACCES : </a:t>
            </a:r>
            <a:r>
              <a:rPr lang="ko-KR" altLang="en-US" sz="2000" dirty="0"/>
              <a:t>호출하는 프로세스가 </a:t>
            </a:r>
            <a:r>
              <a:rPr lang="en-US" altLang="ko-KR" sz="2000" dirty="0"/>
              <a:t>flags</a:t>
            </a:r>
            <a:r>
              <a:rPr lang="ko-KR" altLang="en-US" sz="2000" dirty="0"/>
              <a:t>에 지정한 모드로 파일을 열 권한이 없거나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</a:t>
            </a:r>
            <a:r>
              <a:rPr lang="ko-KR" altLang="en-US" sz="2000" dirty="0"/>
              <a:t>디렉토리 권한 때문에 파일에 접근할 수 없는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EISDIR : </a:t>
            </a:r>
            <a:r>
              <a:rPr lang="ko-KR" altLang="en-US" sz="2000" dirty="0"/>
              <a:t>쓰기용으로 디렉토리를 열려고 할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EMFILE : </a:t>
            </a:r>
            <a:r>
              <a:rPr lang="ko-KR" altLang="en-US" sz="2000" dirty="0"/>
              <a:t>열린 파일 </a:t>
            </a:r>
            <a:r>
              <a:rPr lang="ko-KR" altLang="en-US" sz="2000" dirty="0" err="1"/>
              <a:t>디스크립터</a:t>
            </a:r>
            <a:r>
              <a:rPr lang="ko-KR" altLang="en-US" sz="2000" dirty="0"/>
              <a:t> 개수가 프로세스 자원 한도에 도달한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ENFILE :</a:t>
            </a:r>
            <a:r>
              <a:rPr lang="ko-KR" altLang="en-US" sz="2000" dirty="0"/>
              <a:t> 열린 파일 개수가 시스템 전체 한도에 도달한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ENOENT :</a:t>
            </a:r>
            <a:r>
              <a:rPr lang="ko-KR" altLang="en-US" sz="2000" dirty="0"/>
              <a:t> </a:t>
            </a:r>
            <a:r>
              <a:rPr lang="en-US" altLang="ko-KR" sz="2000" dirty="0"/>
              <a:t>O_CREAT</a:t>
            </a:r>
            <a:r>
              <a:rPr lang="ko-KR" altLang="en-US" sz="2000" dirty="0"/>
              <a:t>가 지정되지 않았는데 지정 파일이 존재하지 않거나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O_CREAT</a:t>
            </a:r>
            <a:r>
              <a:rPr lang="ko-KR" altLang="en-US" sz="2000" dirty="0"/>
              <a:t>가 지정되어도 </a:t>
            </a:r>
            <a:r>
              <a:rPr lang="en-US" altLang="ko-KR" sz="2000" dirty="0"/>
              <a:t>pathname</a:t>
            </a:r>
            <a:r>
              <a:rPr lang="ko-KR" altLang="en-US" sz="2000" dirty="0"/>
              <a:t>의 디렉토리 중 하나가 존재하지 않거나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</a:t>
            </a:r>
            <a:r>
              <a:rPr lang="ko-KR" altLang="en-US" sz="2000" dirty="0"/>
              <a:t>존재하지 않는 경로명을 가리키는 </a:t>
            </a:r>
            <a:r>
              <a:rPr lang="ko-KR" altLang="en-US" sz="2000" dirty="0" err="1"/>
              <a:t>심볼릭</a:t>
            </a:r>
            <a:r>
              <a:rPr lang="ko-KR" altLang="en-US" sz="2000" dirty="0"/>
              <a:t> 링크인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EROFS : </a:t>
            </a:r>
            <a:r>
              <a:rPr lang="ko-KR" altLang="en-US" sz="2000" dirty="0"/>
              <a:t>읽기 전용 파일을 쓰기용으로 열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ETXTBSY : </a:t>
            </a:r>
            <a:r>
              <a:rPr lang="ko-KR" altLang="en-US" sz="2000" dirty="0"/>
              <a:t>현재 실행 중인 파일을 쓰기용으로 열 경우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009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</a:t>
            </a:r>
            <a:r>
              <a:rPr lang="en-US" altLang="ko-KR" dirty="0" err="1">
                <a:solidFill>
                  <a:srgbClr val="FF0000"/>
                </a:solidFill>
                <a:latin typeface="HY그래픽M (본문)"/>
              </a:rPr>
              <a:t>Creat</a:t>
            </a:r>
            <a:endParaRPr lang="en-US" altLang="ko-KR" dirty="0">
              <a:solidFill>
                <a:srgbClr val="FF0000"/>
              </a:solidFill>
              <a:latin typeface="HY그래픽M (본문)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4" y="1535047"/>
            <a:ext cx="11197590" cy="4171271"/>
          </a:xfrm>
        </p:spPr>
        <p:txBody>
          <a:bodyPr>
            <a:normAutofit/>
          </a:bodyPr>
          <a:lstStyle/>
          <a:p>
            <a:r>
              <a:rPr lang="en-US" altLang="ko-KR" sz="2000" b="1" dirty="0" err="1">
                <a:latin typeface="HY그래픽M (본문)"/>
              </a:rPr>
              <a:t>Creat</a:t>
            </a:r>
            <a:r>
              <a:rPr lang="en-US" altLang="ko-KR" sz="2000" b="1" dirty="0">
                <a:latin typeface="HY그래픽M (본문)"/>
              </a:rPr>
              <a:t>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>
                <a:latin typeface="Candara" panose="020E0502030303020204" pitchFamily="34" charset="0"/>
              </a:rPr>
              <a:t>초기 유닉스 환경에서 </a:t>
            </a:r>
            <a:r>
              <a:rPr lang="en-US" altLang="ko-KR" sz="2000" dirty="0">
                <a:latin typeface="Candara" panose="020E0502030303020204" pitchFamily="34" charset="0"/>
              </a:rPr>
              <a:t>open()</a:t>
            </a:r>
            <a:r>
              <a:rPr lang="ko-KR" altLang="en-US" sz="2000" dirty="0">
                <a:latin typeface="Candara" panose="020E0502030303020204" pitchFamily="34" charset="0"/>
              </a:rPr>
              <a:t>에 인자가 둘일 때</a:t>
            </a:r>
            <a:r>
              <a:rPr lang="en-US" altLang="ko-KR" sz="2000" dirty="0">
                <a:latin typeface="Candara" panose="020E0502030303020204" pitchFamily="34" charset="0"/>
              </a:rPr>
              <a:t> </a:t>
            </a:r>
            <a:r>
              <a:rPr lang="ko-KR" altLang="en-US" sz="2000" dirty="0">
                <a:latin typeface="Candara" panose="020E0502030303020204" pitchFamily="34" charset="0"/>
              </a:rPr>
              <a:t>새로운 파일을 생성하기 위해 사용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pathname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파일 이름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심볼릭</a:t>
            </a:r>
            <a:r>
              <a:rPr lang="ko-KR" altLang="en-US" sz="2000" dirty="0"/>
              <a:t> 링크면 </a:t>
            </a:r>
            <a:r>
              <a:rPr lang="ko-KR" altLang="en-US" sz="2000" dirty="0" err="1"/>
              <a:t>역참조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mode : </a:t>
            </a:r>
            <a:r>
              <a:rPr lang="ko-KR" altLang="en-US" sz="2000" dirty="0"/>
              <a:t>파일 생성 시 파일 권한을 설정하는 비트 마스크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새로운 파일을 만들거나 파일이 존재하면 길이를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성공적으로 실행되면 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리턴</a:t>
            </a:r>
            <a:r>
              <a:rPr lang="en-US" altLang="ko-KR" sz="2000" dirty="0"/>
              <a:t>,  </a:t>
            </a:r>
            <a:r>
              <a:rPr lang="ko-KR" altLang="en-US" sz="2000" dirty="0"/>
              <a:t>에러가 발생하면 </a:t>
            </a:r>
            <a:r>
              <a:rPr lang="en-US" altLang="ko-KR" sz="2000" dirty="0"/>
              <a:t>-1 </a:t>
            </a:r>
            <a:r>
              <a:rPr lang="ko-KR" altLang="en-US" sz="2000" dirty="0"/>
              <a:t>리턴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open (pathname, O_WRONLY | O_CREAT | O_TRUNC, mode)</a:t>
            </a:r>
            <a:r>
              <a:rPr lang="ko-KR" altLang="en-US" sz="2000" dirty="0"/>
              <a:t>와 같다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856428-A5A1-4CBB-8B9A-1C4B3B35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389485"/>
            <a:ext cx="6939024" cy="12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22F4E-22D7-4945-AA23-98BB3973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55" y="112776"/>
            <a:ext cx="93306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Read (1/2)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8CCCC-838E-4C11-9D3B-5D0F9F6C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2238374"/>
            <a:ext cx="6905625" cy="1190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EC85E91-D3B6-456F-A83C-1EA738A12FF6}"/>
              </a:ext>
            </a:extLst>
          </p:cNvPr>
          <p:cNvSpPr txBox="1">
            <a:spLocks/>
          </p:cNvSpPr>
          <p:nvPr/>
        </p:nvSpPr>
        <p:spPr bwMode="gray">
          <a:xfrm>
            <a:off x="497205" y="1343362"/>
            <a:ext cx="11197590" cy="417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HY그래픽M (본문)"/>
              </a:rPr>
              <a:t>Read()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 err="1">
                <a:latin typeface="Candara" panose="020E0502030303020204" pitchFamily="34" charset="0"/>
              </a:rPr>
              <a:t>디스크립터</a:t>
            </a:r>
            <a:r>
              <a:rPr lang="ko-KR" altLang="en-US" sz="2000" dirty="0">
                <a:latin typeface="Candara" panose="020E0502030303020204" pitchFamily="34" charset="0"/>
              </a:rPr>
              <a:t> </a:t>
            </a:r>
            <a:r>
              <a:rPr lang="en-US" altLang="ko-KR" sz="2000" dirty="0" err="1">
                <a:latin typeface="Candara" panose="020E0502030303020204" pitchFamily="34" charset="0"/>
              </a:rPr>
              <a:t>fd</a:t>
            </a:r>
            <a:r>
              <a:rPr lang="ko-KR" altLang="en-US" sz="2000" dirty="0">
                <a:latin typeface="Candara" panose="020E0502030303020204" pitchFamily="34" charset="0"/>
              </a:rPr>
              <a:t>가 가리키는 </a:t>
            </a:r>
            <a:r>
              <a:rPr lang="ko-KR" altLang="en-US" sz="2000" dirty="0" err="1">
                <a:latin typeface="Candara" panose="020E0502030303020204" pitchFamily="34" charset="0"/>
              </a:rPr>
              <a:t>오픈된</a:t>
            </a:r>
            <a:r>
              <a:rPr lang="ko-KR" altLang="en-US" sz="2000" dirty="0">
                <a:latin typeface="Candara" panose="020E0502030303020204" pitchFamily="34" charset="0"/>
              </a:rPr>
              <a:t> 파일에서 데이터를 읽을 때 사용하는 시스템 호출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: open() </a:t>
            </a:r>
            <a:r>
              <a:rPr lang="ko-KR" altLang="en-US" sz="2000" dirty="0"/>
              <a:t>시스템 호출로 열린 파일을 가리키는 파일 지정 번호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count : </a:t>
            </a:r>
            <a:r>
              <a:rPr lang="ko-KR" altLang="en-US" sz="2000" dirty="0"/>
              <a:t>읽을 최대 바이트 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buffer : </a:t>
            </a:r>
            <a:r>
              <a:rPr lang="ko-KR" altLang="en-US" sz="2000" dirty="0"/>
              <a:t>파일에서 읽은 데이터를 저장할 메모리 공간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성공적으로 실행되면 실제로 읽은 바이트 수를 리턴</a:t>
            </a:r>
            <a:r>
              <a:rPr lang="en-US" altLang="ko-KR" sz="2000" dirty="0"/>
              <a:t>,  EOF</a:t>
            </a:r>
            <a:r>
              <a:rPr lang="ko-KR" altLang="en-US" sz="2000" dirty="0"/>
              <a:t>면 </a:t>
            </a:r>
            <a:r>
              <a:rPr lang="en-US" altLang="ko-KR" sz="2000" dirty="0"/>
              <a:t>0</a:t>
            </a:r>
            <a:r>
              <a:rPr lang="ko-KR" altLang="en-US" sz="2000" dirty="0"/>
              <a:t>을 리턴</a:t>
            </a:r>
            <a:r>
              <a:rPr lang="en-US" altLang="ko-KR" sz="2000" dirty="0"/>
              <a:t>, </a:t>
            </a:r>
            <a:r>
              <a:rPr lang="ko-KR" altLang="en-US" sz="2000" dirty="0"/>
              <a:t>에러가 발생하면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-1 </a:t>
            </a:r>
            <a:r>
              <a:rPr lang="ko-KR" altLang="en-US" sz="2000" dirty="0"/>
              <a:t>리턴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1929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336D-6CC8-43B7-82E8-0C44BA6E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48" y="3594265"/>
            <a:ext cx="10778110" cy="1640720"/>
          </a:xfrm>
        </p:spPr>
        <p:txBody>
          <a:bodyPr/>
          <a:lstStyle/>
          <a:p>
            <a:r>
              <a:rPr lang="ko-KR" altLang="en-US" sz="2000" dirty="0"/>
              <a:t>왼쪽 코드는 출력이 이상하나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 코드는 정상적</a:t>
            </a:r>
            <a:r>
              <a:rPr lang="en-US" altLang="ko-KR" sz="2000" dirty="0"/>
              <a:t> -&gt; NULL </a:t>
            </a:r>
            <a:r>
              <a:rPr lang="ko-KR" altLang="en-US" sz="2000" dirty="0"/>
              <a:t>유</a:t>
            </a:r>
            <a:r>
              <a:rPr lang="en-US" altLang="ko-KR" sz="2000" dirty="0"/>
              <a:t>/</a:t>
            </a:r>
            <a:r>
              <a:rPr lang="ko-KR" altLang="en-US" sz="2000" dirty="0"/>
              <a:t>무 때문</a:t>
            </a:r>
            <a:endParaRPr lang="en-US" altLang="ko-KR" sz="2000" dirty="0"/>
          </a:p>
          <a:p>
            <a:r>
              <a:rPr lang="en-US" altLang="ko-KR" sz="2000" dirty="0"/>
              <a:t>Why?  -&gt; read()</a:t>
            </a:r>
            <a:r>
              <a:rPr lang="ko-KR" altLang="en-US" sz="2000" dirty="0"/>
              <a:t>는 파일에서 모든 내용을 읽기 때문이다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Solution : </a:t>
            </a:r>
            <a:r>
              <a:rPr lang="ko-KR" altLang="en-US" sz="2000" dirty="0"/>
              <a:t>문자열의 끝을 나타내는 </a:t>
            </a:r>
            <a:r>
              <a:rPr lang="en-US" altLang="ko-KR" sz="2000" dirty="0"/>
              <a:t>NULL</a:t>
            </a:r>
            <a:r>
              <a:rPr lang="ko-KR" altLang="en-US" sz="2000" dirty="0"/>
              <a:t>을 넣어야 하므로</a:t>
            </a:r>
            <a:r>
              <a:rPr lang="en-US" altLang="ko-KR" sz="2000" dirty="0"/>
              <a:t> </a:t>
            </a:r>
            <a:r>
              <a:rPr lang="ko-KR" altLang="en-US" sz="2000" dirty="0"/>
              <a:t>입력 버퍼의 끝에 </a:t>
            </a:r>
            <a:r>
              <a:rPr lang="en-US" altLang="ko-KR" sz="2000" dirty="0"/>
              <a:t>NULL</a:t>
            </a:r>
            <a:r>
              <a:rPr lang="ko-KR" altLang="en-US" sz="2000" dirty="0"/>
              <a:t>을 추가한다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‘char buffer[MAX_READ]’ VS ‘char buffer[MAX_READ + 1]’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2C972-927A-483C-8F30-3D4330F1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52728"/>
            <a:ext cx="5089367" cy="1640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9A0E72-54B7-4ABB-B66A-E038A77B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6" y="1107433"/>
            <a:ext cx="4924424" cy="189603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3E585B-D2B9-4B4F-8A83-F488C44C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55" y="112776"/>
            <a:ext cx="93306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Read (2/2)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12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55747C-F72D-4E7E-B254-AAF7A4CA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2228850"/>
            <a:ext cx="6896100" cy="12001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964F699-B749-4864-A233-FCC6352F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55" y="112776"/>
            <a:ext cx="93306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Write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51034D-584B-47ED-AFC9-2C0AAA52FD46}"/>
              </a:ext>
            </a:extLst>
          </p:cNvPr>
          <p:cNvSpPr txBox="1">
            <a:spLocks/>
          </p:cNvSpPr>
          <p:nvPr/>
        </p:nvSpPr>
        <p:spPr bwMode="gray">
          <a:xfrm>
            <a:off x="497205" y="1402801"/>
            <a:ext cx="11197590" cy="41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HY그래픽M (본문)"/>
              </a:rPr>
              <a:t>Write()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 err="1">
                <a:latin typeface="Candara" panose="020E0502030303020204" pitchFamily="34" charset="0"/>
              </a:rPr>
              <a:t>디스크립터</a:t>
            </a:r>
            <a:r>
              <a:rPr lang="ko-KR" altLang="en-US" sz="2000" dirty="0">
                <a:latin typeface="Candara" panose="020E0502030303020204" pitchFamily="34" charset="0"/>
              </a:rPr>
              <a:t> </a:t>
            </a:r>
            <a:r>
              <a:rPr lang="en-US" altLang="ko-KR" sz="2000" dirty="0" err="1">
                <a:latin typeface="Candara" panose="020E0502030303020204" pitchFamily="34" charset="0"/>
              </a:rPr>
              <a:t>fd</a:t>
            </a:r>
            <a:r>
              <a:rPr lang="ko-KR" altLang="en-US" sz="2000" dirty="0">
                <a:latin typeface="Candara" panose="020E0502030303020204" pitchFamily="34" charset="0"/>
              </a:rPr>
              <a:t>가 가리키는 </a:t>
            </a:r>
            <a:r>
              <a:rPr lang="ko-KR" altLang="en-US" sz="2000" dirty="0" err="1">
                <a:latin typeface="Candara" panose="020E0502030303020204" pitchFamily="34" charset="0"/>
              </a:rPr>
              <a:t>오픈된</a:t>
            </a:r>
            <a:r>
              <a:rPr lang="ko-KR" altLang="en-US" sz="2000" dirty="0">
                <a:latin typeface="Candara" panose="020E0502030303020204" pitchFamily="34" charset="0"/>
              </a:rPr>
              <a:t> 파일에서 데이터를 쓸 때 사용하는 시스템 호출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: write() </a:t>
            </a:r>
            <a:r>
              <a:rPr lang="ko-KR" altLang="en-US" sz="2000" dirty="0"/>
              <a:t>시스템 호출로 열린 파일을 가리키는 파일 지정 번호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buffer : </a:t>
            </a:r>
            <a:r>
              <a:rPr lang="ko-KR" altLang="en-US" sz="2000" dirty="0"/>
              <a:t>파일에 쓸 데이터를 저장한 메모리 공간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count : </a:t>
            </a:r>
            <a:r>
              <a:rPr lang="ko-KR" altLang="en-US" sz="2000" dirty="0"/>
              <a:t>읽을 최대 바이트 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성공적으로 실행되면 실제로 쓴 바이트 수를 리턴</a:t>
            </a:r>
            <a:r>
              <a:rPr lang="en-US" altLang="ko-KR" sz="2000" dirty="0"/>
              <a:t>,  EOF</a:t>
            </a:r>
            <a:r>
              <a:rPr lang="ko-KR" altLang="en-US" sz="2000" dirty="0"/>
              <a:t>면 </a:t>
            </a:r>
            <a:r>
              <a:rPr lang="en-US" altLang="ko-KR" sz="2000" dirty="0"/>
              <a:t>0</a:t>
            </a:r>
            <a:r>
              <a:rPr lang="ko-KR" altLang="en-US" sz="2000" dirty="0"/>
              <a:t>을 리턴</a:t>
            </a:r>
            <a:r>
              <a:rPr lang="en-US" altLang="ko-KR" sz="2000" dirty="0"/>
              <a:t>, </a:t>
            </a:r>
            <a:r>
              <a:rPr lang="ko-KR" altLang="en-US" sz="2000" dirty="0"/>
              <a:t>에러가 발생하면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-1 </a:t>
            </a:r>
            <a:r>
              <a:rPr lang="ko-KR" altLang="en-US" sz="2000" dirty="0"/>
              <a:t>리턴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987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5F944C-FD6C-432C-AC0F-10BD977A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2219325"/>
            <a:ext cx="6896100" cy="1209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39EC11-AFF7-49DB-8651-F8528004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55" y="4338122"/>
            <a:ext cx="2781300" cy="6667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2785A1E-B374-4FA5-A60D-85664D67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55" y="112776"/>
            <a:ext cx="93306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Close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AE70889-26E7-4649-843F-B0258A102122}"/>
              </a:ext>
            </a:extLst>
          </p:cNvPr>
          <p:cNvSpPr txBox="1">
            <a:spLocks/>
          </p:cNvSpPr>
          <p:nvPr/>
        </p:nvSpPr>
        <p:spPr bwMode="gray">
          <a:xfrm>
            <a:off x="497205" y="1402801"/>
            <a:ext cx="11197590" cy="3602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HY그래픽M (본문)"/>
              </a:rPr>
              <a:t>Close()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 err="1">
                <a:latin typeface="Candara" panose="020E0502030303020204" pitchFamily="34" charset="0"/>
              </a:rPr>
              <a:t>오픈된</a:t>
            </a:r>
            <a:r>
              <a:rPr lang="ko-KR" altLang="en-US" sz="2000" dirty="0">
                <a:latin typeface="Candara" panose="020E0502030303020204" pitchFamily="34" charset="0"/>
              </a:rPr>
              <a:t> 파일 </a:t>
            </a:r>
            <a:r>
              <a:rPr lang="ko-KR" altLang="en-US" sz="2000" dirty="0" err="1">
                <a:latin typeface="Candara" panose="020E0502030303020204" pitchFamily="34" charset="0"/>
              </a:rPr>
              <a:t>디스크립터를</a:t>
            </a:r>
            <a:r>
              <a:rPr lang="ko-KR" altLang="en-US" sz="2000" dirty="0">
                <a:latin typeface="Candara" panose="020E0502030303020204" pitchFamily="34" charset="0"/>
              </a:rPr>
              <a:t> 닫는 시스템 호출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일반적으로 불필요한 파일 </a:t>
            </a:r>
            <a:r>
              <a:rPr lang="ko-KR" altLang="en-US" sz="2000" dirty="0" err="1"/>
              <a:t>디스크립터는</a:t>
            </a:r>
            <a:r>
              <a:rPr lang="ko-KR" altLang="en-US" sz="2000" dirty="0"/>
              <a:t> 명시적으로 닫아줘야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ko-KR" altLang="en-US" sz="2000" dirty="0"/>
              <a:t>에러코드 확인방법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4243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E3EF0-341D-4529-B1E6-6EFE7E8F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500503"/>
            <a:ext cx="11382375" cy="339737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File offset: </a:t>
            </a:r>
            <a:r>
              <a:rPr lang="ko-KR" altLang="en-US" sz="1800" dirty="0"/>
              <a:t>파일에서 다음 </a:t>
            </a:r>
            <a:r>
              <a:rPr lang="en-US" altLang="ko-KR" sz="1800" dirty="0"/>
              <a:t>read()</a:t>
            </a:r>
            <a:r>
              <a:rPr lang="ko-KR" altLang="en-US" sz="1800" dirty="0"/>
              <a:t>나 </a:t>
            </a:r>
            <a:r>
              <a:rPr lang="en-US" altLang="ko-KR" sz="1800" dirty="0"/>
              <a:t>write()</a:t>
            </a:r>
            <a:r>
              <a:rPr lang="ko-KR" altLang="en-US" sz="1800" dirty="0"/>
              <a:t>가 시작될 위치</a:t>
            </a:r>
            <a:r>
              <a:rPr lang="en-US" altLang="ko-KR" sz="1800" dirty="0"/>
              <a:t>. </a:t>
            </a:r>
            <a:r>
              <a:rPr lang="ko-KR" altLang="en-US" sz="1800" dirty="0"/>
              <a:t>파일의 시작에서 몇 바이트 떨어져 있는지 나타낸다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파일이 열렸을 때 파일의 시작을 가리키도록 설정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인자 </a:t>
            </a:r>
            <a:r>
              <a:rPr lang="en-US" altLang="ko-KR" sz="1800" dirty="0"/>
              <a:t>offset: </a:t>
            </a:r>
            <a:r>
              <a:rPr lang="ko-KR" altLang="en-US" sz="1800" dirty="0"/>
              <a:t>바이트 단위로 지정</a:t>
            </a:r>
            <a:r>
              <a:rPr lang="en-US" altLang="ko-KR" sz="1800" dirty="0"/>
              <a:t>. </a:t>
            </a:r>
            <a:r>
              <a:rPr lang="ko-KR" altLang="en-US" sz="1800" dirty="0"/>
              <a:t>새롭게 지정할 읽기</a:t>
            </a:r>
            <a:r>
              <a:rPr lang="en-US" altLang="ko-KR" sz="1800" dirty="0"/>
              <a:t>/</a:t>
            </a:r>
            <a:r>
              <a:rPr lang="ko-KR" altLang="en-US" sz="1800" dirty="0"/>
              <a:t>쓰기 포인터의 위치를 의미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인자 </a:t>
            </a:r>
            <a:r>
              <a:rPr lang="en-US" altLang="ko-KR" sz="1800" dirty="0"/>
              <a:t>whence: offset</a:t>
            </a:r>
            <a:r>
              <a:rPr lang="ko-KR" altLang="en-US" sz="1800" dirty="0"/>
              <a:t>의 기준점</a:t>
            </a:r>
            <a:r>
              <a:rPr lang="en-US" altLang="ko-KR" sz="1800" dirty="0"/>
              <a:t>. </a:t>
            </a:r>
            <a:r>
              <a:rPr lang="ko-KR" altLang="en-US" sz="1800" dirty="0"/>
              <a:t>아래 </a:t>
            </a:r>
            <a:r>
              <a:rPr lang="en-US" altLang="ko-KR" sz="1800" dirty="0"/>
              <a:t>3</a:t>
            </a:r>
            <a:r>
              <a:rPr lang="ko-KR" altLang="en-US" sz="1800" dirty="0"/>
              <a:t>값 중 하나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(1) SEEK_SET: </a:t>
            </a:r>
            <a:r>
              <a:rPr lang="ko-KR" altLang="en-US" sz="1800" dirty="0"/>
              <a:t>파일 오프셋은 파일의 </a:t>
            </a:r>
            <a:r>
              <a:rPr lang="ko-KR" altLang="en-US" sz="1800" dirty="0" err="1"/>
              <a:t>시작으로부터</a:t>
            </a:r>
            <a:r>
              <a:rPr lang="ko-KR" altLang="en-US" sz="1800" dirty="0"/>
              <a:t> </a:t>
            </a:r>
            <a:r>
              <a:rPr lang="en-US" altLang="ko-KR" sz="1800" dirty="0" err="1"/>
              <a:t>offse</a:t>
            </a:r>
            <a:r>
              <a:rPr lang="ko-KR" altLang="en-US" sz="1800" dirty="0"/>
              <a:t>바이트 떨어진 곳으로 설정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(2) SEEK_CUR: </a:t>
            </a:r>
            <a:r>
              <a:rPr lang="ko-KR" altLang="en-US" sz="1800" dirty="0"/>
              <a:t>파일 오프셋은 현 파일 오프셋으로부터 </a:t>
            </a:r>
            <a:r>
              <a:rPr lang="en-US" altLang="ko-KR" sz="1800" dirty="0" err="1"/>
              <a:t>offse</a:t>
            </a:r>
            <a:r>
              <a:rPr lang="ko-KR" altLang="en-US" sz="1800" dirty="0"/>
              <a:t>바이트 떨어진 곳으로 조정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(3)SEEK_END:</a:t>
            </a:r>
            <a:r>
              <a:rPr lang="ko-KR" altLang="en-US" sz="1800" dirty="0"/>
              <a:t> 파일 오프셋은 파일 크기 </a:t>
            </a:r>
            <a:r>
              <a:rPr lang="en-US" altLang="ko-KR" sz="1800" dirty="0"/>
              <a:t>+ offset</a:t>
            </a:r>
            <a:r>
              <a:rPr lang="ko-KR" altLang="en-US" sz="1800" dirty="0"/>
              <a:t>으로 설정</a:t>
            </a:r>
            <a:r>
              <a:rPr lang="en-US" altLang="ko-KR" sz="1800" dirty="0"/>
              <a:t>. </a:t>
            </a:r>
            <a:r>
              <a:rPr lang="ko-KR" altLang="en-US" sz="1800" dirty="0"/>
              <a:t>즉 </a:t>
            </a:r>
            <a:r>
              <a:rPr lang="en-US" altLang="ko-KR" sz="1800" dirty="0"/>
              <a:t>offset</a:t>
            </a:r>
            <a:r>
              <a:rPr lang="ko-KR" altLang="en-US" sz="1800" dirty="0"/>
              <a:t>은 파일의 마지막 바이트 다음 바이트 </a:t>
            </a:r>
            <a:r>
              <a:rPr lang="en-US" altLang="ko-KR" sz="1800" dirty="0"/>
              <a:t>		          </a:t>
            </a:r>
            <a:r>
              <a:rPr lang="ko-KR" altLang="en-US" sz="1800" dirty="0"/>
              <a:t>기준으로 해석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A74FB-B7A1-4CEE-8274-E251EE3B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2728"/>
            <a:ext cx="6953250" cy="1247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4E114F-49BF-4998-987E-E9823ECB2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1409700"/>
            <a:ext cx="6724650" cy="20193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31F2200-AB8C-411C-B74D-3CC0E6E9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12776"/>
            <a:ext cx="99783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</a:t>
            </a:r>
            <a:r>
              <a:rPr lang="en-US" altLang="ko-KR" dirty="0" err="1">
                <a:solidFill>
                  <a:srgbClr val="FF0000"/>
                </a:solidFill>
                <a:latin typeface="HY그래픽M (본문)"/>
              </a:rPr>
              <a:t>Lseek</a:t>
            </a:r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 (1/2)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28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48DD1-21A8-40B9-BBA0-BDFE8CD5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 Example &gt; 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0, SEEK_SET);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0 ,SEEK_END);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-1 ,SEEK_END);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-10 ,SEEK_CUR);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10000 ,SEEK_END);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8FBF84-B9FA-4751-B119-F0F38430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12776"/>
            <a:ext cx="99783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</a:t>
            </a:r>
            <a:r>
              <a:rPr lang="en-US" altLang="ko-KR" dirty="0" err="1">
                <a:solidFill>
                  <a:srgbClr val="FF0000"/>
                </a:solidFill>
                <a:latin typeface="HY그래픽M (본문)"/>
              </a:rPr>
              <a:t>Lseek</a:t>
            </a:r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 (2/2)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40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34CA23B-6A5E-4B3B-A5F9-F66E5340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12776"/>
            <a:ext cx="99783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File Hole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AD20A88-F0B1-4504-9FB5-7C778AB2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1"/>
            <a:endParaRPr lang="en-US" altLang="ko-KR" sz="2000" dirty="0"/>
          </a:p>
          <a:p>
            <a:pPr lvl="1">
              <a:buClr>
                <a:schemeClr val="tx2"/>
              </a:buClr>
            </a:pPr>
            <a:r>
              <a:rPr lang="ko-KR" altLang="en-US" sz="2000" dirty="0"/>
              <a:t>파일 오프셋을 파일의 끝으로 옮긴다면</a:t>
            </a:r>
            <a:r>
              <a:rPr lang="en-US" altLang="ko-KR" sz="2000" dirty="0"/>
              <a:t>?..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>
              <a:buClr>
                <a:schemeClr val="tx2"/>
              </a:buClr>
            </a:pPr>
            <a:r>
              <a:rPr lang="ko-KR" altLang="en-US" sz="2000" dirty="0"/>
              <a:t>정의 </a:t>
            </a:r>
            <a:r>
              <a:rPr lang="en-US" altLang="ko-KR" sz="2000" dirty="0"/>
              <a:t>: </a:t>
            </a:r>
            <a:r>
              <a:rPr lang="ko-KR" altLang="en-US" sz="2000" dirty="0"/>
              <a:t>이전의 파일 끝과 새로 쓴 바이트들 사이의 공간</a:t>
            </a:r>
            <a:r>
              <a:rPr lang="en-US" altLang="ko-KR" sz="2000" dirty="0"/>
              <a:t>.</a:t>
            </a:r>
          </a:p>
          <a:p>
            <a:pPr lvl="1">
              <a:buClr>
                <a:schemeClr val="tx2"/>
              </a:buClr>
            </a:pPr>
            <a:r>
              <a:rPr lang="en-US" altLang="ko-KR" sz="2000" dirty="0"/>
              <a:t>Hole </a:t>
            </a:r>
            <a:r>
              <a:rPr lang="ko-KR" altLang="en-US" sz="2000" dirty="0"/>
              <a:t>속에 바이트들이 존재</a:t>
            </a:r>
            <a:r>
              <a:rPr lang="en-US" altLang="ko-KR" sz="2000" dirty="0"/>
              <a:t>. </a:t>
            </a:r>
          </a:p>
          <a:p>
            <a:pPr lvl="1">
              <a:buClr>
                <a:schemeClr val="tx2"/>
              </a:buClr>
            </a:pPr>
            <a:r>
              <a:rPr lang="ko-KR" altLang="en-US" sz="2000" dirty="0"/>
              <a:t>디스크 공간을 전혀 차지하지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데이터가 쓰여질 때까지 디스크 블록을 할당하지 않음</a:t>
            </a:r>
            <a:r>
              <a:rPr lang="en-US" altLang="ko-KR" dirty="0"/>
              <a:t>.</a:t>
            </a:r>
          </a:p>
          <a:p>
            <a:pPr lvl="1">
              <a:buClr>
                <a:schemeClr val="tx2"/>
              </a:buClr>
            </a:pPr>
            <a:r>
              <a:rPr lang="ko-KR" altLang="en-US" sz="2000" dirty="0"/>
              <a:t>경우에 따라</a:t>
            </a:r>
            <a:r>
              <a:rPr lang="en-US" altLang="ko-KR" sz="2000" dirty="0"/>
              <a:t>, </a:t>
            </a:r>
            <a:r>
              <a:rPr lang="ko-KR" altLang="en-US" sz="2000" dirty="0"/>
              <a:t>파일의 명목상 크기가 디스크 저장소의 크기보다 더 클 수도 있음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2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A598EA-7D18-457E-B9BB-B6CF6E0D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06" y="2228781"/>
            <a:ext cx="7296150" cy="14573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6A0C7A3-523E-4B16-B546-17F91F6F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776"/>
            <a:ext cx="11476299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Operations Outside the Universal I/O Model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F9A5A2-4C2D-486B-A9F0-3A96A32A93EA}"/>
              </a:ext>
            </a:extLst>
          </p:cNvPr>
          <p:cNvSpPr txBox="1">
            <a:spLocks/>
          </p:cNvSpPr>
          <p:nvPr/>
        </p:nvSpPr>
        <p:spPr bwMode="gray">
          <a:xfrm>
            <a:off x="537211" y="1226057"/>
            <a:ext cx="11197590" cy="529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latin typeface="HY그래픽M (본문)"/>
              </a:rPr>
              <a:t>Ioctl</a:t>
            </a:r>
            <a:r>
              <a:rPr lang="en-US" altLang="ko-KR" sz="2000" b="1" dirty="0">
                <a:latin typeface="HY그래픽M (본문)"/>
              </a:rPr>
              <a:t>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>
                <a:latin typeface="Candara" panose="020E0502030303020204" pitchFamily="34" charset="0"/>
              </a:rPr>
              <a:t>파일 </a:t>
            </a:r>
            <a:r>
              <a:rPr lang="ko-KR" altLang="en-US" sz="2000" dirty="0" err="1">
                <a:latin typeface="Candara" panose="020E0502030303020204" pitchFamily="34" charset="0"/>
              </a:rPr>
              <a:t>디스크립터를</a:t>
            </a:r>
            <a:r>
              <a:rPr lang="ko-KR" altLang="en-US" sz="2000" dirty="0">
                <a:latin typeface="Candara" panose="020E0502030303020204" pitchFamily="34" charset="0"/>
              </a:rPr>
              <a:t> 가지고 디바이스의 읽기</a:t>
            </a:r>
            <a:r>
              <a:rPr lang="en-US" altLang="ko-KR" sz="2000" dirty="0">
                <a:latin typeface="Candara" panose="020E0502030303020204" pitchFamily="34" charset="0"/>
              </a:rPr>
              <a:t>/</a:t>
            </a:r>
            <a:r>
              <a:rPr lang="ko-KR" altLang="en-US" sz="2000" dirty="0">
                <a:latin typeface="Candara" panose="020E0502030303020204" pitchFamily="34" charset="0"/>
              </a:rPr>
              <a:t>쓰기와 기타 디바이스에 필요한 제어를 하기 위한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</a:t>
            </a:r>
            <a:r>
              <a:rPr lang="ko-KR" altLang="en-US" sz="2000" dirty="0">
                <a:latin typeface="Candara" panose="020E0502030303020204" pitchFamily="34" charset="0"/>
              </a:rPr>
              <a:t>시스템 호출</a:t>
            </a: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: open()</a:t>
            </a:r>
            <a:r>
              <a:rPr lang="ko-KR" altLang="en-US" sz="2000" dirty="0"/>
              <a:t> 실행결과로 반환된 파일 </a:t>
            </a:r>
            <a:r>
              <a:rPr lang="ko-KR" altLang="en-US" sz="2000" dirty="0" err="1"/>
              <a:t>디스크립터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request : </a:t>
            </a:r>
            <a:r>
              <a:rPr lang="ko-KR" altLang="en-US" sz="2000" dirty="0"/>
              <a:t>디바이스 파일에 연동된 디바이스 드라이버에서 취해야 할 명령을 정의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 err="1"/>
              <a:t>argp</a:t>
            </a:r>
            <a:r>
              <a:rPr lang="en-US" altLang="ko-KR" sz="2000" dirty="0"/>
              <a:t> : request </a:t>
            </a:r>
            <a:r>
              <a:rPr lang="ko-KR" altLang="en-US" sz="2000" dirty="0"/>
              <a:t>명령을 처리하는 보조적인 정보 값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</a:t>
            </a:r>
            <a:r>
              <a:rPr lang="ko-KR" altLang="en-US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/>
              <a:t>특징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read(),</a:t>
            </a:r>
            <a:r>
              <a:rPr lang="ko-KR" altLang="en-US" sz="2000" dirty="0"/>
              <a:t> </a:t>
            </a:r>
            <a:r>
              <a:rPr lang="en-US" altLang="ko-KR" sz="2000" dirty="0"/>
              <a:t>write() </a:t>
            </a:r>
            <a:r>
              <a:rPr lang="ko-KR" altLang="en-US" sz="2000" dirty="0"/>
              <a:t>함수와 같이 쓰기와 읽기 처리가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하드웨어의 제어나 상태를 얻기 위해 사용</a:t>
            </a: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응용 프로그램의 명령에 따라 디바이스 드라이버의 매개변수 해석이 달라진다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22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4A814-8C13-43B9-A8C4-8D057155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3D8E1-A14A-492D-96F7-77078372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32392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그래픽M (본문)"/>
              </a:rPr>
              <a:t>File I/O Overview</a:t>
            </a:r>
          </a:p>
          <a:p>
            <a:r>
              <a:rPr lang="en-US" altLang="ko-KR" sz="2800" dirty="0">
                <a:latin typeface="HY그래픽M (본문)"/>
              </a:rPr>
              <a:t>Universality of I/O</a:t>
            </a:r>
          </a:p>
          <a:p>
            <a:r>
              <a:rPr lang="en-US" altLang="ko-KR" sz="2800" dirty="0">
                <a:latin typeface="HY그래픽M (본문)"/>
              </a:rPr>
              <a:t>File-related System Call (open, </a:t>
            </a:r>
            <a:r>
              <a:rPr lang="en-US" altLang="ko-KR" sz="2800" dirty="0" err="1">
                <a:latin typeface="HY그래픽M (본문)"/>
              </a:rPr>
              <a:t>creat</a:t>
            </a:r>
            <a:r>
              <a:rPr lang="en-US" altLang="ko-KR" sz="2800" dirty="0">
                <a:latin typeface="HY그래픽M (본문)"/>
              </a:rPr>
              <a:t>,</a:t>
            </a:r>
            <a:r>
              <a:rPr lang="ko-KR" altLang="en-US" sz="2800" dirty="0">
                <a:latin typeface="HY그래픽M (본문)"/>
              </a:rPr>
              <a:t> </a:t>
            </a:r>
            <a:r>
              <a:rPr lang="en-US" altLang="ko-KR" sz="2800" dirty="0">
                <a:latin typeface="HY그래픽M (본문)"/>
              </a:rPr>
              <a:t>read, write, close, </a:t>
            </a:r>
            <a:r>
              <a:rPr lang="en-US" altLang="ko-KR" sz="2800" dirty="0" err="1">
                <a:latin typeface="HY그래픽M (본문)"/>
              </a:rPr>
              <a:t>lseek</a:t>
            </a:r>
            <a:r>
              <a:rPr lang="en-US" altLang="ko-KR" sz="2800" dirty="0">
                <a:latin typeface="HY그래픽M (본문)"/>
              </a:rPr>
              <a:t>)</a:t>
            </a:r>
          </a:p>
          <a:p>
            <a:r>
              <a:rPr lang="en-US" altLang="ko-KR" sz="2800" dirty="0">
                <a:latin typeface="HY그래픽M (본문)"/>
              </a:rPr>
              <a:t>File Hole</a:t>
            </a:r>
          </a:p>
          <a:p>
            <a:r>
              <a:rPr lang="en-US" altLang="ko-KR" sz="2800" dirty="0">
                <a:latin typeface="HY그래픽M (본문)"/>
              </a:rPr>
              <a:t>Operations Outside the Universal I/O Model</a:t>
            </a:r>
          </a:p>
          <a:p>
            <a:r>
              <a:rPr lang="en-US" altLang="ko-KR" sz="2800" dirty="0">
                <a:latin typeface="HY그래픽M (본문)"/>
              </a:rPr>
              <a:t>Summary</a:t>
            </a:r>
          </a:p>
          <a:p>
            <a:pPr marL="0" indent="0">
              <a:buNone/>
            </a:pPr>
            <a:endParaRPr lang="en-US" altLang="ko-KR" dirty="0">
              <a:latin typeface="HY그래픽M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0831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B4E17-4840-4DAA-90E8-63D747B1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Summary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76DF8-6EFC-43A5-91B4-D451F3A1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1772"/>
            <a:ext cx="10972800" cy="298707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수행과정 </a:t>
            </a:r>
            <a:r>
              <a:rPr lang="en-US" altLang="ko-KR" sz="2000" dirty="0"/>
              <a:t>: open() -&gt; read() / write() -&gt; close()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일반적으로 프로그램이 특정 파일 종류별 코드 필요 없이 모든 종류의 파일을 사용할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Open</a:t>
            </a:r>
            <a:r>
              <a:rPr lang="ko-KR" altLang="en-US" sz="2000" dirty="0"/>
              <a:t>된 각 파일에 대해 커널은 파일 오프셋을 보존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lseek</a:t>
            </a:r>
            <a:r>
              <a:rPr lang="en-US" altLang="ko-KR" sz="2000" dirty="0"/>
              <a:t>()</a:t>
            </a:r>
            <a:r>
              <a:rPr lang="ko-KR" altLang="en-US" sz="2000" dirty="0"/>
              <a:t>으로 오프셋 조정 가능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Ioctl</a:t>
            </a:r>
            <a:r>
              <a:rPr lang="en-US" altLang="ko-KR" sz="2000" dirty="0"/>
              <a:t>() </a:t>
            </a:r>
            <a:r>
              <a:rPr lang="ko-KR" altLang="en-US" sz="2000" dirty="0"/>
              <a:t>시스템 호출은 표준 파일 </a:t>
            </a:r>
            <a:r>
              <a:rPr lang="en-US" altLang="ko-KR" sz="2000" dirty="0"/>
              <a:t>I/O </a:t>
            </a:r>
            <a:r>
              <a:rPr lang="ko-KR" altLang="en-US" sz="2000" dirty="0"/>
              <a:t>모델에 맞지 않는 디바이스와 파일 오퍼레이션을 위한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다목적 시스템 호출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147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420B-D66B-4549-AAD0-F724DF3A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발표하기 전 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792D0-81A4-4C28-8E3B-D0AD2306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다른 장을 참고하는 내용은 언급이나 소개 정도로 발표하겠습니다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자세하게 설명하면 발표가 시간 내에 안 끝날 꺼 같습니다</a:t>
            </a:r>
            <a:r>
              <a:rPr lang="en-US" altLang="ko-KR" sz="2400" dirty="0"/>
              <a:t>..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ㅠㅠ</a:t>
            </a:r>
            <a:r>
              <a:rPr lang="ko-KR" altLang="en-US" sz="2400" dirty="0"/>
              <a:t> </a:t>
            </a: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1069F73-63B6-492A-97EF-285D7A5F7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1" y="2508057"/>
            <a:ext cx="4201391" cy="2637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248F2-7063-431A-BB6B-FFBD36270883}"/>
              </a:ext>
            </a:extLst>
          </p:cNvPr>
          <p:cNvSpPr txBox="1"/>
          <p:nvPr/>
        </p:nvSpPr>
        <p:spPr>
          <a:xfrm>
            <a:off x="9429750" y="5875020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대충 죄송하다는 내용</a:t>
            </a:r>
            <a:r>
              <a:rPr lang="en-US" altLang="ko-KR" sz="1600" dirty="0"/>
              <a:t>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387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</a:rPr>
              <a:t>File I/O overview (1/2)</a:t>
            </a:r>
            <a:endParaRPr lang="ko-KR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1C6B-FDB6-4826-9165-6D932112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1901952"/>
          </a:xfrm>
        </p:spPr>
        <p:txBody>
          <a:bodyPr/>
          <a:lstStyle/>
          <a:p>
            <a:r>
              <a:rPr lang="ko-KR" altLang="en-US" sz="2000" b="1" dirty="0">
                <a:latin typeface="HY그래픽M (본문)"/>
              </a:rPr>
              <a:t>파일 </a:t>
            </a:r>
            <a:r>
              <a:rPr lang="ko-KR" altLang="en-US" sz="2000" b="1" dirty="0" err="1">
                <a:latin typeface="HY그래픽M (본문)"/>
              </a:rPr>
              <a:t>디스크립터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√  음이 아닌 정수 값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√  모든 열려 있는 파일을 참조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ko-KR" sz="2000" dirty="0"/>
              <a:t>√</a:t>
            </a:r>
            <a:r>
              <a:rPr lang="en-US" altLang="ko-KR" sz="2000" dirty="0"/>
              <a:t>  </a:t>
            </a:r>
            <a:r>
              <a:rPr lang="ko-KR" altLang="en-US" sz="2000" dirty="0"/>
              <a:t>표준 파일 </a:t>
            </a:r>
            <a:r>
              <a:rPr lang="ko-KR" altLang="en-US" sz="2000" dirty="0" err="1"/>
              <a:t>디스크립터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표준 입력</a:t>
            </a:r>
            <a:r>
              <a:rPr lang="en-US" altLang="ko-KR" sz="2000" dirty="0"/>
              <a:t>, </a:t>
            </a:r>
            <a:r>
              <a:rPr lang="ko-KR" altLang="en-US" sz="2000" dirty="0"/>
              <a:t>표준 출력</a:t>
            </a:r>
            <a:r>
              <a:rPr lang="en-US" altLang="ko-KR" sz="2000" dirty="0"/>
              <a:t>, </a:t>
            </a:r>
            <a:r>
              <a:rPr lang="ko-KR" altLang="en-US" sz="2000" dirty="0"/>
              <a:t>표준 에러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ko-KR" altLang="en-US" sz="2000" dirty="0"/>
              <a:t>프로그램이 시작될 때 쉘이 프로그램 대신 열어준다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B1DF45-D603-4A0E-881B-8707D8ED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28" y="3703320"/>
            <a:ext cx="6143143" cy="16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</a:rPr>
              <a:t>File I/O overview (2/2)</a:t>
            </a:r>
            <a:endParaRPr lang="ko-KR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1C6B-FDB6-4826-9165-6D932112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728"/>
            <a:ext cx="10972800" cy="4930902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HY그래픽M (본문)"/>
              </a:rPr>
              <a:t>파일 </a:t>
            </a:r>
            <a:r>
              <a:rPr lang="en-US" altLang="ko-KR" sz="2000" b="1" dirty="0">
                <a:latin typeface="HY그래픽M (본문)"/>
              </a:rPr>
              <a:t>I/O</a:t>
            </a:r>
            <a:r>
              <a:rPr lang="ko-KR" altLang="en-US" sz="2000" b="1" dirty="0">
                <a:latin typeface="HY그래픽M (본문)"/>
              </a:rPr>
              <a:t>를</a:t>
            </a:r>
            <a:r>
              <a:rPr lang="en-US" altLang="ko-KR" sz="2000" b="1" dirty="0">
                <a:latin typeface="HY그래픽M (본문)"/>
              </a:rPr>
              <a:t> </a:t>
            </a:r>
            <a:r>
              <a:rPr lang="ko-KR" altLang="en-US" sz="2000" b="1" dirty="0">
                <a:latin typeface="HY그래픽M (본문)"/>
              </a:rPr>
              <a:t>수행하는 핵심 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√ 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= open(pathname, flags, mode)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파일을 열거나 생성할 때 사용하는 시스템 호출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        ∙  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리턴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√  </a:t>
            </a:r>
            <a:r>
              <a:rPr lang="en-US" altLang="ko-KR" sz="2000" dirty="0" err="1"/>
              <a:t>numread</a:t>
            </a:r>
            <a:r>
              <a:rPr lang="en-US" altLang="ko-KR" sz="2000" dirty="0"/>
              <a:t> = read(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, buffer, count)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 err="1"/>
              <a:t>fd</a:t>
            </a:r>
            <a:r>
              <a:rPr lang="ko-KR" altLang="en-US" sz="2000" dirty="0"/>
              <a:t>가 가리키는 파일의 내용을 읽을 때 사용하는 시스템 호출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실제로 읽은 바이트 수를 리턴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ko-KR" sz="2000" dirty="0"/>
              <a:t>√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numwritten</a:t>
            </a:r>
            <a:r>
              <a:rPr lang="en-US" altLang="ko-KR" sz="2000" dirty="0"/>
              <a:t> = write(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, buffer, count)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en-US" altLang="ko-KR" sz="2000" dirty="0" err="1"/>
              <a:t>fd</a:t>
            </a:r>
            <a:r>
              <a:rPr lang="ko-KR" altLang="en-US" sz="2000" dirty="0"/>
              <a:t>가 가리키는 파일에 내용을 쓸 때 사용하는 시스템 호출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실제로 쓴 바이트 수를 리턴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ko-KR" sz="2000" dirty="0"/>
              <a:t>√</a:t>
            </a:r>
            <a:r>
              <a:rPr lang="en-US" altLang="ko-KR" sz="2000" dirty="0"/>
              <a:t>  status = close(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     ∙  I/O</a:t>
            </a:r>
            <a:r>
              <a:rPr lang="ko-KR" altLang="en-US" sz="2000" dirty="0"/>
              <a:t>를 끝마친 후 관련 커널 자원을 해제하는 시스템 호출 </a:t>
            </a:r>
            <a:r>
              <a:rPr lang="en-US" altLang="ko-KR" sz="2000" dirty="0"/>
              <a:t>               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성공적으로 실행되면 </a:t>
            </a:r>
            <a:r>
              <a:rPr lang="en-US" altLang="ko-KR" sz="2000" dirty="0"/>
              <a:t>0, </a:t>
            </a:r>
            <a:r>
              <a:rPr lang="ko-KR" altLang="en-US" sz="2000" dirty="0"/>
              <a:t>에러가 발생하면 </a:t>
            </a:r>
            <a:r>
              <a:rPr lang="en-US" altLang="ko-KR" sz="2000" dirty="0"/>
              <a:t>-1 </a:t>
            </a:r>
            <a:r>
              <a:rPr lang="ko-KR" altLang="en-US" sz="2000" dirty="0"/>
              <a:t>리턴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5401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Universality of I/O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2267712"/>
          </a:xfrm>
        </p:spPr>
        <p:txBody>
          <a:bodyPr/>
          <a:lstStyle/>
          <a:p>
            <a:r>
              <a:rPr lang="en-US" altLang="ko-KR" sz="2000" b="1" dirty="0">
                <a:latin typeface="HY그래픽M (본문)"/>
              </a:rPr>
              <a:t>I/O</a:t>
            </a:r>
            <a:r>
              <a:rPr lang="ko-KR" altLang="en-US" sz="2000" b="1" dirty="0">
                <a:latin typeface="HY그래픽M (본문)"/>
              </a:rPr>
              <a:t>의 범용성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√  핵심 시스템 호출이 모든 종류의 파일에 대한 </a:t>
            </a:r>
            <a:r>
              <a:rPr lang="en-US" altLang="ko-KR" sz="2000" dirty="0"/>
              <a:t>I/O</a:t>
            </a:r>
            <a:r>
              <a:rPr lang="ko-KR" altLang="en-US" sz="2000" dirty="0"/>
              <a:t>를 수행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일반 파일</a:t>
            </a:r>
            <a:r>
              <a:rPr lang="en-US" altLang="ko-KR" sz="2000" dirty="0"/>
              <a:t>, </a:t>
            </a:r>
            <a:r>
              <a:rPr lang="ko-KR" altLang="en-US" sz="2000" dirty="0"/>
              <a:t>파이프</a:t>
            </a:r>
            <a:r>
              <a:rPr lang="en-US" altLang="ko-KR" sz="2000" dirty="0"/>
              <a:t>, </a:t>
            </a:r>
            <a:r>
              <a:rPr lang="ko-KR" altLang="en-US" sz="2000" dirty="0"/>
              <a:t>터미널</a:t>
            </a:r>
            <a:r>
              <a:rPr lang="en-US" altLang="ko-KR" sz="2000" dirty="0"/>
              <a:t>, </a:t>
            </a:r>
            <a:r>
              <a:rPr lang="ko-KR" altLang="en-US" sz="2000" dirty="0"/>
              <a:t>디바이스 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ko-KR" sz="2000" dirty="0"/>
              <a:t>√</a:t>
            </a:r>
            <a:r>
              <a:rPr lang="en-US" altLang="ko-KR" sz="2000" dirty="0"/>
              <a:t>  </a:t>
            </a:r>
            <a:r>
              <a:rPr lang="ko-KR" altLang="en-US" sz="2000" dirty="0"/>
              <a:t>각 파일 시스템과 디바이스 드라이버가 같은 종류의 </a:t>
            </a:r>
            <a:r>
              <a:rPr lang="en-US" altLang="ko-KR" sz="2000" dirty="0"/>
              <a:t>I/O </a:t>
            </a:r>
            <a:r>
              <a:rPr lang="ko-KR" altLang="en-US" sz="2000" dirty="0"/>
              <a:t>시스템 호출을 구현함으로써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ko-KR" altLang="en-US" sz="2000" dirty="0"/>
              <a:t>구체적인 사항은 커널에서 처리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ioctl</a:t>
            </a:r>
            <a:r>
              <a:rPr lang="en-US" altLang="ko-KR" sz="2000" dirty="0"/>
              <a:t>() </a:t>
            </a:r>
            <a:r>
              <a:rPr lang="ko-KR" altLang="en-US" sz="2000" dirty="0"/>
              <a:t>시스템 호출로 파일 시스템이나 디바이스 특유의 기능 사용가능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2B9B6-50D7-4ECF-AE4B-1DAE181CCA38}"/>
              </a:ext>
            </a:extLst>
          </p:cNvPr>
          <p:cNvSpPr/>
          <p:nvPr/>
        </p:nvSpPr>
        <p:spPr>
          <a:xfrm>
            <a:off x="2687955" y="4292668"/>
            <a:ext cx="6816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</a:rPr>
              <a:t>$ </a:t>
            </a:r>
            <a:r>
              <a:rPr lang="en-US" altLang="ko-KR" sz="1600" b="1" dirty="0">
                <a:latin typeface="Calibri" panose="020F0502020204030204" pitchFamily="34" charset="0"/>
              </a:rPr>
              <a:t>./copy test </a:t>
            </a:r>
            <a:r>
              <a:rPr lang="en-US" altLang="ko-KR" sz="1600" b="1" dirty="0" err="1">
                <a:latin typeface="Calibri" panose="020F0502020204030204" pitchFamily="34" charset="0"/>
              </a:rPr>
              <a:t>test.old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i="1" dirty="0">
                <a:latin typeface="Book Antiqua" panose="02040602050305030304" pitchFamily="18" charset="0"/>
              </a:rPr>
              <a:t>Copy a regular file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$ </a:t>
            </a:r>
            <a:r>
              <a:rPr lang="en-US" altLang="ko-KR" sz="1600" b="1" dirty="0">
                <a:latin typeface="Calibri" panose="020F0502020204030204" pitchFamily="34" charset="0"/>
              </a:rPr>
              <a:t>./copy a.txt /dev/</a:t>
            </a:r>
            <a:r>
              <a:rPr lang="en-US" altLang="ko-KR" sz="1600" b="1" dirty="0" err="1">
                <a:latin typeface="Calibri" panose="020F0502020204030204" pitchFamily="34" charset="0"/>
              </a:rPr>
              <a:t>tty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i="1" dirty="0">
                <a:latin typeface="Book Antiqua" panose="02040602050305030304" pitchFamily="18" charset="0"/>
              </a:rPr>
              <a:t>Copy a regular file to this terminal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$ </a:t>
            </a:r>
            <a:r>
              <a:rPr lang="en-US" altLang="ko-KR" sz="1600" b="1" dirty="0">
                <a:latin typeface="Calibri" panose="020F0502020204030204" pitchFamily="34" charset="0"/>
              </a:rPr>
              <a:t>./copy /dev/</a:t>
            </a:r>
            <a:r>
              <a:rPr lang="en-US" altLang="ko-KR" sz="1600" b="1" dirty="0" err="1">
                <a:latin typeface="Calibri" panose="020F0502020204030204" pitchFamily="34" charset="0"/>
              </a:rPr>
              <a:t>tty</a:t>
            </a:r>
            <a:r>
              <a:rPr lang="en-US" altLang="ko-KR" sz="1600" b="1" dirty="0">
                <a:latin typeface="Calibri" panose="020F0502020204030204" pitchFamily="34" charset="0"/>
              </a:rPr>
              <a:t> b.txt </a:t>
            </a:r>
            <a:r>
              <a:rPr lang="en-US" altLang="ko-KR" i="1" dirty="0">
                <a:latin typeface="Book Antiqua" panose="02040602050305030304" pitchFamily="18" charset="0"/>
              </a:rPr>
              <a:t>Copy input from this terminal to a regular file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$ </a:t>
            </a:r>
            <a:r>
              <a:rPr lang="en-US" altLang="ko-KR" sz="1600" b="1" dirty="0">
                <a:latin typeface="Calibri" panose="020F0502020204030204" pitchFamily="34" charset="0"/>
              </a:rPr>
              <a:t>./copy /dev/pts/16 /dev/</a:t>
            </a:r>
            <a:r>
              <a:rPr lang="en-US" altLang="ko-KR" sz="1600" b="1" dirty="0" err="1">
                <a:latin typeface="Calibri" panose="020F0502020204030204" pitchFamily="34" charset="0"/>
              </a:rPr>
              <a:t>tty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i="1" dirty="0">
                <a:latin typeface="Book Antiqua" panose="02040602050305030304" pitchFamily="18" charset="0"/>
              </a:rPr>
              <a:t>Copy input from another terminal</a:t>
            </a:r>
          </a:p>
        </p:txBody>
      </p:sp>
    </p:spTree>
    <p:extLst>
      <p:ext uri="{BB962C8B-B14F-4D97-AF65-F5344CB8AC3E}">
        <p14:creationId xmlns:p14="http://schemas.microsoft.com/office/powerpoint/2010/main" val="170254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Open (1/4)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7"/>
            <a:ext cx="10972800" cy="443391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그래픽M (본문)"/>
              </a:rPr>
              <a:t>Open()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>
                <a:latin typeface="Candara" panose="020E0502030303020204" pitchFamily="34" charset="0"/>
              </a:rPr>
              <a:t>기존 파일을 열거나 새로운 파일을 만들 때 사용하는 시스템 호출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pathname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파일 이름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심볼릭</a:t>
            </a:r>
            <a:r>
              <a:rPr lang="ko-KR" altLang="en-US" sz="2000" dirty="0"/>
              <a:t> 링크면 </a:t>
            </a:r>
            <a:r>
              <a:rPr lang="ko-KR" altLang="en-US" sz="2000" dirty="0" err="1"/>
              <a:t>역참조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     ∙  flags : </a:t>
            </a:r>
            <a:r>
              <a:rPr lang="ko-KR" altLang="en-US" sz="2000" dirty="0"/>
              <a:t>파일 접근 모드를 지정하는 비트 마스크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mode : </a:t>
            </a:r>
            <a:r>
              <a:rPr lang="ko-KR" altLang="en-US" sz="2000" dirty="0"/>
              <a:t>파일 생성 시 파일 권한을 설정하는 비트 마스크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성공적으로 실행되면 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리턴</a:t>
            </a:r>
            <a:r>
              <a:rPr lang="en-US" altLang="ko-KR" sz="2000" dirty="0"/>
              <a:t>,  </a:t>
            </a:r>
            <a:r>
              <a:rPr lang="ko-KR" altLang="en-US" sz="2000" dirty="0"/>
              <a:t>에러가 발생하면 </a:t>
            </a:r>
            <a:r>
              <a:rPr lang="en-US" altLang="ko-KR" sz="2000" dirty="0"/>
              <a:t>-1 </a:t>
            </a:r>
            <a:r>
              <a:rPr lang="ko-KR" altLang="en-US" sz="2000" dirty="0"/>
              <a:t>리턴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 err="1"/>
              <a:t>리턴되는</a:t>
            </a:r>
            <a:r>
              <a:rPr lang="ko-KR" altLang="en-US" sz="2000" dirty="0"/>
              <a:t> 파일 </a:t>
            </a:r>
            <a:r>
              <a:rPr lang="ko-KR" altLang="en-US" sz="2000" dirty="0" err="1"/>
              <a:t>디스크립터는</a:t>
            </a:r>
            <a:r>
              <a:rPr lang="ko-KR" altLang="en-US" sz="2000" dirty="0"/>
              <a:t> 프로세스에서 사용하지 않는 가장 작은 수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036FA-4516-4FB1-8ACB-57044CA9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436304"/>
            <a:ext cx="5932026" cy="11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4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Open (2/4)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07799"/>
            <a:ext cx="10972800" cy="484240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그래픽M (본문)"/>
              </a:rPr>
              <a:t>Open()</a:t>
            </a:r>
            <a:r>
              <a:rPr lang="ko-KR" altLang="en-US" sz="2000" b="1" dirty="0">
                <a:latin typeface="HY그래픽M (본문)"/>
              </a:rPr>
              <a:t>의</a:t>
            </a:r>
            <a:r>
              <a:rPr lang="en-US" altLang="ko-KR" sz="2000" b="1" dirty="0">
                <a:latin typeface="HY그래픽M (본문)"/>
              </a:rPr>
              <a:t> flags</a:t>
            </a:r>
            <a:r>
              <a:rPr lang="ko-KR" altLang="en-US" sz="2000" b="1" dirty="0">
                <a:latin typeface="HY그래픽M (본문)"/>
              </a:rPr>
              <a:t> 인자 </a:t>
            </a:r>
            <a:r>
              <a:rPr lang="en-US" altLang="ko-KR" sz="2000" b="1" dirty="0">
                <a:latin typeface="HY그래픽M (본문)"/>
              </a:rPr>
              <a:t>(1/2)</a:t>
            </a:r>
          </a:p>
          <a:p>
            <a:pPr marL="0" indent="0">
              <a:buNone/>
            </a:pPr>
            <a:r>
              <a:rPr lang="ko-KR" altLang="en-US" sz="2000" dirty="0"/>
              <a:t>        √  파일접근모드 플래그 </a:t>
            </a:r>
            <a:r>
              <a:rPr lang="en-US" altLang="ko-KR" sz="2000" dirty="0"/>
              <a:t>(</a:t>
            </a:r>
            <a:r>
              <a:rPr lang="ko-KR" altLang="en-US" sz="2000" dirty="0"/>
              <a:t>이 중 하나의 값만 설정가능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O_RDONLY : </a:t>
            </a:r>
            <a:r>
              <a:rPr lang="ko-KR" altLang="en-US" sz="2000" dirty="0"/>
              <a:t>읽기 전용으로 연다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∙  O_WRONLY : </a:t>
            </a:r>
            <a:r>
              <a:rPr lang="ko-KR" altLang="en-US" sz="2000" dirty="0"/>
              <a:t>쓰기 전용으로 연다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O_RDWR : </a:t>
            </a:r>
            <a:r>
              <a:rPr lang="ko-KR" altLang="en-US" sz="2000" dirty="0"/>
              <a:t>읽고 쓰기용으로 연다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 err="1"/>
              <a:t>fcntl</a:t>
            </a:r>
            <a:r>
              <a:rPr lang="en-US" altLang="ko-KR" sz="2000" dirty="0"/>
              <a:t>() F_GETFL</a:t>
            </a:r>
            <a:r>
              <a:rPr lang="ko-KR" altLang="en-US" sz="2000" dirty="0"/>
              <a:t>로 읽어올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√  </a:t>
            </a:r>
            <a:r>
              <a:rPr lang="ko-KR" altLang="en-US" sz="2000" dirty="0">
                <a:latin typeface="Candara" panose="020E0502030303020204" pitchFamily="34" charset="0"/>
              </a:rPr>
              <a:t>파일생성 플래그 </a:t>
            </a:r>
            <a:r>
              <a:rPr lang="en-US" altLang="ko-KR" sz="2000" dirty="0">
                <a:latin typeface="Candara" panose="020E0502030303020204" pitchFamily="34" charset="0"/>
              </a:rPr>
              <a:t>(</a:t>
            </a:r>
            <a:r>
              <a:rPr lang="ko-KR" altLang="en-US" sz="2000" dirty="0">
                <a:latin typeface="Candara" panose="020E0502030303020204" pitchFamily="34" charset="0"/>
              </a:rPr>
              <a:t>동작의 다양한 측면과 이후의 </a:t>
            </a:r>
            <a:r>
              <a:rPr lang="en-US" altLang="ko-KR" sz="2000" dirty="0">
                <a:latin typeface="Candara" panose="020E0502030303020204" pitchFamily="34" charset="0"/>
              </a:rPr>
              <a:t>I/O </a:t>
            </a:r>
            <a:r>
              <a:rPr lang="ko-KR" altLang="en-US" sz="2000" dirty="0">
                <a:latin typeface="Candara" panose="020E0502030303020204" pitchFamily="34" charset="0"/>
              </a:rPr>
              <a:t>동작 옵션 제어</a:t>
            </a:r>
            <a:r>
              <a:rPr lang="en-US" altLang="ko-KR" sz="2000" dirty="0"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</a:rPr>
              <a:t>O_CLOEXEC </a:t>
            </a:r>
            <a:r>
              <a:rPr lang="en-US" altLang="ko-KR" sz="2000" dirty="0">
                <a:latin typeface="Candara" panose="020E0502030303020204" pitchFamily="34" charset="0"/>
              </a:rPr>
              <a:t>: </a:t>
            </a:r>
            <a:r>
              <a:rPr lang="ko-KR" altLang="en-US" sz="2000" dirty="0">
                <a:latin typeface="Candara" panose="020E0502030303020204" pitchFamily="34" charset="0"/>
              </a:rPr>
              <a:t>실행 시 닫기 플래그를 생성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O_CREAT : </a:t>
            </a:r>
            <a:r>
              <a:rPr lang="ko-KR" altLang="en-US" sz="2000" dirty="0">
                <a:latin typeface="Candara" panose="020E0502030303020204" pitchFamily="34" charset="0"/>
              </a:rPr>
              <a:t>파일이 이미 존재하지 않으면 새로 생성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O_DIRECT : </a:t>
            </a:r>
            <a:r>
              <a:rPr lang="ko-KR" altLang="en-US" sz="2000" dirty="0">
                <a:latin typeface="Candara" panose="020E0502030303020204" pitchFamily="34" charset="0"/>
              </a:rPr>
              <a:t>파일 </a:t>
            </a:r>
            <a:r>
              <a:rPr lang="en-US" altLang="ko-KR" sz="2000" dirty="0">
                <a:latin typeface="Candara" panose="020E0502030303020204" pitchFamily="34" charset="0"/>
              </a:rPr>
              <a:t>I/O</a:t>
            </a:r>
            <a:r>
              <a:rPr lang="ko-KR" altLang="en-US" sz="2000" dirty="0">
                <a:latin typeface="Candara" panose="020E0502030303020204" pitchFamily="34" charset="0"/>
              </a:rPr>
              <a:t>가 버퍼 캐쉬를 우회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</a:rPr>
              <a:t>O_DIRECTORY </a:t>
            </a:r>
            <a:r>
              <a:rPr lang="en-US" altLang="ko-KR" sz="2000" dirty="0">
                <a:latin typeface="Candara" panose="020E0502030303020204" pitchFamily="34" charset="0"/>
              </a:rPr>
              <a:t>: pathname</a:t>
            </a:r>
            <a:r>
              <a:rPr lang="ko-KR" altLang="en-US" sz="2000" dirty="0">
                <a:latin typeface="Candara" panose="020E0502030303020204" pitchFamily="34" charset="0"/>
              </a:rPr>
              <a:t>이 디렉토리가 아니면 실패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O_EXCL : O_CREAT</a:t>
            </a:r>
            <a:r>
              <a:rPr lang="ko-KR" altLang="en-US" sz="2000" dirty="0">
                <a:latin typeface="Candara" panose="020E0502030303020204" pitchFamily="34" charset="0"/>
              </a:rPr>
              <a:t>와 함께 배타적으로 파일을 생성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O_LARGEFILE : 32</a:t>
            </a:r>
            <a:r>
              <a:rPr lang="ko-KR" altLang="en-US" sz="2000" dirty="0">
                <a:latin typeface="Candara" panose="020E0502030303020204" pitchFamily="34" charset="0"/>
              </a:rPr>
              <a:t>비트 시스템에서 큰 파일을 열 때 사용</a:t>
            </a:r>
            <a:endParaRPr lang="en-US" altLang="ko-KR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Open (3/4)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0659"/>
            <a:ext cx="10972800" cy="479668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그래픽M (본문)"/>
              </a:rPr>
              <a:t>Open()</a:t>
            </a:r>
            <a:r>
              <a:rPr lang="ko-KR" altLang="en-US" sz="2000" b="1" dirty="0">
                <a:latin typeface="HY그래픽M (본문)"/>
              </a:rPr>
              <a:t>의</a:t>
            </a:r>
            <a:r>
              <a:rPr lang="en-US" altLang="ko-KR" sz="2000" b="1" dirty="0">
                <a:latin typeface="HY그래픽M (본문)"/>
              </a:rPr>
              <a:t> flags</a:t>
            </a:r>
            <a:r>
              <a:rPr lang="ko-KR" altLang="en-US" sz="2000" b="1" dirty="0">
                <a:latin typeface="HY그래픽M (본문)"/>
              </a:rPr>
              <a:t> 인자 </a:t>
            </a:r>
            <a:r>
              <a:rPr lang="en-US" altLang="ko-KR" sz="2000" b="1" dirty="0">
                <a:latin typeface="HY그래픽M (본문)"/>
              </a:rPr>
              <a:t>(2/2)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O_NOATIME : read() </a:t>
            </a:r>
            <a:r>
              <a:rPr lang="ko-KR" altLang="en-US" sz="2000" dirty="0"/>
              <a:t>시에 파일 최종 시간을 갱신하지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>
                <a:latin typeface="Candara" panose="020E0502030303020204" pitchFamily="34" charset="0"/>
              </a:rPr>
              <a:t>O_NOCTTY : pathname</a:t>
            </a:r>
            <a:r>
              <a:rPr lang="ko-KR" altLang="en-US" sz="2000" dirty="0">
                <a:latin typeface="Candara" panose="020E0502030303020204" pitchFamily="34" charset="0"/>
              </a:rPr>
              <a:t>으로 제어 터미널이 되지않게 한다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</a:rPr>
              <a:t>O_NOFOLLOW</a:t>
            </a:r>
            <a:r>
              <a:rPr lang="en-US" altLang="ko-KR" sz="2000" dirty="0">
                <a:latin typeface="Candara" panose="020E0502030303020204" pitchFamily="34" charset="0"/>
              </a:rPr>
              <a:t> : </a:t>
            </a:r>
            <a:r>
              <a:rPr lang="ko-KR" altLang="en-US" sz="2000" dirty="0" err="1">
                <a:latin typeface="Candara" panose="020E0502030303020204" pitchFamily="34" charset="0"/>
              </a:rPr>
              <a:t>심볼릭</a:t>
            </a:r>
            <a:r>
              <a:rPr lang="ko-KR" altLang="en-US" sz="2000" dirty="0">
                <a:latin typeface="Candara" panose="020E0502030303020204" pitchFamily="34" charset="0"/>
              </a:rPr>
              <a:t> 링크를 </a:t>
            </a:r>
            <a:r>
              <a:rPr lang="ko-KR" altLang="en-US" sz="2000" dirty="0" err="1">
                <a:latin typeface="Candara" panose="020E0502030303020204" pitchFamily="34" charset="0"/>
              </a:rPr>
              <a:t>역참조하지</a:t>
            </a:r>
            <a:r>
              <a:rPr lang="ko-KR" altLang="en-US" sz="2000" dirty="0">
                <a:latin typeface="Candara" panose="020E0502030303020204" pitchFamily="34" charset="0"/>
              </a:rPr>
              <a:t> 않는다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>
                <a:latin typeface="Candara" panose="020E0502030303020204" pitchFamily="34" charset="0"/>
              </a:rPr>
              <a:t>O_TRUNC : </a:t>
            </a:r>
            <a:r>
              <a:rPr lang="ko-KR" altLang="en-US" sz="2000" dirty="0">
                <a:latin typeface="Candara" panose="020E0502030303020204" pitchFamily="34" charset="0"/>
              </a:rPr>
              <a:t>기존 파일의 길이를 </a:t>
            </a:r>
            <a:r>
              <a:rPr lang="en-US" altLang="ko-KR" sz="2000" dirty="0">
                <a:latin typeface="Candara" panose="020E0502030303020204" pitchFamily="34" charset="0"/>
              </a:rPr>
              <a:t>0</a:t>
            </a:r>
            <a:r>
              <a:rPr lang="ko-KR" altLang="en-US" sz="2000" dirty="0">
                <a:latin typeface="Candara" panose="020E0502030303020204" pitchFamily="34" charset="0"/>
              </a:rPr>
              <a:t>으로 설정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이 플래그는 읽거나 바꿀 수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√  </a:t>
            </a:r>
            <a:r>
              <a:rPr lang="ko-KR" altLang="en-US" sz="2000" dirty="0">
                <a:latin typeface="Candara" panose="020E0502030303020204" pitchFamily="34" charset="0"/>
              </a:rPr>
              <a:t>열린 파일상태 플래그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O_APPEND : </a:t>
            </a:r>
            <a:r>
              <a:rPr lang="ko-KR" altLang="en-US" sz="2000" dirty="0">
                <a:latin typeface="Candara" panose="020E0502030303020204" pitchFamily="34" charset="0"/>
              </a:rPr>
              <a:t>언제나 파일의 끝에 추가해서 쓴다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</a:t>
            </a:r>
            <a:r>
              <a:rPr lang="ko-KR" altLang="ko-KR" sz="2000" dirty="0">
                <a:latin typeface="Candara" panose="020E0502030303020204" pitchFamily="34" charset="0"/>
              </a:rPr>
              <a:t>∙</a:t>
            </a:r>
            <a:r>
              <a:rPr lang="en-US" altLang="ko-KR" sz="2000" dirty="0">
                <a:latin typeface="Candara" panose="020E0502030303020204" pitchFamily="34" charset="0"/>
              </a:rPr>
              <a:t>  O_ASYNC : I/O</a:t>
            </a:r>
            <a:r>
              <a:rPr lang="ko-KR" altLang="en-US" sz="2000" dirty="0">
                <a:latin typeface="Candara" panose="020E0502030303020204" pitchFamily="34" charset="0"/>
              </a:rPr>
              <a:t>가 가능해지면 시그널을 보낸다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O_DSYNC : </a:t>
            </a:r>
            <a:r>
              <a:rPr lang="ko-KR" altLang="en-US" sz="2000" dirty="0">
                <a:latin typeface="Candara" panose="020E0502030303020204" pitchFamily="34" charset="0"/>
              </a:rPr>
              <a:t>동기 </a:t>
            </a:r>
            <a:r>
              <a:rPr lang="en-US" altLang="ko-KR" sz="2000" dirty="0">
                <a:latin typeface="Candara" panose="020E0502030303020204" pitchFamily="34" charset="0"/>
              </a:rPr>
              <a:t>I/O </a:t>
            </a:r>
            <a:r>
              <a:rPr lang="ko-KR" altLang="en-US" sz="2000" dirty="0">
                <a:latin typeface="Candara" panose="020E0502030303020204" pitchFamily="34" charset="0"/>
              </a:rPr>
              <a:t>데이터 무결성을 제공한다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O_NONBLOCK : </a:t>
            </a:r>
            <a:r>
              <a:rPr lang="ko-KR" altLang="en-US" sz="2000" dirty="0" err="1">
                <a:latin typeface="Candara" panose="020E0502030303020204" pitchFamily="34" charset="0"/>
              </a:rPr>
              <a:t>비블로킹</a:t>
            </a:r>
            <a:r>
              <a:rPr lang="ko-KR" altLang="en-US" sz="2000" dirty="0">
                <a:latin typeface="Candara" panose="020E0502030303020204" pitchFamily="34" charset="0"/>
              </a:rPr>
              <a:t> 모드로 연다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O_SYNC : </a:t>
            </a:r>
            <a:r>
              <a:rPr lang="ko-KR" altLang="en-US" sz="2000" dirty="0">
                <a:latin typeface="Candara" panose="020E0502030303020204" pitchFamily="34" charset="0"/>
              </a:rPr>
              <a:t>파일 쓰기를 동기 모드로 설정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</a:t>
            </a:r>
            <a:r>
              <a:rPr lang="en-US" altLang="ko-KR" sz="2000" dirty="0" err="1">
                <a:latin typeface="Candara" panose="020E0502030303020204" pitchFamily="34" charset="0"/>
              </a:rPr>
              <a:t>fcntl</a:t>
            </a:r>
            <a:r>
              <a:rPr lang="en-US" altLang="ko-KR" sz="2000" dirty="0">
                <a:latin typeface="Candara" panose="020E0502030303020204" pitchFamily="34" charset="0"/>
              </a:rPr>
              <a:t>()</a:t>
            </a:r>
            <a:r>
              <a:rPr lang="en-US" altLang="ko-KR" sz="2000" dirty="0"/>
              <a:t> F_GETFL</a:t>
            </a:r>
            <a:r>
              <a:rPr lang="ko-KR" altLang="en-US" sz="2000" dirty="0"/>
              <a:t>와 </a:t>
            </a:r>
            <a:r>
              <a:rPr lang="en-US" altLang="ko-KR" sz="2000" dirty="0"/>
              <a:t>F_SETFL</a:t>
            </a:r>
            <a:r>
              <a:rPr lang="ko-KR" altLang="en-US" sz="2000" dirty="0"/>
              <a:t>로 읽거나 수정할 수 있다</a:t>
            </a:r>
            <a:r>
              <a:rPr lang="en-US" altLang="ko-KR" sz="2000" dirty="0"/>
              <a:t>.</a:t>
            </a:r>
            <a:endParaRPr lang="en-US" altLang="ko-KR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3312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2102</TotalTime>
  <Words>2065</Words>
  <Application>Microsoft Office PowerPoint</Application>
  <PresentationFormat>와이드스크린</PresentationFormat>
  <Paragraphs>237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HY그래픽M (본문)</vt:lpstr>
      <vt:lpstr>맑은 고딕</vt:lpstr>
      <vt:lpstr>Arial</vt:lpstr>
      <vt:lpstr>Book Antiqua</vt:lpstr>
      <vt:lpstr>Calibri</vt:lpstr>
      <vt:lpstr>Candara</vt:lpstr>
      <vt:lpstr>Corbel</vt:lpstr>
      <vt:lpstr>Times New Roman</vt:lpstr>
      <vt:lpstr>Wingdings 3</vt:lpstr>
      <vt:lpstr>New_Education02</vt:lpstr>
      <vt:lpstr>4장 File I/O : The Universal I/O Model</vt:lpstr>
      <vt:lpstr>목차</vt:lpstr>
      <vt:lpstr>발표하기 전 참고사항</vt:lpstr>
      <vt:lpstr>File I/O overview (1/2)</vt:lpstr>
      <vt:lpstr>File I/O overview (2/2)</vt:lpstr>
      <vt:lpstr>Universality of I/O</vt:lpstr>
      <vt:lpstr>File-related System Call: Open (1/4)</vt:lpstr>
      <vt:lpstr>File-related System Call: Open (2/4)</vt:lpstr>
      <vt:lpstr>File-related System Call: Open (3/4)</vt:lpstr>
      <vt:lpstr>File-related System Call: Open (4/4)</vt:lpstr>
      <vt:lpstr>File-related System Call: Creat</vt:lpstr>
      <vt:lpstr>File-related System Call: Read (1/2)</vt:lpstr>
      <vt:lpstr>File-related System Call: Read (2/2)</vt:lpstr>
      <vt:lpstr>File-related System Call: Write</vt:lpstr>
      <vt:lpstr>File-related System Call: Close</vt:lpstr>
      <vt:lpstr>File-related System Call: Lseek (1/2)</vt:lpstr>
      <vt:lpstr>File-related System Call: Lseek (2/2)</vt:lpstr>
      <vt:lpstr>File Hole</vt:lpstr>
      <vt:lpstr>Operations Outside the Universal I/O Model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진창호</dc:creator>
  <cp:lastModifiedBy>진창호</cp:lastModifiedBy>
  <cp:revision>53</cp:revision>
  <dcterms:created xsi:type="dcterms:W3CDTF">2021-01-01T05:12:54Z</dcterms:created>
  <dcterms:modified xsi:type="dcterms:W3CDTF">2021-01-04T03:06:45Z</dcterms:modified>
</cp:coreProperties>
</file>