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57" r:id="rId3"/>
    <p:sldId id="269" r:id="rId4"/>
    <p:sldId id="270" r:id="rId5"/>
    <p:sldId id="281" r:id="rId6"/>
    <p:sldId id="267" r:id="rId7"/>
    <p:sldId id="268" r:id="rId8"/>
    <p:sldId id="258" r:id="rId9"/>
    <p:sldId id="263" r:id="rId10"/>
    <p:sldId id="283" r:id="rId11"/>
    <p:sldId id="265" r:id="rId12"/>
    <p:sldId id="264" r:id="rId13"/>
    <p:sldId id="271" r:id="rId14"/>
    <p:sldId id="275" r:id="rId15"/>
    <p:sldId id="277" r:id="rId16"/>
    <p:sldId id="273" r:id="rId17"/>
    <p:sldId id="278" r:id="rId18"/>
    <p:sldId id="260" r:id="rId19"/>
    <p:sldId id="284" r:id="rId20"/>
    <p:sldId id="285" r:id="rId21"/>
    <p:sldId id="282"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AE7"/>
    <a:srgbClr val="00C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363177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35086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3365157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00709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7732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620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389766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569148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4646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2961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320518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29925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1011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189716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070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951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43854B3-67CD-443E-B05D-A17C8713004E}" type="slidenum">
              <a:rPr lang="en-IN" smtClean="0"/>
              <a:t>‹#›</a:t>
            </a:fld>
            <a:endParaRPr lang="en-IN"/>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7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854B3-67CD-443E-B05D-A17C8713004E}" type="slidenum">
              <a:rPr lang="en-IN" smtClean="0"/>
              <a:t>‹#›</a:t>
            </a:fld>
            <a:endParaRPr lang="en-IN"/>
          </a:p>
        </p:txBody>
      </p:sp>
      <p:sp>
        <p:nvSpPr>
          <p:cNvPr id="5" name="Rectangle 4">
            <a:extLst>
              <a:ext uri="{FF2B5EF4-FFF2-40B4-BE49-F238E27FC236}">
                <a16:creationId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401274131"/>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1813" y="307910"/>
            <a:ext cx="7077456" cy="4500587"/>
          </a:xfrm>
        </p:spPr>
        <p:txBody>
          <a:bodyPr>
            <a:normAutofit fontScale="90000"/>
          </a:bodyPr>
          <a:lstStyle/>
          <a:p>
            <a:r>
              <a:rPr lang="en-US" dirty="0"/>
              <a:t>IoT based Smart Assistance (Spoon) for Parkinson Patients</a:t>
            </a:r>
            <a:r>
              <a:rPr lang="en-US" sz="1200" dirty="0"/>
              <a:t> </a:t>
            </a:r>
            <a:r>
              <a:rPr lang="en-US" sz="100" dirty="0"/>
              <a:t> </a:t>
            </a:r>
            <a:br>
              <a:rPr lang="en-US" sz="100" dirty="0"/>
            </a:br>
            <a:br>
              <a:rPr lang="en-IN" dirty="0"/>
            </a:br>
            <a:r>
              <a:rPr lang="en-US" sz="1800" dirty="0">
                <a:latin typeface="+mn-lt"/>
                <a:ea typeface="+mn-ea"/>
                <a:cs typeface="+mn-cs"/>
              </a:rPr>
              <a:t>IOT, ROBOTICS, IMAGE DETECTION</a:t>
            </a:r>
            <a:endParaRPr lang="en-IN" sz="1800" dirty="0">
              <a:latin typeface="+mn-lt"/>
              <a:ea typeface="+mn-ea"/>
              <a:cs typeface="+mn-cs"/>
            </a:endParaRPr>
          </a:p>
        </p:txBody>
      </p:sp>
      <p:sp>
        <p:nvSpPr>
          <p:cNvPr id="3" name="Subtitle 2"/>
          <p:cNvSpPr>
            <a:spLocks noGrp="1"/>
          </p:cNvSpPr>
          <p:nvPr>
            <p:ph type="subTitle" idx="1"/>
          </p:nvPr>
        </p:nvSpPr>
        <p:spPr>
          <a:xfrm>
            <a:off x="7865707" y="4960137"/>
            <a:ext cx="4148102" cy="1463040"/>
          </a:xfrm>
        </p:spPr>
        <p:txBody>
          <a:bodyPr>
            <a:normAutofit/>
          </a:bodyPr>
          <a:lstStyle/>
          <a:p>
            <a:r>
              <a:rPr lang="en-US" dirty="0"/>
              <a:t>VIVEK RAJ - 169105217</a:t>
            </a:r>
          </a:p>
          <a:p>
            <a:r>
              <a:rPr lang="en-US" dirty="0"/>
              <a:t>WASIM -169105218</a:t>
            </a:r>
          </a:p>
          <a:p>
            <a:r>
              <a:rPr lang="en-IN" dirty="0"/>
              <a:t>UNDER ANUBHA PARASHAR MAAM</a:t>
            </a:r>
          </a:p>
        </p:txBody>
      </p:sp>
    </p:spTree>
    <p:extLst>
      <p:ext uri="{BB962C8B-B14F-4D97-AF65-F5344CB8AC3E}">
        <p14:creationId xmlns:p14="http://schemas.microsoft.com/office/powerpoint/2010/main" val="336571556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4" name="Content Placeholder 3">
            <a:extLst>
              <a:ext uri="{FF2B5EF4-FFF2-40B4-BE49-F238E27FC236}">
                <a16:creationId xmlns:a16="http://schemas.microsoft.com/office/drawing/2014/main" id="{F7B89F9D-AC0D-47D0-B9E0-D0F552640A30}"/>
              </a:ext>
            </a:extLst>
          </p:cNvPr>
          <p:cNvSpPr>
            <a:spLocks noGrp="1"/>
          </p:cNvSpPr>
          <p:nvPr>
            <p:ph idx="1"/>
          </p:nvPr>
        </p:nvSpPr>
        <p:spPr>
          <a:xfrm>
            <a:off x="903028" y="2071655"/>
            <a:ext cx="1537445" cy="8890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R="0" indent="0" algn="ctr">
              <a:lnSpc>
                <a:spcPct val="107000"/>
              </a:lnSpc>
              <a:spcBef>
                <a:spcPts val="0"/>
              </a:spcBef>
              <a:spcAft>
                <a:spcPts val="800"/>
              </a:spcAft>
              <a:buNone/>
            </a:pPr>
            <a:r>
              <a:rPr lang="en-IN" dirty="0">
                <a:effectLst/>
                <a:ea typeface="Calibri" panose="020F0502020204030204" pitchFamily="34" charset="0"/>
                <a:cs typeface="Times New Roman" panose="02020603050405020304" pitchFamily="18" charset="0"/>
              </a:rPr>
              <a:t>Start</a:t>
            </a:r>
            <a:endParaRPr lang="en-US" dirty="0">
              <a:effectLst/>
              <a:ea typeface="Calibri" panose="020F0502020204030204" pitchFamily="34" charset="0"/>
              <a:cs typeface="Times New Roman" panose="02020603050405020304" pitchFamily="18" charset="0"/>
            </a:endParaRPr>
          </a:p>
        </p:txBody>
      </p:sp>
      <p:sp>
        <p:nvSpPr>
          <p:cNvPr id="5" name="Flowchart: Process 4">
            <a:extLst>
              <a:ext uri="{FF2B5EF4-FFF2-40B4-BE49-F238E27FC236}">
                <a16:creationId xmlns:a16="http://schemas.microsoft.com/office/drawing/2014/main" id="{58834E7B-A236-4A9B-B337-D83633FBCBC4}"/>
              </a:ext>
            </a:extLst>
          </p:cNvPr>
          <p:cNvSpPr/>
          <p:nvPr/>
        </p:nvSpPr>
        <p:spPr>
          <a:xfrm>
            <a:off x="3375533" y="1709705"/>
            <a:ext cx="1940323" cy="161290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a:lnSpc>
                <a:spcPct val="107000"/>
              </a:lnSpc>
              <a:spcBef>
                <a:spcPts val="0"/>
              </a:spcBef>
              <a:spcAft>
                <a:spcPts val="800"/>
              </a:spcAft>
            </a:pPr>
            <a:r>
              <a:rPr lang="en-IN" sz="1600" dirty="0">
                <a:ea typeface="Calibri" panose="020F0502020204030204" pitchFamily="34" charset="0"/>
                <a:cs typeface="Times New Roman" panose="02020603050405020304" pitchFamily="18" charset="0"/>
              </a:rPr>
              <a:t>Assemble the robotic arm</a:t>
            </a:r>
          </a:p>
        </p:txBody>
      </p:sp>
      <p:sp>
        <p:nvSpPr>
          <p:cNvPr id="6" name="Flowchart: Process 5">
            <a:extLst>
              <a:ext uri="{FF2B5EF4-FFF2-40B4-BE49-F238E27FC236}">
                <a16:creationId xmlns:a16="http://schemas.microsoft.com/office/drawing/2014/main" id="{58834E7B-A236-4A9B-B337-D83633FBCBC4}"/>
              </a:ext>
            </a:extLst>
          </p:cNvPr>
          <p:cNvSpPr/>
          <p:nvPr/>
        </p:nvSpPr>
        <p:spPr>
          <a:xfrm>
            <a:off x="6174716" y="1709705"/>
            <a:ext cx="1790700" cy="161290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07000"/>
              </a:lnSpc>
              <a:spcAft>
                <a:spcPts val="800"/>
              </a:spcAft>
            </a:pPr>
            <a:r>
              <a:rPr lang="en-IN" dirty="0">
                <a:ea typeface="Calibri" panose="020F0502020204030204" pitchFamily="34" charset="0"/>
                <a:cs typeface="Times New Roman" panose="02020603050405020304" pitchFamily="18" charset="0"/>
              </a:rPr>
              <a:t>Make connections with hc-05, servo motors and Arduino</a:t>
            </a:r>
            <a:endParaRPr lang="en-US" dirty="0">
              <a:effectLst/>
              <a:ea typeface="Calibri" panose="020F0502020204030204" pitchFamily="34" charset="0"/>
              <a:cs typeface="Times New Roman" panose="02020603050405020304" pitchFamily="18" charset="0"/>
            </a:endParaRPr>
          </a:p>
        </p:txBody>
      </p:sp>
      <p:sp>
        <p:nvSpPr>
          <p:cNvPr id="7" name="Flowchart: Process 6">
            <a:extLst>
              <a:ext uri="{FF2B5EF4-FFF2-40B4-BE49-F238E27FC236}">
                <a16:creationId xmlns:a16="http://schemas.microsoft.com/office/drawing/2014/main" id="{58834E7B-A236-4A9B-B337-D83633FBCBC4}"/>
              </a:ext>
            </a:extLst>
          </p:cNvPr>
          <p:cNvSpPr/>
          <p:nvPr/>
        </p:nvSpPr>
        <p:spPr>
          <a:xfrm>
            <a:off x="8650773" y="1709705"/>
            <a:ext cx="1914923" cy="1612900"/>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07000"/>
              </a:lnSpc>
              <a:spcAft>
                <a:spcPts val="800"/>
              </a:spcAft>
            </a:pPr>
            <a:r>
              <a:rPr lang="en-IN" dirty="0">
                <a:ea typeface="Calibri" panose="020F0502020204030204" pitchFamily="34" charset="0"/>
                <a:cs typeface="Times New Roman" panose="02020603050405020304" pitchFamily="18" charset="0"/>
              </a:rPr>
              <a:t>Integrate it into a working model</a:t>
            </a:r>
            <a:endParaRPr lang="en-US" dirty="0">
              <a:ea typeface="Calibri" panose="020F0502020204030204" pitchFamily="34"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58834E7B-A236-4A9B-B337-D83633FBCBC4}"/>
              </a:ext>
            </a:extLst>
          </p:cNvPr>
          <p:cNvSpPr/>
          <p:nvPr/>
        </p:nvSpPr>
        <p:spPr>
          <a:xfrm>
            <a:off x="8861711" y="4141756"/>
            <a:ext cx="1493045" cy="1038653"/>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a:lnSpc>
                <a:spcPct val="107000"/>
              </a:lnSpc>
              <a:spcBef>
                <a:spcPts val="0"/>
              </a:spcBef>
              <a:spcAft>
                <a:spcPts val="800"/>
              </a:spcAft>
            </a:pPr>
            <a:r>
              <a:rPr lang="en-US" dirty="0">
                <a:ea typeface="Calibri" panose="020F0502020204030204" pitchFamily="34" charset="0"/>
                <a:cs typeface="Times New Roman" panose="02020603050405020304" pitchFamily="18" charset="0"/>
              </a:rPr>
              <a:t>Develop Bluetooth Mobile app</a:t>
            </a:r>
            <a:endParaRPr lang="en-US" dirty="0">
              <a:effectLst/>
              <a:ea typeface="Calibri" panose="020F0502020204030204" pitchFamily="34" charset="0"/>
              <a:cs typeface="Times New Roman" panose="02020603050405020304" pitchFamily="18" charset="0"/>
            </a:endParaRPr>
          </a:p>
        </p:txBody>
      </p:sp>
      <p:sp>
        <p:nvSpPr>
          <p:cNvPr id="9" name="Flowchart: Process 8">
            <a:extLst>
              <a:ext uri="{FF2B5EF4-FFF2-40B4-BE49-F238E27FC236}">
                <a16:creationId xmlns:a16="http://schemas.microsoft.com/office/drawing/2014/main" id="{58834E7B-A236-4A9B-B337-D83633FBCBC4}"/>
              </a:ext>
            </a:extLst>
          </p:cNvPr>
          <p:cNvSpPr/>
          <p:nvPr/>
        </p:nvSpPr>
        <p:spPr>
          <a:xfrm>
            <a:off x="5936887" y="3975282"/>
            <a:ext cx="2266357" cy="1371599"/>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Refine the code for better performance</a:t>
            </a:r>
          </a:p>
        </p:txBody>
      </p:sp>
      <p:sp>
        <p:nvSpPr>
          <p:cNvPr id="10" name="Flowchart: Decision 9">
            <a:extLst>
              <a:ext uri="{FF2B5EF4-FFF2-40B4-BE49-F238E27FC236}">
                <a16:creationId xmlns:a16="http://schemas.microsoft.com/office/drawing/2014/main" id="{C3C2F781-8596-46BF-B571-A6A3554534BD}"/>
              </a:ext>
            </a:extLst>
          </p:cNvPr>
          <p:cNvSpPr/>
          <p:nvPr/>
        </p:nvSpPr>
        <p:spPr>
          <a:xfrm>
            <a:off x="3590020" y="3998299"/>
            <a:ext cx="1511348" cy="1325563"/>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Test</a:t>
            </a:r>
            <a:endParaRPr lang="en-US" dirty="0">
              <a:effectLst/>
              <a:ea typeface="Calibri" panose="020F0502020204030204" pitchFamily="34"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F7B89F9D-AC0D-47D0-B9E0-D0F552640A30}"/>
              </a:ext>
            </a:extLst>
          </p:cNvPr>
          <p:cNvSpPr txBox="1">
            <a:spLocks/>
          </p:cNvSpPr>
          <p:nvPr/>
        </p:nvSpPr>
        <p:spPr>
          <a:xfrm>
            <a:off x="954619" y="4216580"/>
            <a:ext cx="1537445" cy="8890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45720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2pPr>
            <a:lvl3pPr marL="914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3pPr>
            <a:lvl4pPr marL="13716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4pPr>
            <a:lvl5pPr marL="18288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5pPr>
            <a:lvl6pPr marL="22860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6pPr>
            <a:lvl7pPr marL="2743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7pPr>
            <a:lvl8pPr marL="3200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8pPr>
            <a:lvl9pPr marL="36576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9pPr>
          </a:lstStyle>
          <a:p>
            <a:pPr indent="0" algn="ctr">
              <a:lnSpc>
                <a:spcPct val="107000"/>
              </a:lnSpc>
              <a:spcBef>
                <a:spcPts val="0"/>
              </a:spcBef>
              <a:spcAft>
                <a:spcPts val="800"/>
              </a:spcAft>
              <a:buFont typeface="Wingdings 3" charset="2"/>
              <a:buNone/>
            </a:pPr>
            <a:r>
              <a:rPr lang="en-IN" dirty="0">
                <a:ea typeface="Calibri" panose="020F0502020204030204" pitchFamily="34" charset="0"/>
                <a:cs typeface="Times New Roman" panose="02020603050405020304" pitchFamily="18" charset="0"/>
              </a:rPr>
              <a:t>Stop</a:t>
            </a:r>
            <a:endParaRPr lang="en-US" dirty="0">
              <a:ea typeface="Calibri" panose="020F0502020204030204" pitchFamily="34" charset="0"/>
              <a:cs typeface="Times New Roman" panose="02020603050405020304" pitchFamily="18" charset="0"/>
            </a:endParaRPr>
          </a:p>
        </p:txBody>
      </p:sp>
      <p:cxnSp>
        <p:nvCxnSpPr>
          <p:cNvPr id="14" name="Straight Arrow Connector 13"/>
          <p:cNvCxnSpPr>
            <a:stCxn id="4" idx="6"/>
            <a:endCxn id="5" idx="1"/>
          </p:cNvCxnSpPr>
          <p:nvPr/>
        </p:nvCxnSpPr>
        <p:spPr>
          <a:xfrm>
            <a:off x="2440473" y="2516155"/>
            <a:ext cx="93506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3"/>
            <a:endCxn id="6" idx="1"/>
          </p:cNvCxnSpPr>
          <p:nvPr/>
        </p:nvCxnSpPr>
        <p:spPr>
          <a:xfrm>
            <a:off x="5315856" y="2516155"/>
            <a:ext cx="85886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7" idx="1"/>
          </p:cNvCxnSpPr>
          <p:nvPr/>
        </p:nvCxnSpPr>
        <p:spPr>
          <a:xfrm>
            <a:off x="7965416" y="2516155"/>
            <a:ext cx="6853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7" idx="2"/>
            <a:endCxn id="8" idx="0"/>
          </p:cNvCxnSpPr>
          <p:nvPr/>
        </p:nvCxnSpPr>
        <p:spPr>
          <a:xfrm flipH="1">
            <a:off x="9608234" y="3322605"/>
            <a:ext cx="1" cy="8191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8" idx="1"/>
            <a:endCxn id="9" idx="3"/>
          </p:cNvCxnSpPr>
          <p:nvPr/>
        </p:nvCxnSpPr>
        <p:spPr>
          <a:xfrm flipH="1" flipV="1">
            <a:off x="8203244" y="4661082"/>
            <a:ext cx="65846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1"/>
            <a:endCxn id="10" idx="3"/>
          </p:cNvCxnSpPr>
          <p:nvPr/>
        </p:nvCxnSpPr>
        <p:spPr>
          <a:xfrm flipH="1" flipV="1">
            <a:off x="5101368" y="4661081"/>
            <a:ext cx="83551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45694" y="5742962"/>
            <a:ext cx="2724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2"/>
          </p:cNvCxnSpPr>
          <p:nvPr/>
        </p:nvCxnSpPr>
        <p:spPr>
          <a:xfrm>
            <a:off x="4345694" y="5323862"/>
            <a:ext cx="0" cy="41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9" idx="2"/>
          </p:cNvCxnSpPr>
          <p:nvPr/>
        </p:nvCxnSpPr>
        <p:spPr>
          <a:xfrm flipV="1">
            <a:off x="7070065" y="5346881"/>
            <a:ext cx="1" cy="3960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1"/>
            <a:endCxn id="12" idx="6"/>
          </p:cNvCxnSpPr>
          <p:nvPr/>
        </p:nvCxnSpPr>
        <p:spPr>
          <a:xfrm flipH="1" flipV="1">
            <a:off x="2492064" y="4661080"/>
            <a:ext cx="1097956"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697563" y="5814160"/>
            <a:ext cx="2095445" cy="369332"/>
          </a:xfrm>
          <a:prstGeom prst="rect">
            <a:avLst/>
          </a:prstGeom>
          <a:noFill/>
        </p:spPr>
        <p:txBody>
          <a:bodyPr wrap="none" rtlCol="0">
            <a:spAutoFit/>
          </a:bodyPr>
          <a:lstStyle/>
          <a:p>
            <a:r>
              <a:rPr lang="en-US" dirty="0">
                <a:solidFill>
                  <a:schemeClr val="bg1"/>
                </a:solidFill>
              </a:rPr>
              <a:t>Inaccurate Results</a:t>
            </a:r>
          </a:p>
        </p:txBody>
      </p:sp>
      <p:sp>
        <p:nvSpPr>
          <p:cNvPr id="39" name="TextBox 38"/>
          <p:cNvSpPr txBox="1"/>
          <p:nvPr/>
        </p:nvSpPr>
        <p:spPr>
          <a:xfrm>
            <a:off x="2471595" y="4700550"/>
            <a:ext cx="1095172" cy="646331"/>
          </a:xfrm>
          <a:prstGeom prst="rect">
            <a:avLst/>
          </a:prstGeom>
          <a:noFill/>
          <a:ln>
            <a:solidFill>
              <a:schemeClr val="bg1"/>
            </a:solidFill>
          </a:ln>
        </p:spPr>
        <p:txBody>
          <a:bodyPr wrap="none" rtlCol="0">
            <a:spAutoFit/>
          </a:bodyPr>
          <a:lstStyle/>
          <a:p>
            <a:r>
              <a:rPr lang="en-US" dirty="0">
                <a:solidFill>
                  <a:schemeClr val="bg1"/>
                </a:solidFill>
              </a:rPr>
              <a:t>Accurate</a:t>
            </a:r>
          </a:p>
          <a:p>
            <a:r>
              <a:rPr lang="en-US" dirty="0">
                <a:solidFill>
                  <a:schemeClr val="bg1"/>
                </a:solidFill>
              </a:rPr>
              <a:t>Results</a:t>
            </a:r>
          </a:p>
        </p:txBody>
      </p:sp>
    </p:spTree>
    <p:extLst>
      <p:ext uri="{BB962C8B-B14F-4D97-AF65-F5344CB8AC3E}">
        <p14:creationId xmlns:p14="http://schemas.microsoft.com/office/powerpoint/2010/main" val="14231092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a:bodyPr>
          <a:lstStyle/>
          <a:p>
            <a:r>
              <a:rPr lang="en-US" dirty="0"/>
              <a:t>Facilities required for proposed work:</a:t>
            </a:r>
            <a:br>
              <a:rPr lang="en-IN" dirty="0"/>
            </a:br>
            <a:endParaRPr lang="en-IN" dirty="0"/>
          </a:p>
        </p:txBody>
      </p:sp>
      <p:sp>
        <p:nvSpPr>
          <p:cNvPr id="3" name="Content Placeholder 2"/>
          <p:cNvSpPr>
            <a:spLocks noGrp="1"/>
          </p:cNvSpPr>
          <p:nvPr>
            <p:ph idx="1"/>
          </p:nvPr>
        </p:nvSpPr>
        <p:spPr/>
        <p:txBody>
          <a:bodyPr>
            <a:normAutofit/>
          </a:bodyPr>
          <a:lstStyle/>
          <a:p>
            <a:pPr lvl="1"/>
            <a:r>
              <a:rPr lang="en-IN" dirty="0"/>
              <a:t>Raspberry Pi</a:t>
            </a:r>
            <a:endParaRPr lang="en-IN" sz="1400" dirty="0"/>
          </a:p>
          <a:p>
            <a:pPr lvl="1"/>
            <a:r>
              <a:rPr lang="en-IN" dirty="0"/>
              <a:t>Servo Motors</a:t>
            </a:r>
            <a:endParaRPr lang="en-IN" sz="1400" dirty="0"/>
          </a:p>
          <a:p>
            <a:pPr lvl="1"/>
            <a:r>
              <a:rPr lang="en-IN" dirty="0"/>
              <a:t>Stepper motor</a:t>
            </a:r>
            <a:endParaRPr lang="en-IN" sz="1400" dirty="0"/>
          </a:p>
          <a:p>
            <a:pPr lvl="1"/>
            <a:r>
              <a:rPr lang="en-IN" dirty="0"/>
              <a:t>Robotic arm</a:t>
            </a:r>
            <a:endParaRPr lang="en-IN" sz="1400" dirty="0"/>
          </a:p>
          <a:p>
            <a:pPr lvl="1"/>
            <a:r>
              <a:rPr lang="en-IN" dirty="0"/>
              <a:t>Breadboard</a:t>
            </a:r>
            <a:endParaRPr lang="en-IN" sz="1400" dirty="0"/>
          </a:p>
          <a:p>
            <a:pPr lvl="1"/>
            <a:r>
              <a:rPr lang="en-IN" dirty="0"/>
              <a:t>Jumper Cables</a:t>
            </a:r>
            <a:endParaRPr lang="en-IN" sz="1400" dirty="0"/>
          </a:p>
          <a:p>
            <a:pPr lvl="1"/>
            <a:r>
              <a:rPr lang="en-IN" dirty="0"/>
              <a:t>Other modules like Bluetooth module, WIFI module etc</a:t>
            </a:r>
            <a:endParaRPr lang="en-IN" sz="1400" dirty="0"/>
          </a:p>
        </p:txBody>
      </p:sp>
    </p:spTree>
    <p:extLst>
      <p:ext uri="{BB962C8B-B14F-4D97-AF65-F5344CB8AC3E}">
        <p14:creationId xmlns:p14="http://schemas.microsoft.com/office/powerpoint/2010/main" val="11089173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4" y="388987"/>
            <a:ext cx="9720072" cy="1271719"/>
          </a:xfrm>
        </p:spPr>
        <p:txBody>
          <a:bodyPr>
            <a:normAutofit/>
          </a:bodyPr>
          <a:lstStyle/>
          <a:p>
            <a:r>
              <a:rPr lang="en-US" sz="5400" dirty="0"/>
              <a:t>Methodology</a:t>
            </a:r>
            <a:r>
              <a:rPr lang="en-US" dirty="0"/>
              <a:t>:</a:t>
            </a:r>
            <a:br>
              <a:rPr lang="en-IN" dirty="0"/>
            </a:br>
            <a:endParaRPr lang="en-IN" dirty="0"/>
          </a:p>
        </p:txBody>
      </p:sp>
      <p:sp>
        <p:nvSpPr>
          <p:cNvPr id="3" name="Content Placeholder 2"/>
          <p:cNvSpPr>
            <a:spLocks noGrp="1"/>
          </p:cNvSpPr>
          <p:nvPr>
            <p:ph idx="1"/>
          </p:nvPr>
        </p:nvSpPr>
        <p:spPr/>
        <p:txBody>
          <a:bodyPr>
            <a:normAutofit/>
          </a:bodyPr>
          <a:lstStyle/>
          <a:p>
            <a:pPr lvl="0"/>
            <a:r>
              <a:rPr lang="en-US" dirty="0"/>
              <a:t>Deciding on all the small tasks the machine should be able to perform.</a:t>
            </a:r>
          </a:p>
          <a:p>
            <a:pPr lvl="1"/>
            <a:r>
              <a:rPr lang="en-US" dirty="0"/>
              <a:t>To avoid change in the number of components or the type of components, the working of the robot was divided into a group of smaller functions.</a:t>
            </a:r>
          </a:p>
          <a:p>
            <a:pPr lvl="1"/>
            <a:r>
              <a:rPr lang="en-US" dirty="0"/>
              <a:t>The number, sizes, and type of components were carefully decided upon, so that minimum changes happen in requirements, while building the model</a:t>
            </a:r>
          </a:p>
          <a:p>
            <a:pPr lvl="0"/>
            <a:r>
              <a:rPr lang="en-US" dirty="0"/>
              <a:t>Obtaining all the hardware required for the project.</a:t>
            </a:r>
          </a:p>
          <a:p>
            <a:pPr lvl="1"/>
            <a:r>
              <a:rPr lang="en-IN" dirty="0"/>
              <a:t>Some of the components that were needed for our project were obtained from the IOT lab of our college.</a:t>
            </a:r>
          </a:p>
          <a:p>
            <a:pPr lvl="1"/>
            <a:r>
              <a:rPr lang="en-IN" dirty="0"/>
              <a:t>The rest of the components that were unavailable were bought from online stores and hardware shops </a:t>
            </a:r>
          </a:p>
        </p:txBody>
      </p:sp>
    </p:spTree>
    <p:extLst>
      <p:ext uri="{BB962C8B-B14F-4D97-AF65-F5344CB8AC3E}">
        <p14:creationId xmlns:p14="http://schemas.microsoft.com/office/powerpoint/2010/main" val="18480634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4" y="452513"/>
            <a:ext cx="9720072" cy="1271719"/>
          </a:xfrm>
        </p:spPr>
        <p:txBody>
          <a:bodyPr>
            <a:normAutofit/>
          </a:bodyPr>
          <a:lstStyle/>
          <a:p>
            <a:r>
              <a:rPr lang="en-US" sz="5400" dirty="0"/>
              <a:t>Methodology</a:t>
            </a:r>
            <a:r>
              <a:rPr lang="en-US" dirty="0"/>
              <a:t>:</a:t>
            </a:r>
            <a:br>
              <a:rPr lang="en-IN" dirty="0"/>
            </a:br>
            <a:endParaRPr lang="en-IN" dirty="0"/>
          </a:p>
        </p:txBody>
      </p:sp>
      <p:sp>
        <p:nvSpPr>
          <p:cNvPr id="3" name="Content Placeholder 2"/>
          <p:cNvSpPr>
            <a:spLocks noGrp="1"/>
          </p:cNvSpPr>
          <p:nvPr>
            <p:ph idx="1"/>
          </p:nvPr>
        </p:nvSpPr>
        <p:spPr>
          <a:xfrm>
            <a:off x="538654" y="2257865"/>
            <a:ext cx="10554574" cy="1271719"/>
          </a:xfrm>
        </p:spPr>
        <p:txBody>
          <a:bodyPr>
            <a:normAutofit fontScale="77500" lnSpcReduction="20000"/>
          </a:bodyPr>
          <a:lstStyle/>
          <a:p>
            <a:pPr lvl="0"/>
            <a:r>
              <a:rPr lang="en-US" dirty="0"/>
              <a:t>Building the working model with all the motors attached.</a:t>
            </a:r>
          </a:p>
          <a:p>
            <a:pPr lvl="1"/>
            <a:r>
              <a:rPr lang="en-US" dirty="0"/>
              <a:t>A simple model was initially made to test the strength and the functions of a servo motor.</a:t>
            </a:r>
          </a:p>
          <a:p>
            <a:pPr lvl="1"/>
            <a:r>
              <a:rPr lang="en-IN" dirty="0"/>
              <a:t>Then a model of a robotic arm was selected, and the necessary changes were decided upon, that will be designed.</a:t>
            </a:r>
            <a:endParaRPr lang="en-US" dirty="0"/>
          </a:p>
          <a:p>
            <a:pPr marL="457200" lvl="1" indent="0">
              <a:buNone/>
            </a:pPr>
            <a:endParaRPr lang="en-US" dirty="0"/>
          </a:p>
        </p:txBody>
      </p:sp>
      <p:pic>
        <p:nvPicPr>
          <p:cNvPr id="5" name="Picture 4">
            <a:extLst>
              <a:ext uri="{FF2B5EF4-FFF2-40B4-BE49-F238E27FC236}">
                <a16:creationId xmlns:a16="http://schemas.microsoft.com/office/drawing/2014/main" id="{8E85382B-4DE6-44EC-BAF6-AC1A40AB0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18" y="3325130"/>
            <a:ext cx="4349480" cy="3262110"/>
          </a:xfrm>
          <a:prstGeom prst="rect">
            <a:avLst/>
          </a:prstGeom>
        </p:spPr>
      </p:pic>
    </p:spTree>
    <p:extLst>
      <p:ext uri="{BB962C8B-B14F-4D97-AF65-F5344CB8AC3E}">
        <p14:creationId xmlns:p14="http://schemas.microsoft.com/office/powerpoint/2010/main" val="211561634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58929"/>
            <a:ext cx="9720072" cy="1271719"/>
          </a:xfrm>
        </p:spPr>
        <p:txBody>
          <a:bodyPr>
            <a:noAutofit/>
          </a:bodyPr>
          <a:lstStyle/>
          <a:p>
            <a:r>
              <a:rPr lang="en-US" sz="5400" dirty="0"/>
              <a:t>Methodology:</a:t>
            </a:r>
            <a:br>
              <a:rPr lang="en-IN" sz="5400" dirty="0"/>
            </a:br>
            <a:endParaRPr lang="en-IN" sz="5400" dirty="0"/>
          </a:p>
        </p:txBody>
      </p:sp>
      <p:sp>
        <p:nvSpPr>
          <p:cNvPr id="3" name="Content Placeholder 2"/>
          <p:cNvSpPr>
            <a:spLocks noGrp="1"/>
          </p:cNvSpPr>
          <p:nvPr>
            <p:ph idx="1"/>
          </p:nvPr>
        </p:nvSpPr>
        <p:spPr>
          <a:xfrm>
            <a:off x="606876" y="1411200"/>
            <a:ext cx="10554574" cy="1014688"/>
          </a:xfrm>
        </p:spPr>
        <p:txBody>
          <a:bodyPr>
            <a:normAutofit fontScale="92500" lnSpcReduction="10000"/>
          </a:bodyPr>
          <a:lstStyle/>
          <a:p>
            <a:pPr marL="0" lvl="0" indent="0">
              <a:buNone/>
            </a:pPr>
            <a:endParaRPr lang="en-US" dirty="0"/>
          </a:p>
          <a:p>
            <a:pPr lvl="1"/>
            <a:r>
              <a:rPr lang="en-US" dirty="0"/>
              <a:t>The pre- selected 3D model was bought from an online store, and the robotic arm was assembled.</a:t>
            </a:r>
          </a:p>
          <a:p>
            <a:pPr lvl="0"/>
            <a:endParaRPr lang="en-US" dirty="0"/>
          </a:p>
        </p:txBody>
      </p:sp>
      <p:pic>
        <p:nvPicPr>
          <p:cNvPr id="7" name="Picture 6">
            <a:extLst>
              <a:ext uri="{FF2B5EF4-FFF2-40B4-BE49-F238E27FC236}">
                <a16:creationId xmlns:a16="http://schemas.microsoft.com/office/drawing/2014/main" id="{BE800F1C-67C7-41C6-A26A-E171EC5DA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86" y="2593911"/>
            <a:ext cx="3031884" cy="3555913"/>
          </a:xfrm>
          <a:prstGeom prst="rect">
            <a:avLst/>
          </a:prstGeom>
        </p:spPr>
      </p:pic>
    </p:spTree>
    <p:extLst>
      <p:ext uri="{BB962C8B-B14F-4D97-AF65-F5344CB8AC3E}">
        <p14:creationId xmlns:p14="http://schemas.microsoft.com/office/powerpoint/2010/main" val="28172324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3" y="294263"/>
            <a:ext cx="9720072" cy="1271719"/>
          </a:xfrm>
        </p:spPr>
        <p:txBody>
          <a:bodyPr>
            <a:noAutofit/>
          </a:bodyPr>
          <a:lstStyle/>
          <a:p>
            <a:r>
              <a:rPr lang="en-US" sz="5400" dirty="0"/>
              <a:t>Methodology:</a:t>
            </a:r>
            <a:br>
              <a:rPr lang="en-IN" sz="5400" dirty="0"/>
            </a:br>
            <a:endParaRPr lang="en-IN" sz="5400" dirty="0"/>
          </a:p>
        </p:txBody>
      </p:sp>
      <p:sp>
        <p:nvSpPr>
          <p:cNvPr id="3" name="Content Placeholder 2"/>
          <p:cNvSpPr>
            <a:spLocks noGrp="1"/>
          </p:cNvSpPr>
          <p:nvPr>
            <p:ph idx="1"/>
          </p:nvPr>
        </p:nvSpPr>
        <p:spPr>
          <a:xfrm>
            <a:off x="818712" y="2222288"/>
            <a:ext cx="10554574" cy="1271720"/>
          </a:xfrm>
        </p:spPr>
        <p:txBody>
          <a:bodyPr>
            <a:normAutofit/>
          </a:bodyPr>
          <a:lstStyle/>
          <a:p>
            <a:pPr lvl="1"/>
            <a:r>
              <a:rPr lang="en-US" dirty="0"/>
              <a:t>The required number of servo motors were attached to the model, so that the robot can perform every kind of movement. </a:t>
            </a:r>
          </a:p>
          <a:p>
            <a:pPr lvl="0"/>
            <a:endParaRPr lang="en-US" dirty="0"/>
          </a:p>
        </p:txBody>
      </p:sp>
      <p:pic>
        <p:nvPicPr>
          <p:cNvPr id="5" name="Picture 4">
            <a:extLst>
              <a:ext uri="{FF2B5EF4-FFF2-40B4-BE49-F238E27FC236}">
                <a16:creationId xmlns:a16="http://schemas.microsoft.com/office/drawing/2014/main" id="{FCE9B4AF-4940-4157-ACF6-2D43B81D1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103730"/>
            <a:ext cx="6151123" cy="3460007"/>
          </a:xfrm>
          <a:prstGeom prst="rect">
            <a:avLst/>
          </a:prstGeom>
        </p:spPr>
      </p:pic>
    </p:spTree>
    <p:extLst>
      <p:ext uri="{BB962C8B-B14F-4D97-AF65-F5344CB8AC3E}">
        <p14:creationId xmlns:p14="http://schemas.microsoft.com/office/powerpoint/2010/main" val="6116948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3" y="277020"/>
            <a:ext cx="9720072" cy="1271719"/>
          </a:xfrm>
        </p:spPr>
        <p:txBody>
          <a:bodyPr>
            <a:noAutofit/>
          </a:bodyPr>
          <a:lstStyle/>
          <a:p>
            <a:r>
              <a:rPr lang="en-US" sz="5400" dirty="0"/>
              <a:t>Methodology:</a:t>
            </a:r>
            <a:br>
              <a:rPr lang="en-IN" sz="5400" dirty="0"/>
            </a:br>
            <a:endParaRPr lang="en-IN" sz="5400" dirty="0"/>
          </a:p>
        </p:txBody>
      </p:sp>
      <p:sp>
        <p:nvSpPr>
          <p:cNvPr id="3" name="Content Placeholder 2"/>
          <p:cNvSpPr>
            <a:spLocks noGrp="1"/>
          </p:cNvSpPr>
          <p:nvPr>
            <p:ph idx="1"/>
          </p:nvPr>
        </p:nvSpPr>
        <p:spPr>
          <a:xfrm>
            <a:off x="818712" y="2222287"/>
            <a:ext cx="10554574" cy="1026751"/>
          </a:xfrm>
        </p:spPr>
        <p:txBody>
          <a:bodyPr>
            <a:normAutofit fontScale="85000" lnSpcReduction="20000"/>
          </a:bodyPr>
          <a:lstStyle/>
          <a:p>
            <a:pPr lvl="0"/>
            <a:r>
              <a:rPr lang="en-US" dirty="0"/>
              <a:t>Coding the different small tasks on different motors one by one .</a:t>
            </a:r>
          </a:p>
          <a:p>
            <a:pPr lvl="0"/>
            <a:r>
              <a:rPr lang="en-US" dirty="0"/>
              <a:t>The way of connecting a raspberry pi to a phone was established so that the model can be controlled wirelessly.</a:t>
            </a:r>
          </a:p>
        </p:txBody>
      </p:sp>
      <p:pic>
        <p:nvPicPr>
          <p:cNvPr id="5" name="Picture 4">
            <a:extLst>
              <a:ext uri="{FF2B5EF4-FFF2-40B4-BE49-F238E27FC236}">
                <a16:creationId xmlns:a16="http://schemas.microsoft.com/office/drawing/2014/main" id="{785F3332-3783-4CF9-A766-F5108F27F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82" y="3249038"/>
            <a:ext cx="5627077" cy="3429000"/>
          </a:xfrm>
          <a:prstGeom prst="rect">
            <a:avLst/>
          </a:prstGeom>
        </p:spPr>
      </p:pic>
    </p:spTree>
    <p:extLst>
      <p:ext uri="{BB962C8B-B14F-4D97-AF65-F5344CB8AC3E}">
        <p14:creationId xmlns:p14="http://schemas.microsoft.com/office/powerpoint/2010/main" val="246260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946" y="314341"/>
            <a:ext cx="9720072" cy="1271719"/>
          </a:xfrm>
        </p:spPr>
        <p:txBody>
          <a:bodyPr>
            <a:noAutofit/>
          </a:bodyPr>
          <a:lstStyle/>
          <a:p>
            <a:r>
              <a:rPr lang="en-US" sz="5400" dirty="0"/>
              <a:t>Methodology:</a:t>
            </a:r>
            <a:br>
              <a:rPr lang="en-IN" sz="5400" dirty="0"/>
            </a:br>
            <a:endParaRPr lang="en-IN" sz="5400" dirty="0"/>
          </a:p>
        </p:txBody>
      </p:sp>
      <p:sp>
        <p:nvSpPr>
          <p:cNvPr id="3" name="Content Placeholder 2"/>
          <p:cNvSpPr>
            <a:spLocks noGrp="1"/>
          </p:cNvSpPr>
          <p:nvPr>
            <p:ph idx="1"/>
          </p:nvPr>
        </p:nvSpPr>
        <p:spPr/>
        <p:txBody>
          <a:bodyPr>
            <a:normAutofit/>
          </a:bodyPr>
          <a:lstStyle/>
          <a:p>
            <a:pPr marL="0" lvl="0" indent="0">
              <a:buNone/>
            </a:pPr>
            <a:r>
              <a:rPr lang="en-US" dirty="0"/>
              <a:t>	The further work to be done is:</a:t>
            </a:r>
          </a:p>
          <a:p>
            <a:pPr marL="0" lvl="0" indent="0">
              <a:buNone/>
            </a:pPr>
            <a:endParaRPr lang="en-US" dirty="0"/>
          </a:p>
          <a:p>
            <a:pPr lvl="0"/>
            <a:r>
              <a:rPr lang="en-US" dirty="0"/>
              <a:t>A 3D design of the front end the robotic model is to be finished and get it printed from a 3D printer.</a:t>
            </a:r>
          </a:p>
          <a:p>
            <a:pPr lvl="0"/>
            <a:r>
              <a:rPr lang="en-US" dirty="0"/>
              <a:t>The servo motors are to be coded in such a way that they can work simultaneously.</a:t>
            </a:r>
          </a:p>
          <a:p>
            <a:pPr lvl="0"/>
            <a:r>
              <a:rPr lang="en-US" dirty="0"/>
              <a:t>Coding the machine to pick the food from the bowl and slowly feed it to the person.</a:t>
            </a:r>
            <a:endParaRPr lang="en-IN" dirty="0"/>
          </a:p>
        </p:txBody>
      </p:sp>
    </p:spTree>
    <p:extLst>
      <p:ext uri="{BB962C8B-B14F-4D97-AF65-F5344CB8AC3E}">
        <p14:creationId xmlns:p14="http://schemas.microsoft.com/office/powerpoint/2010/main" val="40883164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US" sz="5400" dirty="0"/>
              <a:t>Project Timeline</a:t>
            </a:r>
            <a:endParaRPr lang="en-IN" sz="5400" dirty="0"/>
          </a:p>
        </p:txBody>
      </p:sp>
      <p:pic>
        <p:nvPicPr>
          <p:cNvPr id="5" name="Content Placeholder 4">
            <a:extLst>
              <a:ext uri="{FF2B5EF4-FFF2-40B4-BE49-F238E27FC236}">
                <a16:creationId xmlns:a16="http://schemas.microsoft.com/office/drawing/2014/main" id="{4EAEB1D8-5387-4BFB-9D97-F0FCE1E3CD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127" y="1825625"/>
            <a:ext cx="9737259" cy="4351338"/>
          </a:xfrm>
        </p:spPr>
      </p:pic>
    </p:spTree>
    <p:extLst>
      <p:ext uri="{BB962C8B-B14F-4D97-AF65-F5344CB8AC3E}">
        <p14:creationId xmlns:p14="http://schemas.microsoft.com/office/powerpoint/2010/main" val="154623805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5CD8-3057-4015-AC72-690F274D52C8}"/>
              </a:ext>
            </a:extLst>
          </p:cNvPr>
          <p:cNvSpPr>
            <a:spLocks noGrp="1"/>
          </p:cNvSpPr>
          <p:nvPr>
            <p:ph type="title"/>
          </p:nvPr>
        </p:nvSpPr>
        <p:spPr>
          <a:xfrm>
            <a:off x="444500" y="542925"/>
            <a:ext cx="11214100" cy="840230"/>
          </a:xfrm>
        </p:spPr>
        <p:txBody>
          <a:bodyPr/>
          <a:lstStyle/>
          <a:p>
            <a:r>
              <a:rPr lang="en-US" sz="5400" dirty="0"/>
              <a:t>Future Scope</a:t>
            </a:r>
          </a:p>
        </p:txBody>
      </p:sp>
      <p:sp>
        <p:nvSpPr>
          <p:cNvPr id="3" name="Content Placeholder 2">
            <a:extLst>
              <a:ext uri="{FF2B5EF4-FFF2-40B4-BE49-F238E27FC236}">
                <a16:creationId xmlns:a16="http://schemas.microsoft.com/office/drawing/2014/main" id="{C59AF18D-E459-4F7E-8187-90BA26C229AA}"/>
              </a:ext>
            </a:extLst>
          </p:cNvPr>
          <p:cNvSpPr>
            <a:spLocks noGrp="1"/>
          </p:cNvSpPr>
          <p:nvPr>
            <p:ph idx="1"/>
          </p:nvPr>
        </p:nvSpPr>
        <p:spPr/>
        <p:txBody>
          <a:bodyPr/>
          <a:lstStyle/>
          <a:p>
            <a:r>
              <a:rPr lang="en-US" sz="3600" dirty="0"/>
              <a:t>The further work to be done is:</a:t>
            </a:r>
          </a:p>
          <a:p>
            <a:pPr lvl="0"/>
            <a:endParaRPr lang="en-US" dirty="0"/>
          </a:p>
          <a:p>
            <a:pPr lvl="0"/>
            <a:r>
              <a:rPr lang="en-US" sz="2400" dirty="0"/>
              <a:t>Making it commercially viable and cheap enough.</a:t>
            </a:r>
          </a:p>
          <a:p>
            <a:pPr lvl="0"/>
            <a:r>
              <a:rPr lang="en-US" sz="2400" dirty="0"/>
              <a:t>Designing an exterior shell for the robotic arm.</a:t>
            </a:r>
          </a:p>
          <a:p>
            <a:pPr lvl="0"/>
            <a:r>
              <a:rPr lang="en-US" sz="2400" dirty="0"/>
              <a:t>Making it more compact and easy to store</a:t>
            </a:r>
          </a:p>
          <a:p>
            <a:pPr lvl="0"/>
            <a:r>
              <a:rPr lang="en-US" sz="2400" dirty="0"/>
              <a:t>Making it chargeable.</a:t>
            </a:r>
          </a:p>
          <a:p>
            <a:endParaRPr lang="en-US" dirty="0"/>
          </a:p>
        </p:txBody>
      </p:sp>
    </p:spTree>
    <p:extLst>
      <p:ext uri="{BB962C8B-B14F-4D97-AF65-F5344CB8AC3E}">
        <p14:creationId xmlns:p14="http://schemas.microsoft.com/office/powerpoint/2010/main" val="34015837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290998"/>
            <a:ext cx="11214100" cy="840230"/>
          </a:xfrm>
        </p:spPr>
        <p:txBody>
          <a:bodyPr/>
          <a:lstStyle/>
          <a:p>
            <a:r>
              <a:rPr lang="en-US" sz="5400" dirty="0"/>
              <a:t>Contents</a:t>
            </a:r>
            <a:endParaRPr lang="en-IN" sz="5400" dirty="0"/>
          </a:p>
        </p:txBody>
      </p:sp>
      <p:sp>
        <p:nvSpPr>
          <p:cNvPr id="3" name="Content Placeholder 2"/>
          <p:cNvSpPr>
            <a:spLocks noGrp="1"/>
          </p:cNvSpPr>
          <p:nvPr>
            <p:ph idx="1"/>
          </p:nvPr>
        </p:nvSpPr>
        <p:spPr>
          <a:xfrm>
            <a:off x="818713" y="1886385"/>
            <a:ext cx="10554574" cy="4188525"/>
          </a:xfrm>
        </p:spPr>
        <p:txBody>
          <a:bodyPr>
            <a:normAutofit fontScale="62500" lnSpcReduction="20000"/>
          </a:bodyPr>
          <a:lstStyle/>
          <a:p>
            <a:r>
              <a:rPr lang="en-US" dirty="0"/>
              <a:t>1. Contents</a:t>
            </a:r>
          </a:p>
          <a:p>
            <a:r>
              <a:rPr lang="en-US" dirty="0"/>
              <a:t>2. Introduction</a:t>
            </a:r>
          </a:p>
          <a:p>
            <a:r>
              <a:rPr lang="en-US" dirty="0"/>
              <a:t>3. Literature review </a:t>
            </a:r>
          </a:p>
          <a:p>
            <a:r>
              <a:rPr lang="en-US" dirty="0"/>
              <a:t>4. Problem statement </a:t>
            </a:r>
          </a:p>
          <a:p>
            <a:r>
              <a:rPr lang="en-US" dirty="0"/>
              <a:t>5. Objectives</a:t>
            </a:r>
          </a:p>
          <a:p>
            <a:r>
              <a:rPr lang="en-US" dirty="0"/>
              <a:t>6. Propose solution </a:t>
            </a:r>
          </a:p>
          <a:p>
            <a:r>
              <a:rPr lang="en-US" dirty="0"/>
              <a:t>7. Methodology (also include activity diagram </a:t>
            </a:r>
          </a:p>
          <a:p>
            <a:r>
              <a:rPr lang="en-US" dirty="0"/>
              <a:t>8. Explain methodology by points wise </a:t>
            </a:r>
          </a:p>
          <a:p>
            <a:r>
              <a:rPr lang="en-US" dirty="0"/>
              <a:t>9. Result Analysis</a:t>
            </a:r>
          </a:p>
          <a:p>
            <a:r>
              <a:rPr lang="en-US" dirty="0"/>
              <a:t>10. Improved Result </a:t>
            </a:r>
          </a:p>
          <a:p>
            <a:r>
              <a:rPr lang="en-US" dirty="0"/>
              <a:t>11. Conclusion</a:t>
            </a:r>
          </a:p>
          <a:p>
            <a:r>
              <a:rPr lang="en-US" dirty="0"/>
              <a:t>12. Future Work</a:t>
            </a:r>
          </a:p>
          <a:p>
            <a:r>
              <a:rPr lang="en-US" dirty="0"/>
              <a:t>13. Time line</a:t>
            </a:r>
            <a:endParaRPr lang="en-IN" dirty="0"/>
          </a:p>
        </p:txBody>
      </p:sp>
    </p:spTree>
    <p:extLst>
      <p:ext uri="{BB962C8B-B14F-4D97-AF65-F5344CB8AC3E}">
        <p14:creationId xmlns:p14="http://schemas.microsoft.com/office/powerpoint/2010/main" val="1141630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3B5F-FE64-4098-9DA1-9C76F009E991}"/>
              </a:ext>
            </a:extLst>
          </p:cNvPr>
          <p:cNvSpPr>
            <a:spLocks noGrp="1"/>
          </p:cNvSpPr>
          <p:nvPr>
            <p:ph type="title"/>
          </p:nvPr>
        </p:nvSpPr>
        <p:spPr>
          <a:xfrm>
            <a:off x="444500" y="542925"/>
            <a:ext cx="11214100" cy="840230"/>
          </a:xfrm>
        </p:spPr>
        <p:txBody>
          <a:bodyPr/>
          <a:lstStyle/>
          <a:p>
            <a:r>
              <a:rPr lang="en-US" altLang="en-US" sz="5400" dirty="0">
                <a:latin typeface="Arial" panose="020B0604020202020204" pitchFamily="34" charset="0"/>
                <a:ea typeface="SimSun" panose="02010600030101010101" pitchFamily="2" charset="-122"/>
              </a:rPr>
              <a:t>Result</a:t>
            </a:r>
            <a:endParaRPr lang="en-US" sz="5400" dirty="0"/>
          </a:p>
        </p:txBody>
      </p:sp>
      <p:sp>
        <p:nvSpPr>
          <p:cNvPr id="4" name="Rectangle 2">
            <a:extLst>
              <a:ext uri="{FF2B5EF4-FFF2-40B4-BE49-F238E27FC236}">
                <a16:creationId xmlns:a16="http://schemas.microsoft.com/office/drawing/2014/main" id="{1043AB58-51E5-4D11-A3BE-B71812F00A0F}"/>
              </a:ext>
            </a:extLst>
          </p:cNvPr>
          <p:cNvSpPr>
            <a:spLocks noChangeArrowheads="1"/>
          </p:cNvSpPr>
          <p:nvPr/>
        </p:nvSpPr>
        <p:spPr bwMode="auto">
          <a:xfrm>
            <a:off x="444501" y="1631280"/>
            <a:ext cx="677739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The robotic arm model was successfully implemented which was able to pick up food from the tray and direct it towards the mouth of the user.</a:t>
            </a:r>
            <a:endParaRPr lang="en-US" altLang="en-US" sz="2400" dirty="0">
              <a:solidFill>
                <a:schemeClr val="bg1"/>
              </a:solidFill>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The Bluetooth app for connecting to the arm, controlling and terminating the process was also developed.</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ea typeface="SimSun"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pic>
        <p:nvPicPr>
          <p:cNvPr id="1025" name="image3.jpg">
            <a:extLst>
              <a:ext uri="{FF2B5EF4-FFF2-40B4-BE49-F238E27FC236}">
                <a16:creationId xmlns:a16="http://schemas.microsoft.com/office/drawing/2014/main" id="{E590AB31-BAD0-493E-A9B4-7E9F41722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052" y="1869362"/>
            <a:ext cx="2316163" cy="4632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2EFF08-2614-44E9-94EB-B99D382C39FE}"/>
              </a:ext>
            </a:extLst>
          </p:cNvPr>
          <p:cNvSpPr/>
          <p:nvPr/>
        </p:nvSpPr>
        <p:spPr>
          <a:xfrm>
            <a:off x="7619229" y="1371916"/>
            <a:ext cx="2715808" cy="461665"/>
          </a:xfrm>
          <a:prstGeom prst="rect">
            <a:avLst/>
          </a:prstGeom>
        </p:spPr>
        <p:txBody>
          <a:bodyPr wrap="none">
            <a:spAutoFit/>
          </a:bodyPr>
          <a:lstStyle/>
          <a:p>
            <a:pPr lvl="0" algn="just" eaLnBrk="0" fontAlgn="base" hangingPunct="0">
              <a:spcBef>
                <a:spcPct val="0"/>
              </a:spcBef>
              <a:spcAft>
                <a:spcPct val="0"/>
              </a:spcAft>
            </a:pPr>
            <a:r>
              <a:rPr lang="en-US" altLang="en-US" sz="2400" b="1" dirty="0">
                <a:solidFill>
                  <a:schemeClr val="bg1"/>
                </a:solidFill>
                <a:latin typeface="Arial" panose="020B0604020202020204" pitchFamily="34" charset="0"/>
                <a:ea typeface="SimSun" panose="02010600030101010101" pitchFamily="2" charset="-122"/>
              </a:rPr>
              <a:t>App Screenshots</a:t>
            </a:r>
            <a:endParaRPr lang="en-US" alt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224453168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57FE-03A7-4B84-B0DA-9E3F4175C73B}"/>
              </a:ext>
            </a:extLst>
          </p:cNvPr>
          <p:cNvSpPr>
            <a:spLocks noGrp="1"/>
          </p:cNvSpPr>
          <p:nvPr>
            <p:ph type="title"/>
          </p:nvPr>
        </p:nvSpPr>
        <p:spPr>
          <a:xfrm>
            <a:off x="444500" y="542925"/>
            <a:ext cx="11214100" cy="840230"/>
          </a:xfrm>
        </p:spPr>
        <p:txBody>
          <a:bodyPr/>
          <a:lstStyle/>
          <a:p>
            <a:r>
              <a:rPr lang="en-US" sz="5400" dirty="0"/>
              <a:t>Conclusion</a:t>
            </a:r>
          </a:p>
        </p:txBody>
      </p:sp>
      <p:sp>
        <p:nvSpPr>
          <p:cNvPr id="3" name="Content Placeholder 2">
            <a:extLst>
              <a:ext uri="{FF2B5EF4-FFF2-40B4-BE49-F238E27FC236}">
                <a16:creationId xmlns:a16="http://schemas.microsoft.com/office/drawing/2014/main" id="{EE81FA06-5402-429A-92D6-9B360B8B63D0}"/>
              </a:ext>
            </a:extLst>
          </p:cNvPr>
          <p:cNvSpPr>
            <a:spLocks noGrp="1"/>
          </p:cNvSpPr>
          <p:nvPr>
            <p:ph idx="1"/>
          </p:nvPr>
        </p:nvSpPr>
        <p:spPr/>
        <p:txBody>
          <a:bodyPr/>
          <a:lstStyle/>
          <a:p>
            <a:pPr marL="0" indent="0">
              <a:buNone/>
            </a:pPr>
            <a:r>
              <a:rPr lang="en-US" dirty="0"/>
              <a:t>The objectives of this project has been achieved which was developing the hardware and software for an user controlled robotic arm. From observation that has been made, it clearly shows that its movement is precise, accurate, and is easy to control and user friendly to use. The robotic arm has been developed successfully as the movement of the robot can be controlled precisely. This robotic arm control method is expected to overcome the problem such as placing or picking edibles towards the user in a very fast and easy manner.</a:t>
            </a:r>
          </a:p>
          <a:p>
            <a:pPr marL="0" indent="0">
              <a:buNone/>
            </a:pPr>
            <a:endParaRPr lang="en-US" dirty="0"/>
          </a:p>
        </p:txBody>
      </p:sp>
    </p:spTree>
    <p:extLst>
      <p:ext uri="{BB962C8B-B14F-4D97-AF65-F5344CB8AC3E}">
        <p14:creationId xmlns:p14="http://schemas.microsoft.com/office/powerpoint/2010/main" val="48745870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290998"/>
            <a:ext cx="11214100" cy="923330"/>
          </a:xfrm>
        </p:spPr>
        <p:txBody>
          <a:bodyPr/>
          <a:lstStyle/>
          <a:p>
            <a:r>
              <a:rPr lang="en-US" sz="6000" dirty="0"/>
              <a:t>Introduction</a:t>
            </a:r>
            <a:endParaRPr lang="en-IN" sz="6000" dirty="0"/>
          </a:p>
        </p:txBody>
      </p:sp>
      <p:sp>
        <p:nvSpPr>
          <p:cNvPr id="3" name="Content Placeholder 2"/>
          <p:cNvSpPr>
            <a:spLocks noGrp="1"/>
          </p:cNvSpPr>
          <p:nvPr>
            <p:ph idx="1"/>
          </p:nvPr>
        </p:nvSpPr>
        <p:spPr>
          <a:xfrm>
            <a:off x="818712" y="2222287"/>
            <a:ext cx="10554574" cy="3973240"/>
          </a:xfrm>
        </p:spPr>
        <p:txBody>
          <a:bodyPr>
            <a:normAutofit fontScale="85000" lnSpcReduction="20000"/>
          </a:bodyPr>
          <a:lstStyle/>
          <a:p>
            <a:r>
              <a:rPr lang="en-US" dirty="0"/>
              <a:t>Robotics is a broad topic which can include mechanical devices, sometimes resembling humans, or software entities. Generally such ‘robots’ can be set to perform one or more specific tasks.</a:t>
            </a:r>
          </a:p>
          <a:p>
            <a:r>
              <a:rPr lang="en-US" dirty="0"/>
              <a:t>IoT is not a technology its an ecosystem of all kind of technology in a connected world for efficient use of resources, easing human work and reducing losses because of human errors. The reason why IoT is trending is because of the ability of this technology to affect lives of individuals at the ground level</a:t>
            </a:r>
          </a:p>
          <a:p>
            <a:r>
              <a:rPr lang="en-US" dirty="0"/>
              <a:t>With today’s technology, people with Parkinson’s disease can, with a device on their wrist, be able to draw pictures. And such stabilizing techniques have been used to make stabilizing spoons to assist people who need assistance during their eating process.</a:t>
            </a:r>
          </a:p>
          <a:p>
            <a:r>
              <a:rPr lang="en-US" dirty="0"/>
              <a:t>But by using Robotics, we aim to make the solution much more functional.</a:t>
            </a:r>
            <a:endParaRPr lang="en-IN" dirty="0"/>
          </a:p>
          <a:p>
            <a:endParaRPr lang="en-US" dirty="0"/>
          </a:p>
        </p:txBody>
      </p:sp>
    </p:spTree>
    <p:extLst>
      <p:ext uri="{BB962C8B-B14F-4D97-AF65-F5344CB8AC3E}">
        <p14:creationId xmlns:p14="http://schemas.microsoft.com/office/powerpoint/2010/main" val="42491596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33" y="421627"/>
            <a:ext cx="11214100" cy="840230"/>
          </a:xfrm>
        </p:spPr>
        <p:txBody>
          <a:bodyPr/>
          <a:lstStyle/>
          <a:p>
            <a:r>
              <a:rPr lang="en-US" sz="5400" dirty="0"/>
              <a:t>Domain</a:t>
            </a:r>
            <a:endParaRPr lang="en-IN" sz="5400" dirty="0"/>
          </a:p>
        </p:txBody>
      </p:sp>
      <p:sp>
        <p:nvSpPr>
          <p:cNvPr id="3" name="Content Placeholder 2"/>
          <p:cNvSpPr>
            <a:spLocks noGrp="1"/>
          </p:cNvSpPr>
          <p:nvPr>
            <p:ph idx="1"/>
          </p:nvPr>
        </p:nvSpPr>
        <p:spPr/>
        <p:txBody>
          <a:bodyPr>
            <a:normAutofit/>
          </a:bodyPr>
          <a:lstStyle/>
          <a:p>
            <a:r>
              <a:rPr lang="en-US" dirty="0"/>
              <a:t>Domain of the topic selected is </a:t>
            </a:r>
            <a:r>
              <a:rPr lang="en-US" u="sng" dirty="0"/>
              <a:t>Robotics and IOT.</a:t>
            </a:r>
            <a:r>
              <a:rPr lang="en-US" dirty="0"/>
              <a:t> We selected this project because we wanted to help people with impaired motor skills by assisting them in their day to day struggle.</a:t>
            </a:r>
          </a:p>
          <a:p>
            <a:r>
              <a:rPr lang="en-US" dirty="0"/>
              <a:t>There is no cure for Parkinson’s disease and having to suffer from it for the rest of their life is troublesome. We aim to provide them an additional hand which will aid by feeding them. This will done by detecting where the patient's mouth is and maneuvering to that exact point. </a:t>
            </a:r>
            <a:endParaRPr lang="en-IN" dirty="0"/>
          </a:p>
        </p:txBody>
      </p:sp>
    </p:spTree>
    <p:extLst>
      <p:ext uri="{BB962C8B-B14F-4D97-AF65-F5344CB8AC3E}">
        <p14:creationId xmlns:p14="http://schemas.microsoft.com/office/powerpoint/2010/main" val="36990678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A2D7-45A7-4FB9-A95D-A481DD3E4FA9}"/>
              </a:ext>
            </a:extLst>
          </p:cNvPr>
          <p:cNvSpPr>
            <a:spLocks noGrp="1"/>
          </p:cNvSpPr>
          <p:nvPr>
            <p:ph type="title"/>
          </p:nvPr>
        </p:nvSpPr>
        <p:spPr>
          <a:xfrm>
            <a:off x="696426" y="468281"/>
            <a:ext cx="11214100" cy="840230"/>
          </a:xfrm>
        </p:spPr>
        <p:txBody>
          <a:bodyPr/>
          <a:lstStyle/>
          <a:p>
            <a:r>
              <a:rPr lang="en-US" sz="5400" dirty="0"/>
              <a:t>Literature Review</a:t>
            </a:r>
          </a:p>
        </p:txBody>
      </p:sp>
      <p:sp>
        <p:nvSpPr>
          <p:cNvPr id="3" name="Content Placeholder 2">
            <a:extLst>
              <a:ext uri="{FF2B5EF4-FFF2-40B4-BE49-F238E27FC236}">
                <a16:creationId xmlns:a16="http://schemas.microsoft.com/office/drawing/2014/main" id="{FF8BB0E3-AAC3-4D93-9687-C8F70898C016}"/>
              </a:ext>
            </a:extLst>
          </p:cNvPr>
          <p:cNvSpPr>
            <a:spLocks noGrp="1"/>
          </p:cNvSpPr>
          <p:nvPr>
            <p:ph idx="1"/>
          </p:nvPr>
        </p:nvSpPr>
        <p:spPr/>
        <p:txBody>
          <a:bodyPr/>
          <a:lstStyle/>
          <a:p>
            <a:r>
              <a:rPr lang="en-US" dirty="0"/>
              <a:t>The project presents a background on the importance of robotics in our daily life, the importance of creativity and entrepreneurship in business, and the different technologies used in designing a mechanical arm.</a:t>
            </a:r>
          </a:p>
          <a:p>
            <a:pPr lvl="0"/>
            <a:r>
              <a:rPr lang="en-US" dirty="0"/>
              <a:t>References:</a:t>
            </a:r>
          </a:p>
          <a:p>
            <a:pPr lvl="0"/>
            <a:r>
              <a:rPr lang="en-US" dirty="0"/>
              <a:t>The Stabilizing Spoon: Self-stabilizing utensil to help people with impaired motor skills, by JOHAN ABRAHAMSSON and JOHAN DANMO.</a:t>
            </a:r>
          </a:p>
          <a:p>
            <a:pPr lvl="0"/>
            <a:r>
              <a:rPr lang="en-US" dirty="0"/>
              <a:t>Parkinson’s Tremor Stabilization Spoon by </a:t>
            </a:r>
            <a:r>
              <a:rPr lang="en-US" dirty="0" err="1"/>
              <a:t>Gifty</a:t>
            </a:r>
            <a:r>
              <a:rPr lang="en-US" dirty="0"/>
              <a:t> E B , Vandana M.</a:t>
            </a:r>
          </a:p>
          <a:p>
            <a:endParaRPr lang="en-US" dirty="0"/>
          </a:p>
        </p:txBody>
      </p:sp>
    </p:spTree>
    <p:extLst>
      <p:ext uri="{BB962C8B-B14F-4D97-AF65-F5344CB8AC3E}">
        <p14:creationId xmlns:p14="http://schemas.microsoft.com/office/powerpoint/2010/main" val="20077353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US" sz="5400" dirty="0"/>
              <a:t>Problem Statement</a:t>
            </a:r>
            <a:endParaRPr lang="en-IN" sz="5400" dirty="0"/>
          </a:p>
        </p:txBody>
      </p:sp>
      <p:sp>
        <p:nvSpPr>
          <p:cNvPr id="3" name="Content Placeholder 2"/>
          <p:cNvSpPr>
            <a:spLocks noGrp="1"/>
          </p:cNvSpPr>
          <p:nvPr>
            <p:ph idx="1"/>
          </p:nvPr>
        </p:nvSpPr>
        <p:spPr>
          <a:xfrm>
            <a:off x="443365" y="1834956"/>
            <a:ext cx="11215235" cy="4351338"/>
          </a:xfrm>
        </p:spPr>
        <p:txBody>
          <a:bodyPr>
            <a:normAutofit/>
          </a:bodyPr>
          <a:lstStyle/>
          <a:p>
            <a:pPr lvl="0"/>
            <a:r>
              <a:rPr lang="en-US" sz="2400" dirty="0"/>
              <a:t>The aim of the project is to make the machine more efficient whit high stability so that the food doesn’t spill.</a:t>
            </a:r>
          </a:p>
          <a:p>
            <a:pPr lvl="0"/>
            <a:r>
              <a:rPr lang="en-US" sz="2400" dirty="0"/>
              <a:t>It is necessary for it be easily usable as it will operated by patients or nurses.</a:t>
            </a:r>
          </a:p>
          <a:p>
            <a:pPr lvl="0"/>
            <a:r>
              <a:rPr lang="en-US" sz="2400" dirty="0"/>
              <a:t>We need to make a machine that can feed the said patient with no efforts needed that will pick the food and spoon feed it to the patient. With a low budget, the goal is to make a highly efficient prototype that consists mainly of a microcontroller and servo motors.</a:t>
            </a:r>
          </a:p>
          <a:p>
            <a:pPr lvl="0"/>
            <a:r>
              <a:rPr lang="en-US" sz="2400" dirty="0"/>
              <a:t>We need to learn all about Arduino or Raspberry Pi in order proceed with this project </a:t>
            </a:r>
          </a:p>
        </p:txBody>
      </p:sp>
    </p:spTree>
    <p:extLst>
      <p:ext uri="{BB962C8B-B14F-4D97-AF65-F5344CB8AC3E}">
        <p14:creationId xmlns:p14="http://schemas.microsoft.com/office/powerpoint/2010/main" val="37090545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US" sz="5400" dirty="0"/>
              <a:t>Objectives</a:t>
            </a:r>
            <a:endParaRPr lang="en-IN" sz="5400"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The objective of this project is to make a machine that can feed the said patient with no efforts needed that will pick the food and spoon feed it to the patient. With a low budget, the goal is to make a highly efficient prototype that consists mainly of a microcontroller and servo motors.</a:t>
            </a:r>
          </a:p>
          <a:p>
            <a:r>
              <a:rPr lang="en-US" dirty="0"/>
              <a:t>We are aiming to design a machine that is much more functional and easier for the patient to use. </a:t>
            </a:r>
          </a:p>
          <a:p>
            <a:endParaRPr lang="en-US" dirty="0"/>
          </a:p>
        </p:txBody>
      </p:sp>
    </p:spTree>
    <p:extLst>
      <p:ext uri="{BB962C8B-B14F-4D97-AF65-F5344CB8AC3E}">
        <p14:creationId xmlns:p14="http://schemas.microsoft.com/office/powerpoint/2010/main" val="12444217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258013"/>
            <a:ext cx="9720072" cy="1271719"/>
          </a:xfrm>
        </p:spPr>
        <p:txBody>
          <a:bodyPr>
            <a:normAutofit/>
          </a:bodyPr>
          <a:lstStyle/>
          <a:p>
            <a:r>
              <a:rPr lang="en-IN" sz="5400" dirty="0"/>
              <a:t>Proposed Solution</a:t>
            </a:r>
          </a:p>
        </p:txBody>
      </p:sp>
      <p:sp>
        <p:nvSpPr>
          <p:cNvPr id="3" name="Content Placeholder 2"/>
          <p:cNvSpPr>
            <a:spLocks noGrp="1"/>
          </p:cNvSpPr>
          <p:nvPr>
            <p:ph idx="1"/>
          </p:nvPr>
        </p:nvSpPr>
        <p:spPr/>
        <p:txBody>
          <a:bodyPr>
            <a:normAutofit/>
          </a:bodyPr>
          <a:lstStyle/>
          <a:p>
            <a:r>
              <a:rPr lang="en-US" dirty="0"/>
              <a:t>For solving this problem we are using Robotics and IOT to build a robotic arm, that operates using servo motors and stepper motors. A robotic arm will be needed, that should be made up of light material.</a:t>
            </a:r>
          </a:p>
          <a:p>
            <a:r>
              <a:rPr lang="en-US" dirty="0"/>
              <a:t>This arm has 4 degrees of freedom which could rotate in any direction and move to any point in the space in front of it.</a:t>
            </a:r>
          </a:p>
          <a:p>
            <a:r>
              <a:rPr lang="en-US" dirty="0"/>
              <a:t>The robotic arm should reach out to a bowl of food, pick the food up, and </a:t>
            </a:r>
            <a:r>
              <a:rPr lang="en-US" dirty="0" err="1"/>
              <a:t>and</a:t>
            </a:r>
            <a:r>
              <a:rPr lang="en-US" dirty="0"/>
              <a:t> deliver it to the patient’s mouth.</a:t>
            </a:r>
          </a:p>
          <a:p>
            <a:r>
              <a:rPr lang="en-US" dirty="0"/>
              <a:t>It will have an operating space in which the person’s mouth should be present.</a:t>
            </a:r>
          </a:p>
        </p:txBody>
      </p:sp>
    </p:spTree>
    <p:extLst>
      <p:ext uri="{BB962C8B-B14F-4D97-AF65-F5344CB8AC3E}">
        <p14:creationId xmlns:p14="http://schemas.microsoft.com/office/powerpoint/2010/main" val="261482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US" sz="5400" dirty="0"/>
              <a:t>About Existing Solution </a:t>
            </a:r>
            <a:endParaRPr lang="en-IN" sz="5400" dirty="0"/>
          </a:p>
        </p:txBody>
      </p:sp>
      <p:sp>
        <p:nvSpPr>
          <p:cNvPr id="3" name="Content Placeholder 2"/>
          <p:cNvSpPr>
            <a:spLocks noGrp="1"/>
          </p:cNvSpPr>
          <p:nvPr>
            <p:ph idx="1"/>
          </p:nvPr>
        </p:nvSpPr>
        <p:spPr>
          <a:xfrm>
            <a:off x="774263" y="2172178"/>
            <a:ext cx="10554574" cy="3636511"/>
          </a:xfrm>
        </p:spPr>
        <p:txBody>
          <a:bodyPr>
            <a:normAutofit/>
          </a:bodyPr>
          <a:lstStyle/>
          <a:p>
            <a:endParaRPr lang="en-US" sz="2000" dirty="0"/>
          </a:p>
          <a:p>
            <a:r>
              <a:rPr lang="en-US" sz="2000" dirty="0"/>
              <a:t>The technology that exist today for assisting Parkinson’s patients is self stabilizing spoon, that can be held in one hand and use it as normal spoon.</a:t>
            </a:r>
          </a:p>
          <a:p>
            <a:r>
              <a:rPr lang="en-US" sz="2000" dirty="0"/>
              <a:t>The spoon stabilizes itself when the patient shakes, thus making it easy for the person to eat food .</a:t>
            </a:r>
          </a:p>
          <a:p>
            <a:r>
              <a:rPr lang="en-US" sz="2000" dirty="0"/>
              <a:t>The pros and cons of existing technique is</a:t>
            </a:r>
          </a:p>
          <a:p>
            <a:endParaRPr lang="en-US" sz="2000" dirty="0"/>
          </a:p>
          <a:p>
            <a:endParaRPr lang="en-IN" sz="2000" dirty="0"/>
          </a:p>
          <a:p>
            <a:endParaRPr lang="en-US" sz="2000" dirty="0"/>
          </a:p>
          <a:p>
            <a:endParaRPr lang="en-US" sz="2000" dirty="0"/>
          </a:p>
        </p:txBody>
      </p:sp>
      <p:graphicFrame>
        <p:nvGraphicFramePr>
          <p:cNvPr id="8" name="Table 7">
            <a:extLst>
              <a:ext uri="{FF2B5EF4-FFF2-40B4-BE49-F238E27FC236}">
                <a16:creationId xmlns:a16="http://schemas.microsoft.com/office/drawing/2014/main" id="{2F32F0EA-A719-438E-AE42-350401F715C0}"/>
              </a:ext>
            </a:extLst>
          </p:cNvPr>
          <p:cNvGraphicFramePr>
            <a:graphicFrameLocks noGrp="1"/>
          </p:cNvGraphicFramePr>
          <p:nvPr>
            <p:extLst>
              <p:ext uri="{D42A27DB-BD31-4B8C-83A1-F6EECF244321}">
                <p14:modId xmlns:p14="http://schemas.microsoft.com/office/powerpoint/2010/main" val="4001884592"/>
              </p:ext>
            </p:extLst>
          </p:nvPr>
        </p:nvGraphicFramePr>
        <p:xfrm>
          <a:off x="1837659" y="4753649"/>
          <a:ext cx="8427782" cy="1055040"/>
        </p:xfrm>
        <a:graphic>
          <a:graphicData uri="http://schemas.openxmlformats.org/drawingml/2006/table">
            <a:tbl>
              <a:tblPr firstRow="1" firstCol="1" bandRow="1">
                <a:tableStyleId>{5C22544A-7EE6-4342-B048-85BDC9FD1C3A}</a:tableStyleId>
              </a:tblPr>
              <a:tblGrid>
                <a:gridCol w="4219676">
                  <a:extLst>
                    <a:ext uri="{9D8B030D-6E8A-4147-A177-3AD203B41FA5}">
                      <a16:colId xmlns:a16="http://schemas.microsoft.com/office/drawing/2014/main" val="2672043126"/>
                    </a:ext>
                  </a:extLst>
                </a:gridCol>
                <a:gridCol w="4208106">
                  <a:extLst>
                    <a:ext uri="{9D8B030D-6E8A-4147-A177-3AD203B41FA5}">
                      <a16:colId xmlns:a16="http://schemas.microsoft.com/office/drawing/2014/main" val="1118636900"/>
                    </a:ext>
                  </a:extLst>
                </a:gridCol>
              </a:tblGrid>
              <a:tr h="596242">
                <a:tc>
                  <a:txBody>
                    <a:bodyPr/>
                    <a:lstStyle/>
                    <a:p>
                      <a:pPr algn="ctr">
                        <a:lnSpc>
                          <a:spcPct val="106000"/>
                        </a:lnSpc>
                        <a:spcAft>
                          <a:spcPts val="0"/>
                        </a:spcAft>
                      </a:pPr>
                      <a:r>
                        <a:rPr lang="en-US" sz="1500" dirty="0">
                          <a:solidFill>
                            <a:schemeClr val="tx1"/>
                          </a:solidFill>
                          <a:effectLst/>
                        </a:rPr>
                        <a:t>Pros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38100" cmpd="sng">
                      <a:noFill/>
                    </a:lnB>
                  </a:tcPr>
                </a:tc>
                <a:tc>
                  <a:txBody>
                    <a:bodyPr/>
                    <a:lstStyle/>
                    <a:p>
                      <a:pPr algn="ctr">
                        <a:lnSpc>
                          <a:spcPct val="106000"/>
                        </a:lnSpc>
                        <a:spcAft>
                          <a:spcPts val="0"/>
                        </a:spcAft>
                      </a:pPr>
                      <a:r>
                        <a:rPr lang="en-US" sz="1500" dirty="0">
                          <a:solidFill>
                            <a:schemeClr val="tx1"/>
                          </a:solidFill>
                          <a:effectLst/>
                        </a:rPr>
                        <a:t>Cons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C6BB"/>
                    </a:solidFill>
                  </a:tcPr>
                </a:tc>
                <a:extLst>
                  <a:ext uri="{0D108BD9-81ED-4DB2-BD59-A6C34878D82A}">
                    <a16:rowId xmlns:a16="http://schemas.microsoft.com/office/drawing/2014/main" val="1164499633"/>
                  </a:ext>
                </a:extLst>
              </a:tr>
              <a:tr h="458798">
                <a:tc>
                  <a:txBody>
                    <a:bodyPr/>
                    <a:lstStyle/>
                    <a:p>
                      <a:pPr algn="ctr">
                        <a:lnSpc>
                          <a:spcPct val="106000"/>
                        </a:lnSpc>
                        <a:spcAft>
                          <a:spcPts val="0"/>
                        </a:spcAft>
                      </a:pPr>
                      <a:r>
                        <a:rPr lang="en-US" sz="1200" b="0" dirty="0">
                          <a:solidFill>
                            <a:schemeClr val="tx1"/>
                          </a:solidFill>
                          <a:effectLst/>
                        </a:rPr>
                        <a:t>It helps functionally challenged people to eat with more ease</a:t>
                      </a:r>
                      <a:endParaRPr lang="en-IN"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EAE7"/>
                    </a:solidFill>
                  </a:tcPr>
                </a:tc>
                <a:tc>
                  <a:txBody>
                    <a:bodyPr/>
                    <a:lstStyle/>
                    <a:p>
                      <a:pPr algn="ctr">
                        <a:lnSpc>
                          <a:spcPct val="106000"/>
                        </a:lnSpc>
                        <a:spcAft>
                          <a:spcPts val="0"/>
                        </a:spcAft>
                      </a:pPr>
                      <a:r>
                        <a:rPr lang="en-US" sz="1200" dirty="0">
                          <a:solidFill>
                            <a:schemeClr val="tx1"/>
                          </a:solidFill>
                          <a:effectLst/>
                        </a:rPr>
                        <a:t>The person has to hold the spoon in his hands that is still inefficient.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solidFill>
                      <a:srgbClr val="CBEAE7"/>
                    </a:solidFill>
                  </a:tcPr>
                </a:tc>
                <a:extLst>
                  <a:ext uri="{0D108BD9-81ED-4DB2-BD59-A6C34878D82A}">
                    <a16:rowId xmlns:a16="http://schemas.microsoft.com/office/drawing/2014/main" val="3581145570"/>
                  </a:ext>
                </a:extLst>
              </a:tr>
            </a:tbl>
          </a:graphicData>
        </a:graphic>
      </p:graphicFrame>
    </p:spTree>
    <p:extLst>
      <p:ext uri="{BB962C8B-B14F-4D97-AF65-F5344CB8AC3E}">
        <p14:creationId xmlns:p14="http://schemas.microsoft.com/office/powerpoint/2010/main" val="1735242603"/>
      </p:ext>
    </p:extLst>
  </p:cSld>
  <p:clrMapOvr>
    <a:masterClrMapping/>
  </p:clrMapOvr>
  <p:transition spd="slow">
    <p:push dir="u"/>
  </p:transition>
</p:sld>
</file>

<file path=ppt/theme/theme1.xml><?xml version="1.0" encoding="utf-8"?>
<a:theme xmlns:a="http://schemas.openxmlformats.org/drawingml/2006/main" name="TF66687569">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docProps/app.xml><?xml version="1.0" encoding="utf-8"?>
<Properties xmlns="http://schemas.openxmlformats.org/officeDocument/2006/extended-properties" xmlns:vt="http://schemas.openxmlformats.org/officeDocument/2006/docPropsVTypes">
  <Template/>
  <TotalTime>3340</TotalTime>
  <Words>1280</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Trade Gothic LT Pro</vt:lpstr>
      <vt:lpstr>Trebuchet MS</vt:lpstr>
      <vt:lpstr>Wingdings 3</vt:lpstr>
      <vt:lpstr>TF66687569</vt:lpstr>
      <vt:lpstr>IoT based Smart Assistance (Spoon) for Parkinson Patients    IOT, ROBOTICS, IMAGE DETECTION</vt:lpstr>
      <vt:lpstr>Contents</vt:lpstr>
      <vt:lpstr>Introduction</vt:lpstr>
      <vt:lpstr>Domain</vt:lpstr>
      <vt:lpstr>Literature Review</vt:lpstr>
      <vt:lpstr>Problem Statement</vt:lpstr>
      <vt:lpstr>Objectives</vt:lpstr>
      <vt:lpstr>Proposed Solution</vt:lpstr>
      <vt:lpstr>About Existing Solution </vt:lpstr>
      <vt:lpstr>PROCESS FLOW:</vt:lpstr>
      <vt:lpstr>Facilities required for proposed work: </vt:lpstr>
      <vt:lpstr>Methodology: </vt:lpstr>
      <vt:lpstr>Methodology: </vt:lpstr>
      <vt:lpstr>Methodology: </vt:lpstr>
      <vt:lpstr>Methodology: </vt:lpstr>
      <vt:lpstr>Methodology: </vt:lpstr>
      <vt:lpstr>Methodology: </vt:lpstr>
      <vt:lpstr>Project Timeline</vt:lpstr>
      <vt:lpstr>Future Scope</vt:lpstr>
      <vt:lpstr>Result</vt:lpstr>
      <vt:lpstr>Conclusion</vt:lpstr>
      <vt:lpstr>Thank You</vt:lpstr>
    </vt:vector>
  </TitlesOfParts>
  <Company>MUJ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Sentiment/Emtion Analysis</dc:title>
  <dc:creator>LAB112</dc:creator>
  <cp:lastModifiedBy>Wasim Ekram</cp:lastModifiedBy>
  <cp:revision>47</cp:revision>
  <dcterms:created xsi:type="dcterms:W3CDTF">2019-01-18T04:03:22Z</dcterms:created>
  <dcterms:modified xsi:type="dcterms:W3CDTF">2019-04-27T10:27:15Z</dcterms:modified>
</cp:coreProperties>
</file>