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9" r:id="rId1"/>
  </p:sldMasterIdLst>
  <p:sldIdLst>
    <p:sldId id="256" r:id="rId2"/>
    <p:sldId id="257" r:id="rId3"/>
    <p:sldId id="269" r:id="rId4"/>
    <p:sldId id="270" r:id="rId5"/>
    <p:sldId id="272" r:id="rId6"/>
    <p:sldId id="267" r:id="rId7"/>
    <p:sldId id="268" r:id="rId8"/>
    <p:sldId id="258" r:id="rId9"/>
    <p:sldId id="263" r:id="rId10"/>
    <p:sldId id="264" r:id="rId11"/>
    <p:sldId id="271" r:id="rId12"/>
    <p:sldId id="275" r:id="rId13"/>
    <p:sldId id="277" r:id="rId14"/>
    <p:sldId id="273" r:id="rId15"/>
    <p:sldId id="278" r:id="rId16"/>
    <p:sldId id="265" r:id="rId17"/>
    <p:sldId id="266"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EAE7"/>
    <a:srgbClr val="00C6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4D37BD-64B3-42FF-BB27-89CDEE199835}" type="datetimeFigureOut">
              <a:rPr lang="en-IN" smtClean="0"/>
              <a:t>25-02-2019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176887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4D37BD-64B3-42FF-BB27-89CDEE199835}" type="datetimeFigureOut">
              <a:rPr lang="en-IN" smtClean="0"/>
              <a:t>25-02-2019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283347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0E4D37BD-64B3-42FF-BB27-89CDEE199835}" type="datetimeFigureOut">
              <a:rPr lang="en-IN" smtClean="0"/>
              <a:t>25-02-2019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2036472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0E4D37BD-64B3-42FF-BB27-89CDEE199835}" type="datetimeFigureOut">
              <a:rPr lang="en-IN" smtClean="0"/>
              <a:t>25-02-2019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2197979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D37BD-64B3-42FF-BB27-89CDEE199835}" type="datetimeFigureOut">
              <a:rPr lang="en-IN" smtClean="0"/>
              <a:t>25-02-2019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3498923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D37BD-64B3-42FF-BB27-89CDEE199835}" type="datetimeFigureOut">
              <a:rPr lang="en-IN" smtClean="0"/>
              <a:t>25-02-2019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409191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D37BD-64B3-42FF-BB27-89CDEE199835}" type="datetimeFigureOut">
              <a:rPr lang="en-IN" smtClean="0"/>
              <a:t>25-02-2019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270552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D37BD-64B3-42FF-BB27-89CDEE199835}" type="datetimeFigureOut">
              <a:rPr lang="en-IN" smtClean="0"/>
              <a:t>25-02-2019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16647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4D37BD-64B3-42FF-BB27-89CDEE199835}" type="datetimeFigureOut">
              <a:rPr lang="en-IN" smtClean="0"/>
              <a:t>25-02-2019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18150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4D37BD-64B3-42FF-BB27-89CDEE199835}" type="datetimeFigureOut">
              <a:rPr lang="en-IN" smtClean="0"/>
              <a:t>25-02-2019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289228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D37BD-64B3-42FF-BB27-89CDEE199835}" type="datetimeFigureOut">
              <a:rPr lang="en-IN" smtClean="0"/>
              <a:t>25-02-2019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84529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D37BD-64B3-42FF-BB27-89CDEE199835}" type="datetimeFigureOut">
              <a:rPr lang="en-IN" smtClean="0"/>
              <a:t>25-02-2019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305678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4D37BD-64B3-42FF-BB27-89CDEE199835}" type="datetimeFigureOut">
              <a:rPr lang="en-IN" smtClean="0"/>
              <a:t>25-02-2019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426439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0E4D37BD-64B3-42FF-BB27-89CDEE199835}" type="datetimeFigureOut">
              <a:rPr lang="en-IN" smtClean="0"/>
              <a:t>25-02-2019</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243854B3-67CD-443E-B05D-A17C8713004E}" type="slidenum">
              <a:rPr lang="en-IN" smtClean="0"/>
              <a:t>‹#›</a:t>
            </a:fld>
            <a:endParaRPr lang="en-IN"/>
          </a:p>
        </p:txBody>
      </p:sp>
    </p:spTree>
    <p:extLst>
      <p:ext uri="{BB962C8B-B14F-4D97-AF65-F5344CB8AC3E}">
        <p14:creationId xmlns:p14="http://schemas.microsoft.com/office/powerpoint/2010/main" val="115232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E4D37BD-64B3-42FF-BB27-89CDEE199835}" type="datetimeFigureOut">
              <a:rPr lang="en-IN" smtClean="0"/>
              <a:t>25-02-2019</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43854B3-67CD-443E-B05D-A17C8713004E}" type="slidenum">
              <a:rPr lang="en-IN" smtClean="0"/>
              <a:t>‹#›</a:t>
            </a:fld>
            <a:endParaRPr lang="en-IN"/>
          </a:p>
        </p:txBody>
      </p:sp>
    </p:spTree>
    <p:extLst>
      <p:ext uri="{BB962C8B-B14F-4D97-AF65-F5344CB8AC3E}">
        <p14:creationId xmlns:p14="http://schemas.microsoft.com/office/powerpoint/2010/main" val="3426242718"/>
      </p:ext>
    </p:extLst>
  </p:cSld>
  <p:clrMap bg1="dk1" tx1="lt1" bg2="dk2" tx2="lt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IoT based Smart Assistance (Spoon) for Parkinson Patients</a:t>
            </a:r>
            <a:r>
              <a:rPr lang="en-US" sz="1200" dirty="0"/>
              <a:t> </a:t>
            </a:r>
            <a:r>
              <a:rPr lang="en-US" sz="100" dirty="0"/>
              <a:t> </a:t>
            </a:r>
            <a:br>
              <a:rPr lang="en-US" sz="100" dirty="0"/>
            </a:br>
            <a:br>
              <a:rPr lang="en-IN" dirty="0"/>
            </a:br>
            <a:r>
              <a:rPr lang="en-US" sz="1800" dirty="0">
                <a:latin typeface="+mn-lt"/>
                <a:ea typeface="+mn-ea"/>
                <a:cs typeface="+mn-cs"/>
              </a:rPr>
              <a:t>IOT, ROBOTICS, IMAGE DETECTION</a:t>
            </a:r>
            <a:endParaRPr lang="en-IN" sz="1800" dirty="0">
              <a:latin typeface="+mn-lt"/>
              <a:ea typeface="+mn-ea"/>
              <a:cs typeface="+mn-cs"/>
            </a:endParaRPr>
          </a:p>
        </p:txBody>
      </p:sp>
      <p:sp>
        <p:nvSpPr>
          <p:cNvPr id="3" name="Subtitle 2"/>
          <p:cNvSpPr>
            <a:spLocks noGrp="1"/>
          </p:cNvSpPr>
          <p:nvPr>
            <p:ph type="subTitle" idx="1"/>
          </p:nvPr>
        </p:nvSpPr>
        <p:spPr>
          <a:xfrm>
            <a:off x="7865707" y="4960137"/>
            <a:ext cx="4148102" cy="1463040"/>
          </a:xfrm>
        </p:spPr>
        <p:txBody>
          <a:bodyPr>
            <a:normAutofit/>
          </a:bodyPr>
          <a:lstStyle/>
          <a:p>
            <a:r>
              <a:rPr lang="en-US" dirty="0"/>
              <a:t>VIVEK RAJ - 169105217</a:t>
            </a:r>
          </a:p>
          <a:p>
            <a:r>
              <a:rPr lang="en-US" dirty="0"/>
              <a:t>WASIM -169105218</a:t>
            </a:r>
          </a:p>
          <a:p>
            <a:r>
              <a:rPr lang="en-IN" dirty="0"/>
              <a:t>UNDER ANUBHA PARASHAR MAAM</a:t>
            </a:r>
          </a:p>
        </p:txBody>
      </p:sp>
    </p:spTree>
    <p:extLst>
      <p:ext uri="{BB962C8B-B14F-4D97-AF65-F5344CB8AC3E}">
        <p14:creationId xmlns:p14="http://schemas.microsoft.com/office/powerpoint/2010/main" val="3365715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986146"/>
            <a:ext cx="9720072" cy="1271719"/>
          </a:xfrm>
        </p:spPr>
        <p:txBody>
          <a:bodyPr>
            <a:normAutofit fontScale="90000"/>
          </a:bodyPr>
          <a:lstStyle/>
          <a:p>
            <a:r>
              <a:rPr lang="en-US" dirty="0"/>
              <a:t>Methodology:</a:t>
            </a:r>
            <a:br>
              <a:rPr lang="en-IN" dirty="0"/>
            </a:br>
            <a:endParaRPr lang="en-IN" dirty="0"/>
          </a:p>
        </p:txBody>
      </p:sp>
      <p:sp>
        <p:nvSpPr>
          <p:cNvPr id="3" name="Content Placeholder 2"/>
          <p:cNvSpPr>
            <a:spLocks noGrp="1"/>
          </p:cNvSpPr>
          <p:nvPr>
            <p:ph idx="1"/>
          </p:nvPr>
        </p:nvSpPr>
        <p:spPr/>
        <p:txBody>
          <a:bodyPr>
            <a:normAutofit/>
          </a:bodyPr>
          <a:lstStyle/>
          <a:p>
            <a:pPr lvl="0"/>
            <a:r>
              <a:rPr lang="en-US" dirty="0"/>
              <a:t>Deciding on all the small tasks the machine should be able to perform.</a:t>
            </a:r>
          </a:p>
          <a:p>
            <a:pPr lvl="1"/>
            <a:r>
              <a:rPr lang="en-US" dirty="0"/>
              <a:t>To avoid change in the number of components or the type of components, the working of the robot was divided into a group of smaller functions.</a:t>
            </a:r>
          </a:p>
          <a:p>
            <a:pPr lvl="1"/>
            <a:r>
              <a:rPr lang="en-US" dirty="0"/>
              <a:t>The number, sizes, and type of components were carefully decided upon, so that minimum changes happen in requirements, while building the model</a:t>
            </a:r>
          </a:p>
          <a:p>
            <a:pPr lvl="0"/>
            <a:r>
              <a:rPr lang="en-US" dirty="0"/>
              <a:t>Obtaining all the hardware required for the project.</a:t>
            </a:r>
          </a:p>
          <a:p>
            <a:pPr lvl="1"/>
            <a:r>
              <a:rPr lang="en-IN" dirty="0"/>
              <a:t>Some of the components that were needed for our project were obtained from the IOT lab of our college.</a:t>
            </a:r>
          </a:p>
          <a:p>
            <a:pPr lvl="1"/>
            <a:r>
              <a:rPr lang="en-IN" dirty="0"/>
              <a:t>The rest of the components that were unavailable were bought from online stores and hardware shops </a:t>
            </a:r>
          </a:p>
        </p:txBody>
      </p:sp>
    </p:spTree>
    <p:extLst>
      <p:ext uri="{BB962C8B-B14F-4D97-AF65-F5344CB8AC3E}">
        <p14:creationId xmlns:p14="http://schemas.microsoft.com/office/powerpoint/2010/main" val="184806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986146"/>
            <a:ext cx="9720072" cy="1271719"/>
          </a:xfrm>
        </p:spPr>
        <p:txBody>
          <a:bodyPr>
            <a:normAutofit fontScale="90000"/>
          </a:bodyPr>
          <a:lstStyle/>
          <a:p>
            <a:r>
              <a:rPr lang="en-US" dirty="0"/>
              <a:t>Methodology:</a:t>
            </a:r>
            <a:br>
              <a:rPr lang="en-IN" dirty="0"/>
            </a:br>
            <a:endParaRPr lang="en-IN" dirty="0"/>
          </a:p>
        </p:txBody>
      </p:sp>
      <p:sp>
        <p:nvSpPr>
          <p:cNvPr id="3" name="Content Placeholder 2"/>
          <p:cNvSpPr>
            <a:spLocks noGrp="1"/>
          </p:cNvSpPr>
          <p:nvPr>
            <p:ph idx="1"/>
          </p:nvPr>
        </p:nvSpPr>
        <p:spPr>
          <a:xfrm>
            <a:off x="538654" y="2257865"/>
            <a:ext cx="10554574" cy="1271719"/>
          </a:xfrm>
        </p:spPr>
        <p:txBody>
          <a:bodyPr>
            <a:normAutofit fontScale="92500" lnSpcReduction="10000"/>
          </a:bodyPr>
          <a:lstStyle/>
          <a:p>
            <a:pPr lvl="0"/>
            <a:r>
              <a:rPr lang="en-US" dirty="0"/>
              <a:t>Building the working model with all the motors attached.</a:t>
            </a:r>
          </a:p>
          <a:p>
            <a:pPr lvl="1"/>
            <a:r>
              <a:rPr lang="en-US" dirty="0"/>
              <a:t>A simple model was initially made to test the strength and the functions of a servo motor.</a:t>
            </a:r>
          </a:p>
          <a:p>
            <a:pPr lvl="1"/>
            <a:r>
              <a:rPr lang="en-IN" dirty="0"/>
              <a:t>Then a model of a robotic arm was selected, and the necessary changes were decided upon, that will be designed.</a:t>
            </a:r>
            <a:endParaRPr lang="en-US" dirty="0"/>
          </a:p>
          <a:p>
            <a:pPr marL="457200" lvl="1" indent="0">
              <a:buNone/>
            </a:pPr>
            <a:endParaRPr lang="en-US" dirty="0"/>
          </a:p>
        </p:txBody>
      </p:sp>
      <p:pic>
        <p:nvPicPr>
          <p:cNvPr id="5" name="Picture 4">
            <a:extLst>
              <a:ext uri="{FF2B5EF4-FFF2-40B4-BE49-F238E27FC236}">
                <a16:creationId xmlns:a16="http://schemas.microsoft.com/office/drawing/2014/main" id="{8E85382B-4DE6-44EC-BAF6-AC1A40AB0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818" y="3325130"/>
            <a:ext cx="4349480" cy="3262110"/>
          </a:xfrm>
          <a:prstGeom prst="rect">
            <a:avLst/>
          </a:prstGeom>
        </p:spPr>
      </p:pic>
    </p:spTree>
    <p:extLst>
      <p:ext uri="{BB962C8B-B14F-4D97-AF65-F5344CB8AC3E}">
        <p14:creationId xmlns:p14="http://schemas.microsoft.com/office/powerpoint/2010/main" val="211561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986146"/>
            <a:ext cx="9720072" cy="1271719"/>
          </a:xfrm>
        </p:spPr>
        <p:txBody>
          <a:bodyPr>
            <a:normAutofit fontScale="90000"/>
          </a:bodyPr>
          <a:lstStyle/>
          <a:p>
            <a:r>
              <a:rPr lang="en-US" dirty="0"/>
              <a:t>Methodology:</a:t>
            </a:r>
            <a:br>
              <a:rPr lang="en-IN" dirty="0"/>
            </a:br>
            <a:endParaRPr lang="en-IN" dirty="0"/>
          </a:p>
        </p:txBody>
      </p:sp>
      <p:sp>
        <p:nvSpPr>
          <p:cNvPr id="3" name="Content Placeholder 2"/>
          <p:cNvSpPr>
            <a:spLocks noGrp="1"/>
          </p:cNvSpPr>
          <p:nvPr>
            <p:ph idx="1"/>
          </p:nvPr>
        </p:nvSpPr>
        <p:spPr>
          <a:xfrm>
            <a:off x="613299" y="2030069"/>
            <a:ext cx="10554574" cy="1014688"/>
          </a:xfrm>
        </p:spPr>
        <p:txBody>
          <a:bodyPr>
            <a:normAutofit lnSpcReduction="10000"/>
          </a:bodyPr>
          <a:lstStyle/>
          <a:p>
            <a:pPr marL="0" lvl="0" indent="0">
              <a:buNone/>
            </a:pPr>
            <a:endParaRPr lang="en-US" dirty="0"/>
          </a:p>
          <a:p>
            <a:pPr lvl="1"/>
            <a:r>
              <a:rPr lang="en-US" dirty="0"/>
              <a:t>The pre- selected 3D model was bought from an online store, and the robotic arm was assembled.</a:t>
            </a:r>
          </a:p>
          <a:p>
            <a:pPr lvl="0"/>
            <a:endParaRPr lang="en-US" dirty="0"/>
          </a:p>
        </p:txBody>
      </p:sp>
      <p:pic>
        <p:nvPicPr>
          <p:cNvPr id="7" name="Picture 6">
            <a:extLst>
              <a:ext uri="{FF2B5EF4-FFF2-40B4-BE49-F238E27FC236}">
                <a16:creationId xmlns:a16="http://schemas.microsoft.com/office/drawing/2014/main" id="{BE800F1C-67C7-41C6-A26A-E171EC5DA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07" y="2759512"/>
            <a:ext cx="3345206" cy="3923390"/>
          </a:xfrm>
          <a:prstGeom prst="rect">
            <a:avLst/>
          </a:prstGeom>
        </p:spPr>
      </p:pic>
    </p:spTree>
    <p:extLst>
      <p:ext uri="{BB962C8B-B14F-4D97-AF65-F5344CB8AC3E}">
        <p14:creationId xmlns:p14="http://schemas.microsoft.com/office/powerpoint/2010/main" val="281723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986146"/>
            <a:ext cx="9720072" cy="1271719"/>
          </a:xfrm>
        </p:spPr>
        <p:txBody>
          <a:bodyPr>
            <a:normAutofit fontScale="90000"/>
          </a:bodyPr>
          <a:lstStyle/>
          <a:p>
            <a:r>
              <a:rPr lang="en-US" dirty="0"/>
              <a:t>Methodology:</a:t>
            </a:r>
            <a:br>
              <a:rPr lang="en-IN" dirty="0"/>
            </a:br>
            <a:endParaRPr lang="en-IN" dirty="0"/>
          </a:p>
        </p:txBody>
      </p:sp>
      <p:sp>
        <p:nvSpPr>
          <p:cNvPr id="3" name="Content Placeholder 2"/>
          <p:cNvSpPr>
            <a:spLocks noGrp="1"/>
          </p:cNvSpPr>
          <p:nvPr>
            <p:ph idx="1"/>
          </p:nvPr>
        </p:nvSpPr>
        <p:spPr>
          <a:xfrm>
            <a:off x="818712" y="2222288"/>
            <a:ext cx="10554574" cy="1271720"/>
          </a:xfrm>
        </p:spPr>
        <p:txBody>
          <a:bodyPr>
            <a:normAutofit/>
          </a:bodyPr>
          <a:lstStyle/>
          <a:p>
            <a:pPr lvl="1"/>
            <a:r>
              <a:rPr lang="en-US" dirty="0"/>
              <a:t>The required number of servo motors were attached to the model, so that the robot can perform every kind of movement. </a:t>
            </a:r>
          </a:p>
          <a:p>
            <a:pPr lvl="0"/>
            <a:endParaRPr lang="en-US" dirty="0"/>
          </a:p>
        </p:txBody>
      </p:sp>
      <p:pic>
        <p:nvPicPr>
          <p:cNvPr id="5" name="Picture 4">
            <a:extLst>
              <a:ext uri="{FF2B5EF4-FFF2-40B4-BE49-F238E27FC236}">
                <a16:creationId xmlns:a16="http://schemas.microsoft.com/office/drawing/2014/main" id="{FCE9B4AF-4940-4157-ACF6-2D43B81D1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103730"/>
            <a:ext cx="6151123" cy="3460007"/>
          </a:xfrm>
          <a:prstGeom prst="rect">
            <a:avLst/>
          </a:prstGeom>
        </p:spPr>
      </p:pic>
    </p:spTree>
    <p:extLst>
      <p:ext uri="{BB962C8B-B14F-4D97-AF65-F5344CB8AC3E}">
        <p14:creationId xmlns:p14="http://schemas.microsoft.com/office/powerpoint/2010/main" val="611694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986146"/>
            <a:ext cx="9720072" cy="1271719"/>
          </a:xfrm>
        </p:spPr>
        <p:txBody>
          <a:bodyPr>
            <a:normAutofit fontScale="90000"/>
          </a:bodyPr>
          <a:lstStyle/>
          <a:p>
            <a:r>
              <a:rPr lang="en-US" dirty="0"/>
              <a:t>Methodology:</a:t>
            </a:r>
            <a:br>
              <a:rPr lang="en-IN" dirty="0"/>
            </a:br>
            <a:endParaRPr lang="en-IN" dirty="0"/>
          </a:p>
        </p:txBody>
      </p:sp>
      <p:sp>
        <p:nvSpPr>
          <p:cNvPr id="3" name="Content Placeholder 2"/>
          <p:cNvSpPr>
            <a:spLocks noGrp="1"/>
          </p:cNvSpPr>
          <p:nvPr>
            <p:ph idx="1"/>
          </p:nvPr>
        </p:nvSpPr>
        <p:spPr>
          <a:xfrm>
            <a:off x="818712" y="2222287"/>
            <a:ext cx="10554574" cy="1026751"/>
          </a:xfrm>
        </p:spPr>
        <p:txBody>
          <a:bodyPr>
            <a:normAutofit lnSpcReduction="10000"/>
          </a:bodyPr>
          <a:lstStyle/>
          <a:p>
            <a:pPr lvl="0"/>
            <a:r>
              <a:rPr lang="en-US" dirty="0"/>
              <a:t>Coding the different small tasks on different motors one by one .</a:t>
            </a:r>
          </a:p>
          <a:p>
            <a:pPr lvl="0"/>
            <a:r>
              <a:rPr lang="en-US" dirty="0"/>
              <a:t>The way of connecting a raspberry pi to a phone was established so that the model can be controlled wirelessly.</a:t>
            </a:r>
          </a:p>
        </p:txBody>
      </p:sp>
      <p:pic>
        <p:nvPicPr>
          <p:cNvPr id="5" name="Picture 4">
            <a:extLst>
              <a:ext uri="{FF2B5EF4-FFF2-40B4-BE49-F238E27FC236}">
                <a16:creationId xmlns:a16="http://schemas.microsoft.com/office/drawing/2014/main" id="{785F3332-3783-4CF9-A766-F5108F27F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82" y="3249038"/>
            <a:ext cx="5627077" cy="3429000"/>
          </a:xfrm>
          <a:prstGeom prst="rect">
            <a:avLst/>
          </a:prstGeom>
        </p:spPr>
      </p:pic>
    </p:spTree>
    <p:extLst>
      <p:ext uri="{BB962C8B-B14F-4D97-AF65-F5344CB8AC3E}">
        <p14:creationId xmlns:p14="http://schemas.microsoft.com/office/powerpoint/2010/main" val="2462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986146"/>
            <a:ext cx="9720072" cy="1271719"/>
          </a:xfrm>
        </p:spPr>
        <p:txBody>
          <a:bodyPr>
            <a:normAutofit fontScale="90000"/>
          </a:bodyPr>
          <a:lstStyle/>
          <a:p>
            <a:r>
              <a:rPr lang="en-US" dirty="0"/>
              <a:t>Methodology:</a:t>
            </a:r>
            <a:br>
              <a:rPr lang="en-IN" dirty="0"/>
            </a:br>
            <a:endParaRPr lang="en-IN" dirty="0"/>
          </a:p>
        </p:txBody>
      </p:sp>
      <p:sp>
        <p:nvSpPr>
          <p:cNvPr id="3" name="Content Placeholder 2"/>
          <p:cNvSpPr>
            <a:spLocks noGrp="1"/>
          </p:cNvSpPr>
          <p:nvPr>
            <p:ph idx="1"/>
          </p:nvPr>
        </p:nvSpPr>
        <p:spPr/>
        <p:txBody>
          <a:bodyPr>
            <a:normAutofit/>
          </a:bodyPr>
          <a:lstStyle/>
          <a:p>
            <a:pPr marL="0" lvl="0" indent="0">
              <a:buNone/>
            </a:pPr>
            <a:r>
              <a:rPr lang="en-US" dirty="0"/>
              <a:t>	The further work to be done is:</a:t>
            </a:r>
          </a:p>
          <a:p>
            <a:pPr marL="0" lvl="0" indent="0">
              <a:buNone/>
            </a:pPr>
            <a:endParaRPr lang="en-US" dirty="0"/>
          </a:p>
          <a:p>
            <a:pPr lvl="0"/>
            <a:r>
              <a:rPr lang="en-US" dirty="0"/>
              <a:t>A 3D design of the front end the robotic model is to be finished and get it printed from a 3D printer.</a:t>
            </a:r>
          </a:p>
          <a:p>
            <a:pPr lvl="0"/>
            <a:r>
              <a:rPr lang="en-US" dirty="0"/>
              <a:t>The servo motors are to be coded in such a way that they can work simultaneously.</a:t>
            </a:r>
          </a:p>
          <a:p>
            <a:pPr lvl="0"/>
            <a:r>
              <a:rPr lang="en-US" dirty="0"/>
              <a:t>Coding the machine to pick the food from the bowl and slowly feed it to the person.</a:t>
            </a:r>
            <a:endParaRPr lang="en-IN" dirty="0"/>
          </a:p>
        </p:txBody>
      </p:sp>
    </p:spTree>
    <p:extLst>
      <p:ext uri="{BB962C8B-B14F-4D97-AF65-F5344CB8AC3E}">
        <p14:creationId xmlns:p14="http://schemas.microsoft.com/office/powerpoint/2010/main" val="408831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986146"/>
            <a:ext cx="9720072" cy="1271719"/>
          </a:xfrm>
        </p:spPr>
        <p:txBody>
          <a:bodyPr>
            <a:normAutofit fontScale="90000"/>
          </a:bodyPr>
          <a:lstStyle/>
          <a:p>
            <a:r>
              <a:rPr lang="en-US" dirty="0"/>
              <a:t>Facilities required for proposed work:</a:t>
            </a:r>
            <a:br>
              <a:rPr lang="en-IN" dirty="0"/>
            </a:br>
            <a:endParaRPr lang="en-IN" dirty="0"/>
          </a:p>
        </p:txBody>
      </p:sp>
      <p:sp>
        <p:nvSpPr>
          <p:cNvPr id="3" name="Content Placeholder 2"/>
          <p:cNvSpPr>
            <a:spLocks noGrp="1"/>
          </p:cNvSpPr>
          <p:nvPr>
            <p:ph idx="1"/>
          </p:nvPr>
        </p:nvSpPr>
        <p:spPr/>
        <p:txBody>
          <a:bodyPr>
            <a:normAutofit/>
          </a:bodyPr>
          <a:lstStyle/>
          <a:p>
            <a:pPr lvl="1"/>
            <a:r>
              <a:rPr lang="en-IN" dirty="0"/>
              <a:t>Raspberry Pi</a:t>
            </a:r>
            <a:endParaRPr lang="en-IN" sz="1400" dirty="0"/>
          </a:p>
          <a:p>
            <a:pPr lvl="1"/>
            <a:r>
              <a:rPr lang="en-IN" dirty="0"/>
              <a:t>Servo Motors</a:t>
            </a:r>
            <a:endParaRPr lang="en-IN" sz="1400" dirty="0"/>
          </a:p>
          <a:p>
            <a:pPr lvl="1"/>
            <a:r>
              <a:rPr lang="en-IN" dirty="0"/>
              <a:t>Stepper motor</a:t>
            </a:r>
            <a:endParaRPr lang="en-IN" sz="1400" dirty="0"/>
          </a:p>
          <a:p>
            <a:pPr lvl="1"/>
            <a:r>
              <a:rPr lang="en-IN" dirty="0"/>
              <a:t>Robotic arm</a:t>
            </a:r>
            <a:endParaRPr lang="en-IN" sz="1400" dirty="0"/>
          </a:p>
          <a:p>
            <a:pPr lvl="1"/>
            <a:r>
              <a:rPr lang="en-IN" dirty="0"/>
              <a:t>Breadboard</a:t>
            </a:r>
            <a:endParaRPr lang="en-IN" sz="1400" dirty="0"/>
          </a:p>
          <a:p>
            <a:pPr lvl="1"/>
            <a:r>
              <a:rPr lang="en-IN" dirty="0"/>
              <a:t>Jumper Cables</a:t>
            </a:r>
            <a:endParaRPr lang="en-IN" sz="1400" dirty="0"/>
          </a:p>
          <a:p>
            <a:pPr lvl="1"/>
            <a:r>
              <a:rPr lang="en-IN" dirty="0"/>
              <a:t>Other modules like camera module, microphone, motor driver, proximity sensor</a:t>
            </a:r>
            <a:endParaRPr lang="en-IN" sz="1400" dirty="0"/>
          </a:p>
        </p:txBody>
      </p:sp>
    </p:spTree>
    <p:extLst>
      <p:ext uri="{BB962C8B-B14F-4D97-AF65-F5344CB8AC3E}">
        <p14:creationId xmlns:p14="http://schemas.microsoft.com/office/powerpoint/2010/main" val="393453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986146"/>
            <a:ext cx="9720072" cy="1271719"/>
          </a:xfrm>
        </p:spPr>
        <p:txBody>
          <a:bodyPr>
            <a:normAutofit fontScale="90000"/>
          </a:bodyPr>
          <a:lstStyle/>
          <a:p>
            <a:r>
              <a:rPr lang="en-US" dirty="0"/>
              <a:t>Work Schedule</a:t>
            </a:r>
            <a:br>
              <a:rPr lang="en-US" dirty="0"/>
            </a:br>
            <a:endParaRPr lang="en-IN" dirty="0"/>
          </a:p>
        </p:txBody>
      </p:sp>
      <p:pic>
        <p:nvPicPr>
          <p:cNvPr id="6" name="Content Placeholder 5">
            <a:extLst>
              <a:ext uri="{FF2B5EF4-FFF2-40B4-BE49-F238E27FC236}">
                <a16:creationId xmlns:a16="http://schemas.microsoft.com/office/drawing/2014/main" id="{FA9577DF-3340-4396-9636-58EB79BBB0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771775"/>
            <a:ext cx="9923714" cy="3524410"/>
          </a:xfrm>
        </p:spPr>
      </p:pic>
    </p:spTree>
    <p:extLst>
      <p:ext uri="{BB962C8B-B14F-4D97-AF65-F5344CB8AC3E}">
        <p14:creationId xmlns:p14="http://schemas.microsoft.com/office/powerpoint/2010/main" val="441041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Timeline</a:t>
            </a:r>
            <a:endParaRPr lang="en-IN" dirty="0"/>
          </a:p>
        </p:txBody>
      </p:sp>
      <p:pic>
        <p:nvPicPr>
          <p:cNvPr id="5" name="Content Placeholder 4">
            <a:extLst>
              <a:ext uri="{FF2B5EF4-FFF2-40B4-BE49-F238E27FC236}">
                <a16:creationId xmlns:a16="http://schemas.microsoft.com/office/drawing/2014/main" id="{4EAEB1D8-5387-4BFB-9D97-F0FCE1E3CD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614" y="2222500"/>
            <a:ext cx="10004820" cy="4388310"/>
          </a:xfrm>
        </p:spPr>
      </p:pic>
    </p:spTree>
    <p:extLst>
      <p:ext uri="{BB962C8B-B14F-4D97-AF65-F5344CB8AC3E}">
        <p14:creationId xmlns:p14="http://schemas.microsoft.com/office/powerpoint/2010/main" val="154623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a:xfrm>
            <a:off x="818712" y="2222287"/>
            <a:ext cx="10554574" cy="4188525"/>
          </a:xfrm>
        </p:spPr>
        <p:txBody>
          <a:bodyPr>
            <a:normAutofit fontScale="92500" lnSpcReduction="20000"/>
          </a:bodyPr>
          <a:lstStyle/>
          <a:p>
            <a:r>
              <a:rPr lang="en-US" dirty="0"/>
              <a:t>1. Contents </a:t>
            </a:r>
          </a:p>
          <a:p>
            <a:r>
              <a:rPr lang="en-US" dirty="0"/>
              <a:t>2. Introduction </a:t>
            </a:r>
          </a:p>
          <a:p>
            <a:r>
              <a:rPr lang="en-US" dirty="0"/>
              <a:t>3.Domain</a:t>
            </a:r>
          </a:p>
          <a:p>
            <a:r>
              <a:rPr lang="en-US" dirty="0"/>
              <a:t>4. Literature review </a:t>
            </a:r>
          </a:p>
          <a:p>
            <a:r>
              <a:rPr lang="en-US" dirty="0"/>
              <a:t>5. Problem statement </a:t>
            </a:r>
          </a:p>
          <a:p>
            <a:r>
              <a:rPr lang="en-US" dirty="0"/>
              <a:t>6. Objectives</a:t>
            </a:r>
          </a:p>
          <a:p>
            <a:r>
              <a:rPr lang="en-US" dirty="0"/>
              <a:t>7. Proposed solution </a:t>
            </a:r>
          </a:p>
          <a:p>
            <a:r>
              <a:rPr lang="en-US" dirty="0"/>
              <a:t>8.About Existing Solution</a:t>
            </a:r>
          </a:p>
          <a:p>
            <a:r>
              <a:rPr lang="en-US" dirty="0"/>
              <a:t>9. Methodology  </a:t>
            </a:r>
          </a:p>
          <a:p>
            <a:r>
              <a:rPr lang="en-US" dirty="0"/>
              <a:t>10. Facilities Required for proposed work.</a:t>
            </a:r>
          </a:p>
          <a:p>
            <a:r>
              <a:rPr lang="en-US" dirty="0"/>
              <a:t>11. Work Schedule</a:t>
            </a:r>
          </a:p>
          <a:p>
            <a:r>
              <a:rPr lang="en-US" dirty="0"/>
              <a:t>11. Time line</a:t>
            </a:r>
            <a:endParaRPr lang="en-IN" dirty="0"/>
          </a:p>
        </p:txBody>
      </p:sp>
    </p:spTree>
    <p:extLst>
      <p:ext uri="{BB962C8B-B14F-4D97-AF65-F5344CB8AC3E}">
        <p14:creationId xmlns:p14="http://schemas.microsoft.com/office/powerpoint/2010/main" val="11416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a:xfrm>
            <a:off x="818712" y="2222287"/>
            <a:ext cx="10554574" cy="3973240"/>
          </a:xfrm>
        </p:spPr>
        <p:txBody>
          <a:bodyPr>
            <a:normAutofit/>
          </a:bodyPr>
          <a:lstStyle/>
          <a:p>
            <a:r>
              <a:rPr lang="en-US" dirty="0"/>
              <a:t>Robotics is a broad topic which can include mechanical devices, sometimes resembling humans, or software entities. Generally such ‘robots’ can be set to perform one or more specific tasks.</a:t>
            </a:r>
          </a:p>
          <a:p>
            <a:r>
              <a:rPr lang="en-US" dirty="0"/>
              <a:t>IoT is not a technology its an ecosystem of all kind of technology in a connected world for efficient use of resources, easing human work and reducing losses because of human errors. The reason why IoT is trending is because of the ability of this technology to affect lives of individuals at the ground level</a:t>
            </a:r>
          </a:p>
          <a:p>
            <a:r>
              <a:rPr lang="en-US" dirty="0"/>
              <a:t>With today’s technology, people with Parkinson’s disease can, with a device on their wrist, be able to draw pictures. And such stabilizing techniques have been used to make stabilizing spoons to assist people who need assistance during their eating process.</a:t>
            </a:r>
          </a:p>
          <a:p>
            <a:r>
              <a:rPr lang="en-US" dirty="0"/>
              <a:t>But by using Robotics, we aim to make the solution much more functional.</a:t>
            </a:r>
            <a:endParaRPr lang="en-IN" dirty="0"/>
          </a:p>
          <a:p>
            <a:endParaRPr lang="en-US" dirty="0"/>
          </a:p>
        </p:txBody>
      </p:sp>
    </p:spTree>
    <p:extLst>
      <p:ext uri="{BB962C8B-B14F-4D97-AF65-F5344CB8AC3E}">
        <p14:creationId xmlns:p14="http://schemas.microsoft.com/office/powerpoint/2010/main" val="424915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a:t>
            </a:r>
            <a:endParaRPr lang="en-IN" dirty="0"/>
          </a:p>
        </p:txBody>
      </p:sp>
      <p:sp>
        <p:nvSpPr>
          <p:cNvPr id="3" name="Content Placeholder 2"/>
          <p:cNvSpPr>
            <a:spLocks noGrp="1"/>
          </p:cNvSpPr>
          <p:nvPr>
            <p:ph idx="1"/>
          </p:nvPr>
        </p:nvSpPr>
        <p:spPr/>
        <p:txBody>
          <a:bodyPr>
            <a:normAutofit/>
          </a:bodyPr>
          <a:lstStyle/>
          <a:p>
            <a:r>
              <a:rPr lang="en-US" dirty="0"/>
              <a:t>Domain of the topic selected is </a:t>
            </a:r>
            <a:r>
              <a:rPr lang="en-US" u="sng" dirty="0"/>
              <a:t>Robotics and IOT.</a:t>
            </a:r>
            <a:r>
              <a:rPr lang="en-US" dirty="0"/>
              <a:t> We selected this project because we wanted to help people with impaired motor skills by assisting them in their day to day struggle.</a:t>
            </a:r>
          </a:p>
          <a:p>
            <a:r>
              <a:rPr lang="en-US" dirty="0"/>
              <a:t>There is no cure for Parkinson’s disease and having to suffer from it for the rest of their life is troublesome. We aim to provide them an additional hand which will aid by feeding them. This will done by detecting where the patient's mouth is and maneuvering to that exact point. </a:t>
            </a:r>
            <a:endParaRPr lang="en-IN" dirty="0"/>
          </a:p>
        </p:txBody>
      </p:sp>
    </p:spTree>
    <p:extLst>
      <p:ext uri="{BB962C8B-B14F-4D97-AF65-F5344CB8AC3E}">
        <p14:creationId xmlns:p14="http://schemas.microsoft.com/office/powerpoint/2010/main" val="290156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sp>
        <p:nvSpPr>
          <p:cNvPr id="3" name="Content Placeholder 2"/>
          <p:cNvSpPr>
            <a:spLocks noGrp="1"/>
          </p:cNvSpPr>
          <p:nvPr>
            <p:ph idx="1"/>
          </p:nvPr>
        </p:nvSpPr>
        <p:spPr/>
        <p:txBody>
          <a:bodyPr>
            <a:normAutofit/>
          </a:bodyPr>
          <a:lstStyle/>
          <a:p>
            <a:r>
              <a:rPr lang="en-US" dirty="0"/>
              <a:t>The chapter presents a background on the importance of robotics in real life, assistance in daily workload, the importance of creativity and entrepreneurship in business, and the different technologies used in designing a mechanical arm.</a:t>
            </a:r>
            <a:endParaRPr lang="en-IN" dirty="0"/>
          </a:p>
        </p:txBody>
      </p:sp>
    </p:spTree>
    <p:extLst>
      <p:ext uri="{BB962C8B-B14F-4D97-AF65-F5344CB8AC3E}">
        <p14:creationId xmlns:p14="http://schemas.microsoft.com/office/powerpoint/2010/main" val="356261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a:bodyPr>
          <a:lstStyle/>
          <a:p>
            <a:r>
              <a:rPr lang="en-US" dirty="0"/>
              <a:t>The technology for assisting people who are functionally challenged has improved over the recent decades.</a:t>
            </a:r>
          </a:p>
          <a:p>
            <a:r>
              <a:rPr lang="en-US" dirty="0"/>
              <a:t>A group that suffer from this ailment are people with Parkinson’s disease. Parkinson’s disease (PD) is a neurological degenerative disease that causes uncontrollable shaking and makes it difficult for the affected person to eat.</a:t>
            </a:r>
          </a:p>
          <a:p>
            <a:r>
              <a:rPr lang="en-US" dirty="0"/>
              <a:t>There is no cure for PD, but there is technology and potential for new technology that can help people who carry the disease with their daily lives.</a:t>
            </a:r>
          </a:p>
          <a:p>
            <a:pPr marL="0" indent="0">
              <a:buNone/>
            </a:pPr>
            <a:endParaRPr lang="en-US" dirty="0"/>
          </a:p>
        </p:txBody>
      </p:sp>
    </p:spTree>
    <p:extLst>
      <p:ext uri="{BB962C8B-B14F-4D97-AF65-F5344CB8AC3E}">
        <p14:creationId xmlns:p14="http://schemas.microsoft.com/office/powerpoint/2010/main" val="370905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The objective of this project is to make a machine that can feed the said patient with no efforts needed that will pick the food and spoon feed it to the patient. With a low budget, the goal is to make a highly efficient prototype that consists mainly of a microcontroller and servo motors.</a:t>
            </a:r>
          </a:p>
          <a:p>
            <a:r>
              <a:rPr lang="en-US" dirty="0"/>
              <a:t>We are aiming to design a machine that is much more functional and easier for the patient to use. </a:t>
            </a:r>
          </a:p>
          <a:p>
            <a:endParaRPr lang="en-US" dirty="0"/>
          </a:p>
        </p:txBody>
      </p:sp>
    </p:spTree>
    <p:extLst>
      <p:ext uri="{BB962C8B-B14F-4D97-AF65-F5344CB8AC3E}">
        <p14:creationId xmlns:p14="http://schemas.microsoft.com/office/powerpoint/2010/main" val="124442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258013"/>
            <a:ext cx="9720072" cy="1271719"/>
          </a:xfrm>
        </p:spPr>
        <p:txBody>
          <a:bodyPr>
            <a:normAutofit/>
          </a:bodyPr>
          <a:lstStyle/>
          <a:p>
            <a:r>
              <a:rPr lang="en-IN" dirty="0"/>
              <a:t>Proposed Solution</a:t>
            </a:r>
          </a:p>
        </p:txBody>
      </p:sp>
      <p:sp>
        <p:nvSpPr>
          <p:cNvPr id="3" name="Content Placeholder 2"/>
          <p:cNvSpPr>
            <a:spLocks noGrp="1"/>
          </p:cNvSpPr>
          <p:nvPr>
            <p:ph idx="1"/>
          </p:nvPr>
        </p:nvSpPr>
        <p:spPr/>
        <p:txBody>
          <a:bodyPr>
            <a:normAutofit/>
          </a:bodyPr>
          <a:lstStyle/>
          <a:p>
            <a:r>
              <a:rPr lang="en-US" dirty="0"/>
              <a:t>For solving this problem we are using Robotics and IOT to build a robotic arm, that operates using servo motors and stepper motors. A robotic arm will be needed, that should be made up of light material.</a:t>
            </a:r>
          </a:p>
          <a:p>
            <a:r>
              <a:rPr lang="en-US" dirty="0"/>
              <a:t>This arm has 4 degrees of freedom which could rotate in any direction and move to any point in the space in front of it.</a:t>
            </a:r>
          </a:p>
          <a:p>
            <a:r>
              <a:rPr lang="en-US" dirty="0"/>
              <a:t>The robotic arm should reach out to a bowl of food, pick the food up, and </a:t>
            </a:r>
            <a:r>
              <a:rPr lang="en-US" dirty="0" err="1"/>
              <a:t>and</a:t>
            </a:r>
            <a:r>
              <a:rPr lang="en-US" dirty="0"/>
              <a:t> deliver it to the patient’s mouth.</a:t>
            </a:r>
          </a:p>
          <a:p>
            <a:r>
              <a:rPr lang="en-US" dirty="0"/>
              <a:t>It will have an operating space in which the person’s mouth should be present.</a:t>
            </a:r>
          </a:p>
        </p:txBody>
      </p:sp>
    </p:spTree>
    <p:extLst>
      <p:ext uri="{BB962C8B-B14F-4D97-AF65-F5344CB8AC3E}">
        <p14:creationId xmlns:p14="http://schemas.microsoft.com/office/powerpoint/2010/main" val="2614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Existing Solution </a:t>
            </a:r>
            <a:endParaRPr lang="en-IN" dirty="0"/>
          </a:p>
        </p:txBody>
      </p:sp>
      <p:sp>
        <p:nvSpPr>
          <p:cNvPr id="3" name="Content Placeholder 2"/>
          <p:cNvSpPr>
            <a:spLocks noGrp="1"/>
          </p:cNvSpPr>
          <p:nvPr>
            <p:ph idx="1"/>
          </p:nvPr>
        </p:nvSpPr>
        <p:spPr>
          <a:xfrm>
            <a:off x="827424" y="2256153"/>
            <a:ext cx="10554574" cy="3636511"/>
          </a:xfrm>
        </p:spPr>
        <p:txBody>
          <a:bodyPr>
            <a:normAutofit/>
          </a:bodyPr>
          <a:lstStyle/>
          <a:p>
            <a:endParaRPr lang="en-US" dirty="0"/>
          </a:p>
          <a:p>
            <a:r>
              <a:rPr lang="en-US" dirty="0"/>
              <a:t>The technology that exist today for assisting Parkinson’s patients is self stabilizing spoon, that can be held in one hand and use it as normal spoon.</a:t>
            </a:r>
          </a:p>
          <a:p>
            <a:r>
              <a:rPr lang="en-US" dirty="0"/>
              <a:t>The spoon stabilizes itself when the patient shakes, thus making it easy for the person to eat food .</a:t>
            </a:r>
          </a:p>
          <a:p>
            <a:r>
              <a:rPr lang="en-US" dirty="0"/>
              <a:t>The pros and cons of existing technique is</a:t>
            </a:r>
          </a:p>
          <a:p>
            <a:endParaRPr lang="en-US" dirty="0"/>
          </a:p>
          <a:p>
            <a:endParaRPr lang="en-IN" dirty="0"/>
          </a:p>
          <a:p>
            <a:endParaRPr lang="en-US" dirty="0"/>
          </a:p>
          <a:p>
            <a:endParaRPr lang="en-US" dirty="0"/>
          </a:p>
        </p:txBody>
      </p:sp>
      <p:graphicFrame>
        <p:nvGraphicFramePr>
          <p:cNvPr id="8" name="Table 7">
            <a:extLst>
              <a:ext uri="{FF2B5EF4-FFF2-40B4-BE49-F238E27FC236}">
                <a16:creationId xmlns:a16="http://schemas.microsoft.com/office/drawing/2014/main" id="{2F32F0EA-A719-438E-AE42-350401F715C0}"/>
              </a:ext>
            </a:extLst>
          </p:cNvPr>
          <p:cNvGraphicFramePr>
            <a:graphicFrameLocks noGrp="1"/>
          </p:cNvGraphicFramePr>
          <p:nvPr>
            <p:extLst>
              <p:ext uri="{D42A27DB-BD31-4B8C-83A1-F6EECF244321}">
                <p14:modId xmlns:p14="http://schemas.microsoft.com/office/powerpoint/2010/main" val="2298405291"/>
              </p:ext>
            </p:extLst>
          </p:nvPr>
        </p:nvGraphicFramePr>
        <p:xfrm>
          <a:off x="1448670" y="4610562"/>
          <a:ext cx="8427782" cy="1408364"/>
        </p:xfrm>
        <a:graphic>
          <a:graphicData uri="http://schemas.openxmlformats.org/drawingml/2006/table">
            <a:tbl>
              <a:tblPr firstRow="1" firstCol="1" bandRow="1">
                <a:tableStyleId>{5C22544A-7EE6-4342-B048-85BDC9FD1C3A}</a:tableStyleId>
              </a:tblPr>
              <a:tblGrid>
                <a:gridCol w="4219676">
                  <a:extLst>
                    <a:ext uri="{9D8B030D-6E8A-4147-A177-3AD203B41FA5}">
                      <a16:colId xmlns:a16="http://schemas.microsoft.com/office/drawing/2014/main" val="2672043126"/>
                    </a:ext>
                  </a:extLst>
                </a:gridCol>
                <a:gridCol w="4208106">
                  <a:extLst>
                    <a:ext uri="{9D8B030D-6E8A-4147-A177-3AD203B41FA5}">
                      <a16:colId xmlns:a16="http://schemas.microsoft.com/office/drawing/2014/main" val="1118636900"/>
                    </a:ext>
                  </a:extLst>
                </a:gridCol>
              </a:tblGrid>
              <a:tr h="795919">
                <a:tc>
                  <a:txBody>
                    <a:bodyPr/>
                    <a:lstStyle/>
                    <a:p>
                      <a:pPr algn="ctr">
                        <a:lnSpc>
                          <a:spcPct val="106000"/>
                        </a:lnSpc>
                        <a:spcAft>
                          <a:spcPts val="0"/>
                        </a:spcAft>
                      </a:pPr>
                      <a:r>
                        <a:rPr lang="en-US" sz="1500" dirty="0">
                          <a:effectLst/>
                        </a:rPr>
                        <a:t>Pros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38100" cmpd="sng">
                      <a:noFill/>
                    </a:lnB>
                  </a:tcPr>
                </a:tc>
                <a:tc>
                  <a:txBody>
                    <a:bodyPr/>
                    <a:lstStyle/>
                    <a:p>
                      <a:pPr algn="ctr">
                        <a:lnSpc>
                          <a:spcPct val="106000"/>
                        </a:lnSpc>
                        <a:spcAft>
                          <a:spcPts val="0"/>
                        </a:spcAft>
                      </a:pPr>
                      <a:r>
                        <a:rPr lang="en-US" sz="1500" dirty="0">
                          <a:effectLst/>
                        </a:rPr>
                        <a:t>Cons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C6BB"/>
                    </a:solidFill>
                  </a:tcPr>
                </a:tc>
                <a:extLst>
                  <a:ext uri="{0D108BD9-81ED-4DB2-BD59-A6C34878D82A}">
                    <a16:rowId xmlns:a16="http://schemas.microsoft.com/office/drawing/2014/main" val="1164499633"/>
                  </a:ext>
                </a:extLst>
              </a:tr>
              <a:tr h="612445">
                <a:tc>
                  <a:txBody>
                    <a:bodyPr/>
                    <a:lstStyle/>
                    <a:p>
                      <a:pPr algn="ctr">
                        <a:lnSpc>
                          <a:spcPct val="106000"/>
                        </a:lnSpc>
                        <a:spcAft>
                          <a:spcPts val="0"/>
                        </a:spcAft>
                      </a:pPr>
                      <a:r>
                        <a:rPr lang="en-US" sz="1200" b="0" dirty="0">
                          <a:solidFill>
                            <a:schemeClr val="bg1"/>
                          </a:solidFill>
                          <a:effectLst/>
                        </a:rPr>
                        <a:t>It helps functionally challenged people to eat with more ease</a:t>
                      </a:r>
                      <a:endParaRPr lang="en-IN" sz="11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EAE7"/>
                    </a:solidFill>
                  </a:tcPr>
                </a:tc>
                <a:tc>
                  <a:txBody>
                    <a:bodyPr/>
                    <a:lstStyle/>
                    <a:p>
                      <a:pPr algn="ctr">
                        <a:lnSpc>
                          <a:spcPct val="106000"/>
                        </a:lnSpc>
                        <a:spcAft>
                          <a:spcPts val="0"/>
                        </a:spcAft>
                      </a:pPr>
                      <a:r>
                        <a:rPr lang="en-US" sz="1200" dirty="0">
                          <a:solidFill>
                            <a:schemeClr val="bg1"/>
                          </a:solidFill>
                          <a:effectLst/>
                        </a:rPr>
                        <a:t>The person has to hold the spoon in his hands that is still inefficient. </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solidFill>
                      <a:srgbClr val="CBEAE7"/>
                    </a:solidFill>
                  </a:tcPr>
                </a:tc>
                <a:extLst>
                  <a:ext uri="{0D108BD9-81ED-4DB2-BD59-A6C34878D82A}">
                    <a16:rowId xmlns:a16="http://schemas.microsoft.com/office/drawing/2014/main" val="3581145570"/>
                  </a:ext>
                </a:extLst>
              </a:tr>
            </a:tbl>
          </a:graphicData>
        </a:graphic>
      </p:graphicFrame>
    </p:spTree>
    <p:extLst>
      <p:ext uri="{BB962C8B-B14F-4D97-AF65-F5344CB8AC3E}">
        <p14:creationId xmlns:p14="http://schemas.microsoft.com/office/powerpoint/2010/main" val="1735242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3141</TotalTime>
  <Words>997</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Century Gothic</vt:lpstr>
      <vt:lpstr>Wingdings 2</vt:lpstr>
      <vt:lpstr>Quotable</vt:lpstr>
      <vt:lpstr>IoT based Smart Assistance (Spoon) for Parkinson Patients    IOT, ROBOTICS, IMAGE DETECTION</vt:lpstr>
      <vt:lpstr>Contents</vt:lpstr>
      <vt:lpstr>Introduction</vt:lpstr>
      <vt:lpstr>Domain</vt:lpstr>
      <vt:lpstr>Literature Review</vt:lpstr>
      <vt:lpstr>Problem Statement</vt:lpstr>
      <vt:lpstr>Objectives</vt:lpstr>
      <vt:lpstr>Proposed Solution</vt:lpstr>
      <vt:lpstr>About Existing Solution </vt:lpstr>
      <vt:lpstr>Methodology: </vt:lpstr>
      <vt:lpstr>Methodology: </vt:lpstr>
      <vt:lpstr>Methodology: </vt:lpstr>
      <vt:lpstr>Methodology: </vt:lpstr>
      <vt:lpstr>Methodology: </vt:lpstr>
      <vt:lpstr>Methodology: </vt:lpstr>
      <vt:lpstr>Facilities required for proposed work: </vt:lpstr>
      <vt:lpstr>Work Schedule </vt:lpstr>
      <vt:lpstr>Project Timeline</vt:lpstr>
    </vt:vector>
  </TitlesOfParts>
  <Company>MUJ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Sentiment/Emtion Analysis</dc:title>
  <dc:creator>LAB112</dc:creator>
  <cp:lastModifiedBy> </cp:lastModifiedBy>
  <cp:revision>38</cp:revision>
  <dcterms:created xsi:type="dcterms:W3CDTF">2019-01-18T04:03:22Z</dcterms:created>
  <dcterms:modified xsi:type="dcterms:W3CDTF">2019-02-25T05:39:28Z</dcterms:modified>
</cp:coreProperties>
</file>