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9" r:id="rId5"/>
    <p:sldId id="258" r:id="rId6"/>
    <p:sldId id="260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C360B-8C37-5C47-A9C9-9AF96D48D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0A894-BF74-8540-9FFF-C8074EB76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00476-3D4E-9A4F-80FE-77D59FA23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060F-52C2-5C43-9245-ACDBD43C0E25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04B46-BCB6-4346-8495-98C82F61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87C3A-F6C4-2840-92E5-69060ECAD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3ECDA-A3A3-4D4A-BC90-3C587C910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37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AAC00-5C7C-E74B-8187-085F6B8C7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C85DF-24EC-CE43-999A-87B0BAEA7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DA8DF-1D42-F44F-B02F-613AE29AA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060F-52C2-5C43-9245-ACDBD43C0E25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C0E66-F167-4747-89E5-75AFF65F9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8D2AD-4D80-8F4D-9EB5-351DB27F9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3ECDA-A3A3-4D4A-BC90-3C587C910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12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0559BC-D670-3D45-8427-8153C8DFDF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66E898-E8E3-3841-90C2-506E8EB5D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00CF3-834B-424C-95D7-554271C2E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060F-52C2-5C43-9245-ACDBD43C0E25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A80F4-3CA4-2541-85F8-54467B667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48487-C074-1543-8697-265F4EFE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3ECDA-A3A3-4D4A-BC90-3C587C910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0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4717D-5B93-1847-BDA2-B94EE6B33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CDCDB-F38E-E548-BCBF-1B70C695E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0E9E0-D056-1B49-8D87-1135D0D22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060F-52C2-5C43-9245-ACDBD43C0E25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2493-C35F-9D40-8C17-FAC9733F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A3D03-A662-B543-8807-B0A634AF2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3ECDA-A3A3-4D4A-BC90-3C587C910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11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8B98F-8608-FD4A-B037-E1E6A2504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8A4FC-96C8-6B40-99EF-E35651AA3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0C410-6D1E-2F49-A15F-5364B2EC9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060F-52C2-5C43-9245-ACDBD43C0E25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A7135-5626-1B48-88F8-CC39AE3B4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AA0EB-1943-2B44-8C17-E68402D1B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3ECDA-A3A3-4D4A-BC90-3C587C910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83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0EBEF-3EF3-124E-917F-83FCA9A2B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10FCA-CFBE-364C-872E-755F92993B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176610-0BF6-714F-A5E5-A816730F9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A6244-8549-2E4B-A19C-228CED27A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060F-52C2-5C43-9245-ACDBD43C0E25}" type="datetimeFigureOut">
              <a:rPr lang="en-US" smtClean="0"/>
              <a:t>3/11/22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296E4-8C7F-ED4B-9AA6-7B22A442B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83502-7066-2D4D-8327-3755ED059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3ECDA-A3A3-4D4A-BC90-3C587C910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33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EC612-A498-2540-9CEE-79A0E19D9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825BA-2C4A-D443-8CEF-DAB7FAD85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A00B0-B9FF-7647-86C7-60D72C8EB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F7DF23-0ECC-6145-8230-0C45AC2FD2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8BCBB1-635E-1B4F-A42F-18B876321B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CDD783-D9C0-5D4F-B622-ADF407CD0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060F-52C2-5C43-9245-ACDBD43C0E25}" type="datetimeFigureOut">
              <a:rPr lang="en-US" smtClean="0"/>
              <a:t>3/11/22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4C52F9-4997-CA41-91EC-DBF682032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00C51A-849F-474E-9730-49E33C427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3ECDA-A3A3-4D4A-BC90-3C587C910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63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F13FB-3605-3D4E-955D-70367D466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3633F-96A5-F144-AFEC-3970D5A8D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060F-52C2-5C43-9245-ACDBD43C0E25}" type="datetimeFigureOut">
              <a:rPr lang="en-US" smtClean="0"/>
              <a:t>3/11/22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2B7AEB-1DE4-434F-8E04-D80AC184E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D836A-A61B-3F48-950E-D69407DE3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3ECDA-A3A3-4D4A-BC90-3C587C910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32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5B76F9-30F3-0B4C-A2B7-6BCCAC2EB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060F-52C2-5C43-9245-ACDBD43C0E25}" type="datetimeFigureOut">
              <a:rPr lang="en-US" smtClean="0"/>
              <a:t>3/11/22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5F9983-7CFA-3841-88DC-E6B09E1EB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B0932A-3AB1-5A43-A0F8-A16ED4213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3ECDA-A3A3-4D4A-BC90-3C587C910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81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43003-36CC-254B-8C57-9246A5D14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ECBAF-4FB7-E64F-87CB-E014B0033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F9FCD-847E-EE40-B993-5B5352ABB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C2218-3F4E-604F-8C1B-0DF2038A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060F-52C2-5C43-9245-ACDBD43C0E25}" type="datetimeFigureOut">
              <a:rPr lang="en-US" smtClean="0"/>
              <a:t>3/11/22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867D8-16A7-224A-96A1-447405736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5BB7B-AB3D-1244-8975-3FA411E11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3ECDA-A3A3-4D4A-BC90-3C587C910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35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52E45-1FE9-4645-95C1-31A11480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717729-0574-344E-9271-1EF72648A6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23EB12-A36D-B44B-9C9F-0DBFA704D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21A72-1240-464D-8AF6-9D2528197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060F-52C2-5C43-9245-ACDBD43C0E25}" type="datetimeFigureOut">
              <a:rPr lang="en-US" smtClean="0"/>
              <a:t>3/11/22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8B06E-8BE6-4E43-BE5F-575E66B88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9F9C0-6EA8-FF44-A3FD-AB9704D47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3ECDA-A3A3-4D4A-BC90-3C587C910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20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FE9375-284E-DF43-AAAA-DB373BF1A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1BAC6-99F5-C640-8AF3-A893A8ED4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53F09-A50A-2542-B388-5BD0A93B03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7060F-52C2-5C43-9245-ACDBD43C0E25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B192E-1FBA-544E-9394-F2FB135AD6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65BBE-2C16-CA49-8771-1A8215A70F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3ECDA-A3A3-4D4A-BC90-3C587C910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46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43330-47F5-7F43-8D31-BB6B3E2904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Making it Big in the Movie Biz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5E7208-88F6-8147-B84B-509E88568E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Bradley and Alex Williams</a:t>
            </a:r>
          </a:p>
        </p:txBody>
      </p:sp>
    </p:spTree>
    <p:extLst>
      <p:ext uri="{BB962C8B-B14F-4D97-AF65-F5344CB8AC3E}">
        <p14:creationId xmlns:p14="http://schemas.microsoft.com/office/powerpoint/2010/main" val="1476685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60313-E8E5-B548-B86A-5CC3DC9B5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Game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E43A-A8FB-3543-A144-3AF6EADDE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wants to make money by investing in the movie business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believe the best path is to invest in several small-to-medium budget movies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Follow the profits, not the critics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263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9DE0E-954A-D943-949A-90401FEA7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994" y="249511"/>
            <a:ext cx="10515600" cy="1325563"/>
          </a:xfrm>
        </p:spPr>
        <p:txBody>
          <a:bodyPr/>
          <a:lstStyle/>
          <a:p>
            <a:r>
              <a:rPr lang="en-US" dirty="0"/>
              <a:t>Budget vs. Rate of Return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9C5FCCE2-93E3-654F-8DC2-241663C00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125" y="1575074"/>
            <a:ext cx="6132774" cy="43472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71E762-3558-A547-9915-479546ACD952}"/>
              </a:ext>
            </a:extLst>
          </p:cNvPr>
          <p:cNvSpPr txBox="1"/>
          <p:nvPr/>
        </p:nvSpPr>
        <p:spPr>
          <a:xfrm>
            <a:off x="725215" y="1650124"/>
            <a:ext cx="42987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Maximize returns and diversification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Minimize startup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u="sng" dirty="0"/>
              <a:t>Recommendation:</a:t>
            </a:r>
          </a:p>
          <a:p>
            <a:r>
              <a:rPr lang="en-US" sz="2400" dirty="0"/>
              <a:t>Make several low budget movies in different genres</a:t>
            </a:r>
          </a:p>
        </p:txBody>
      </p:sp>
    </p:spTree>
    <p:extLst>
      <p:ext uri="{BB962C8B-B14F-4D97-AF65-F5344CB8AC3E}">
        <p14:creationId xmlns:p14="http://schemas.microsoft.com/office/powerpoint/2010/main" val="306417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D5E30-8AA9-5147-8AED-5DDED6C7B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which genre?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A72746-6BD6-AD43-9496-3BF5F22D5A70}"/>
              </a:ext>
            </a:extLst>
          </p:cNvPr>
          <p:cNvSpPr txBox="1"/>
          <p:nvPr/>
        </p:nvSpPr>
        <p:spPr>
          <a:xfrm>
            <a:off x="838200" y="1989438"/>
            <a:ext cx="36349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compared what genres are loved most by the critics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Critics like these, but does the box office?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6A2F7C4D-DF50-F64D-980E-9C66BD166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146" y="1814331"/>
            <a:ext cx="7638035" cy="422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343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D5E30-8AA9-5147-8AED-5DDED6C7B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 really want a perfect 10?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A22C0A94-4C5B-D649-8747-3E909A5F4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545" y="1823566"/>
            <a:ext cx="6510255" cy="46693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A72746-6BD6-AD43-9496-3BF5F22D5A70}"/>
              </a:ext>
            </a:extLst>
          </p:cNvPr>
          <p:cNvSpPr txBox="1"/>
          <p:nvPr/>
        </p:nvSpPr>
        <p:spPr>
          <a:xfrm>
            <a:off x="838200" y="1989438"/>
            <a:ext cx="36349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Movie rating and profits are weakly correlated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u="sng" dirty="0"/>
              <a:t>Recommendation:</a:t>
            </a:r>
          </a:p>
          <a:p>
            <a:r>
              <a:rPr lang="en-US" sz="2400" dirty="0"/>
              <a:t>Shoot for a 7, not a 10</a:t>
            </a:r>
          </a:p>
        </p:txBody>
      </p:sp>
    </p:spTree>
    <p:extLst>
      <p:ext uri="{BB962C8B-B14F-4D97-AF65-F5344CB8AC3E}">
        <p14:creationId xmlns:p14="http://schemas.microsoft.com/office/powerpoint/2010/main" val="2648645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bar chart, box and whisker chart&#10;&#10;Description automatically generated">
            <a:extLst>
              <a:ext uri="{FF2B5EF4-FFF2-40B4-BE49-F238E27FC236}">
                <a16:creationId xmlns:a16="http://schemas.microsoft.com/office/drawing/2014/main" id="{D806EDDB-FFE4-0047-B4E2-5E442D122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11" y="47832"/>
            <a:ext cx="10750378" cy="676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82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4AE86-DE0C-404D-A318-9D7B2C372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Mystery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8EDB69EB-BFBB-B14C-ABB5-6EEB1CE68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317594"/>
              </p:ext>
            </p:extLst>
          </p:nvPr>
        </p:nvGraphicFramePr>
        <p:xfrm>
          <a:off x="6617138" y="858148"/>
          <a:ext cx="5312103" cy="5411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4700">
                  <a:extLst>
                    <a:ext uri="{9D8B030D-6E8A-4147-A177-3AD203B41FA5}">
                      <a16:colId xmlns:a16="http://schemas.microsoft.com/office/drawing/2014/main" val="3662958430"/>
                    </a:ext>
                  </a:extLst>
                </a:gridCol>
                <a:gridCol w="3417403">
                  <a:extLst>
                    <a:ext uri="{9D8B030D-6E8A-4147-A177-3AD203B41FA5}">
                      <a16:colId xmlns:a16="http://schemas.microsoft.com/office/drawing/2014/main" val="2069504285"/>
                    </a:ext>
                  </a:extLst>
                </a:gridCol>
              </a:tblGrid>
              <a:tr h="356866"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169628"/>
                  </a:ext>
                </a:extLst>
              </a:tr>
              <a:tr h="598627">
                <a:tc>
                  <a:txBody>
                    <a:bodyPr/>
                    <a:lstStyle/>
                    <a:p>
                      <a:r>
                        <a:rPr lang="en-US" dirty="0"/>
                        <a:t>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Gregory Plotkin,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Abhro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Banerjee, Eliot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Piltz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6516"/>
                  </a:ext>
                </a:extLst>
              </a:tr>
              <a:tr h="598627">
                <a:tc>
                  <a:txBody>
                    <a:bodyPr/>
                    <a:lstStyle/>
                    <a:p>
                      <a:r>
                        <a:rPr lang="en-US" dirty="0"/>
                        <a:t>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esse McCartney, Patrick Wilson, James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Ransone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004263"/>
                  </a:ext>
                </a:extLst>
              </a:tr>
              <a:tr h="598627">
                <a:tc>
                  <a:txBody>
                    <a:bodyPr/>
                    <a:lstStyle/>
                    <a:p>
                      <a:r>
                        <a:rPr lang="en-US" dirty="0"/>
                        <a:t>Composer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Joseph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Bishara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Benjamin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Wallfisch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Todd Weaver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63130"/>
                  </a:ext>
                </a:extLst>
              </a:tr>
              <a:tr h="598627">
                <a:tc>
                  <a:txBody>
                    <a:bodyPr/>
                    <a:lstStyle/>
                    <a:p>
                      <a:r>
                        <a:rPr lang="en-US" dirty="0"/>
                        <a:t>Actress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Rose Byrne, Catherine Keener, Mary Elizabeth Winstead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494468"/>
                  </a:ext>
                </a:extLst>
              </a:tr>
              <a:tr h="598627">
                <a:tc>
                  <a:txBody>
                    <a:bodyPr/>
                    <a:lstStyle/>
                    <a:p>
                      <a:r>
                        <a:rPr lang="en-US" dirty="0"/>
                        <a:t>Writer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Leigh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Whannell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Christopher Landon, Oren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Peli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8515"/>
                  </a:ext>
                </a:extLst>
              </a:tr>
              <a:tr h="598627">
                <a:tc>
                  <a:txBody>
                    <a:bodyPr/>
                    <a:lstStyle/>
                    <a:p>
                      <a:r>
                        <a:rPr lang="en-US" dirty="0"/>
                        <a:t>Cinematographer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Toby Oliver, Chris Hunt, Eduard Grau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456534"/>
                  </a:ext>
                </a:extLst>
              </a:tr>
              <a:tr h="598627">
                <a:tc>
                  <a:txBody>
                    <a:bodyPr/>
                    <a:lstStyle/>
                    <a:p>
                      <a:r>
                        <a:rPr lang="en-US" dirty="0"/>
                        <a:t>Director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ames Wan, Ariel Schulman, Henry Joost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531818"/>
                  </a:ext>
                </a:extLst>
              </a:tr>
              <a:tr h="855181">
                <a:tc>
                  <a:txBody>
                    <a:bodyPr/>
                    <a:lstStyle/>
                    <a:p>
                      <a:r>
                        <a:rPr lang="en-US" dirty="0"/>
                        <a:t>Producer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Guymon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Casady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Jason Blum, Oren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Peli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47705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219EE40A-9337-7540-B0D8-253FDCE891EE}"/>
              </a:ext>
            </a:extLst>
          </p:cNvPr>
          <p:cNvSpPr/>
          <p:nvPr/>
        </p:nvSpPr>
        <p:spPr>
          <a:xfrm>
            <a:off x="6492766" y="473137"/>
            <a:ext cx="48610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top_performers</a:t>
            </a:r>
            <a:r>
              <a:rPr lang="en-US" sz="1200" b="0" dirty="0">
                <a:solidFill>
                  <a:srgbClr val="83949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200" b="0" dirty="0" err="1">
                <a:solidFill>
                  <a:srgbClr val="839496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200" b="0" dirty="0" err="1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'Mystery</a:t>
            </a:r>
            <a:r>
              <a:rPr lang="en-US" sz="12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US" sz="1200" b="0" dirty="0">
                <a:solidFill>
                  <a:srgbClr val="839496"/>
                </a:solidFill>
                <a:effectLst/>
                <a:latin typeface="Menlo" panose="020B0609030804020204" pitchFamily="49" charset="0"/>
              </a:rPr>
              <a:t>):</a:t>
            </a:r>
          </a:p>
        </p:txBody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98BD56E8-C152-1C49-9FA2-4DAFB2B1C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59" y="3274160"/>
            <a:ext cx="6070968" cy="31607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E0A51F8-6A93-3649-BFD3-8C6610987519}"/>
              </a:ext>
            </a:extLst>
          </p:cNvPr>
          <p:cNvSpPr txBox="1"/>
          <p:nvPr/>
        </p:nvSpPr>
        <p:spPr>
          <a:xfrm>
            <a:off x="567559" y="1555531"/>
            <a:ext cx="5766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Sorted professionals by average profit ratio over their entire careers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Limited to only professionals who have repeatedly performed well (3+ movies in their portfolio) </a:t>
            </a:r>
          </a:p>
        </p:txBody>
      </p:sp>
    </p:spTree>
    <p:extLst>
      <p:ext uri="{BB962C8B-B14F-4D97-AF65-F5344CB8AC3E}">
        <p14:creationId xmlns:p14="http://schemas.microsoft.com/office/powerpoint/2010/main" val="550231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5CDA4-8067-4545-BB93-6C1D96D36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Horror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993DF70A-3D6C-0241-A4F3-4BF8A3F18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026308"/>
              </p:ext>
            </p:extLst>
          </p:nvPr>
        </p:nvGraphicFramePr>
        <p:xfrm>
          <a:off x="6617138" y="858148"/>
          <a:ext cx="5322614" cy="5660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752">
                  <a:extLst>
                    <a:ext uri="{9D8B030D-6E8A-4147-A177-3AD203B41FA5}">
                      <a16:colId xmlns:a16="http://schemas.microsoft.com/office/drawing/2014/main" val="3662958430"/>
                    </a:ext>
                  </a:extLst>
                </a:gridCol>
                <a:gridCol w="3415862">
                  <a:extLst>
                    <a:ext uri="{9D8B030D-6E8A-4147-A177-3AD203B41FA5}">
                      <a16:colId xmlns:a16="http://schemas.microsoft.com/office/drawing/2014/main" val="2069504285"/>
                    </a:ext>
                  </a:extLst>
                </a:gridCol>
              </a:tblGrid>
              <a:tr h="356866"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169628"/>
                  </a:ext>
                </a:extLst>
              </a:tr>
              <a:tr h="598627">
                <a:tc>
                  <a:txBody>
                    <a:bodyPr/>
                    <a:lstStyle/>
                    <a:p>
                      <a:r>
                        <a:rPr lang="en-US" dirty="0"/>
                        <a:t>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Aaron M. Lane, Robin Paredes, Gregory Plotkin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6516"/>
                  </a:ext>
                </a:extLst>
              </a:tr>
              <a:tr h="598627">
                <a:tc>
                  <a:txBody>
                    <a:bodyPr/>
                    <a:lstStyle/>
                    <a:p>
                      <a:r>
                        <a:rPr lang="en-US" dirty="0"/>
                        <a:t>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Jesse McCartney, Patrick Wilson, Aman Chaudhry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004263"/>
                  </a:ext>
                </a:extLst>
              </a:tr>
              <a:tr h="598627">
                <a:tc>
                  <a:txBody>
                    <a:bodyPr/>
                    <a:lstStyle/>
                    <a:p>
                      <a:r>
                        <a:rPr lang="en-US" dirty="0"/>
                        <a:t>Composer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Joseph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Bishara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Dustin Richardson, Matt Gates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63130"/>
                  </a:ext>
                </a:extLst>
              </a:tr>
              <a:tr h="598627">
                <a:tc>
                  <a:txBody>
                    <a:bodyPr/>
                    <a:lstStyle/>
                    <a:p>
                      <a:r>
                        <a:rPr lang="en-US" dirty="0"/>
                        <a:t>Actress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Rose Byrne, Charline Chavarria, Heather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Dorff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494468"/>
                  </a:ext>
                </a:extLst>
              </a:tr>
              <a:tr h="598627">
                <a:tc>
                  <a:txBody>
                    <a:bodyPr/>
                    <a:lstStyle/>
                    <a:p>
                      <a:r>
                        <a:rPr lang="en-US" dirty="0"/>
                        <a:t>Writer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Leigh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Whannell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Christopher Landon, Oren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Peli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8515"/>
                  </a:ext>
                </a:extLst>
              </a:tr>
              <a:tr h="598627">
                <a:tc>
                  <a:txBody>
                    <a:bodyPr/>
                    <a:lstStyle/>
                    <a:p>
                      <a:r>
                        <a:rPr lang="en-US" dirty="0"/>
                        <a:t>Cinematographer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Toby Oliver, Alexander Viola, Chase Jonathan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Azimi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456534"/>
                  </a:ext>
                </a:extLst>
              </a:tr>
              <a:tr h="598627">
                <a:tc>
                  <a:txBody>
                    <a:bodyPr/>
                    <a:lstStyle/>
                    <a:p>
                      <a:r>
                        <a:rPr lang="en-US" dirty="0"/>
                        <a:t>Director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James Wan, Ariel Schulman, Henry Joost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531818"/>
                  </a:ext>
                </a:extLst>
              </a:tr>
              <a:tr h="855181">
                <a:tc>
                  <a:txBody>
                    <a:bodyPr/>
                    <a:lstStyle/>
                    <a:p>
                      <a:r>
                        <a:rPr lang="en-US" dirty="0"/>
                        <a:t>Producer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Guymon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Casady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'Oren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Peli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Eric Newman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47705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C82C69F-0B9B-C640-8CE2-FD4F3F32E113}"/>
              </a:ext>
            </a:extLst>
          </p:cNvPr>
          <p:cNvSpPr/>
          <p:nvPr/>
        </p:nvSpPr>
        <p:spPr>
          <a:xfrm>
            <a:off x="6492766" y="473137"/>
            <a:ext cx="48610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top_performers</a:t>
            </a:r>
            <a:r>
              <a:rPr lang="en-US" sz="1200" b="0" dirty="0">
                <a:solidFill>
                  <a:srgbClr val="83949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200" b="0" dirty="0" err="1">
                <a:solidFill>
                  <a:srgbClr val="839496"/>
                </a:solidFill>
                <a:effectLst/>
                <a:latin typeface="Menlo" panose="020B0609030804020204" pitchFamily="49" charset="0"/>
              </a:rPr>
              <a:t>,’</a:t>
            </a:r>
            <a:r>
              <a:rPr lang="en-US" sz="1200" b="0" dirty="0" err="1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Horror</a:t>
            </a:r>
            <a:r>
              <a:rPr lang="en-US" sz="12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US" sz="1200" b="0" dirty="0">
                <a:solidFill>
                  <a:srgbClr val="839496"/>
                </a:solidFill>
                <a:effectLst/>
                <a:latin typeface="Menlo" panose="020B0609030804020204" pitchFamily="49" charset="0"/>
              </a:rPr>
              <a:t>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2D0366-265B-DB4B-98B0-0B91986555A0}"/>
              </a:ext>
            </a:extLst>
          </p:cNvPr>
          <p:cNvSpPr txBox="1"/>
          <p:nvPr/>
        </p:nvSpPr>
        <p:spPr>
          <a:xfrm>
            <a:off x="567559" y="1555531"/>
            <a:ext cx="5766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Sorted professionals by average profit ratio over their entire careers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Limited to only professionals who have repeatedly performed well (3+ movies in their portfolio) </a:t>
            </a:r>
          </a:p>
        </p:txBody>
      </p:sp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F7B56E45-22D2-8447-B785-24A2F091C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156057"/>
            <a:ext cx="6339587" cy="3163824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08BC4F80-43D7-4945-98BD-FC5249150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242555"/>
            <a:ext cx="6339587" cy="3163824"/>
          </a:xfrm>
          <a:prstGeom prst="rect">
            <a:avLst/>
          </a:prstGeom>
        </p:spPr>
      </p:pic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A7CB5CDF-B900-C246-BD23-8FFC2B82C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8" y="3242555"/>
            <a:ext cx="6339587" cy="3163824"/>
          </a:xfrm>
          <a:prstGeom prst="rect">
            <a:avLst/>
          </a:prstGeom>
        </p:spPr>
      </p:pic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9D5FC1C5-36C9-ED42-8B62-F6EA2E28A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1" y="3316696"/>
            <a:ext cx="6339587" cy="3163824"/>
          </a:xfrm>
          <a:prstGeom prst="rect">
            <a:avLst/>
          </a:prstGeom>
        </p:spPr>
      </p:pic>
      <p:pic>
        <p:nvPicPr>
          <p:cNvPr id="16" name="Picture 15" descr="Chart, bar chart&#10;&#10;Description automatically generated">
            <a:extLst>
              <a:ext uri="{FF2B5EF4-FFF2-40B4-BE49-F238E27FC236}">
                <a16:creationId xmlns:a16="http://schemas.microsoft.com/office/drawing/2014/main" id="{E308EBBD-85BE-8642-82B7-8EC112342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356" y="3279626"/>
            <a:ext cx="6339587" cy="316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72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43285-015B-1042-852B-0BA2AE0A4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Sci-Fi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CFC08F3-F9AA-D54E-BFD6-E2D2A80F4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044021"/>
              </p:ext>
            </p:extLst>
          </p:nvPr>
        </p:nvGraphicFramePr>
        <p:xfrm>
          <a:off x="6617138" y="858148"/>
          <a:ext cx="5322614" cy="5411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8144">
                  <a:extLst>
                    <a:ext uri="{9D8B030D-6E8A-4147-A177-3AD203B41FA5}">
                      <a16:colId xmlns:a16="http://schemas.microsoft.com/office/drawing/2014/main" val="3662958430"/>
                    </a:ext>
                  </a:extLst>
                </a:gridCol>
                <a:gridCol w="3274470">
                  <a:extLst>
                    <a:ext uri="{9D8B030D-6E8A-4147-A177-3AD203B41FA5}">
                      <a16:colId xmlns:a16="http://schemas.microsoft.com/office/drawing/2014/main" val="2069504285"/>
                    </a:ext>
                  </a:extLst>
                </a:gridCol>
              </a:tblGrid>
              <a:tr h="356866"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169628"/>
                  </a:ext>
                </a:extLst>
              </a:tr>
              <a:tr h="598627">
                <a:tc>
                  <a:txBody>
                    <a:bodyPr/>
                    <a:lstStyle/>
                    <a:p>
                      <a:r>
                        <a:rPr lang="en-US" dirty="0"/>
                        <a:t>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Hart Snider, Julien Rey, Alexander Johnson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6516"/>
                  </a:ext>
                </a:extLst>
              </a:tr>
              <a:tr h="598627">
                <a:tc>
                  <a:txBody>
                    <a:bodyPr/>
                    <a:lstStyle/>
                    <a:p>
                      <a:r>
                        <a:rPr lang="en-US" dirty="0"/>
                        <a:t>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Frank Grillo, Amr Waked, Ed Fong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004263"/>
                  </a:ext>
                </a:extLst>
              </a:tr>
              <a:tr h="598627">
                <a:tc>
                  <a:txBody>
                    <a:bodyPr/>
                    <a:lstStyle/>
                    <a:p>
                      <a:r>
                        <a:rPr lang="en-US" dirty="0"/>
                        <a:t>Composer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Doug </a:t>
                      </a:r>
                      <a:r>
                        <a:rPr lang="en-US" sz="1600" dirty="0" err="1"/>
                        <a:t>Blackley</a:t>
                      </a:r>
                      <a:r>
                        <a:rPr lang="en-US" sz="1600" dirty="0"/>
                        <a:t>, Éric Serra, Jon Hopkins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63130"/>
                  </a:ext>
                </a:extLst>
              </a:tr>
              <a:tr h="598627">
                <a:tc>
                  <a:txBody>
                    <a:bodyPr/>
                    <a:lstStyle/>
                    <a:p>
                      <a:r>
                        <a:rPr lang="en-US" dirty="0"/>
                        <a:t>Actress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Carmen </a:t>
                      </a:r>
                      <a:r>
                        <a:rPr lang="en-US" sz="1600" dirty="0" err="1"/>
                        <a:t>Ejogo</a:t>
                      </a:r>
                      <a:r>
                        <a:rPr lang="en-US" sz="1600" dirty="0"/>
                        <a:t>, Annalee Jefferies, Qing Liu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494468"/>
                  </a:ext>
                </a:extLst>
              </a:tr>
              <a:tr h="598627">
                <a:tc>
                  <a:txBody>
                    <a:bodyPr/>
                    <a:lstStyle/>
                    <a:p>
                      <a:r>
                        <a:rPr lang="en-US" dirty="0"/>
                        <a:t>Writer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Ping Yi, Yung Huang, James DeMonaco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8515"/>
                  </a:ext>
                </a:extLst>
              </a:tr>
              <a:tr h="598627">
                <a:tc>
                  <a:txBody>
                    <a:bodyPr/>
                    <a:lstStyle/>
                    <a:p>
                      <a:r>
                        <a:rPr lang="en-US" dirty="0"/>
                        <a:t>Cinematographer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Thierry Arbogast, Elliot C. Rosen, Mitchell </a:t>
                      </a:r>
                      <a:r>
                        <a:rPr lang="en-US" sz="1600" dirty="0" err="1"/>
                        <a:t>Wenkus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456534"/>
                  </a:ext>
                </a:extLst>
              </a:tr>
              <a:tr h="598627">
                <a:tc>
                  <a:txBody>
                    <a:bodyPr/>
                    <a:lstStyle/>
                    <a:p>
                      <a:r>
                        <a:rPr lang="en-US" dirty="0"/>
                        <a:t>Director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James DeMonaco, Elisa Chee, Luc Besson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531818"/>
                  </a:ext>
                </a:extLst>
              </a:tr>
              <a:tr h="855181">
                <a:tc>
                  <a:txBody>
                    <a:bodyPr/>
                    <a:lstStyle/>
                    <a:p>
                      <a:r>
                        <a:rPr lang="en-US" dirty="0"/>
                        <a:t>Producer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Sébastien K. </a:t>
                      </a:r>
                      <a:r>
                        <a:rPr lang="en-US" sz="1600" dirty="0" err="1"/>
                        <a:t>Lemercier</a:t>
                      </a:r>
                      <a:r>
                        <a:rPr lang="en-US" sz="1600" dirty="0"/>
                        <a:t>, Virginie Besson-Silla, Allan </a:t>
                      </a:r>
                      <a:r>
                        <a:rPr lang="en-US" sz="1600" dirty="0" err="1"/>
                        <a:t>Niblo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47705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DE4AE5D-5E74-ED4B-88F0-756B4F86A379}"/>
              </a:ext>
            </a:extLst>
          </p:cNvPr>
          <p:cNvSpPr/>
          <p:nvPr/>
        </p:nvSpPr>
        <p:spPr>
          <a:xfrm>
            <a:off x="6492766" y="473137"/>
            <a:ext cx="48610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top_performers</a:t>
            </a:r>
            <a:r>
              <a:rPr lang="en-US" sz="1200" b="0" dirty="0">
                <a:solidFill>
                  <a:srgbClr val="83949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200" b="0" dirty="0" err="1">
                <a:solidFill>
                  <a:srgbClr val="839496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200" b="0" dirty="0" err="1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’Sci</a:t>
            </a:r>
            <a:r>
              <a:rPr lang="en-US" sz="12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-Fi’</a:t>
            </a:r>
            <a:r>
              <a:rPr lang="en-US" sz="1200" b="0" dirty="0">
                <a:solidFill>
                  <a:srgbClr val="839496"/>
                </a:solidFill>
                <a:effectLst/>
                <a:latin typeface="Menlo" panose="020B0609030804020204" pitchFamily="49" charset="0"/>
              </a:rPr>
              <a:t>):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CE79A-78C6-A44A-A151-6CC03021935C}"/>
              </a:ext>
            </a:extLst>
          </p:cNvPr>
          <p:cNvSpPr txBox="1"/>
          <p:nvPr/>
        </p:nvSpPr>
        <p:spPr>
          <a:xfrm>
            <a:off x="567559" y="1555531"/>
            <a:ext cx="5766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Sorted professionals by average profit ratio over their entire careers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Limited to only professionals who have repeatedly performed well (3+ movies in their portfolio) </a:t>
            </a:r>
          </a:p>
        </p:txBody>
      </p:sp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4E874D48-1DCB-F64F-BBB0-6FB9C90F9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616" y="3241578"/>
            <a:ext cx="6387343" cy="316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357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1289</TotalTime>
  <Words>457</Words>
  <Application>Microsoft Macintosh PowerPoint</Application>
  <PresentationFormat>Widescreen</PresentationFormat>
  <Paragraphs>94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Menlo</vt:lpstr>
      <vt:lpstr>Office Theme</vt:lpstr>
      <vt:lpstr>Making it Big in the Movie Biz</vt:lpstr>
      <vt:lpstr>Goals and Game Plan</vt:lpstr>
      <vt:lpstr>Budget vs. Rate of Return</vt:lpstr>
      <vt:lpstr>But which genre?</vt:lpstr>
      <vt:lpstr>Do you really want a perfect 10?</vt:lpstr>
      <vt:lpstr>PowerPoint Presentation</vt:lpstr>
      <vt:lpstr>Mystery</vt:lpstr>
      <vt:lpstr>Horror</vt:lpstr>
      <vt:lpstr>Sci-Fi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it Big in the Movie Biz</dc:title>
  <dc:creator>Daniel Bradley</dc:creator>
  <cp:lastModifiedBy>Daniel Bradley</cp:lastModifiedBy>
  <cp:revision>2</cp:revision>
  <dcterms:created xsi:type="dcterms:W3CDTF">2022-03-10T18:03:48Z</dcterms:created>
  <dcterms:modified xsi:type="dcterms:W3CDTF">2022-03-11T15:36:42Z</dcterms:modified>
</cp:coreProperties>
</file>