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39"/>
  </p:notesMasterIdLst>
  <p:sldIdLst>
    <p:sldId id="256" r:id="rId2"/>
    <p:sldId id="265" r:id="rId3"/>
    <p:sldId id="296" r:id="rId4"/>
    <p:sldId id="260" r:id="rId5"/>
    <p:sldId id="262" r:id="rId6"/>
    <p:sldId id="315" r:id="rId7"/>
    <p:sldId id="316" r:id="rId8"/>
    <p:sldId id="317" r:id="rId9"/>
    <p:sldId id="318" r:id="rId10"/>
    <p:sldId id="319" r:id="rId11"/>
    <p:sldId id="320" r:id="rId12"/>
    <p:sldId id="321" r:id="rId13"/>
    <p:sldId id="322" r:id="rId14"/>
    <p:sldId id="323" r:id="rId15"/>
    <p:sldId id="324" r:id="rId16"/>
    <p:sldId id="299" r:id="rId17"/>
    <p:sldId id="325" r:id="rId18"/>
    <p:sldId id="326" r:id="rId19"/>
    <p:sldId id="327" r:id="rId20"/>
    <p:sldId id="300" r:id="rId21"/>
    <p:sldId id="257" r:id="rId22"/>
    <p:sldId id="301" r:id="rId23"/>
    <p:sldId id="302" r:id="rId24"/>
    <p:sldId id="303" r:id="rId25"/>
    <p:sldId id="304" r:id="rId26"/>
    <p:sldId id="305" r:id="rId27"/>
    <p:sldId id="297" r:id="rId28"/>
    <p:sldId id="307" r:id="rId29"/>
    <p:sldId id="308" r:id="rId30"/>
    <p:sldId id="309" r:id="rId31"/>
    <p:sldId id="310" r:id="rId32"/>
    <p:sldId id="271" r:id="rId33"/>
    <p:sldId id="313" r:id="rId34"/>
    <p:sldId id="298" r:id="rId35"/>
    <p:sldId id="314" r:id="rId36"/>
    <p:sldId id="279" r:id="rId37"/>
    <p:sldId id="329"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558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900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337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72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0013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380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23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923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c89b53d51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c89b53d51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663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659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197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724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458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964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322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157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840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701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OnePlus 9 Pro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3"/>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Batería</a:t>
            </a:r>
            <a:endParaRPr dirty="0"/>
          </a:p>
        </p:txBody>
      </p:sp>
      <p:graphicFrame>
        <p:nvGraphicFramePr>
          <p:cNvPr id="439" name="Google Shape;439;p23"/>
          <p:cNvGraphicFramePr/>
          <p:nvPr/>
        </p:nvGraphicFramePr>
        <p:xfrm>
          <a:off x="1200210" y="1785875"/>
          <a:ext cx="5689685" cy="1795700"/>
        </p:xfrm>
        <a:graphic>
          <a:graphicData uri="http://schemas.openxmlformats.org/drawingml/2006/table">
            <a:tbl>
              <a:tblPr>
                <a:noFill/>
                <a:tableStyleId>{277F627C-A79C-4CEA-9F43-E7185F252452}</a:tableStyleId>
              </a:tblPr>
              <a:tblGrid>
                <a:gridCol w="1137937">
                  <a:extLst>
                    <a:ext uri="{9D8B030D-6E8A-4147-A177-3AD203B41FA5}">
                      <a16:colId xmlns:a16="http://schemas.microsoft.com/office/drawing/2014/main" val="20000"/>
                    </a:ext>
                  </a:extLst>
                </a:gridCol>
                <a:gridCol w="1137937">
                  <a:extLst>
                    <a:ext uri="{9D8B030D-6E8A-4147-A177-3AD203B41FA5}">
                      <a16:colId xmlns:a16="http://schemas.microsoft.com/office/drawing/2014/main" val="20001"/>
                    </a:ext>
                  </a:extLst>
                </a:gridCol>
                <a:gridCol w="1137937">
                  <a:extLst>
                    <a:ext uri="{9D8B030D-6E8A-4147-A177-3AD203B41FA5}">
                      <a16:colId xmlns:a16="http://schemas.microsoft.com/office/drawing/2014/main" val="20002"/>
                    </a:ext>
                  </a:extLst>
                </a:gridCol>
                <a:gridCol w="1137937">
                  <a:extLst>
                    <a:ext uri="{9D8B030D-6E8A-4147-A177-3AD203B41FA5}">
                      <a16:colId xmlns:a16="http://schemas.microsoft.com/office/drawing/2014/main" val="20003"/>
                    </a:ext>
                  </a:extLst>
                </a:gridCol>
                <a:gridCol w="1137937">
                  <a:extLst>
                    <a:ext uri="{9D8B030D-6E8A-4147-A177-3AD203B41FA5}">
                      <a16:colId xmlns:a16="http://schemas.microsoft.com/office/drawing/2014/main" val="3657092848"/>
                    </a:ext>
                  </a:extLst>
                </a:gridCol>
              </a:tblGrid>
              <a:tr h="454600">
                <a:tc>
                  <a:txBody>
                    <a:bodyPr/>
                    <a:lstStyle/>
                    <a:p>
                      <a:pPr marL="0" lvl="0" indent="0" algn="l" rtl="0">
                        <a:spcBef>
                          <a:spcPts val="0"/>
                        </a:spcBef>
                        <a:spcAft>
                          <a:spcPts val="0"/>
                        </a:spcAft>
                        <a:buNone/>
                      </a:pPr>
                      <a:endParaRPr dirty="0">
                        <a:solidFill>
                          <a:schemeClr val="tx1"/>
                        </a:solidFill>
                        <a:latin typeface="+mj-lt"/>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lang="pt-BR" dirty="0">
                        <a:solidFill>
                          <a:schemeClr val="tx1"/>
                        </a:solidFill>
                        <a:latin typeface="+mj-lt"/>
                        <a:ea typeface="Muli"/>
                        <a:cs typeface="Muli"/>
                        <a:sym typeface="Muli"/>
                      </a:endParaRPr>
                    </a:p>
                    <a:p>
                      <a:pPr marL="0" lvl="0" indent="0" algn="ctr" rtl="0">
                        <a:spcBef>
                          <a:spcPts val="0"/>
                        </a:spcBef>
                        <a:spcAft>
                          <a:spcPts val="0"/>
                        </a:spcAft>
                        <a:buNone/>
                      </a:pPr>
                      <a:r>
                        <a:rPr lang="pt-BR" dirty="0">
                          <a:solidFill>
                            <a:schemeClr val="tx1"/>
                          </a:solidFill>
                          <a:latin typeface="+mj-lt"/>
                          <a:ea typeface="Muli"/>
                          <a:cs typeface="Muli"/>
                          <a:sym typeface="Muli"/>
                        </a:rPr>
                        <a:t>ONEPLUS 9 PRO</a:t>
                      </a: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s-MX" sz="1400" b="0" i="0" u="none" strike="noStrike" cap="none" dirty="0">
                          <a:solidFill>
                            <a:schemeClr val="tx1"/>
                          </a:solidFill>
                          <a:effectLst/>
                          <a:latin typeface="+mj-lt"/>
                          <a:ea typeface="Arial"/>
                          <a:cs typeface="Arial"/>
                          <a:sym typeface="Arial"/>
                        </a:rPr>
                        <a:t>SAMSUNG GALAXY S21 ULTRA</a:t>
                      </a:r>
                      <a:endParaRPr b="0" dirty="0">
                        <a:solidFill>
                          <a:schemeClr val="tx1"/>
                        </a:solidFill>
                        <a:latin typeface="+mj-lt"/>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s-MX" sz="1400" b="0" i="0" u="none" strike="noStrike" cap="none" dirty="0">
                          <a:solidFill>
                            <a:schemeClr val="tx1"/>
                          </a:solidFill>
                          <a:effectLst/>
                          <a:latin typeface="+mj-lt"/>
                          <a:ea typeface="Arial"/>
                          <a:cs typeface="Arial"/>
                          <a:sym typeface="Arial"/>
                        </a:rPr>
                        <a:t>IPHONE 12 PRO MAX</a:t>
                      </a:r>
                      <a:endParaRPr b="0" dirty="0">
                        <a:solidFill>
                          <a:schemeClr val="tx1"/>
                        </a:solidFill>
                        <a:latin typeface="+mj-lt"/>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s-MX" sz="1400" b="0" i="0" u="none" strike="noStrike" cap="none" dirty="0">
                          <a:solidFill>
                            <a:schemeClr val="tx1"/>
                          </a:solidFill>
                          <a:effectLst/>
                          <a:latin typeface="+mj-lt"/>
                          <a:ea typeface="Arial"/>
                          <a:cs typeface="Arial"/>
                          <a:sym typeface="Arial"/>
                        </a:rPr>
                        <a:t>XIAOMI MI 10T PRO</a:t>
                      </a:r>
                      <a:endParaRPr b="0" dirty="0">
                        <a:solidFill>
                          <a:schemeClr val="tx1"/>
                        </a:solidFill>
                        <a:latin typeface="+mj-lt"/>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extLst>
                  <a:ext uri="{0D108BD9-81ED-4DB2-BD59-A6C34878D82A}">
                    <a16:rowId xmlns:a16="http://schemas.microsoft.com/office/drawing/2014/main" val="10000"/>
                  </a:ext>
                </a:extLst>
              </a:tr>
              <a:tr h="454600">
                <a:tc>
                  <a:txBody>
                    <a:bodyPr/>
                    <a:lstStyle/>
                    <a:p>
                      <a:pPr marL="0" lvl="0" indent="0" algn="r" rtl="0">
                        <a:spcBef>
                          <a:spcPts val="0"/>
                        </a:spcBef>
                        <a:spcAft>
                          <a:spcPts val="0"/>
                        </a:spcAft>
                        <a:buNone/>
                      </a:pPr>
                      <a:r>
                        <a:rPr lang="en" dirty="0">
                          <a:solidFill>
                            <a:schemeClr val="tx1"/>
                          </a:solidFill>
                          <a:latin typeface="+mj-lt"/>
                          <a:ea typeface="Muli"/>
                          <a:cs typeface="Muli"/>
                          <a:sym typeface="Muli"/>
                        </a:rPr>
                        <a:t>Batería</a:t>
                      </a:r>
                    </a:p>
                    <a:p>
                      <a:pPr marL="0" lvl="0" indent="0" algn="r" rtl="0">
                        <a:spcBef>
                          <a:spcPts val="0"/>
                        </a:spcBef>
                        <a:spcAft>
                          <a:spcPts val="0"/>
                        </a:spcAft>
                        <a:buNone/>
                      </a:pPr>
                      <a:endParaRPr lang="en" dirty="0">
                        <a:solidFill>
                          <a:schemeClr val="tx1"/>
                        </a:solidFill>
                        <a:latin typeface="+mj-lt"/>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s-ES" sz="1400" b="0" i="0" u="none" strike="noStrike" cap="none">
                          <a:solidFill>
                            <a:schemeClr val="tx1"/>
                          </a:solidFill>
                          <a:effectLst/>
                          <a:latin typeface="+mj-lt"/>
                          <a:ea typeface="Arial"/>
                          <a:cs typeface="Arial"/>
                          <a:sym typeface="Arial"/>
                        </a:rPr>
                        <a:t>4,500 mAh</a:t>
                      </a:r>
                      <a:endParaRPr sz="1800" dirty="0">
                        <a:solidFill>
                          <a:schemeClr val="tx1"/>
                        </a:solidFill>
                        <a:latin typeface="+mj-lt"/>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s-ES" sz="1400" b="0" i="0" u="none" strike="noStrike" cap="none" dirty="0">
                          <a:solidFill>
                            <a:schemeClr val="tx1"/>
                          </a:solidFill>
                          <a:effectLst/>
                          <a:latin typeface="+mj-lt"/>
                          <a:ea typeface="Arial"/>
                          <a:cs typeface="Arial"/>
                          <a:sym typeface="Arial"/>
                        </a:rPr>
                        <a:t>5,000 mAh</a:t>
                      </a:r>
                      <a:endParaRPr sz="1800" b="0" dirty="0">
                        <a:solidFill>
                          <a:schemeClr val="tx1"/>
                        </a:solidFill>
                        <a:latin typeface="+mj-lt"/>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s-ES" sz="1400" b="0" i="0" u="none" strike="noStrike" cap="none" dirty="0">
                          <a:solidFill>
                            <a:schemeClr val="tx1"/>
                          </a:solidFill>
                          <a:effectLst/>
                          <a:latin typeface="+mj-lt"/>
                          <a:ea typeface="Arial"/>
                          <a:cs typeface="Arial"/>
                          <a:sym typeface="Arial"/>
                        </a:rPr>
                        <a:t>3.687 mAh</a:t>
                      </a:r>
                      <a:endParaRPr sz="1800" b="0" dirty="0">
                        <a:solidFill>
                          <a:schemeClr val="tx1"/>
                        </a:solidFill>
                        <a:latin typeface="+mj-lt"/>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s-ES" sz="1400" b="0" i="0" u="none" strike="noStrike" cap="none" dirty="0">
                          <a:solidFill>
                            <a:schemeClr val="tx1"/>
                          </a:solidFill>
                          <a:effectLst/>
                          <a:latin typeface="+mj-lt"/>
                          <a:ea typeface="Arial"/>
                          <a:cs typeface="Arial"/>
                          <a:sym typeface="Arial"/>
                        </a:rPr>
                        <a:t>5.000 mAh</a:t>
                      </a:r>
                      <a:endParaRPr sz="1800" b="0" dirty="0">
                        <a:solidFill>
                          <a:schemeClr val="tx1"/>
                        </a:solidFill>
                        <a:latin typeface="+mj-lt"/>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10001"/>
                  </a:ext>
                </a:extLst>
              </a:tr>
              <a:tr h="454600">
                <a:tc>
                  <a:txBody>
                    <a:bodyPr/>
                    <a:lstStyle/>
                    <a:p>
                      <a:pPr marL="0" lvl="0" indent="0" algn="r" rtl="0">
                        <a:spcBef>
                          <a:spcPts val="0"/>
                        </a:spcBef>
                        <a:spcAft>
                          <a:spcPts val="0"/>
                        </a:spcAft>
                        <a:buNone/>
                      </a:pP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10003"/>
                  </a:ext>
                </a:extLst>
              </a:tr>
            </a:tbl>
          </a:graphicData>
        </a:graphic>
      </p:graphicFrame>
      <p:sp>
        <p:nvSpPr>
          <p:cNvPr id="440" name="Google Shape;440;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88190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graphicFrame>
        <p:nvGraphicFramePr>
          <p:cNvPr id="4" name="Tabla 3">
            <a:extLst>
              <a:ext uri="{FF2B5EF4-FFF2-40B4-BE49-F238E27FC236}">
                <a16:creationId xmlns:a16="http://schemas.microsoft.com/office/drawing/2014/main" id="{24BE4838-FA81-4572-BC59-EFEF662F10DC}"/>
              </a:ext>
            </a:extLst>
          </p:cNvPr>
          <p:cNvGraphicFramePr>
            <a:graphicFrameLocks noGrp="1"/>
          </p:cNvGraphicFramePr>
          <p:nvPr/>
        </p:nvGraphicFramePr>
        <p:xfrm>
          <a:off x="987684" y="1212901"/>
          <a:ext cx="4945062" cy="1235529"/>
        </p:xfrm>
        <a:graphic>
          <a:graphicData uri="http://schemas.openxmlformats.org/drawingml/2006/table">
            <a:tbl>
              <a:tblPr bandRow="1">
                <a:tableStyleId>{C083E6E3-FA7D-4D7B-A595-EF9225AFEA82}</a:tableStyleId>
              </a:tblPr>
              <a:tblGrid>
                <a:gridCol w="4945062">
                  <a:extLst>
                    <a:ext uri="{9D8B030D-6E8A-4147-A177-3AD203B41FA5}">
                      <a16:colId xmlns:a16="http://schemas.microsoft.com/office/drawing/2014/main" val="209422067"/>
                    </a:ext>
                  </a:extLst>
                </a:gridCol>
              </a:tblGrid>
              <a:tr h="138249">
                <a:tc>
                  <a:txBody>
                    <a:bodyPr/>
                    <a:lstStyle/>
                    <a:p>
                      <a:r>
                        <a:rPr lang="es-ES" sz="900">
                          <a:effectLst/>
                        </a:rPr>
                        <a:t>Cámara principal</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4138947221"/>
                  </a:ext>
                </a:extLst>
              </a:tr>
              <a:tr h="0">
                <a:tc>
                  <a:txBody>
                    <a:bodyPr/>
                    <a:lstStyle/>
                    <a:p>
                      <a:r>
                        <a:rPr lang="es-ES" sz="900">
                          <a:effectLst/>
                        </a:rPr>
                        <a:t>Sensor: Sony IMX789</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558316787"/>
                  </a:ext>
                </a:extLst>
              </a:tr>
              <a:tr h="133163">
                <a:tc>
                  <a:txBody>
                    <a:bodyPr/>
                    <a:lstStyle/>
                    <a:p>
                      <a:r>
                        <a:rPr lang="es-ES" sz="900">
                          <a:effectLst/>
                        </a:rPr>
                        <a:t>Tamaño de sensor: 1/1.43"</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1856178626"/>
                  </a:ext>
                </a:extLst>
              </a:tr>
              <a:tr h="133163">
                <a:tc>
                  <a:txBody>
                    <a:bodyPr/>
                    <a:lstStyle/>
                    <a:p>
                      <a:r>
                        <a:rPr lang="es-ES" sz="900">
                          <a:effectLst/>
                        </a:rPr>
                        <a:t>Megapíxeles: 48</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250114212"/>
                  </a:ext>
                </a:extLst>
              </a:tr>
              <a:tr h="133163">
                <a:tc>
                  <a:txBody>
                    <a:bodyPr/>
                    <a:lstStyle/>
                    <a:p>
                      <a:r>
                        <a:rPr lang="es-ES" sz="900">
                          <a:effectLst/>
                        </a:rPr>
                        <a:t>Tamaño de píxel: 1.12µm</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3246858533"/>
                  </a:ext>
                </a:extLst>
              </a:tr>
              <a:tr h="133163">
                <a:tc>
                  <a:txBody>
                    <a:bodyPr/>
                    <a:lstStyle/>
                    <a:p>
                      <a:r>
                        <a:rPr lang="es-ES" sz="900">
                          <a:effectLst/>
                        </a:rPr>
                        <a:t>OIS: Sí</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2753342546"/>
                  </a:ext>
                </a:extLst>
              </a:tr>
              <a:tr h="133163">
                <a:tc>
                  <a:txBody>
                    <a:bodyPr/>
                    <a:lstStyle/>
                    <a:p>
                      <a:r>
                        <a:rPr lang="es-ES" sz="900">
                          <a:effectLst/>
                        </a:rPr>
                        <a:t>Cantidad de lentes: 7P</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3998156528"/>
                  </a:ext>
                </a:extLst>
              </a:tr>
              <a:tr h="133163">
                <a:tc>
                  <a:txBody>
                    <a:bodyPr/>
                    <a:lstStyle/>
                    <a:p>
                      <a:r>
                        <a:rPr lang="es-ES" sz="900">
                          <a:effectLst/>
                        </a:rPr>
                        <a:t>Focal Length: 23mm equivalente</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587784057"/>
                  </a:ext>
                </a:extLst>
              </a:tr>
              <a:tr h="133163">
                <a:tc>
                  <a:txBody>
                    <a:bodyPr/>
                    <a:lstStyle/>
                    <a:p>
                      <a:r>
                        <a:rPr lang="es-ES" sz="900" dirty="0">
                          <a:effectLst/>
                        </a:rPr>
                        <a:t>Apertura: ƒ/1.8</a:t>
                      </a:r>
                      <a:endParaRPr lang="es-MX" sz="800" dirty="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2147677220"/>
                  </a:ext>
                </a:extLst>
              </a:tr>
            </a:tbl>
          </a:graphicData>
        </a:graphic>
      </p:graphicFrame>
      <p:sp>
        <p:nvSpPr>
          <p:cNvPr id="5" name="CuadroTexto 4">
            <a:extLst>
              <a:ext uri="{FF2B5EF4-FFF2-40B4-BE49-F238E27FC236}">
                <a16:creationId xmlns:a16="http://schemas.microsoft.com/office/drawing/2014/main" id="{9E423C85-C9AE-467D-B407-83E97582EDB3}"/>
              </a:ext>
            </a:extLst>
          </p:cNvPr>
          <p:cNvSpPr txBox="1"/>
          <p:nvPr/>
        </p:nvSpPr>
        <p:spPr>
          <a:xfrm>
            <a:off x="2594344" y="276447"/>
            <a:ext cx="4529470" cy="584775"/>
          </a:xfrm>
          <a:prstGeom prst="rect">
            <a:avLst/>
          </a:prstGeom>
          <a:noFill/>
        </p:spPr>
        <p:txBody>
          <a:bodyPr wrap="square" rtlCol="0">
            <a:spAutoFit/>
          </a:bodyPr>
          <a:lstStyle/>
          <a:p>
            <a:r>
              <a:rPr lang="es-MX" sz="3200" dirty="0">
                <a:solidFill>
                  <a:schemeClr val="tx1"/>
                </a:solidFill>
              </a:rPr>
              <a:t>CÁMARA</a:t>
            </a:r>
            <a:endParaRPr lang="es-MX" dirty="0">
              <a:solidFill>
                <a:schemeClr val="tx1"/>
              </a:solidFill>
            </a:endParaRPr>
          </a:p>
        </p:txBody>
      </p:sp>
      <p:graphicFrame>
        <p:nvGraphicFramePr>
          <p:cNvPr id="6" name="Tabla 5">
            <a:extLst>
              <a:ext uri="{FF2B5EF4-FFF2-40B4-BE49-F238E27FC236}">
                <a16:creationId xmlns:a16="http://schemas.microsoft.com/office/drawing/2014/main" id="{369F7330-0945-4276-AB72-3F7159795337}"/>
              </a:ext>
            </a:extLst>
          </p:cNvPr>
          <p:cNvGraphicFramePr>
            <a:graphicFrameLocks noGrp="1"/>
          </p:cNvGraphicFramePr>
          <p:nvPr/>
        </p:nvGraphicFramePr>
        <p:xfrm>
          <a:off x="3922270" y="2576676"/>
          <a:ext cx="4945062" cy="1098369"/>
        </p:xfrm>
        <a:graphic>
          <a:graphicData uri="http://schemas.openxmlformats.org/drawingml/2006/table">
            <a:tbl>
              <a:tblPr bandRow="1">
                <a:tableStyleId>{C083E6E3-FA7D-4D7B-A595-EF9225AFEA82}</a:tableStyleId>
              </a:tblPr>
              <a:tblGrid>
                <a:gridCol w="4945062">
                  <a:extLst>
                    <a:ext uri="{9D8B030D-6E8A-4147-A177-3AD203B41FA5}">
                      <a16:colId xmlns:a16="http://schemas.microsoft.com/office/drawing/2014/main" val="1403272712"/>
                    </a:ext>
                  </a:extLst>
                </a:gridCol>
              </a:tblGrid>
              <a:tr h="138249">
                <a:tc>
                  <a:txBody>
                    <a:bodyPr/>
                    <a:lstStyle/>
                    <a:p>
                      <a:r>
                        <a:rPr lang="es-ES" sz="900">
                          <a:effectLst/>
                        </a:rPr>
                        <a:t>Ultra-Wide Camera</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1813203167"/>
                  </a:ext>
                </a:extLst>
              </a:tr>
              <a:tr h="133163">
                <a:tc>
                  <a:txBody>
                    <a:bodyPr/>
                    <a:lstStyle/>
                    <a:p>
                      <a:r>
                        <a:rPr lang="es-ES" sz="900" dirty="0">
                          <a:effectLst/>
                        </a:rPr>
                        <a:t>Sensor: Sony IMX766</a:t>
                      </a:r>
                      <a:endParaRPr lang="es-MX" sz="800" dirty="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3412124096"/>
                  </a:ext>
                </a:extLst>
              </a:tr>
              <a:tr h="133163">
                <a:tc>
                  <a:txBody>
                    <a:bodyPr/>
                    <a:lstStyle/>
                    <a:p>
                      <a:r>
                        <a:rPr lang="es-ES" sz="900">
                          <a:effectLst/>
                        </a:rPr>
                        <a:t>Sensor Size: 1/1.56"</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1492464384"/>
                  </a:ext>
                </a:extLst>
              </a:tr>
              <a:tr h="133163">
                <a:tc>
                  <a:txBody>
                    <a:bodyPr/>
                    <a:lstStyle/>
                    <a:p>
                      <a:r>
                        <a:rPr lang="es-ES" sz="900" dirty="0" err="1">
                          <a:effectLst/>
                        </a:rPr>
                        <a:t>Megapixels</a:t>
                      </a:r>
                      <a:r>
                        <a:rPr lang="es-ES" sz="900" dirty="0">
                          <a:effectLst/>
                        </a:rPr>
                        <a:t>: 50</a:t>
                      </a:r>
                      <a:endParaRPr lang="es-MX" sz="800" dirty="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3922609880"/>
                  </a:ext>
                </a:extLst>
              </a:tr>
              <a:tr h="133163">
                <a:tc>
                  <a:txBody>
                    <a:bodyPr/>
                    <a:lstStyle/>
                    <a:p>
                      <a:r>
                        <a:rPr lang="es-ES" sz="900">
                          <a:effectLst/>
                        </a:rPr>
                        <a:t>Cantidad de lentes: 7P</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3346064249"/>
                  </a:ext>
                </a:extLst>
              </a:tr>
              <a:tr h="133163">
                <a:tc>
                  <a:txBody>
                    <a:bodyPr/>
                    <a:lstStyle/>
                    <a:p>
                      <a:r>
                        <a:rPr lang="es-ES" sz="900">
                          <a:effectLst/>
                        </a:rPr>
                        <a:t>Focal Length: 14mm equivalente</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2617040720"/>
                  </a:ext>
                </a:extLst>
              </a:tr>
              <a:tr h="133163">
                <a:tc>
                  <a:txBody>
                    <a:bodyPr/>
                    <a:lstStyle/>
                    <a:p>
                      <a:r>
                        <a:rPr lang="es-ES" sz="900">
                          <a:effectLst/>
                        </a:rPr>
                        <a:t>Aperture: ƒ/2.2</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4235603181"/>
                  </a:ext>
                </a:extLst>
              </a:tr>
              <a:tr h="133163">
                <a:tc>
                  <a:txBody>
                    <a:bodyPr/>
                    <a:lstStyle/>
                    <a:p>
                      <a:r>
                        <a:rPr lang="es-ES" sz="900" dirty="0">
                          <a:effectLst/>
                        </a:rPr>
                        <a:t>Lens: </a:t>
                      </a:r>
                      <a:r>
                        <a:rPr lang="es-ES" sz="900" dirty="0" err="1">
                          <a:effectLst/>
                        </a:rPr>
                        <a:t>Freeform</a:t>
                      </a:r>
                      <a:r>
                        <a:rPr lang="es-ES" sz="900" dirty="0">
                          <a:effectLst/>
                        </a:rPr>
                        <a:t> Lens</a:t>
                      </a:r>
                      <a:endParaRPr lang="es-MX" sz="800" dirty="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2129047766"/>
                  </a:ext>
                </a:extLst>
              </a:tr>
            </a:tbl>
          </a:graphicData>
        </a:graphic>
      </p:graphicFrame>
      <p:graphicFrame>
        <p:nvGraphicFramePr>
          <p:cNvPr id="7" name="Tabla 6">
            <a:extLst>
              <a:ext uri="{FF2B5EF4-FFF2-40B4-BE49-F238E27FC236}">
                <a16:creationId xmlns:a16="http://schemas.microsoft.com/office/drawing/2014/main" id="{AAECAD8C-E188-4A57-916D-49C724F03081}"/>
              </a:ext>
            </a:extLst>
          </p:cNvPr>
          <p:cNvGraphicFramePr>
            <a:graphicFrameLocks noGrp="1"/>
          </p:cNvGraphicFramePr>
          <p:nvPr/>
        </p:nvGraphicFramePr>
        <p:xfrm>
          <a:off x="764400" y="3882470"/>
          <a:ext cx="5264260" cy="903056"/>
        </p:xfrm>
        <a:graphic>
          <a:graphicData uri="http://schemas.openxmlformats.org/drawingml/2006/table">
            <a:tbl>
              <a:tblPr bandRow="1">
                <a:tableStyleId>{C083E6E3-FA7D-4D7B-A595-EF9225AFEA82}</a:tableStyleId>
              </a:tblPr>
              <a:tblGrid>
                <a:gridCol w="5264260">
                  <a:extLst>
                    <a:ext uri="{9D8B030D-6E8A-4147-A177-3AD203B41FA5}">
                      <a16:colId xmlns:a16="http://schemas.microsoft.com/office/drawing/2014/main" val="324577260"/>
                    </a:ext>
                  </a:extLst>
                </a:gridCol>
              </a:tblGrid>
              <a:tr h="181756">
                <a:tc>
                  <a:txBody>
                    <a:bodyPr/>
                    <a:lstStyle/>
                    <a:p>
                      <a:r>
                        <a:rPr lang="es-ES" sz="900">
                          <a:effectLst/>
                        </a:rPr>
                        <a:t>Telephoto Camera</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3509303489"/>
                  </a:ext>
                </a:extLst>
              </a:tr>
              <a:tr h="180325">
                <a:tc>
                  <a:txBody>
                    <a:bodyPr/>
                    <a:lstStyle/>
                    <a:p>
                      <a:r>
                        <a:rPr lang="es-ES" sz="900">
                          <a:effectLst/>
                        </a:rPr>
                        <a:t>Megapíxeles: 8</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3896210860"/>
                  </a:ext>
                </a:extLst>
              </a:tr>
              <a:tr h="180325">
                <a:tc>
                  <a:txBody>
                    <a:bodyPr/>
                    <a:lstStyle/>
                    <a:p>
                      <a:r>
                        <a:rPr lang="es-ES" sz="900" dirty="0">
                          <a:effectLst/>
                        </a:rPr>
                        <a:t>Tamaño de píxel: 1,0 µm</a:t>
                      </a:r>
                      <a:endParaRPr lang="es-MX" sz="800" dirty="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3797765660"/>
                  </a:ext>
                </a:extLst>
              </a:tr>
              <a:tr h="180325">
                <a:tc>
                  <a:txBody>
                    <a:bodyPr/>
                    <a:lstStyle/>
                    <a:p>
                      <a:r>
                        <a:rPr lang="es-ES" sz="900" dirty="0">
                          <a:effectLst/>
                        </a:rPr>
                        <a:t>OIS: Sí</a:t>
                      </a:r>
                      <a:endParaRPr lang="es-MX" sz="800" dirty="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2908967134"/>
                  </a:ext>
                </a:extLst>
              </a:tr>
              <a:tr h="180325">
                <a:tc>
                  <a:txBody>
                    <a:bodyPr/>
                    <a:lstStyle/>
                    <a:p>
                      <a:r>
                        <a:rPr lang="es-ES" sz="900" dirty="0" err="1">
                          <a:effectLst/>
                        </a:rPr>
                        <a:t>Aperture</a:t>
                      </a:r>
                      <a:r>
                        <a:rPr lang="es-ES" sz="900" dirty="0">
                          <a:effectLst/>
                        </a:rPr>
                        <a:t>: ƒ/2.4</a:t>
                      </a:r>
                      <a:endParaRPr lang="es-MX" sz="800" dirty="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1396530951"/>
                  </a:ext>
                </a:extLst>
              </a:tr>
            </a:tbl>
          </a:graphicData>
        </a:graphic>
      </p:graphicFrame>
    </p:spTree>
    <p:extLst>
      <p:ext uri="{BB962C8B-B14F-4D97-AF65-F5344CB8AC3E}">
        <p14:creationId xmlns:p14="http://schemas.microsoft.com/office/powerpoint/2010/main" val="233662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5" name="CuadroTexto 4">
            <a:extLst>
              <a:ext uri="{FF2B5EF4-FFF2-40B4-BE49-F238E27FC236}">
                <a16:creationId xmlns:a16="http://schemas.microsoft.com/office/drawing/2014/main" id="{9E423C85-C9AE-467D-B407-83E97582EDB3}"/>
              </a:ext>
            </a:extLst>
          </p:cNvPr>
          <p:cNvSpPr txBox="1"/>
          <p:nvPr/>
        </p:nvSpPr>
        <p:spPr>
          <a:xfrm>
            <a:off x="2594344" y="276447"/>
            <a:ext cx="4529470" cy="584775"/>
          </a:xfrm>
          <a:prstGeom prst="rect">
            <a:avLst/>
          </a:prstGeom>
          <a:noFill/>
        </p:spPr>
        <p:txBody>
          <a:bodyPr wrap="square" rtlCol="0">
            <a:spAutoFit/>
          </a:bodyPr>
          <a:lstStyle/>
          <a:p>
            <a:r>
              <a:rPr lang="es-MX" sz="3200" dirty="0">
                <a:solidFill>
                  <a:schemeClr val="tx1"/>
                </a:solidFill>
              </a:rPr>
              <a:t>CÁMARA</a:t>
            </a:r>
            <a:endParaRPr lang="es-MX" dirty="0">
              <a:solidFill>
                <a:schemeClr val="tx1"/>
              </a:solidFill>
            </a:endParaRPr>
          </a:p>
        </p:txBody>
      </p:sp>
      <p:graphicFrame>
        <p:nvGraphicFramePr>
          <p:cNvPr id="2" name="Tabla 1">
            <a:extLst>
              <a:ext uri="{FF2B5EF4-FFF2-40B4-BE49-F238E27FC236}">
                <a16:creationId xmlns:a16="http://schemas.microsoft.com/office/drawing/2014/main" id="{368FAF12-BD97-4F3C-AD87-F3A822D48276}"/>
              </a:ext>
            </a:extLst>
          </p:cNvPr>
          <p:cNvGraphicFramePr>
            <a:graphicFrameLocks noGrp="1"/>
          </p:cNvGraphicFramePr>
          <p:nvPr/>
        </p:nvGraphicFramePr>
        <p:xfrm>
          <a:off x="1359823" y="949719"/>
          <a:ext cx="4945062" cy="826227"/>
        </p:xfrm>
        <a:graphic>
          <a:graphicData uri="http://schemas.openxmlformats.org/drawingml/2006/table">
            <a:tbl>
              <a:tblPr bandRow="1">
                <a:tableStyleId>{C083E6E3-FA7D-4D7B-A595-EF9225AFEA82}</a:tableStyleId>
              </a:tblPr>
              <a:tblGrid>
                <a:gridCol w="4945062">
                  <a:extLst>
                    <a:ext uri="{9D8B030D-6E8A-4147-A177-3AD203B41FA5}">
                      <a16:colId xmlns:a16="http://schemas.microsoft.com/office/drawing/2014/main" val="4086510247"/>
                    </a:ext>
                  </a:extLst>
                </a:gridCol>
              </a:tblGrid>
              <a:tr h="138249">
                <a:tc>
                  <a:txBody>
                    <a:bodyPr/>
                    <a:lstStyle/>
                    <a:p>
                      <a:r>
                        <a:rPr lang="es-ES" sz="900">
                          <a:effectLst/>
                        </a:rPr>
                        <a:t>Monocromática Camera</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1359153743"/>
                  </a:ext>
                </a:extLst>
              </a:tr>
              <a:tr h="133163">
                <a:tc>
                  <a:txBody>
                    <a:bodyPr/>
                    <a:lstStyle/>
                    <a:p>
                      <a:r>
                        <a:rPr lang="es-ES" sz="900" dirty="0">
                          <a:effectLst/>
                        </a:rPr>
                        <a:t>Megapíxeles: 2</a:t>
                      </a:r>
                      <a:endParaRPr lang="es-MX" sz="800" dirty="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1039496944"/>
                  </a:ext>
                </a:extLst>
              </a:tr>
              <a:tr h="138249">
                <a:tc>
                  <a:txBody>
                    <a:bodyPr/>
                    <a:lstStyle/>
                    <a:p>
                      <a:r>
                        <a:rPr lang="es-ES" sz="900">
                          <a:effectLst/>
                        </a:rPr>
                        <a:t>Flash</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1244381170"/>
                  </a:ext>
                </a:extLst>
              </a:tr>
              <a:tr h="133163">
                <a:tc>
                  <a:txBody>
                    <a:bodyPr/>
                    <a:lstStyle/>
                    <a:p>
                      <a:r>
                        <a:rPr lang="es-ES" sz="900">
                          <a:effectLst/>
                        </a:rPr>
                        <a:t>Kaksi LED-salamavaloa</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2116953773"/>
                  </a:ext>
                </a:extLst>
              </a:tr>
              <a:tr h="138249">
                <a:tc>
                  <a:txBody>
                    <a:bodyPr/>
                    <a:lstStyle/>
                    <a:p>
                      <a:r>
                        <a:rPr lang="es-ES" sz="900">
                          <a:effectLst/>
                        </a:rPr>
                        <a:t>Enfoque automático</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2142418372"/>
                  </a:ext>
                </a:extLst>
              </a:tr>
              <a:tr h="133163">
                <a:tc>
                  <a:txBody>
                    <a:bodyPr/>
                    <a:lstStyle/>
                    <a:p>
                      <a:r>
                        <a:rPr lang="es-ES" sz="900" dirty="0">
                          <a:effectLst/>
                        </a:rPr>
                        <a:t>Multi Autofocus (</a:t>
                      </a:r>
                      <a:r>
                        <a:rPr lang="es-ES" sz="900" dirty="0" err="1">
                          <a:effectLst/>
                        </a:rPr>
                        <a:t>All</a:t>
                      </a:r>
                      <a:r>
                        <a:rPr lang="es-ES" sz="900" dirty="0">
                          <a:effectLst/>
                        </a:rPr>
                        <a:t> pixel </a:t>
                      </a:r>
                      <a:r>
                        <a:rPr lang="es-ES" sz="900" dirty="0" err="1">
                          <a:effectLst/>
                        </a:rPr>
                        <a:t>omni-directional</a:t>
                      </a:r>
                      <a:r>
                        <a:rPr lang="es-ES" sz="900" dirty="0">
                          <a:effectLst/>
                        </a:rPr>
                        <a:t> PDAF+LAF+CAF)</a:t>
                      </a:r>
                      <a:endParaRPr lang="es-MX" sz="800" dirty="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4050941914"/>
                  </a:ext>
                </a:extLst>
              </a:tr>
            </a:tbl>
          </a:graphicData>
        </a:graphic>
      </p:graphicFrame>
      <p:graphicFrame>
        <p:nvGraphicFramePr>
          <p:cNvPr id="3" name="Tabla 2">
            <a:extLst>
              <a:ext uri="{FF2B5EF4-FFF2-40B4-BE49-F238E27FC236}">
                <a16:creationId xmlns:a16="http://schemas.microsoft.com/office/drawing/2014/main" id="{9C56F8D1-2F49-4EC9-B608-604BD5ADE35C}"/>
              </a:ext>
            </a:extLst>
          </p:cNvPr>
          <p:cNvGraphicFramePr>
            <a:graphicFrameLocks noGrp="1"/>
          </p:cNvGraphicFramePr>
          <p:nvPr/>
        </p:nvGraphicFramePr>
        <p:xfrm>
          <a:off x="1359823" y="2406346"/>
          <a:ext cx="4945062" cy="961209"/>
        </p:xfrm>
        <a:graphic>
          <a:graphicData uri="http://schemas.openxmlformats.org/drawingml/2006/table">
            <a:tbl>
              <a:tblPr bandRow="1">
                <a:tableStyleId>{0E3FDE45-AF77-4B5C-9715-49D594BDF05E}</a:tableStyleId>
              </a:tblPr>
              <a:tblGrid>
                <a:gridCol w="4945062">
                  <a:extLst>
                    <a:ext uri="{9D8B030D-6E8A-4147-A177-3AD203B41FA5}">
                      <a16:colId xmlns:a16="http://schemas.microsoft.com/office/drawing/2014/main" val="2483687629"/>
                    </a:ext>
                  </a:extLst>
                </a:gridCol>
              </a:tblGrid>
              <a:tr h="138249">
                <a:tc>
                  <a:txBody>
                    <a:bodyPr/>
                    <a:lstStyle/>
                    <a:p>
                      <a:r>
                        <a:rPr lang="es-ES" sz="900">
                          <a:effectLst/>
                        </a:rPr>
                        <a:t>Vídeo</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2127909120"/>
                  </a:ext>
                </a:extLst>
              </a:tr>
              <a:tr h="133163">
                <a:tc>
                  <a:txBody>
                    <a:bodyPr/>
                    <a:lstStyle/>
                    <a:p>
                      <a:r>
                        <a:rPr lang="es-ES" sz="900">
                          <a:effectLst/>
                        </a:rPr>
                        <a:t>8K video at 30 fps</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1754708351"/>
                  </a:ext>
                </a:extLst>
              </a:tr>
              <a:tr h="133163">
                <a:tc>
                  <a:txBody>
                    <a:bodyPr/>
                    <a:lstStyle/>
                    <a:p>
                      <a:r>
                        <a:rPr lang="es-ES" sz="900">
                          <a:effectLst/>
                        </a:rPr>
                        <a:t>4K video at 30/60/120 fps</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2952046181"/>
                  </a:ext>
                </a:extLst>
              </a:tr>
              <a:tr h="133163">
                <a:tc>
                  <a:txBody>
                    <a:bodyPr/>
                    <a:lstStyle/>
                    <a:p>
                      <a:r>
                        <a:rPr lang="es-ES" sz="900" dirty="0">
                          <a:effectLst/>
                        </a:rPr>
                        <a:t>Vídeo 1080p a 30/60 </a:t>
                      </a:r>
                      <a:r>
                        <a:rPr lang="es-ES" sz="900" dirty="0" err="1">
                          <a:effectLst/>
                        </a:rPr>
                        <a:t>fps</a:t>
                      </a:r>
                      <a:endParaRPr lang="es-MX" sz="800" dirty="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4113444899"/>
                  </a:ext>
                </a:extLst>
              </a:tr>
              <a:tr h="133163">
                <a:tc>
                  <a:txBody>
                    <a:bodyPr/>
                    <a:lstStyle/>
                    <a:p>
                      <a:r>
                        <a:rPr lang="es-ES" sz="900">
                          <a:effectLst/>
                        </a:rPr>
                        <a:t>Super Slow Motion: Vídeo 1080p a 240 fps, vídeo 720p a 480 fps</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536728375"/>
                  </a:ext>
                </a:extLst>
              </a:tr>
              <a:tr h="133163">
                <a:tc>
                  <a:txBody>
                    <a:bodyPr/>
                    <a:lstStyle/>
                    <a:p>
                      <a:r>
                        <a:rPr lang="es-ES" sz="900">
                          <a:effectLst/>
                        </a:rPr>
                        <a:t>Time-Lapse: 1080p at 30 fps, 4K at 30 fps</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220029633"/>
                  </a:ext>
                </a:extLst>
              </a:tr>
              <a:tr h="133163">
                <a:tc>
                  <a:txBody>
                    <a:bodyPr/>
                    <a:lstStyle/>
                    <a:p>
                      <a:r>
                        <a:rPr lang="es-ES" sz="900" dirty="0">
                          <a:effectLst/>
                        </a:rPr>
                        <a:t>Editor de vídeo</a:t>
                      </a:r>
                      <a:endParaRPr lang="es-MX" sz="800" dirty="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1425926401"/>
                  </a:ext>
                </a:extLst>
              </a:tr>
            </a:tbl>
          </a:graphicData>
        </a:graphic>
      </p:graphicFrame>
      <p:graphicFrame>
        <p:nvGraphicFramePr>
          <p:cNvPr id="8" name="Tabla 7">
            <a:extLst>
              <a:ext uri="{FF2B5EF4-FFF2-40B4-BE49-F238E27FC236}">
                <a16:creationId xmlns:a16="http://schemas.microsoft.com/office/drawing/2014/main" id="{12081577-4D3C-4DFC-813C-163931855DDD}"/>
              </a:ext>
            </a:extLst>
          </p:cNvPr>
          <p:cNvGraphicFramePr>
            <a:graphicFrameLocks noGrp="1"/>
          </p:cNvGraphicFramePr>
          <p:nvPr/>
        </p:nvGraphicFramePr>
        <p:xfrm>
          <a:off x="1359823" y="3760281"/>
          <a:ext cx="4945062" cy="960120"/>
        </p:xfrm>
        <a:graphic>
          <a:graphicData uri="http://schemas.openxmlformats.org/drawingml/2006/table">
            <a:tbl>
              <a:tblPr bandRow="1">
                <a:tableStyleId>{C083E6E3-FA7D-4D7B-A595-EF9225AFEA82}</a:tableStyleId>
              </a:tblPr>
              <a:tblGrid>
                <a:gridCol w="4945062">
                  <a:extLst>
                    <a:ext uri="{9D8B030D-6E8A-4147-A177-3AD203B41FA5}">
                      <a16:colId xmlns:a16="http://schemas.microsoft.com/office/drawing/2014/main" val="2981458907"/>
                    </a:ext>
                  </a:extLst>
                </a:gridCol>
              </a:tblGrid>
              <a:tr h="133163">
                <a:tc>
                  <a:txBody>
                    <a:bodyPr/>
                    <a:lstStyle/>
                    <a:p>
                      <a:r>
                        <a:rPr lang="es-ES" sz="900">
                          <a:effectLst/>
                        </a:rPr>
                        <a:t>Cámara frontal</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621705626"/>
                  </a:ext>
                </a:extLst>
              </a:tr>
              <a:tr h="133163">
                <a:tc>
                  <a:txBody>
                    <a:bodyPr/>
                    <a:lstStyle/>
                    <a:p>
                      <a:r>
                        <a:rPr lang="es-ES" sz="900">
                          <a:effectLst/>
                        </a:rPr>
                        <a:t>Sensor: Sony IMX471</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1723071370"/>
                  </a:ext>
                </a:extLst>
              </a:tr>
              <a:tr h="133163">
                <a:tc>
                  <a:txBody>
                    <a:bodyPr/>
                    <a:lstStyle/>
                    <a:p>
                      <a:r>
                        <a:rPr lang="es-ES" sz="900" dirty="0" err="1">
                          <a:effectLst/>
                        </a:rPr>
                        <a:t>Megapixels</a:t>
                      </a:r>
                      <a:r>
                        <a:rPr lang="es-ES" sz="900" dirty="0">
                          <a:effectLst/>
                        </a:rPr>
                        <a:t>: 16</a:t>
                      </a:r>
                      <a:endParaRPr lang="es-MX" sz="800" dirty="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300441959"/>
                  </a:ext>
                </a:extLst>
              </a:tr>
              <a:tr h="133163">
                <a:tc>
                  <a:txBody>
                    <a:bodyPr/>
                    <a:lstStyle/>
                    <a:p>
                      <a:r>
                        <a:rPr lang="es-ES" sz="900">
                          <a:effectLst/>
                        </a:rPr>
                        <a:t>Pixel Size: 1.0 µm</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437739965"/>
                  </a:ext>
                </a:extLst>
              </a:tr>
              <a:tr h="133163">
                <a:tc>
                  <a:txBody>
                    <a:bodyPr/>
                    <a:lstStyle/>
                    <a:p>
                      <a:r>
                        <a:rPr lang="es-ES" sz="900">
                          <a:effectLst/>
                        </a:rPr>
                        <a:t>EIS: Yes</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2952484962"/>
                  </a:ext>
                </a:extLst>
              </a:tr>
              <a:tr h="133163">
                <a:tc>
                  <a:txBody>
                    <a:bodyPr/>
                    <a:lstStyle/>
                    <a:p>
                      <a:r>
                        <a:rPr lang="es-ES" sz="900">
                          <a:effectLst/>
                        </a:rPr>
                        <a:t>Autofocus: Fixed Focus</a:t>
                      </a:r>
                      <a:endParaRPr lang="es-MX" sz="80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193329305"/>
                  </a:ext>
                </a:extLst>
              </a:tr>
              <a:tr h="133163">
                <a:tc>
                  <a:txBody>
                    <a:bodyPr/>
                    <a:lstStyle/>
                    <a:p>
                      <a:r>
                        <a:rPr lang="es-ES" sz="900" dirty="0" err="1">
                          <a:effectLst/>
                        </a:rPr>
                        <a:t>Aperture</a:t>
                      </a:r>
                      <a:r>
                        <a:rPr lang="es-ES" sz="900" dirty="0">
                          <a:effectLst/>
                        </a:rPr>
                        <a:t>: ƒ/2.4</a:t>
                      </a:r>
                      <a:endParaRPr lang="es-MX" sz="800" dirty="0">
                        <a:effectLst/>
                        <a:latin typeface="Times New Roman" panose="02020603050405020304" pitchFamily="18" charset="0"/>
                        <a:ea typeface="Times New Roman" panose="02020603050405020304" pitchFamily="18" charset="0"/>
                      </a:endParaRPr>
                    </a:p>
                  </a:txBody>
                  <a:tcPr marL="49936" marR="49936" marT="0" marB="0" anchor="ctr"/>
                </a:tc>
                <a:extLst>
                  <a:ext uri="{0D108BD9-81ED-4DB2-BD59-A6C34878D82A}">
                    <a16:rowId xmlns:a16="http://schemas.microsoft.com/office/drawing/2014/main" val="4210083687"/>
                  </a:ext>
                </a:extLst>
              </a:tr>
            </a:tbl>
          </a:graphicData>
        </a:graphic>
      </p:graphicFrame>
    </p:spTree>
    <p:extLst>
      <p:ext uri="{BB962C8B-B14F-4D97-AF65-F5344CB8AC3E}">
        <p14:creationId xmlns:p14="http://schemas.microsoft.com/office/powerpoint/2010/main" val="2400938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graphicFrame>
        <p:nvGraphicFramePr>
          <p:cNvPr id="10" name="Tabla 9">
            <a:extLst>
              <a:ext uri="{FF2B5EF4-FFF2-40B4-BE49-F238E27FC236}">
                <a16:creationId xmlns:a16="http://schemas.microsoft.com/office/drawing/2014/main" id="{1AAEB2AE-1DDC-4913-B65E-88738D792504}"/>
              </a:ext>
            </a:extLst>
          </p:cNvPr>
          <p:cNvGraphicFramePr>
            <a:graphicFrameLocks noGrp="1"/>
          </p:cNvGraphicFramePr>
          <p:nvPr/>
        </p:nvGraphicFramePr>
        <p:xfrm>
          <a:off x="1265274" y="372141"/>
          <a:ext cx="7038754" cy="4550738"/>
        </p:xfrm>
        <a:graphic>
          <a:graphicData uri="http://schemas.openxmlformats.org/drawingml/2006/table">
            <a:tbl>
              <a:tblPr bandRow="1">
                <a:tableStyleId>{0E3FDE45-AF77-4B5C-9715-49D594BDF05E}</a:tableStyleId>
              </a:tblPr>
              <a:tblGrid>
                <a:gridCol w="3519377">
                  <a:extLst>
                    <a:ext uri="{9D8B030D-6E8A-4147-A177-3AD203B41FA5}">
                      <a16:colId xmlns:a16="http://schemas.microsoft.com/office/drawing/2014/main" val="3527934976"/>
                    </a:ext>
                  </a:extLst>
                </a:gridCol>
                <a:gridCol w="3519377">
                  <a:extLst>
                    <a:ext uri="{9D8B030D-6E8A-4147-A177-3AD203B41FA5}">
                      <a16:colId xmlns:a16="http://schemas.microsoft.com/office/drawing/2014/main" val="1565529626"/>
                    </a:ext>
                  </a:extLst>
                </a:gridCol>
              </a:tblGrid>
              <a:tr h="183869">
                <a:tc rowSpan="18">
                  <a:txBody>
                    <a:bodyPr/>
                    <a:lstStyle/>
                    <a:p>
                      <a:pPr marL="63500" indent="63500"/>
                      <a:endParaRPr lang="es-ES" sz="3600" dirty="0">
                        <a:effectLst/>
                      </a:endParaRPr>
                    </a:p>
                    <a:p>
                      <a:pPr marL="63500" indent="63500"/>
                      <a:endParaRPr lang="es-ES" sz="3600" dirty="0">
                        <a:effectLst/>
                      </a:endParaRPr>
                    </a:p>
                    <a:p>
                      <a:pPr marL="63500" indent="63500"/>
                      <a:endParaRPr lang="es-ES" sz="3600" dirty="0">
                        <a:effectLst/>
                      </a:endParaRPr>
                    </a:p>
                    <a:p>
                      <a:pPr marL="63500" indent="63500"/>
                      <a:endParaRPr lang="es-ES" sz="3600" dirty="0">
                        <a:effectLst/>
                      </a:endParaRPr>
                    </a:p>
                    <a:p>
                      <a:pPr marL="63500" indent="63500"/>
                      <a:r>
                        <a:rPr lang="es-ES" sz="3600" dirty="0">
                          <a:effectLst/>
                        </a:rPr>
                        <a:t>Conectividad</a:t>
                      </a:r>
                      <a:endParaRPr lang="es-MX" sz="3600" b="1" dirty="0">
                        <a:effectLst/>
                        <a:latin typeface="Times New Roman" panose="02020603050405020304" pitchFamily="18" charset="0"/>
                      </a:endParaRPr>
                    </a:p>
                  </a:txBody>
                  <a:tcPr marL="23503" marR="23503" marT="0" marB="0"/>
                </a:tc>
                <a:tc>
                  <a:txBody>
                    <a:bodyPr/>
                    <a:lstStyle/>
                    <a:p>
                      <a:r>
                        <a:rPr lang="es-ES" sz="1000">
                          <a:effectLst/>
                        </a:rPr>
                        <a:t>LTE/LTE-A</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3291856416"/>
                  </a:ext>
                </a:extLst>
              </a:tr>
              <a:tr h="515785">
                <a:tc vMerge="1">
                  <a:txBody>
                    <a:bodyPr/>
                    <a:lstStyle/>
                    <a:p>
                      <a:endParaRPr lang="es-MX"/>
                    </a:p>
                  </a:txBody>
                  <a:tcPr/>
                </a:tc>
                <a:tc>
                  <a:txBody>
                    <a:bodyPr/>
                    <a:lstStyle/>
                    <a:p>
                      <a:r>
                        <a:rPr lang="es-ES" sz="1000">
                          <a:effectLst/>
                        </a:rPr>
                        <a:t>4×4 MIMO, soporta hasta DL Cat 20/UL Cat 18 ( 1.4Gbps /200Mbps), dependiendo del soporte del operador</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3618765654"/>
                  </a:ext>
                </a:extLst>
              </a:tr>
              <a:tr h="183869">
                <a:tc vMerge="1">
                  <a:txBody>
                    <a:bodyPr/>
                    <a:lstStyle/>
                    <a:p>
                      <a:endParaRPr lang="es-MX"/>
                    </a:p>
                  </a:txBody>
                  <a:tcPr/>
                </a:tc>
                <a:tc>
                  <a:txBody>
                    <a:bodyPr/>
                    <a:lstStyle/>
                    <a:p>
                      <a:r>
                        <a:rPr lang="es-ES" sz="1000">
                          <a:effectLst/>
                        </a:rPr>
                        <a:t>Banda</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2792083125"/>
                  </a:ext>
                </a:extLst>
              </a:tr>
              <a:tr h="174913">
                <a:tc vMerge="1">
                  <a:txBody>
                    <a:bodyPr/>
                    <a:lstStyle/>
                    <a:p>
                      <a:endParaRPr lang="es-MX"/>
                    </a:p>
                  </a:txBody>
                  <a:tcPr/>
                </a:tc>
                <a:tc>
                  <a:txBody>
                    <a:bodyPr/>
                    <a:lstStyle/>
                    <a:p>
                      <a:r>
                        <a:rPr lang="es-ES" sz="1000">
                          <a:effectLst/>
                        </a:rPr>
                        <a:t>GSM：B2, 3, 5, 8</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1297652485"/>
                  </a:ext>
                </a:extLst>
              </a:tr>
              <a:tr h="174913">
                <a:tc vMerge="1">
                  <a:txBody>
                    <a:bodyPr/>
                    <a:lstStyle/>
                    <a:p>
                      <a:endParaRPr lang="es-MX"/>
                    </a:p>
                  </a:txBody>
                  <a:tcPr/>
                </a:tc>
                <a:tc>
                  <a:txBody>
                    <a:bodyPr/>
                    <a:lstStyle/>
                    <a:p>
                      <a:r>
                        <a:rPr lang="es-ES" sz="1000">
                          <a:effectLst/>
                        </a:rPr>
                        <a:t>WCDMA：B1, 2, 4, 5, 8, 9, 19</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1324282390"/>
                  </a:ext>
                </a:extLst>
              </a:tr>
              <a:tr h="174913">
                <a:tc vMerge="1">
                  <a:txBody>
                    <a:bodyPr/>
                    <a:lstStyle/>
                    <a:p>
                      <a:endParaRPr lang="es-MX"/>
                    </a:p>
                  </a:txBody>
                  <a:tcPr/>
                </a:tc>
                <a:tc>
                  <a:txBody>
                    <a:bodyPr/>
                    <a:lstStyle/>
                    <a:p>
                      <a:r>
                        <a:rPr lang="es-ES" sz="1000">
                          <a:effectLst/>
                        </a:rPr>
                        <a:t>CDMA: BC0, BC1, BC10</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1949021176"/>
                  </a:ext>
                </a:extLst>
              </a:tr>
              <a:tr h="343858">
                <a:tc vMerge="1">
                  <a:txBody>
                    <a:bodyPr/>
                    <a:lstStyle/>
                    <a:p>
                      <a:endParaRPr lang="es-MX"/>
                    </a:p>
                  </a:txBody>
                  <a:tcPr/>
                </a:tc>
                <a:tc>
                  <a:txBody>
                    <a:bodyPr/>
                    <a:lstStyle/>
                    <a:p>
                      <a:r>
                        <a:rPr lang="es-ES" sz="1000">
                          <a:effectLst/>
                        </a:rPr>
                        <a:t>LTE-FDD：B1, 2, 3, 4, 5, 7, 8, 12, 13, 17, 18, 19, 20, 25, 26, 28, 30, 32, 66, 71</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3290016751"/>
                  </a:ext>
                </a:extLst>
              </a:tr>
              <a:tr h="174913">
                <a:tc vMerge="1">
                  <a:txBody>
                    <a:bodyPr/>
                    <a:lstStyle/>
                    <a:p>
                      <a:endParaRPr lang="es-MX"/>
                    </a:p>
                  </a:txBody>
                  <a:tcPr/>
                </a:tc>
                <a:tc>
                  <a:txBody>
                    <a:bodyPr/>
                    <a:lstStyle/>
                    <a:p>
                      <a:r>
                        <a:rPr lang="es-ES" sz="1000">
                          <a:effectLst/>
                        </a:rPr>
                        <a:t>LTE-TDD：B38, 39, 40, 41, 46, 48</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3030509488"/>
                  </a:ext>
                </a:extLst>
              </a:tr>
              <a:tr h="343858">
                <a:tc vMerge="1">
                  <a:txBody>
                    <a:bodyPr/>
                    <a:lstStyle/>
                    <a:p>
                      <a:endParaRPr lang="es-MX"/>
                    </a:p>
                  </a:txBody>
                  <a:tcPr/>
                </a:tc>
                <a:tc>
                  <a:txBody>
                    <a:bodyPr/>
                    <a:lstStyle/>
                    <a:p>
                      <a:r>
                        <a:rPr lang="es-ES" sz="1000">
                          <a:effectLst/>
                        </a:rPr>
                        <a:t>5G NSA：N1, 2, 3, 5, 7, 8, 25, 28, 38, 40, 41, 48, 66, 71, 77, 78</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352517807"/>
                  </a:ext>
                </a:extLst>
              </a:tr>
              <a:tr h="174913">
                <a:tc vMerge="1">
                  <a:txBody>
                    <a:bodyPr/>
                    <a:lstStyle/>
                    <a:p>
                      <a:endParaRPr lang="es-MX"/>
                    </a:p>
                  </a:txBody>
                  <a:tcPr/>
                </a:tc>
                <a:tc>
                  <a:txBody>
                    <a:bodyPr/>
                    <a:lstStyle/>
                    <a:p>
                      <a:r>
                        <a:rPr lang="es-ES" sz="1000">
                          <a:effectLst/>
                        </a:rPr>
                        <a:t>5G SA：N1, 2, 3, 7, 25, 28, 41, 66, 71, 78</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1488131197"/>
                  </a:ext>
                </a:extLst>
              </a:tr>
              <a:tr h="174913">
                <a:tc vMerge="1">
                  <a:txBody>
                    <a:bodyPr/>
                    <a:lstStyle/>
                    <a:p>
                      <a:endParaRPr lang="es-MX"/>
                    </a:p>
                  </a:txBody>
                  <a:tcPr/>
                </a:tc>
                <a:tc>
                  <a:txBody>
                    <a:bodyPr/>
                    <a:lstStyle/>
                    <a:p>
                      <a:r>
                        <a:rPr lang="es-ES" sz="1000">
                          <a:effectLst/>
                        </a:rPr>
                        <a:t>5G mmW NSA: n258, 260, 261</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4158098587"/>
                  </a:ext>
                </a:extLst>
              </a:tr>
              <a:tr h="515785">
                <a:tc vMerge="1">
                  <a:txBody>
                    <a:bodyPr/>
                    <a:lstStyle/>
                    <a:p>
                      <a:endParaRPr lang="es-MX"/>
                    </a:p>
                  </a:txBody>
                  <a:tcPr/>
                </a:tc>
                <a:tc>
                  <a:txBody>
                    <a:bodyPr/>
                    <a:lstStyle/>
                    <a:p>
                      <a:r>
                        <a:rPr lang="es-ES" sz="1000">
                          <a:effectLst/>
                        </a:rPr>
                        <a:t>MIMO：LTE: B1, 2, 4, 7, 25, 38, 66, 41, 48; 5G-NSA: N1, 2, 7, 25, 38, 41, 66, 77, 78 ; 5G-SA:N1, 2, 7, 25, 66, 41, 78</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2185780838"/>
                  </a:ext>
                </a:extLst>
              </a:tr>
              <a:tr h="183869">
                <a:tc vMerge="1">
                  <a:txBody>
                    <a:bodyPr/>
                    <a:lstStyle/>
                    <a:p>
                      <a:endParaRPr lang="es-MX"/>
                    </a:p>
                  </a:txBody>
                  <a:tcPr/>
                </a:tc>
                <a:tc>
                  <a:txBody>
                    <a:bodyPr/>
                    <a:lstStyle/>
                    <a:p>
                      <a:r>
                        <a:rPr lang="es-ES" sz="1000">
                          <a:effectLst/>
                        </a:rPr>
                        <a:t>Wi-Fi</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88601602"/>
                  </a:ext>
                </a:extLst>
              </a:tr>
              <a:tr h="343858">
                <a:tc vMerge="1">
                  <a:txBody>
                    <a:bodyPr/>
                    <a:lstStyle/>
                    <a:p>
                      <a:endParaRPr lang="es-MX"/>
                    </a:p>
                  </a:txBody>
                  <a:tcPr/>
                </a:tc>
                <a:tc>
                  <a:txBody>
                    <a:bodyPr/>
                    <a:lstStyle/>
                    <a:p>
                      <a:r>
                        <a:rPr lang="es-ES" sz="1000">
                          <a:effectLst/>
                        </a:rPr>
                        <a:t>2×2 MIMO, Support 2.4G/5G, Support WiFi 802.11 a/b/g/n/ac/ax</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4226672426"/>
                  </a:ext>
                </a:extLst>
              </a:tr>
              <a:tr h="183869">
                <a:tc vMerge="1">
                  <a:txBody>
                    <a:bodyPr/>
                    <a:lstStyle/>
                    <a:p>
                      <a:endParaRPr lang="es-MX"/>
                    </a:p>
                  </a:txBody>
                  <a:tcPr/>
                </a:tc>
                <a:tc>
                  <a:txBody>
                    <a:bodyPr/>
                    <a:lstStyle/>
                    <a:p>
                      <a:r>
                        <a:rPr lang="es-ES" sz="1000">
                          <a:effectLst/>
                        </a:rPr>
                        <a:t>Bluetooth</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3499133767"/>
                  </a:ext>
                </a:extLst>
              </a:tr>
              <a:tr h="343858">
                <a:tc vMerge="1">
                  <a:txBody>
                    <a:bodyPr/>
                    <a:lstStyle/>
                    <a:p>
                      <a:endParaRPr lang="es-MX"/>
                    </a:p>
                  </a:txBody>
                  <a:tcPr/>
                </a:tc>
                <a:tc>
                  <a:txBody>
                    <a:bodyPr/>
                    <a:lstStyle/>
                    <a:p>
                      <a:r>
                        <a:rPr lang="es-ES" sz="1000">
                          <a:effectLst/>
                        </a:rPr>
                        <a:t>Bluetooth 5.2, support aptX &amp; aptX HD &amp; LDAC &amp; AAC</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315389366"/>
                  </a:ext>
                </a:extLst>
              </a:tr>
              <a:tr h="183869">
                <a:tc vMerge="1">
                  <a:txBody>
                    <a:bodyPr/>
                    <a:lstStyle/>
                    <a:p>
                      <a:endParaRPr lang="es-MX"/>
                    </a:p>
                  </a:txBody>
                  <a:tcPr/>
                </a:tc>
                <a:tc>
                  <a:txBody>
                    <a:bodyPr/>
                    <a:lstStyle/>
                    <a:p>
                      <a:r>
                        <a:rPr lang="es-ES" sz="1000">
                          <a:effectLst/>
                        </a:rPr>
                        <a:t>NFC</a:t>
                      </a:r>
                      <a:endParaRPr lang="es-MX" sz="100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92712614"/>
                  </a:ext>
                </a:extLst>
              </a:tr>
              <a:tr h="174913">
                <a:tc vMerge="1">
                  <a:txBody>
                    <a:bodyPr/>
                    <a:lstStyle/>
                    <a:p>
                      <a:endParaRPr lang="es-MX"/>
                    </a:p>
                  </a:txBody>
                  <a:tcPr/>
                </a:tc>
                <a:tc>
                  <a:txBody>
                    <a:bodyPr/>
                    <a:lstStyle/>
                    <a:p>
                      <a:r>
                        <a:rPr lang="es-ES" sz="1000" dirty="0">
                          <a:effectLst/>
                        </a:rPr>
                        <a:t>NFC habilitado</a:t>
                      </a:r>
                      <a:endParaRPr lang="es-MX" sz="1000" dirty="0">
                        <a:effectLst/>
                        <a:latin typeface="Times New Roman" panose="02020603050405020304" pitchFamily="18" charset="0"/>
                        <a:ea typeface="Times New Roman" panose="02020603050405020304" pitchFamily="18" charset="0"/>
                      </a:endParaRPr>
                    </a:p>
                  </a:txBody>
                  <a:tcPr marL="23503" marR="23503" marT="0" marB="0" anchor="ctr"/>
                </a:tc>
                <a:extLst>
                  <a:ext uri="{0D108BD9-81ED-4DB2-BD59-A6C34878D82A}">
                    <a16:rowId xmlns:a16="http://schemas.microsoft.com/office/drawing/2014/main" val="272572790"/>
                  </a:ext>
                </a:extLst>
              </a:tr>
            </a:tbl>
          </a:graphicData>
        </a:graphic>
      </p:graphicFrame>
    </p:spTree>
    <p:extLst>
      <p:ext uri="{BB962C8B-B14F-4D97-AF65-F5344CB8AC3E}">
        <p14:creationId xmlns:p14="http://schemas.microsoft.com/office/powerpoint/2010/main" val="3884117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graphicFrame>
        <p:nvGraphicFramePr>
          <p:cNvPr id="2" name="Tabla 1">
            <a:extLst>
              <a:ext uri="{FF2B5EF4-FFF2-40B4-BE49-F238E27FC236}">
                <a16:creationId xmlns:a16="http://schemas.microsoft.com/office/drawing/2014/main" id="{47DA18C5-99C1-4ABD-8562-5AB5D9D70E34}"/>
              </a:ext>
            </a:extLst>
          </p:cNvPr>
          <p:cNvGraphicFramePr>
            <a:graphicFrameLocks noGrp="1"/>
          </p:cNvGraphicFramePr>
          <p:nvPr/>
        </p:nvGraphicFramePr>
        <p:xfrm>
          <a:off x="1820709" y="340243"/>
          <a:ext cx="6238770" cy="4635792"/>
        </p:xfrm>
        <a:graphic>
          <a:graphicData uri="http://schemas.openxmlformats.org/drawingml/2006/table">
            <a:tbl>
              <a:tblPr bandRow="1">
                <a:tableStyleId>{0E3FDE45-AF77-4B5C-9715-49D594BDF05E}</a:tableStyleId>
              </a:tblPr>
              <a:tblGrid>
                <a:gridCol w="3119385">
                  <a:extLst>
                    <a:ext uri="{9D8B030D-6E8A-4147-A177-3AD203B41FA5}">
                      <a16:colId xmlns:a16="http://schemas.microsoft.com/office/drawing/2014/main" val="600073308"/>
                    </a:ext>
                  </a:extLst>
                </a:gridCol>
                <a:gridCol w="3119385">
                  <a:extLst>
                    <a:ext uri="{9D8B030D-6E8A-4147-A177-3AD203B41FA5}">
                      <a16:colId xmlns:a16="http://schemas.microsoft.com/office/drawing/2014/main" val="1511994593"/>
                    </a:ext>
                  </a:extLst>
                </a:gridCol>
              </a:tblGrid>
              <a:tr h="372541">
                <a:tc rowSpan="12">
                  <a:txBody>
                    <a:bodyPr/>
                    <a:lstStyle/>
                    <a:p>
                      <a:pPr marL="63500" indent="63500"/>
                      <a:endParaRPr lang="es-ES" sz="4400" dirty="0">
                        <a:effectLst/>
                      </a:endParaRPr>
                    </a:p>
                    <a:p>
                      <a:pPr marL="63500" indent="63500"/>
                      <a:endParaRPr lang="es-ES" sz="4400" dirty="0">
                        <a:effectLst/>
                      </a:endParaRPr>
                    </a:p>
                    <a:p>
                      <a:pPr marL="63500" indent="63500"/>
                      <a:endParaRPr lang="es-ES" sz="4400" dirty="0">
                        <a:effectLst/>
                      </a:endParaRPr>
                    </a:p>
                    <a:p>
                      <a:pPr marL="63500" indent="63500"/>
                      <a:r>
                        <a:rPr lang="es-ES" sz="4400" dirty="0">
                          <a:effectLst/>
                        </a:rPr>
                        <a:t>Sensores</a:t>
                      </a:r>
                      <a:endParaRPr lang="es-MX" sz="4400" b="1" dirty="0">
                        <a:effectLst/>
                        <a:latin typeface="Times New Roman" panose="02020603050405020304" pitchFamily="18" charset="0"/>
                      </a:endParaRPr>
                    </a:p>
                  </a:txBody>
                  <a:tcPr marL="47676" marR="47676" marT="0" marB="0"/>
                </a:tc>
                <a:tc>
                  <a:txBody>
                    <a:bodyPr/>
                    <a:lstStyle/>
                    <a:p>
                      <a:r>
                        <a:rPr lang="es-ES" sz="1100">
                          <a:effectLst/>
                        </a:rPr>
                        <a:t>Posicionamiento</a:t>
                      </a:r>
                      <a:endParaRPr lang="es-MX" sz="1100">
                        <a:effectLst/>
                        <a:latin typeface="Times New Roman" panose="02020603050405020304" pitchFamily="18" charset="0"/>
                        <a:ea typeface="Times New Roman" panose="02020603050405020304" pitchFamily="18" charset="0"/>
                      </a:endParaRPr>
                    </a:p>
                  </a:txBody>
                  <a:tcPr marL="47676" marR="47676" marT="0" marB="0" anchor="ctr"/>
                </a:tc>
                <a:extLst>
                  <a:ext uri="{0D108BD9-81ED-4DB2-BD59-A6C34878D82A}">
                    <a16:rowId xmlns:a16="http://schemas.microsoft.com/office/drawing/2014/main" val="2248567176"/>
                  </a:ext>
                </a:extLst>
              </a:tr>
              <a:tr h="710541">
                <a:tc vMerge="1">
                  <a:txBody>
                    <a:bodyPr/>
                    <a:lstStyle/>
                    <a:p>
                      <a:endParaRPr lang="es-MX"/>
                    </a:p>
                  </a:txBody>
                  <a:tcPr/>
                </a:tc>
                <a:tc>
                  <a:txBody>
                    <a:bodyPr/>
                    <a:lstStyle/>
                    <a:p>
                      <a:r>
                        <a:rPr lang="es-ES" sz="1100">
                          <a:effectLst/>
                        </a:rPr>
                        <a:t>GPS (L1+L5 Dual Band), GLONASS, Galileo (E1+E5a Dual Band),Beidou, A-GPS</a:t>
                      </a:r>
                      <a:endParaRPr lang="es-MX" sz="1100">
                        <a:effectLst/>
                        <a:latin typeface="Times New Roman" panose="02020603050405020304" pitchFamily="18" charset="0"/>
                        <a:ea typeface="Times New Roman" panose="02020603050405020304" pitchFamily="18" charset="0"/>
                      </a:endParaRPr>
                    </a:p>
                  </a:txBody>
                  <a:tcPr marL="47676" marR="47676" marT="0" marB="0" anchor="ctr"/>
                </a:tc>
                <a:extLst>
                  <a:ext uri="{0D108BD9-81ED-4DB2-BD59-A6C34878D82A}">
                    <a16:rowId xmlns:a16="http://schemas.microsoft.com/office/drawing/2014/main" val="4073294925"/>
                  </a:ext>
                </a:extLst>
              </a:tr>
              <a:tr h="355271">
                <a:tc vMerge="1">
                  <a:txBody>
                    <a:bodyPr/>
                    <a:lstStyle/>
                    <a:p>
                      <a:endParaRPr lang="es-MX"/>
                    </a:p>
                  </a:txBody>
                  <a:tcPr/>
                </a:tc>
                <a:tc>
                  <a:txBody>
                    <a:bodyPr/>
                    <a:lstStyle/>
                    <a:p>
                      <a:r>
                        <a:rPr lang="es-ES" sz="1100">
                          <a:effectLst/>
                        </a:rPr>
                        <a:t>Sensor de huella digital en pantalla</a:t>
                      </a:r>
                      <a:endParaRPr lang="es-MX" sz="1100">
                        <a:effectLst/>
                        <a:latin typeface="Times New Roman" panose="02020603050405020304" pitchFamily="18" charset="0"/>
                        <a:ea typeface="Times New Roman" panose="02020603050405020304" pitchFamily="18" charset="0"/>
                      </a:endParaRPr>
                    </a:p>
                  </a:txBody>
                  <a:tcPr marL="47676" marR="47676" marT="0" marB="0" anchor="ctr"/>
                </a:tc>
                <a:extLst>
                  <a:ext uri="{0D108BD9-81ED-4DB2-BD59-A6C34878D82A}">
                    <a16:rowId xmlns:a16="http://schemas.microsoft.com/office/drawing/2014/main" val="1925857883"/>
                  </a:ext>
                </a:extLst>
              </a:tr>
              <a:tr h="355271">
                <a:tc vMerge="1">
                  <a:txBody>
                    <a:bodyPr/>
                    <a:lstStyle/>
                    <a:p>
                      <a:endParaRPr lang="es-MX"/>
                    </a:p>
                  </a:txBody>
                  <a:tcPr/>
                </a:tc>
                <a:tc>
                  <a:txBody>
                    <a:bodyPr/>
                    <a:lstStyle/>
                    <a:p>
                      <a:r>
                        <a:rPr lang="es-ES" sz="1100">
                          <a:effectLst/>
                        </a:rPr>
                        <a:t>Acelerómetro</a:t>
                      </a:r>
                      <a:endParaRPr lang="es-MX" sz="1100">
                        <a:effectLst/>
                        <a:latin typeface="Times New Roman" panose="02020603050405020304" pitchFamily="18" charset="0"/>
                        <a:ea typeface="Times New Roman" panose="02020603050405020304" pitchFamily="18" charset="0"/>
                      </a:endParaRPr>
                    </a:p>
                  </a:txBody>
                  <a:tcPr marL="47676" marR="47676" marT="0" marB="0" anchor="ctr"/>
                </a:tc>
                <a:extLst>
                  <a:ext uri="{0D108BD9-81ED-4DB2-BD59-A6C34878D82A}">
                    <a16:rowId xmlns:a16="http://schemas.microsoft.com/office/drawing/2014/main" val="131045232"/>
                  </a:ext>
                </a:extLst>
              </a:tr>
              <a:tr h="355271">
                <a:tc vMerge="1">
                  <a:txBody>
                    <a:bodyPr/>
                    <a:lstStyle/>
                    <a:p>
                      <a:endParaRPr lang="es-MX"/>
                    </a:p>
                  </a:txBody>
                  <a:tcPr/>
                </a:tc>
                <a:tc>
                  <a:txBody>
                    <a:bodyPr/>
                    <a:lstStyle/>
                    <a:p>
                      <a:r>
                        <a:rPr lang="es-ES" sz="1100">
                          <a:effectLst/>
                        </a:rPr>
                        <a:t>Brújula electrónica</a:t>
                      </a:r>
                      <a:endParaRPr lang="es-MX" sz="1100">
                        <a:effectLst/>
                        <a:latin typeface="Times New Roman" panose="02020603050405020304" pitchFamily="18" charset="0"/>
                        <a:ea typeface="Times New Roman" panose="02020603050405020304" pitchFamily="18" charset="0"/>
                      </a:endParaRPr>
                    </a:p>
                  </a:txBody>
                  <a:tcPr marL="47676" marR="47676" marT="0" marB="0" anchor="ctr"/>
                </a:tc>
                <a:extLst>
                  <a:ext uri="{0D108BD9-81ED-4DB2-BD59-A6C34878D82A}">
                    <a16:rowId xmlns:a16="http://schemas.microsoft.com/office/drawing/2014/main" val="525514108"/>
                  </a:ext>
                </a:extLst>
              </a:tr>
              <a:tr h="355271">
                <a:tc vMerge="1">
                  <a:txBody>
                    <a:bodyPr/>
                    <a:lstStyle/>
                    <a:p>
                      <a:endParaRPr lang="es-MX"/>
                    </a:p>
                  </a:txBody>
                  <a:tcPr/>
                </a:tc>
                <a:tc>
                  <a:txBody>
                    <a:bodyPr/>
                    <a:lstStyle/>
                    <a:p>
                      <a:r>
                        <a:rPr lang="es-ES" sz="1100">
                          <a:effectLst/>
                        </a:rPr>
                        <a:t>Giroscopio</a:t>
                      </a:r>
                      <a:endParaRPr lang="es-MX" sz="1100">
                        <a:effectLst/>
                        <a:latin typeface="Times New Roman" panose="02020603050405020304" pitchFamily="18" charset="0"/>
                        <a:ea typeface="Times New Roman" panose="02020603050405020304" pitchFamily="18" charset="0"/>
                      </a:endParaRPr>
                    </a:p>
                  </a:txBody>
                  <a:tcPr marL="47676" marR="47676" marT="0" marB="0" anchor="ctr"/>
                </a:tc>
                <a:extLst>
                  <a:ext uri="{0D108BD9-81ED-4DB2-BD59-A6C34878D82A}">
                    <a16:rowId xmlns:a16="http://schemas.microsoft.com/office/drawing/2014/main" val="2449903633"/>
                  </a:ext>
                </a:extLst>
              </a:tr>
              <a:tr h="355271">
                <a:tc vMerge="1">
                  <a:txBody>
                    <a:bodyPr/>
                    <a:lstStyle/>
                    <a:p>
                      <a:endParaRPr lang="es-MX"/>
                    </a:p>
                  </a:txBody>
                  <a:tcPr/>
                </a:tc>
                <a:tc>
                  <a:txBody>
                    <a:bodyPr/>
                    <a:lstStyle/>
                    <a:p>
                      <a:r>
                        <a:rPr lang="es-ES" sz="1100">
                          <a:effectLst/>
                        </a:rPr>
                        <a:t>Sensor de luz ambiente</a:t>
                      </a:r>
                      <a:endParaRPr lang="es-MX" sz="1100">
                        <a:effectLst/>
                        <a:latin typeface="Times New Roman" panose="02020603050405020304" pitchFamily="18" charset="0"/>
                        <a:ea typeface="Times New Roman" panose="02020603050405020304" pitchFamily="18" charset="0"/>
                      </a:endParaRPr>
                    </a:p>
                  </a:txBody>
                  <a:tcPr marL="47676" marR="47676" marT="0" marB="0" anchor="ctr"/>
                </a:tc>
                <a:extLst>
                  <a:ext uri="{0D108BD9-81ED-4DB2-BD59-A6C34878D82A}">
                    <a16:rowId xmlns:a16="http://schemas.microsoft.com/office/drawing/2014/main" val="3618026619"/>
                  </a:ext>
                </a:extLst>
              </a:tr>
              <a:tr h="355271">
                <a:tc vMerge="1">
                  <a:txBody>
                    <a:bodyPr/>
                    <a:lstStyle/>
                    <a:p>
                      <a:endParaRPr lang="es-MX"/>
                    </a:p>
                  </a:txBody>
                  <a:tcPr/>
                </a:tc>
                <a:tc>
                  <a:txBody>
                    <a:bodyPr/>
                    <a:lstStyle/>
                    <a:p>
                      <a:r>
                        <a:rPr lang="es-ES" sz="1100">
                          <a:effectLst/>
                        </a:rPr>
                        <a:t>Sensor de proximidad</a:t>
                      </a:r>
                      <a:endParaRPr lang="es-MX" sz="1100">
                        <a:effectLst/>
                        <a:latin typeface="Times New Roman" panose="02020603050405020304" pitchFamily="18" charset="0"/>
                        <a:ea typeface="Times New Roman" panose="02020603050405020304" pitchFamily="18" charset="0"/>
                      </a:endParaRPr>
                    </a:p>
                  </a:txBody>
                  <a:tcPr marL="47676" marR="47676" marT="0" marB="0" anchor="ctr"/>
                </a:tc>
                <a:extLst>
                  <a:ext uri="{0D108BD9-81ED-4DB2-BD59-A6C34878D82A}">
                    <a16:rowId xmlns:a16="http://schemas.microsoft.com/office/drawing/2014/main" val="3104585226"/>
                  </a:ext>
                </a:extLst>
              </a:tr>
              <a:tr h="355271">
                <a:tc vMerge="1">
                  <a:txBody>
                    <a:bodyPr/>
                    <a:lstStyle/>
                    <a:p>
                      <a:endParaRPr lang="es-MX"/>
                    </a:p>
                  </a:txBody>
                  <a:tcPr/>
                </a:tc>
                <a:tc>
                  <a:txBody>
                    <a:bodyPr/>
                    <a:lstStyle/>
                    <a:p>
                      <a:r>
                        <a:rPr lang="es-ES" sz="1100">
                          <a:effectLst/>
                        </a:rPr>
                        <a:t>Núcleo de sensor</a:t>
                      </a:r>
                      <a:endParaRPr lang="es-MX" sz="1100">
                        <a:effectLst/>
                        <a:latin typeface="Times New Roman" panose="02020603050405020304" pitchFamily="18" charset="0"/>
                        <a:ea typeface="Times New Roman" panose="02020603050405020304" pitchFamily="18" charset="0"/>
                      </a:endParaRPr>
                    </a:p>
                  </a:txBody>
                  <a:tcPr marL="47676" marR="47676" marT="0" marB="0" anchor="ctr"/>
                </a:tc>
                <a:extLst>
                  <a:ext uri="{0D108BD9-81ED-4DB2-BD59-A6C34878D82A}">
                    <a16:rowId xmlns:a16="http://schemas.microsoft.com/office/drawing/2014/main" val="3552868013"/>
                  </a:ext>
                </a:extLst>
              </a:tr>
              <a:tr h="355271">
                <a:tc vMerge="1">
                  <a:txBody>
                    <a:bodyPr/>
                    <a:lstStyle/>
                    <a:p>
                      <a:endParaRPr lang="es-MX"/>
                    </a:p>
                  </a:txBody>
                  <a:tcPr/>
                </a:tc>
                <a:tc>
                  <a:txBody>
                    <a:bodyPr/>
                    <a:lstStyle/>
                    <a:p>
                      <a:r>
                        <a:rPr lang="es-ES" sz="1100">
                          <a:effectLst/>
                        </a:rPr>
                        <a:t>Flick-detect Sensor</a:t>
                      </a:r>
                      <a:endParaRPr lang="es-MX" sz="1100">
                        <a:effectLst/>
                        <a:latin typeface="Times New Roman" panose="02020603050405020304" pitchFamily="18" charset="0"/>
                        <a:ea typeface="Times New Roman" panose="02020603050405020304" pitchFamily="18" charset="0"/>
                      </a:endParaRPr>
                    </a:p>
                  </a:txBody>
                  <a:tcPr marL="47676" marR="47676" marT="0" marB="0" anchor="ctr"/>
                </a:tc>
                <a:extLst>
                  <a:ext uri="{0D108BD9-81ED-4DB2-BD59-A6C34878D82A}">
                    <a16:rowId xmlns:a16="http://schemas.microsoft.com/office/drawing/2014/main" val="662426902"/>
                  </a:ext>
                </a:extLst>
              </a:tr>
              <a:tr h="355271">
                <a:tc vMerge="1">
                  <a:txBody>
                    <a:bodyPr/>
                    <a:lstStyle/>
                    <a:p>
                      <a:endParaRPr lang="es-MX"/>
                    </a:p>
                  </a:txBody>
                  <a:tcPr/>
                </a:tc>
                <a:tc>
                  <a:txBody>
                    <a:bodyPr/>
                    <a:lstStyle/>
                    <a:p>
                      <a:r>
                        <a:rPr lang="es-ES" sz="1100">
                          <a:effectLst/>
                        </a:rPr>
                        <a:t>Sensor RGB delantero</a:t>
                      </a:r>
                      <a:endParaRPr lang="es-MX" sz="1100">
                        <a:effectLst/>
                        <a:latin typeface="Times New Roman" panose="02020603050405020304" pitchFamily="18" charset="0"/>
                        <a:ea typeface="Times New Roman" panose="02020603050405020304" pitchFamily="18" charset="0"/>
                      </a:endParaRPr>
                    </a:p>
                  </a:txBody>
                  <a:tcPr marL="47676" marR="47676" marT="0" marB="0" anchor="ctr"/>
                </a:tc>
                <a:extLst>
                  <a:ext uri="{0D108BD9-81ED-4DB2-BD59-A6C34878D82A}">
                    <a16:rowId xmlns:a16="http://schemas.microsoft.com/office/drawing/2014/main" val="2146833242"/>
                  </a:ext>
                </a:extLst>
              </a:tr>
              <a:tr h="355271">
                <a:tc vMerge="1">
                  <a:txBody>
                    <a:bodyPr/>
                    <a:lstStyle/>
                    <a:p>
                      <a:endParaRPr lang="es-MX"/>
                    </a:p>
                  </a:txBody>
                  <a:tcPr/>
                </a:tc>
                <a:tc>
                  <a:txBody>
                    <a:bodyPr/>
                    <a:lstStyle/>
                    <a:p>
                      <a:r>
                        <a:rPr lang="es-ES" sz="1100" dirty="0">
                          <a:effectLst/>
                        </a:rPr>
                        <a:t>Barómetro</a:t>
                      </a:r>
                      <a:endParaRPr lang="es-MX" sz="1100" dirty="0">
                        <a:effectLst/>
                        <a:latin typeface="Times New Roman" panose="02020603050405020304" pitchFamily="18" charset="0"/>
                        <a:ea typeface="Times New Roman" panose="02020603050405020304" pitchFamily="18" charset="0"/>
                      </a:endParaRPr>
                    </a:p>
                  </a:txBody>
                  <a:tcPr marL="47676" marR="47676" marT="0" marB="0" anchor="ctr"/>
                </a:tc>
                <a:extLst>
                  <a:ext uri="{0D108BD9-81ED-4DB2-BD59-A6C34878D82A}">
                    <a16:rowId xmlns:a16="http://schemas.microsoft.com/office/drawing/2014/main" val="3607237528"/>
                  </a:ext>
                </a:extLst>
              </a:tr>
            </a:tbl>
          </a:graphicData>
        </a:graphic>
      </p:graphicFrame>
    </p:spTree>
    <p:extLst>
      <p:ext uri="{BB962C8B-B14F-4D97-AF65-F5344CB8AC3E}">
        <p14:creationId xmlns:p14="http://schemas.microsoft.com/office/powerpoint/2010/main" val="3677554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graphicFrame>
        <p:nvGraphicFramePr>
          <p:cNvPr id="2" name="Tabla 1">
            <a:extLst>
              <a:ext uri="{FF2B5EF4-FFF2-40B4-BE49-F238E27FC236}">
                <a16:creationId xmlns:a16="http://schemas.microsoft.com/office/drawing/2014/main" id="{57A1CBC7-5BF2-49F4-9199-A951B5DB2C89}"/>
              </a:ext>
            </a:extLst>
          </p:cNvPr>
          <p:cNvGraphicFramePr>
            <a:graphicFrameLocks noGrp="1"/>
          </p:cNvGraphicFramePr>
          <p:nvPr/>
        </p:nvGraphicFramePr>
        <p:xfrm>
          <a:off x="1912715" y="739904"/>
          <a:ext cx="6370046" cy="1503564"/>
        </p:xfrm>
        <a:graphic>
          <a:graphicData uri="http://schemas.openxmlformats.org/drawingml/2006/table">
            <a:tbl>
              <a:tblPr bandRow="1">
                <a:tableStyleId>{0E3FDE45-AF77-4B5C-9715-49D594BDF05E}</a:tableStyleId>
              </a:tblPr>
              <a:tblGrid>
                <a:gridCol w="3185023">
                  <a:extLst>
                    <a:ext uri="{9D8B030D-6E8A-4147-A177-3AD203B41FA5}">
                      <a16:colId xmlns:a16="http://schemas.microsoft.com/office/drawing/2014/main" val="3546058290"/>
                    </a:ext>
                  </a:extLst>
                </a:gridCol>
                <a:gridCol w="3185023">
                  <a:extLst>
                    <a:ext uri="{9D8B030D-6E8A-4147-A177-3AD203B41FA5}">
                      <a16:colId xmlns:a16="http://schemas.microsoft.com/office/drawing/2014/main" val="2221601361"/>
                    </a:ext>
                  </a:extLst>
                </a:gridCol>
              </a:tblGrid>
              <a:tr h="375891">
                <a:tc rowSpan="4">
                  <a:txBody>
                    <a:bodyPr/>
                    <a:lstStyle/>
                    <a:p>
                      <a:pPr marL="63500" indent="63500"/>
                      <a:endParaRPr lang="es-ES" sz="2800" dirty="0">
                        <a:effectLst/>
                      </a:endParaRPr>
                    </a:p>
                    <a:p>
                      <a:pPr marL="63500" indent="63500"/>
                      <a:r>
                        <a:rPr lang="es-ES" sz="2800" dirty="0">
                          <a:effectLst/>
                        </a:rPr>
                        <a:t>Puertos</a:t>
                      </a:r>
                      <a:endParaRPr lang="es-MX" sz="2400" b="1" dirty="0">
                        <a:effectLst/>
                        <a:latin typeface="Times New Roman" panose="02020603050405020304" pitchFamily="18" charset="0"/>
                      </a:endParaRPr>
                    </a:p>
                  </a:txBody>
                  <a:tcPr marL="49382" marR="49382" marT="0" marB="0"/>
                </a:tc>
                <a:tc>
                  <a:txBody>
                    <a:bodyPr/>
                    <a:lstStyle/>
                    <a:p>
                      <a:r>
                        <a:rPr lang="es-ES" sz="1400">
                          <a:effectLst/>
                        </a:rPr>
                        <a:t>USB 3.1 GEN1</a:t>
                      </a:r>
                      <a:endParaRPr lang="es-MX" sz="1200">
                        <a:effectLst/>
                        <a:latin typeface="Times New Roman" panose="02020603050405020304" pitchFamily="18" charset="0"/>
                        <a:ea typeface="Times New Roman" panose="02020603050405020304" pitchFamily="18" charset="0"/>
                      </a:endParaRPr>
                    </a:p>
                  </a:txBody>
                  <a:tcPr marL="49382" marR="49382" marT="0" marB="0" anchor="b"/>
                </a:tc>
                <a:extLst>
                  <a:ext uri="{0D108BD9-81ED-4DB2-BD59-A6C34878D82A}">
                    <a16:rowId xmlns:a16="http://schemas.microsoft.com/office/drawing/2014/main" val="2460124087"/>
                  </a:ext>
                </a:extLst>
              </a:tr>
              <a:tr h="375891">
                <a:tc vMerge="1">
                  <a:txBody>
                    <a:bodyPr/>
                    <a:lstStyle/>
                    <a:p>
                      <a:endParaRPr lang="es-MX"/>
                    </a:p>
                  </a:txBody>
                  <a:tcPr/>
                </a:tc>
                <a:tc>
                  <a:txBody>
                    <a:bodyPr/>
                    <a:lstStyle/>
                    <a:p>
                      <a:r>
                        <a:rPr lang="es-ES" sz="1400">
                          <a:effectLst/>
                        </a:rPr>
                        <a:t>Tipo-C</a:t>
                      </a:r>
                      <a:endParaRPr lang="es-MX" sz="1200">
                        <a:effectLst/>
                        <a:latin typeface="Times New Roman" panose="02020603050405020304" pitchFamily="18" charset="0"/>
                        <a:ea typeface="Times New Roman" panose="02020603050405020304" pitchFamily="18" charset="0"/>
                      </a:endParaRPr>
                    </a:p>
                  </a:txBody>
                  <a:tcPr marL="49382" marR="49382" marT="0" marB="0" anchor="b"/>
                </a:tc>
                <a:extLst>
                  <a:ext uri="{0D108BD9-81ED-4DB2-BD59-A6C34878D82A}">
                    <a16:rowId xmlns:a16="http://schemas.microsoft.com/office/drawing/2014/main" val="242264276"/>
                  </a:ext>
                </a:extLst>
              </a:tr>
              <a:tr h="375891">
                <a:tc vMerge="1">
                  <a:txBody>
                    <a:bodyPr/>
                    <a:lstStyle/>
                    <a:p>
                      <a:endParaRPr lang="es-MX"/>
                    </a:p>
                  </a:txBody>
                  <a:tcPr/>
                </a:tc>
                <a:tc>
                  <a:txBody>
                    <a:bodyPr/>
                    <a:lstStyle/>
                    <a:p>
                      <a:r>
                        <a:rPr lang="es-ES" sz="1400">
                          <a:effectLst/>
                        </a:rPr>
                        <a:t>Admite auriculares estándar tipo-C</a:t>
                      </a:r>
                      <a:endParaRPr lang="es-MX" sz="1200">
                        <a:effectLst/>
                        <a:latin typeface="Times New Roman" panose="02020603050405020304" pitchFamily="18" charset="0"/>
                        <a:ea typeface="Times New Roman" panose="02020603050405020304" pitchFamily="18" charset="0"/>
                      </a:endParaRPr>
                    </a:p>
                  </a:txBody>
                  <a:tcPr marL="49382" marR="49382" marT="0" marB="0" anchor="b"/>
                </a:tc>
                <a:extLst>
                  <a:ext uri="{0D108BD9-81ED-4DB2-BD59-A6C34878D82A}">
                    <a16:rowId xmlns:a16="http://schemas.microsoft.com/office/drawing/2014/main" val="2302156717"/>
                  </a:ext>
                </a:extLst>
              </a:tr>
              <a:tr h="375891">
                <a:tc vMerge="1">
                  <a:txBody>
                    <a:bodyPr/>
                    <a:lstStyle/>
                    <a:p>
                      <a:endParaRPr lang="es-MX"/>
                    </a:p>
                  </a:txBody>
                  <a:tcPr/>
                </a:tc>
                <a:tc>
                  <a:txBody>
                    <a:bodyPr/>
                    <a:lstStyle/>
                    <a:p>
                      <a:r>
                        <a:rPr lang="es-ES" sz="1400" dirty="0">
                          <a:effectLst/>
                        </a:rPr>
                        <a:t>Ranura única nano-SIM </a:t>
                      </a:r>
                      <a:endParaRPr lang="es-MX" sz="1200" dirty="0">
                        <a:effectLst/>
                        <a:latin typeface="Times New Roman" panose="02020603050405020304" pitchFamily="18" charset="0"/>
                        <a:ea typeface="Times New Roman" panose="02020603050405020304" pitchFamily="18" charset="0"/>
                      </a:endParaRPr>
                    </a:p>
                  </a:txBody>
                  <a:tcPr marL="49382" marR="49382" marT="0" marB="0" anchor="b"/>
                </a:tc>
                <a:extLst>
                  <a:ext uri="{0D108BD9-81ED-4DB2-BD59-A6C34878D82A}">
                    <a16:rowId xmlns:a16="http://schemas.microsoft.com/office/drawing/2014/main" val="4133628172"/>
                  </a:ext>
                </a:extLst>
              </a:tr>
            </a:tbl>
          </a:graphicData>
        </a:graphic>
      </p:graphicFrame>
      <p:graphicFrame>
        <p:nvGraphicFramePr>
          <p:cNvPr id="3" name="Tabla 2">
            <a:extLst>
              <a:ext uri="{FF2B5EF4-FFF2-40B4-BE49-F238E27FC236}">
                <a16:creationId xmlns:a16="http://schemas.microsoft.com/office/drawing/2014/main" id="{289ECF11-B28D-499A-8EEA-85DF542BAB93}"/>
              </a:ext>
            </a:extLst>
          </p:cNvPr>
          <p:cNvGraphicFramePr>
            <a:graphicFrameLocks noGrp="1"/>
          </p:cNvGraphicFramePr>
          <p:nvPr/>
        </p:nvGraphicFramePr>
        <p:xfrm>
          <a:off x="1731963" y="2929179"/>
          <a:ext cx="6550798" cy="1387640"/>
        </p:xfrm>
        <a:graphic>
          <a:graphicData uri="http://schemas.openxmlformats.org/drawingml/2006/table">
            <a:tbl>
              <a:tblPr bandRow="1">
                <a:tableStyleId>{0E3FDE45-AF77-4B5C-9715-49D594BDF05E}</a:tableStyleId>
              </a:tblPr>
              <a:tblGrid>
                <a:gridCol w="3275399">
                  <a:extLst>
                    <a:ext uri="{9D8B030D-6E8A-4147-A177-3AD203B41FA5}">
                      <a16:colId xmlns:a16="http://schemas.microsoft.com/office/drawing/2014/main" val="3611369490"/>
                    </a:ext>
                  </a:extLst>
                </a:gridCol>
                <a:gridCol w="3275399">
                  <a:extLst>
                    <a:ext uri="{9D8B030D-6E8A-4147-A177-3AD203B41FA5}">
                      <a16:colId xmlns:a16="http://schemas.microsoft.com/office/drawing/2014/main" val="3822561618"/>
                    </a:ext>
                  </a:extLst>
                </a:gridCol>
              </a:tblGrid>
              <a:tr h="778110">
                <a:tc rowSpan="2">
                  <a:txBody>
                    <a:bodyPr/>
                    <a:lstStyle/>
                    <a:p>
                      <a:pPr marL="63500" indent="63500"/>
                      <a:endParaRPr lang="es-ES" sz="2400" dirty="0">
                        <a:effectLst/>
                      </a:endParaRPr>
                    </a:p>
                    <a:p>
                      <a:pPr marL="63500" indent="63500"/>
                      <a:r>
                        <a:rPr lang="es-ES" sz="2400" dirty="0">
                          <a:effectLst/>
                        </a:rPr>
                        <a:t>Botones</a:t>
                      </a:r>
                      <a:endParaRPr lang="es-MX" sz="2000" b="1" dirty="0">
                        <a:effectLst/>
                        <a:latin typeface="Times New Roman" panose="02020603050405020304" pitchFamily="18" charset="0"/>
                      </a:endParaRPr>
                    </a:p>
                  </a:txBody>
                  <a:tcPr marL="49245" marR="49245" marT="0" marB="0"/>
                </a:tc>
                <a:tc>
                  <a:txBody>
                    <a:bodyPr/>
                    <a:lstStyle/>
                    <a:p>
                      <a:r>
                        <a:rPr lang="es-ES" sz="1800">
                          <a:effectLst/>
                        </a:rPr>
                        <a:t>Gestos y soporte de navegación en pantalla</a:t>
                      </a:r>
                      <a:endParaRPr lang="es-MX" sz="1600">
                        <a:effectLst/>
                        <a:latin typeface="Times New Roman" panose="02020603050405020304" pitchFamily="18" charset="0"/>
                        <a:ea typeface="Times New Roman" panose="02020603050405020304" pitchFamily="18" charset="0"/>
                      </a:endParaRPr>
                    </a:p>
                  </a:txBody>
                  <a:tcPr marL="49245" marR="49245" marT="0" marB="0"/>
                </a:tc>
                <a:extLst>
                  <a:ext uri="{0D108BD9-81ED-4DB2-BD59-A6C34878D82A}">
                    <a16:rowId xmlns:a16="http://schemas.microsoft.com/office/drawing/2014/main" val="3019572136"/>
                  </a:ext>
                </a:extLst>
              </a:tr>
              <a:tr h="609530">
                <a:tc vMerge="1">
                  <a:txBody>
                    <a:bodyPr/>
                    <a:lstStyle/>
                    <a:p>
                      <a:endParaRPr lang="es-MX"/>
                    </a:p>
                  </a:txBody>
                  <a:tcPr/>
                </a:tc>
                <a:tc>
                  <a:txBody>
                    <a:bodyPr/>
                    <a:lstStyle/>
                    <a:p>
                      <a:r>
                        <a:rPr lang="es-ES" sz="1800" dirty="0" err="1">
                          <a:effectLst/>
                        </a:rPr>
                        <a:t>Alert</a:t>
                      </a:r>
                      <a:r>
                        <a:rPr lang="es-ES" sz="1800" dirty="0">
                          <a:effectLst/>
                        </a:rPr>
                        <a:t> Slider</a:t>
                      </a:r>
                      <a:endParaRPr lang="es-MX" sz="1600" dirty="0">
                        <a:effectLst/>
                        <a:latin typeface="Times New Roman" panose="02020603050405020304" pitchFamily="18" charset="0"/>
                        <a:ea typeface="Times New Roman" panose="02020603050405020304" pitchFamily="18" charset="0"/>
                      </a:endParaRPr>
                    </a:p>
                  </a:txBody>
                  <a:tcPr marL="49245" marR="49245" marT="0" marB="0" anchor="b"/>
                </a:tc>
                <a:extLst>
                  <a:ext uri="{0D108BD9-81ED-4DB2-BD59-A6C34878D82A}">
                    <a16:rowId xmlns:a16="http://schemas.microsoft.com/office/drawing/2014/main" val="1811702670"/>
                  </a:ext>
                </a:extLst>
              </a:tr>
            </a:tbl>
          </a:graphicData>
        </a:graphic>
      </p:graphicFrame>
    </p:spTree>
    <p:extLst>
      <p:ext uri="{BB962C8B-B14F-4D97-AF65-F5344CB8AC3E}">
        <p14:creationId xmlns:p14="http://schemas.microsoft.com/office/powerpoint/2010/main" val="103030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767425" y="2332359"/>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Software</a:t>
            </a:r>
            <a:endParaRPr sz="6000" dirty="0"/>
          </a:p>
        </p:txBody>
      </p:sp>
      <p:sp>
        <p:nvSpPr>
          <p:cNvPr id="390" name="Google Shape;390;p17"/>
          <p:cNvSpPr/>
          <p:nvPr/>
        </p:nvSpPr>
        <p:spPr>
          <a:xfrm>
            <a:off x="2808693" y="2171242"/>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3130355" y="1723011"/>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17" name="Google Shape;1045;p47">
            <a:extLst>
              <a:ext uri="{FF2B5EF4-FFF2-40B4-BE49-F238E27FC236}">
                <a16:creationId xmlns:a16="http://schemas.microsoft.com/office/drawing/2014/main" id="{622A9DB8-3CDF-4BCD-8D9F-B60F7C093DDB}"/>
              </a:ext>
            </a:extLst>
          </p:cNvPr>
          <p:cNvSpPr/>
          <p:nvPr/>
        </p:nvSpPr>
        <p:spPr>
          <a:xfrm>
            <a:off x="1946409" y="804662"/>
            <a:ext cx="730320" cy="1159800"/>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053;p47">
            <a:extLst>
              <a:ext uri="{FF2B5EF4-FFF2-40B4-BE49-F238E27FC236}">
                <a16:creationId xmlns:a16="http://schemas.microsoft.com/office/drawing/2014/main" id="{C27D9EAB-D060-4F94-A39D-D6BFC56A1715}"/>
              </a:ext>
            </a:extLst>
          </p:cNvPr>
          <p:cNvGrpSpPr/>
          <p:nvPr/>
        </p:nvGrpSpPr>
        <p:grpSpPr>
          <a:xfrm>
            <a:off x="1243807" y="2153105"/>
            <a:ext cx="1413230" cy="1027152"/>
            <a:chOff x="5255200" y="3006475"/>
            <a:chExt cx="511700" cy="378575"/>
          </a:xfrm>
        </p:grpSpPr>
        <p:sp>
          <p:nvSpPr>
            <p:cNvPr id="19" name="Google Shape;1054;p47">
              <a:extLst>
                <a:ext uri="{FF2B5EF4-FFF2-40B4-BE49-F238E27FC236}">
                  <a16:creationId xmlns:a16="http://schemas.microsoft.com/office/drawing/2014/main" id="{B6866A59-607C-4CBE-BE5D-AEF859E3EB21}"/>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5;p47">
              <a:extLst>
                <a:ext uri="{FF2B5EF4-FFF2-40B4-BE49-F238E27FC236}">
                  <a16:creationId xmlns:a16="http://schemas.microsoft.com/office/drawing/2014/main" id="{20A03C38-3D86-4574-B033-99437FE27236}"/>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7585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6"/>
          <p:cNvSpPr txBox="1">
            <a:spLocks noGrp="1"/>
          </p:cNvSpPr>
          <p:nvPr>
            <p:ph type="body" idx="1"/>
          </p:nvPr>
        </p:nvSpPr>
        <p:spPr>
          <a:xfrm>
            <a:off x="1111811" y="1374590"/>
            <a:ext cx="6711389" cy="3276432"/>
          </a:xfrm>
          <a:prstGeom prst="rect">
            <a:avLst/>
          </a:prstGeom>
        </p:spPr>
        <p:txBody>
          <a:bodyPr spcFirstLastPara="1" wrap="square" lIns="91425" tIns="91425" rIns="91425" bIns="91425" anchor="t" anchorCtr="0">
            <a:noAutofit/>
          </a:bodyPr>
          <a:lstStyle/>
          <a:p>
            <a:pPr>
              <a:spcBef>
                <a:spcPts val="1400"/>
              </a:spcBef>
              <a:spcAft>
                <a:spcPts val="400"/>
              </a:spcAft>
            </a:pPr>
            <a:r>
              <a:rPr lang="es-ES" sz="2800" b="1" dirty="0">
                <a:effectLst/>
                <a:latin typeface="Times New Roman" panose="02020603050405020304" pitchFamily="18" charset="0"/>
              </a:rPr>
              <a:t>Sistema operativo: </a:t>
            </a:r>
            <a:r>
              <a:rPr lang="es-ES" sz="2800" b="1" dirty="0" err="1">
                <a:effectLst/>
                <a:latin typeface="Times New Roman" panose="02020603050405020304" pitchFamily="18" charset="0"/>
              </a:rPr>
              <a:t>OxygenOS</a:t>
            </a:r>
            <a:r>
              <a:rPr lang="es-ES" sz="2800" b="1" dirty="0">
                <a:effectLst/>
                <a:latin typeface="Times New Roman" panose="02020603050405020304" pitchFamily="18" charset="0"/>
              </a:rPr>
              <a:t> basado en Android 11</a:t>
            </a:r>
            <a:endParaRPr lang="es-MX" sz="2800" b="1" dirty="0">
              <a:effectLst/>
              <a:latin typeface="Times New Roman" panose="02020603050405020304" pitchFamily="18" charset="0"/>
            </a:endParaRPr>
          </a:p>
          <a:p>
            <a:pPr>
              <a:spcBef>
                <a:spcPts val="1400"/>
              </a:spcBef>
              <a:spcAft>
                <a:spcPts val="400"/>
              </a:spcAft>
            </a:pPr>
            <a:r>
              <a:rPr lang="es-ES" sz="2800" b="1" dirty="0" err="1">
                <a:effectLst/>
                <a:latin typeface="Times New Roman" panose="02020603050405020304" pitchFamily="18" charset="0"/>
              </a:rPr>
              <a:t>OxygenOS</a:t>
            </a:r>
            <a:r>
              <a:rPr lang="es-ES" sz="2800" b="1" dirty="0">
                <a:effectLst/>
                <a:latin typeface="Times New Roman" panose="02020603050405020304" pitchFamily="18" charset="0"/>
              </a:rPr>
              <a:t> 11 </a:t>
            </a:r>
          </a:p>
          <a:p>
            <a:pPr>
              <a:spcBef>
                <a:spcPts val="1400"/>
              </a:spcBef>
              <a:spcAft>
                <a:spcPts val="400"/>
              </a:spcAft>
            </a:pPr>
            <a:r>
              <a:rPr lang="es-ES" sz="2800" b="1" dirty="0">
                <a:effectLst/>
                <a:latin typeface="Times New Roman" panose="02020603050405020304" pitchFamily="18" charset="0"/>
              </a:rPr>
              <a:t>Lenguaje de programación nativo: Programado en:  C++, Java</a:t>
            </a:r>
            <a:endParaRPr lang="es-MX" sz="2800" b="1" dirty="0">
              <a:effectLst/>
              <a:latin typeface="Times New Roman" panose="02020603050405020304" pitchFamily="18" charset="0"/>
            </a:endParaRPr>
          </a:p>
          <a:p>
            <a:pPr>
              <a:spcBef>
                <a:spcPts val="1400"/>
              </a:spcBef>
              <a:spcAft>
                <a:spcPts val="400"/>
              </a:spcAft>
            </a:pPr>
            <a:endParaRPr lang="es-MX" sz="2400" b="1" dirty="0">
              <a:effectLst/>
              <a:latin typeface="Times New Roman" panose="02020603050405020304" pitchFamily="18" charset="0"/>
            </a:endParaRPr>
          </a:p>
          <a:p>
            <a:pPr>
              <a:spcBef>
                <a:spcPts val="1400"/>
              </a:spcBef>
              <a:spcAft>
                <a:spcPts val="400"/>
              </a:spcAft>
            </a:pPr>
            <a:endParaRPr lang="es-MX" sz="1800" b="1" dirty="0">
              <a:effectLst/>
              <a:latin typeface="Times New Roman" panose="02020603050405020304" pitchFamily="18" charset="0"/>
            </a:endParaRPr>
          </a:p>
          <a:p>
            <a:pPr marL="457200" lvl="0" indent="-317500" algn="l" rtl="0">
              <a:spcBef>
                <a:spcPts val="0"/>
              </a:spcBef>
              <a:spcAft>
                <a:spcPts val="0"/>
              </a:spcAft>
              <a:buSzPts val="1400"/>
              <a:buChar char="◇"/>
            </a:pPr>
            <a:endParaRPr dirty="0"/>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829050" y="1474800"/>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Características</a:t>
            </a:r>
            <a:endParaRPr sz="6000" dirty="0"/>
          </a:p>
        </p:txBody>
      </p:sp>
      <p:sp>
        <p:nvSpPr>
          <p:cNvPr id="381" name="Google Shape;381;p17"/>
          <p:cNvSpPr txBox="1">
            <a:spLocks noGrp="1"/>
          </p:cNvSpPr>
          <p:nvPr>
            <p:ph type="subTitle" idx="4294967295"/>
          </p:nvPr>
        </p:nvSpPr>
        <p:spPr>
          <a:xfrm>
            <a:off x="3829050" y="2464805"/>
            <a:ext cx="43338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ES" sz="1800" dirty="0">
                <a:effectLst/>
                <a:latin typeface="Times New Roman" panose="02020603050405020304" pitchFamily="18" charset="0"/>
                <a:ea typeface="Times New Roman" panose="02020603050405020304" pitchFamily="18" charset="0"/>
              </a:rPr>
              <a:t>El nuevo </a:t>
            </a:r>
            <a:r>
              <a:rPr lang="es-ES" sz="1800" dirty="0" err="1">
                <a:effectLst/>
                <a:latin typeface="Times New Roman" panose="02020603050405020304" pitchFamily="18" charset="0"/>
                <a:ea typeface="Times New Roman" panose="02020603050405020304" pitchFamily="18" charset="0"/>
              </a:rPr>
              <a:t>OxygenOS</a:t>
            </a:r>
            <a:r>
              <a:rPr lang="es-ES" sz="1800" dirty="0">
                <a:effectLst/>
                <a:latin typeface="Times New Roman" panose="02020603050405020304" pitchFamily="18" charset="0"/>
                <a:ea typeface="Times New Roman" panose="02020603050405020304" pitchFamily="18" charset="0"/>
              </a:rPr>
              <a:t> 11 se centra en proporcionar una mayor optimización de memoria, gracias al modo Turbo </a:t>
            </a:r>
            <a:r>
              <a:rPr lang="es-ES" sz="1800" dirty="0" err="1">
                <a:effectLst/>
                <a:latin typeface="Times New Roman" panose="02020603050405020304" pitchFamily="18" charset="0"/>
                <a:ea typeface="Times New Roman" panose="02020603050405020304" pitchFamily="18" charset="0"/>
              </a:rPr>
              <a:t>Boos</a:t>
            </a:r>
            <a:r>
              <a:rPr lang="es-ES" sz="1800" dirty="0">
                <a:effectLst/>
                <a:latin typeface="Times New Roman" panose="02020603050405020304" pitchFamily="18" charset="0"/>
                <a:ea typeface="Times New Roman" panose="02020603050405020304" pitchFamily="18" charset="0"/>
              </a:rPr>
              <a:t> 3.0 que permite mantener más de 25% de apps abiertas en segundo plano, gracias a una mejor compresión de la RAM que hace que los datos sean más pequeños</a:t>
            </a:r>
            <a:endParaRPr sz="2400" dirty="0"/>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1"/>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s-ES" sz="1800" dirty="0">
                <a:effectLst/>
                <a:latin typeface="Times New Roman" panose="02020603050405020304" pitchFamily="18" charset="0"/>
                <a:ea typeface="Times New Roman" panose="02020603050405020304" pitchFamily="18" charset="0"/>
              </a:rPr>
              <a:t>Tras pasar el asistente de configuración inicial, nos encontramos con esta pantalla de inicio en </a:t>
            </a:r>
            <a:r>
              <a:rPr lang="es-ES" sz="1800" dirty="0" err="1">
                <a:effectLst/>
                <a:latin typeface="Times New Roman" panose="02020603050405020304" pitchFamily="18" charset="0"/>
                <a:ea typeface="Times New Roman" panose="02020603050405020304" pitchFamily="18" charset="0"/>
              </a:rPr>
              <a:t>OxygenOS</a:t>
            </a:r>
            <a:r>
              <a:rPr lang="es-ES" sz="1800" dirty="0">
                <a:effectLst/>
                <a:latin typeface="Times New Roman" panose="02020603050405020304" pitchFamily="18" charset="0"/>
                <a:ea typeface="Times New Roman" panose="02020603050405020304" pitchFamily="18" charset="0"/>
              </a:rPr>
              <a:t>. </a:t>
            </a:r>
            <a:r>
              <a:rPr lang="es-ES" sz="1800" dirty="0" err="1">
                <a:effectLst/>
                <a:latin typeface="Times New Roman" panose="02020603050405020304" pitchFamily="18" charset="0"/>
                <a:ea typeface="Times New Roman" panose="02020603050405020304" pitchFamily="18" charset="0"/>
              </a:rPr>
              <a:t>OnePlus</a:t>
            </a:r>
            <a:r>
              <a:rPr lang="es-ES" sz="1800" dirty="0">
                <a:effectLst/>
                <a:latin typeface="Times New Roman" panose="02020603050405020304" pitchFamily="18" charset="0"/>
                <a:ea typeface="Times New Roman" panose="02020603050405020304" pitchFamily="18" charset="0"/>
              </a:rPr>
              <a:t> coloca algunos servicios de Google en la pantalla principal como Google </a:t>
            </a:r>
            <a:r>
              <a:rPr lang="es-ES" sz="1800" dirty="0" err="1">
                <a:effectLst/>
                <a:latin typeface="Times New Roman" panose="02020603050405020304" pitchFamily="18" charset="0"/>
                <a:ea typeface="Times New Roman" panose="02020603050405020304" pitchFamily="18" charset="0"/>
              </a:rPr>
              <a:t>Duo</a:t>
            </a:r>
            <a:r>
              <a:rPr lang="es-ES" sz="1800" dirty="0">
                <a:effectLst/>
                <a:latin typeface="Times New Roman" panose="02020603050405020304" pitchFamily="18" charset="0"/>
                <a:ea typeface="Times New Roman" panose="02020603050405020304" pitchFamily="18" charset="0"/>
              </a:rPr>
              <a:t> y el asistente</a:t>
            </a:r>
            <a:endParaRPr sz="1800" dirty="0"/>
          </a:p>
        </p:txBody>
      </p:sp>
      <p:sp>
        <p:nvSpPr>
          <p:cNvPr id="551" name="Google Shape;551;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grpSp>
        <p:nvGrpSpPr>
          <p:cNvPr id="553" name="Google Shape;553;p31"/>
          <p:cNvGrpSpPr/>
          <p:nvPr/>
        </p:nvGrpSpPr>
        <p:grpSpPr>
          <a:xfrm>
            <a:off x="5353200" y="373572"/>
            <a:ext cx="2119546" cy="4396359"/>
            <a:chOff x="2547150" y="238125"/>
            <a:chExt cx="2525675" cy="5238750"/>
          </a:xfrm>
        </p:grpSpPr>
        <p:sp>
          <p:nvSpPr>
            <p:cNvPr id="554" name="Google Shape;554;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4A875BDD-D528-4C0E-99B5-8697B7CFAEAF}"/>
              </a:ext>
            </a:extLst>
          </p:cNvPr>
          <p:cNvPicPr>
            <a:picLocks noChangeAspect="1"/>
          </p:cNvPicPr>
          <p:nvPr/>
        </p:nvPicPr>
        <p:blipFill rotWithShape="1">
          <a:blip r:embed="rId3"/>
          <a:srcRect l="3530" t="4635" r="53549" b="3652"/>
          <a:stretch/>
        </p:blipFill>
        <p:spPr>
          <a:xfrm>
            <a:off x="5443870" y="812209"/>
            <a:ext cx="1930444" cy="38142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3714750" y="516750"/>
            <a:ext cx="5112456"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err="1"/>
              <a:t>Introducción</a:t>
            </a:r>
            <a:endParaRPr lang="en-US" sz="3600" dirty="0"/>
          </a:p>
        </p:txBody>
      </p:sp>
      <p:sp>
        <p:nvSpPr>
          <p:cNvPr id="416" name="Google Shape;416;p20"/>
          <p:cNvSpPr txBox="1">
            <a:spLocks noGrp="1"/>
          </p:cNvSpPr>
          <p:nvPr>
            <p:ph type="body" idx="4294967295"/>
          </p:nvPr>
        </p:nvSpPr>
        <p:spPr>
          <a:xfrm>
            <a:off x="3809647" y="1388535"/>
            <a:ext cx="4397375" cy="196426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600" b="1" dirty="0" err="1">
                <a:solidFill>
                  <a:srgbClr val="00E1C6"/>
                </a:solidFill>
                <a:latin typeface="Muli"/>
                <a:ea typeface="Muli"/>
                <a:cs typeface="Muli"/>
                <a:sym typeface="Muli"/>
              </a:rPr>
              <a:t>OnePlus</a:t>
            </a:r>
            <a:endParaRPr lang="es-MX" sz="1600" dirty="0">
              <a:solidFill>
                <a:srgbClr val="00E1C6"/>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s-MX" sz="1600" dirty="0">
                <a:solidFill>
                  <a:srgbClr val="C6DAEC"/>
                </a:solidFill>
                <a:latin typeface="Muli"/>
                <a:ea typeface="Muli"/>
                <a:cs typeface="Muli"/>
                <a:sym typeface="Muli"/>
              </a:rPr>
              <a:t>Trata de posicionarse en lo más alto y dar con ello un golpe de autoridad en la era de los smartphones, batallando en la gama más alta contra las grandes compañías: Apple, Samsung y Xiaomi, llevando como estandarte al </a:t>
            </a:r>
            <a:r>
              <a:rPr lang="es-MX" sz="1600" dirty="0" err="1">
                <a:solidFill>
                  <a:srgbClr val="C6DAEC"/>
                </a:solidFill>
                <a:latin typeface="Muli"/>
                <a:ea typeface="Muli"/>
                <a:cs typeface="Muli"/>
                <a:sym typeface="Muli"/>
              </a:rPr>
              <a:t>OnePlus</a:t>
            </a:r>
            <a:r>
              <a:rPr lang="es-MX" sz="1600" dirty="0">
                <a:solidFill>
                  <a:srgbClr val="C6DAEC"/>
                </a:solidFill>
                <a:latin typeface="Muli"/>
                <a:ea typeface="Muli"/>
                <a:cs typeface="Muli"/>
                <a:sym typeface="Muli"/>
              </a:rPr>
              <a:t> 9 Pro el cual es la propuesta más potente e innovadora de la firma hasta el momento. </a:t>
            </a:r>
          </a:p>
        </p:txBody>
      </p:sp>
      <p:pic>
        <p:nvPicPr>
          <p:cNvPr id="417" name="Google Shape;417;p20"/>
          <p:cNvPicPr preferRelativeResize="0"/>
          <p:nvPr/>
        </p:nvPicPr>
        <p:blipFill rotWithShape="1">
          <a:blip r:embed="rId3">
            <a:alphaModFix/>
          </a:blip>
          <a:srcRect t="13292"/>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767425" y="2332359"/>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6000" dirty="0"/>
              <a:t>Computo Móvil</a:t>
            </a:r>
            <a:endParaRPr sz="6000" dirty="0"/>
          </a:p>
        </p:txBody>
      </p:sp>
      <p:sp>
        <p:nvSpPr>
          <p:cNvPr id="390" name="Google Shape;390;p17"/>
          <p:cNvSpPr/>
          <p:nvPr/>
        </p:nvSpPr>
        <p:spPr>
          <a:xfrm>
            <a:off x="2808693" y="2171242"/>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3130355" y="1723011"/>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17" name="Google Shape;1045;p47">
            <a:extLst>
              <a:ext uri="{FF2B5EF4-FFF2-40B4-BE49-F238E27FC236}">
                <a16:creationId xmlns:a16="http://schemas.microsoft.com/office/drawing/2014/main" id="{622A9DB8-3CDF-4BCD-8D9F-B60F7C093DDB}"/>
              </a:ext>
            </a:extLst>
          </p:cNvPr>
          <p:cNvSpPr/>
          <p:nvPr/>
        </p:nvSpPr>
        <p:spPr>
          <a:xfrm>
            <a:off x="1946409" y="804662"/>
            <a:ext cx="730320" cy="1159800"/>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6;p47">
            <a:extLst>
              <a:ext uri="{FF2B5EF4-FFF2-40B4-BE49-F238E27FC236}">
                <a16:creationId xmlns:a16="http://schemas.microsoft.com/office/drawing/2014/main" id="{AC705139-B54F-4C37-938D-9F1975A20DE4}"/>
              </a:ext>
            </a:extLst>
          </p:cNvPr>
          <p:cNvSpPr/>
          <p:nvPr/>
        </p:nvSpPr>
        <p:spPr>
          <a:xfrm>
            <a:off x="1442520" y="2332359"/>
            <a:ext cx="1035742" cy="871440"/>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32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303139" y="420415"/>
            <a:ext cx="5792100" cy="1144066"/>
          </a:xfrm>
          <a:prstGeom prst="rect">
            <a:avLst/>
          </a:prstGeom>
        </p:spPr>
        <p:txBody>
          <a:bodyPr spcFirstLastPara="1" wrap="square" lIns="91425" tIns="91425" rIns="91425" bIns="91425" anchor="b" anchorCtr="0">
            <a:noAutofit/>
          </a:bodyPr>
          <a:lstStyle/>
          <a:p>
            <a:pPr lvl="0"/>
            <a:r>
              <a:rPr lang="es-MX" dirty="0"/>
              <a:t>¿Qué aporta al cómputo móvil?</a:t>
            </a:r>
            <a:endParaRPr dirty="0"/>
          </a:p>
        </p:txBody>
      </p:sp>
      <p:sp>
        <p:nvSpPr>
          <p:cNvPr id="343" name="Google Shape;343;p12"/>
          <p:cNvSpPr txBox="1"/>
          <p:nvPr/>
        </p:nvSpPr>
        <p:spPr>
          <a:xfrm>
            <a:off x="1579300" y="1564481"/>
            <a:ext cx="3191400" cy="2391978"/>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s-MX" sz="3200" dirty="0">
                <a:solidFill>
                  <a:srgbClr val="C6DAEC"/>
                </a:solidFill>
                <a:latin typeface="Muli"/>
                <a:ea typeface="Muli"/>
                <a:cs typeface="Muli"/>
                <a:sym typeface="Muli"/>
              </a:rPr>
              <a:t>Nuevas tecnologías en equipos de gama alta </a:t>
            </a:r>
            <a:endParaRPr sz="3200" dirty="0">
              <a:solidFill>
                <a:srgbClr val="C6DAEC"/>
              </a:solidFill>
              <a:latin typeface="Muli"/>
              <a:ea typeface="Muli"/>
              <a:cs typeface="Muli"/>
              <a:sym typeface="Muli"/>
            </a:endParaRPr>
          </a:p>
          <a:p>
            <a:pPr marL="0" lvl="0" indent="0" algn="l" rtl="0">
              <a:spcBef>
                <a:spcPts val="600"/>
              </a:spcBef>
              <a:spcAft>
                <a:spcPts val="0"/>
              </a:spcAft>
              <a:buNone/>
            </a:pPr>
            <a:endParaRPr sz="1100" dirty="0">
              <a:solidFill>
                <a:srgbClr val="C6DAEC"/>
              </a:solidFill>
              <a:latin typeface="Muli"/>
              <a:ea typeface="Muli"/>
              <a:cs typeface="Muli"/>
              <a:sym typeface="Muli"/>
            </a:endParaRPr>
          </a:p>
        </p:txBody>
      </p:sp>
      <p:sp>
        <p:nvSpPr>
          <p:cNvPr id="344" name="Google Shape;344;p12"/>
          <p:cNvSpPr txBox="1"/>
          <p:nvPr/>
        </p:nvSpPr>
        <p:spPr>
          <a:xfrm>
            <a:off x="5125617" y="1598861"/>
            <a:ext cx="3330900" cy="2726400"/>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pPr>
            <a:r>
              <a:rPr lang="es-MX" sz="1800" b="1" dirty="0">
                <a:solidFill>
                  <a:srgbClr val="00E1C6"/>
                </a:solidFill>
                <a:latin typeface="Muli"/>
                <a:ea typeface="Muli"/>
                <a:cs typeface="Muli"/>
                <a:sym typeface="Muli"/>
              </a:rPr>
              <a:t>- Pantalla de 120 HZ</a:t>
            </a:r>
          </a:p>
          <a:p>
            <a:pPr marL="285750" lvl="0" indent="-285750" algn="l" rtl="0">
              <a:spcBef>
                <a:spcPts val="600"/>
              </a:spcBef>
              <a:spcAft>
                <a:spcPts val="0"/>
              </a:spcAft>
              <a:buFontTx/>
              <a:buChar char="-"/>
            </a:pPr>
            <a:endParaRPr lang="es-MX" sz="1800" b="1" dirty="0">
              <a:solidFill>
                <a:srgbClr val="00E1C6"/>
              </a:solidFill>
              <a:latin typeface="Muli"/>
              <a:ea typeface="Muli"/>
              <a:cs typeface="Muli"/>
              <a:sym typeface="Muli"/>
            </a:endParaRPr>
          </a:p>
          <a:p>
            <a:pPr lvl="0">
              <a:spcBef>
                <a:spcPts val="600"/>
              </a:spcBef>
            </a:pPr>
            <a:r>
              <a:rPr lang="es-MX" sz="1800" b="1" dirty="0">
                <a:solidFill>
                  <a:srgbClr val="00E1C6"/>
                </a:solidFill>
                <a:latin typeface="Muli"/>
                <a:ea typeface="Muli"/>
                <a:cs typeface="Muli"/>
                <a:sym typeface="Muli"/>
              </a:rPr>
              <a:t>- Cámara con cuatro lentes(</a:t>
            </a:r>
            <a:r>
              <a:rPr lang="es-MX" sz="1800" b="1" dirty="0" err="1">
                <a:solidFill>
                  <a:srgbClr val="00E1C6"/>
                </a:solidFill>
                <a:latin typeface="Muli"/>
                <a:ea typeface="Muli"/>
                <a:cs typeface="Muli"/>
                <a:sym typeface="Muli"/>
              </a:rPr>
              <a:t>Hasselblad</a:t>
            </a:r>
            <a:r>
              <a:rPr lang="es-MX" sz="1800" b="1" dirty="0">
                <a:solidFill>
                  <a:srgbClr val="00E1C6"/>
                </a:solidFill>
                <a:latin typeface="Muli"/>
                <a:ea typeface="Muli"/>
                <a:cs typeface="Muli"/>
                <a:sym typeface="Muli"/>
              </a:rPr>
              <a:t>).</a:t>
            </a:r>
          </a:p>
          <a:p>
            <a:pPr lvl="0">
              <a:spcBef>
                <a:spcPts val="600"/>
              </a:spcBef>
            </a:pPr>
            <a:endParaRPr lang="es-MX" sz="1800" b="1" dirty="0">
              <a:solidFill>
                <a:srgbClr val="00E1C6"/>
              </a:solidFill>
              <a:latin typeface="Muli"/>
              <a:ea typeface="Muli"/>
              <a:cs typeface="Muli"/>
              <a:sym typeface="Muli"/>
            </a:endParaRPr>
          </a:p>
          <a:p>
            <a:pPr lvl="0">
              <a:spcBef>
                <a:spcPts val="600"/>
              </a:spcBef>
            </a:pPr>
            <a:r>
              <a:rPr lang="es-MX" sz="1800" b="1" dirty="0">
                <a:solidFill>
                  <a:srgbClr val="00E1C6"/>
                </a:solidFill>
                <a:latin typeface="Muli"/>
                <a:ea typeface="Muli"/>
                <a:cs typeface="Muli"/>
                <a:sym typeface="Muli"/>
              </a:rPr>
              <a:t>- Mayor velocidad al cargar.</a:t>
            </a:r>
          </a:p>
          <a:p>
            <a:pPr lvl="0">
              <a:spcBef>
                <a:spcPts val="600"/>
              </a:spcBef>
            </a:pPr>
            <a:endParaRPr sz="1100" dirty="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2" name="Abrir llave 1"/>
          <p:cNvSpPr/>
          <p:nvPr/>
        </p:nvSpPr>
        <p:spPr>
          <a:xfrm>
            <a:off x="4456386" y="1366345"/>
            <a:ext cx="830317" cy="3111062"/>
          </a:xfrm>
          <a:prstGeom prst="leftBrace">
            <a:avLst>
              <a:gd name="adj1" fmla="val 8333"/>
              <a:gd name="adj2" fmla="val 46622"/>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nvGrpSpPr>
          <p:cNvPr id="8" name="Google Shape;906;p47"/>
          <p:cNvGrpSpPr/>
          <p:nvPr/>
        </p:nvGrpSpPr>
        <p:grpSpPr>
          <a:xfrm>
            <a:off x="7728558" y="2760470"/>
            <a:ext cx="306367" cy="255038"/>
            <a:chOff x="1244325" y="314425"/>
            <a:chExt cx="444525" cy="370050"/>
          </a:xfrm>
        </p:grpSpPr>
        <p:sp>
          <p:nvSpPr>
            <p:cNvPr id="9" name="Google Shape;907;p47"/>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8;p47"/>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45;p47"/>
          <p:cNvSpPr/>
          <p:nvPr/>
        </p:nvSpPr>
        <p:spPr>
          <a:xfrm>
            <a:off x="7775071" y="1722912"/>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4017908" y="839400"/>
            <a:ext cx="4096078" cy="1367772"/>
          </a:xfrm>
          <a:prstGeom prst="rect">
            <a:avLst/>
          </a:prstGeom>
        </p:spPr>
        <p:txBody>
          <a:bodyPr spcFirstLastPara="1" wrap="square" lIns="91425" tIns="91425" rIns="91425" bIns="91425" anchor="ctr" anchorCtr="0">
            <a:noAutofit/>
          </a:bodyPr>
          <a:lstStyle/>
          <a:p>
            <a:pPr lvl="0"/>
            <a:r>
              <a:rPr lang="en-US" sz="3000" dirty="0"/>
              <a:t>¿</a:t>
            </a:r>
            <a:r>
              <a:rPr lang="en-US" sz="3000" dirty="0" err="1"/>
              <a:t>Qué</a:t>
            </a:r>
            <a:r>
              <a:rPr lang="en-US" sz="3000" dirty="0"/>
              <a:t> </a:t>
            </a:r>
            <a:r>
              <a:rPr lang="en-US" sz="3000" dirty="0" err="1"/>
              <a:t>nuevas</a:t>
            </a:r>
            <a:r>
              <a:rPr lang="en-US" sz="3000" dirty="0"/>
              <a:t> </a:t>
            </a:r>
            <a:r>
              <a:rPr lang="en-US" sz="3000" dirty="0" err="1"/>
              <a:t>tendencias</a:t>
            </a:r>
            <a:r>
              <a:rPr lang="en-US" sz="3000" dirty="0"/>
              <a:t> </a:t>
            </a:r>
            <a:r>
              <a:rPr lang="en-US" sz="3000" dirty="0" err="1"/>
              <a:t>impulsa</a:t>
            </a:r>
            <a:r>
              <a:rPr lang="en-US" sz="3000" dirty="0"/>
              <a:t>?</a:t>
            </a:r>
            <a:endParaRPr sz="3000" dirty="0"/>
          </a:p>
        </p:txBody>
      </p:sp>
      <p:sp>
        <p:nvSpPr>
          <p:cNvPr id="416" name="Google Shape;416;p20"/>
          <p:cNvSpPr txBox="1">
            <a:spLocks noGrp="1"/>
          </p:cNvSpPr>
          <p:nvPr>
            <p:ph type="body" idx="4294967295"/>
          </p:nvPr>
        </p:nvSpPr>
        <p:spPr>
          <a:xfrm>
            <a:off x="4017908" y="2543831"/>
            <a:ext cx="3753000" cy="1523671"/>
          </a:xfrm>
          <a:prstGeom prst="rect">
            <a:avLst/>
          </a:prstGeom>
        </p:spPr>
        <p:txBody>
          <a:bodyPr spcFirstLastPara="1" wrap="square" lIns="91425" tIns="91425" rIns="91425" bIns="91425" anchor="t" anchorCtr="0">
            <a:noAutofit/>
          </a:bodyPr>
          <a:lstStyle/>
          <a:p>
            <a:pPr marL="0" lvl="0" indent="0">
              <a:buNone/>
            </a:pPr>
            <a:r>
              <a:rPr lang="es-MX" sz="1600" dirty="0"/>
              <a:t>En Software: Utiliza un sistema operativo </a:t>
            </a:r>
            <a:r>
              <a:rPr lang="es-MX" sz="1600" dirty="0" err="1"/>
              <a:t>OnxygenOS</a:t>
            </a:r>
            <a:r>
              <a:rPr lang="es-MX" sz="1600" dirty="0"/>
              <a:t> (Personalización).</a:t>
            </a:r>
          </a:p>
          <a:p>
            <a:pPr marL="0" lvl="0" indent="0">
              <a:buNone/>
            </a:pPr>
            <a:endParaRPr lang="es-MX" sz="1600" dirty="0"/>
          </a:p>
          <a:p>
            <a:pPr marL="0" lvl="0" indent="0">
              <a:buNone/>
            </a:pPr>
            <a:r>
              <a:rPr lang="es-MX" sz="1600" dirty="0"/>
              <a:t>En hardware: Cámara con 4 lentes. </a:t>
            </a:r>
          </a:p>
        </p:txBody>
      </p:sp>
      <p:pic>
        <p:nvPicPr>
          <p:cNvPr id="417" name="Google Shape;417;p20"/>
          <p:cNvPicPr preferRelativeResize="0"/>
          <p:nvPr/>
        </p:nvPicPr>
        <p:blipFill rotWithShape="1">
          <a:blip r:embed="rId3">
            <a:alphaModFix/>
          </a:blip>
          <a:srcRect t="13292"/>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207173" y="516600"/>
            <a:ext cx="5638800" cy="1159800"/>
          </a:xfrm>
          <a:prstGeom prst="rect">
            <a:avLst/>
          </a:prstGeom>
        </p:spPr>
        <p:txBody>
          <a:bodyPr spcFirstLastPara="1" wrap="square" lIns="91425" tIns="91425" rIns="91425" bIns="91425" anchor="b" anchorCtr="0">
            <a:noAutofit/>
          </a:bodyPr>
          <a:lstStyle/>
          <a:p>
            <a:pPr lvl="0"/>
            <a:r>
              <a:rPr lang="en-US" dirty="0" err="1"/>
              <a:t>Brecha</a:t>
            </a:r>
            <a:r>
              <a:rPr lang="en-US" dirty="0"/>
              <a:t> digital</a:t>
            </a:r>
            <a:endParaRPr dirty="0"/>
          </a:p>
        </p:txBody>
      </p:sp>
      <p:sp>
        <p:nvSpPr>
          <p:cNvPr id="360" name="Google Shape;360;p14"/>
          <p:cNvSpPr txBox="1">
            <a:spLocks noGrp="1"/>
          </p:cNvSpPr>
          <p:nvPr>
            <p:ph type="subTitle" idx="1"/>
          </p:nvPr>
        </p:nvSpPr>
        <p:spPr>
          <a:xfrm>
            <a:off x="2648606" y="2095791"/>
            <a:ext cx="5696100" cy="784800"/>
          </a:xfrm>
          <a:prstGeom prst="rect">
            <a:avLst/>
          </a:prstGeom>
        </p:spPr>
        <p:txBody>
          <a:bodyPr spcFirstLastPara="1" wrap="square" lIns="91425" tIns="91425" rIns="91425" bIns="91425" anchor="t" anchorCtr="0">
            <a:noAutofit/>
          </a:bodyPr>
          <a:lstStyle/>
          <a:p>
            <a:pPr marL="0" lvl="0" indent="0"/>
            <a:r>
              <a:rPr lang="es-MX" sz="1600" dirty="0"/>
              <a:t>Dirigido al segmento de población de clase media, a pesar de tener un precio de alrededor de 25 mil pesos.</a:t>
            </a:r>
          </a:p>
          <a:p>
            <a:pPr marL="0" lvl="0" indent="0"/>
            <a:endParaRPr lang="es-MX" sz="1600" dirty="0"/>
          </a:p>
          <a:p>
            <a:pPr marL="0" lvl="0" indent="0"/>
            <a:r>
              <a:rPr lang="es-MX" sz="1600" dirty="0"/>
              <a:t>Es un dispositivo para gente </a:t>
            </a:r>
            <a:r>
              <a:rPr lang="es-MX" sz="1600" dirty="0" err="1"/>
              <a:t>semi</a:t>
            </a:r>
            <a:r>
              <a:rPr lang="es-MX" sz="1600" dirty="0"/>
              <a:t> profesional de fotografía y también para usuarios que conozcan Android con experiencia en personalización para explotar sus funciones.</a:t>
            </a: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7293" y="716096"/>
            <a:ext cx="4944300" cy="645300"/>
          </a:xfrm>
          <a:prstGeom prst="rect">
            <a:avLst/>
          </a:prstGeom>
        </p:spPr>
        <p:txBody>
          <a:bodyPr spcFirstLastPara="1" wrap="square" lIns="91425" tIns="91425" rIns="91425" bIns="91425" anchor="b" anchorCtr="0">
            <a:noAutofit/>
          </a:bodyPr>
          <a:lstStyle/>
          <a:p>
            <a:pPr lvl="0"/>
            <a:r>
              <a:rPr lang="es-MX" dirty="0"/>
              <a:t>Seguridad</a:t>
            </a:r>
            <a:endParaRPr dirty="0"/>
          </a:p>
        </p:txBody>
      </p:sp>
      <p:sp>
        <p:nvSpPr>
          <p:cNvPr id="373" name="Google Shape;373;p16"/>
          <p:cNvSpPr txBox="1">
            <a:spLocks noGrp="1"/>
          </p:cNvSpPr>
          <p:nvPr>
            <p:ph type="body" idx="1"/>
          </p:nvPr>
        </p:nvSpPr>
        <p:spPr>
          <a:xfrm>
            <a:off x="1690659" y="1361396"/>
            <a:ext cx="49443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s-MX" dirty="0"/>
              <a:t>19 de Abril: Primera actualización del parche de seguridad, correcciones en general y mejor rendimiento en la cámara.</a:t>
            </a:r>
          </a:p>
          <a:p>
            <a:pPr marL="457200" lvl="0" indent="-317500" algn="l" rtl="0">
              <a:spcBef>
                <a:spcPts val="600"/>
              </a:spcBef>
              <a:spcAft>
                <a:spcPts val="0"/>
              </a:spcAft>
              <a:buSzPts val="1400"/>
              <a:buChar char="◇"/>
            </a:pPr>
            <a:r>
              <a:rPr lang="es-MX" dirty="0"/>
              <a:t>7 de mayo: Mejor rendimiento de carga, solución problemas del sistema, estabilidad de la red y mejor rendimiento de </a:t>
            </a:r>
            <a:r>
              <a:rPr lang="es-MX" dirty="0" err="1"/>
              <a:t>WiFi</a:t>
            </a:r>
            <a:endParaRPr lang="es-MX" dirty="0"/>
          </a:p>
          <a:p>
            <a:pPr marL="457200" lvl="0" indent="-317500" algn="l" rtl="0">
              <a:spcBef>
                <a:spcPts val="600"/>
              </a:spcBef>
              <a:spcAft>
                <a:spcPts val="0"/>
              </a:spcAft>
              <a:buSzPts val="1400"/>
              <a:buChar char="◇"/>
            </a:pPr>
            <a:r>
              <a:rPr lang="es-MX" dirty="0"/>
              <a:t>18 de Mayo: Correcciones del sistema, solución de problemas de sincronización de Notes, mejora galería y estabilidad de la cámara.</a:t>
            </a:r>
          </a:p>
          <a:p>
            <a:pPr marL="457200" lvl="0" indent="-317500" algn="l" rtl="0">
              <a:spcBef>
                <a:spcPts val="600"/>
              </a:spcBef>
              <a:spcAft>
                <a:spcPts val="0"/>
              </a:spcAft>
              <a:buSzPts val="1400"/>
              <a:buChar char="◇"/>
            </a:pPr>
            <a:r>
              <a:rPr lang="es-MX" dirty="0"/>
              <a:t>29 de Julio: Parche de seguridad.</a:t>
            </a:r>
          </a:p>
          <a:p>
            <a:pPr lvl="0"/>
            <a:r>
              <a:rPr lang="es-MX" dirty="0"/>
              <a:t>19 de Julio:  Agrega la función </a:t>
            </a:r>
            <a:r>
              <a:rPr lang="es-MX" dirty="0" err="1"/>
              <a:t>Bitmoji</a:t>
            </a:r>
            <a:r>
              <a:rPr lang="es-MX" dirty="0"/>
              <a:t> </a:t>
            </a:r>
            <a:r>
              <a:rPr lang="es-MX" dirty="0" err="1"/>
              <a:t>AOD</a:t>
            </a:r>
            <a:r>
              <a:rPr lang="es-MX" dirty="0"/>
              <a:t> que permite a los usuarios colocar un Avatar en su pantalla de visualización siempre encendida.</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1"/>
          <p:cNvSpPr txBox="1">
            <a:spLocks noGrp="1"/>
          </p:cNvSpPr>
          <p:nvPr>
            <p:ph type="title"/>
          </p:nvPr>
        </p:nvSpPr>
        <p:spPr>
          <a:xfrm>
            <a:off x="1732699" y="821200"/>
            <a:ext cx="6580935"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Privacidad de la información</a:t>
            </a:r>
            <a:endParaRPr dirty="0"/>
          </a:p>
        </p:txBody>
      </p:sp>
      <p:sp>
        <p:nvSpPr>
          <p:cNvPr id="705" name="Google Shape;705;p4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
        <p:nvSpPr>
          <p:cNvPr id="706" name="Google Shape;706;p41"/>
          <p:cNvSpPr/>
          <p:nvPr/>
        </p:nvSpPr>
        <p:spPr>
          <a:xfrm>
            <a:off x="846400" y="1762650"/>
            <a:ext cx="3657900" cy="1378200"/>
          </a:xfrm>
          <a:prstGeom prst="rect">
            <a:avLst/>
          </a:prstGeom>
          <a:solidFill>
            <a:schemeClr val="lt2"/>
          </a:solidFill>
          <a:ln>
            <a:noFill/>
          </a:ln>
        </p:spPr>
        <p:txBody>
          <a:bodyPr spcFirstLastPara="1" wrap="square" lIns="91425" tIns="91425" rIns="1371600" bIns="91425" anchor="t" anchorCtr="0">
            <a:noAutofit/>
          </a:bodyPr>
          <a:lstStyle/>
          <a:p>
            <a:pPr lvl="0"/>
            <a:r>
              <a:rPr lang="es-MX" b="1" dirty="0">
                <a:solidFill>
                  <a:schemeClr val="dk1"/>
                </a:solidFill>
                <a:latin typeface="Muli"/>
                <a:ea typeface="Muli"/>
                <a:cs typeface="Muli"/>
                <a:sym typeface="Muli"/>
              </a:rPr>
              <a:t>Bloquear dispositivo con patrón, contraseña o código PIN, cara o huella.</a:t>
            </a:r>
          </a:p>
        </p:txBody>
      </p:sp>
      <p:sp>
        <p:nvSpPr>
          <p:cNvPr id="707" name="Google Shape;707;p41"/>
          <p:cNvSpPr/>
          <p:nvPr/>
        </p:nvSpPr>
        <p:spPr>
          <a:xfrm>
            <a:off x="4655735" y="1762650"/>
            <a:ext cx="3657900" cy="1378200"/>
          </a:xfrm>
          <a:prstGeom prst="rect">
            <a:avLst/>
          </a:prstGeom>
          <a:solidFill>
            <a:schemeClr val="lt2"/>
          </a:solidFill>
          <a:ln>
            <a:noFill/>
          </a:ln>
        </p:spPr>
        <p:txBody>
          <a:bodyPr spcFirstLastPara="1" wrap="square" lIns="1371600" tIns="91425" rIns="91425" bIns="91425" anchor="t" anchorCtr="0">
            <a:noAutofit/>
          </a:bodyPr>
          <a:lstStyle/>
          <a:p>
            <a:pPr lvl="0" algn="r">
              <a:buClr>
                <a:schemeClr val="dk1"/>
              </a:buClr>
              <a:buSzPts val="1100"/>
            </a:pPr>
            <a:r>
              <a:rPr lang="en-US" b="1" dirty="0">
                <a:solidFill>
                  <a:schemeClr val="dk1"/>
                </a:solidFill>
                <a:latin typeface="Muli"/>
                <a:ea typeface="Muli"/>
                <a:cs typeface="Muli"/>
                <a:sym typeface="Muli"/>
              </a:rPr>
              <a:t>Lockbox: </a:t>
            </a:r>
            <a:r>
              <a:rPr lang="en-US" b="1" dirty="0" err="1">
                <a:solidFill>
                  <a:schemeClr val="dk1"/>
                </a:solidFill>
                <a:latin typeface="Muli"/>
                <a:ea typeface="Muli"/>
                <a:cs typeface="Muli"/>
                <a:sym typeface="Muli"/>
              </a:rPr>
              <a:t>carpeta</a:t>
            </a:r>
            <a:r>
              <a:rPr lang="en-US" b="1" dirty="0">
                <a:solidFill>
                  <a:schemeClr val="dk1"/>
                </a:solidFill>
                <a:latin typeface="Muli"/>
                <a:ea typeface="Muli"/>
                <a:cs typeface="Muli"/>
                <a:sym typeface="Muli"/>
              </a:rPr>
              <a:t> </a:t>
            </a:r>
            <a:r>
              <a:rPr lang="en-US" b="1" dirty="0" err="1">
                <a:solidFill>
                  <a:schemeClr val="dk1"/>
                </a:solidFill>
                <a:latin typeface="Muli"/>
                <a:ea typeface="Muli"/>
                <a:cs typeface="Muli"/>
                <a:sym typeface="Muli"/>
              </a:rPr>
              <a:t>segura</a:t>
            </a:r>
            <a:r>
              <a:rPr lang="en-US" b="1" dirty="0">
                <a:solidFill>
                  <a:schemeClr val="dk1"/>
                </a:solidFill>
                <a:latin typeface="Muli"/>
                <a:ea typeface="Muli"/>
                <a:cs typeface="Muli"/>
                <a:sym typeface="Muli"/>
              </a:rPr>
              <a:t> para </a:t>
            </a:r>
            <a:r>
              <a:rPr lang="en-US" b="1" dirty="0" err="1">
                <a:solidFill>
                  <a:schemeClr val="dk1"/>
                </a:solidFill>
                <a:latin typeface="Muli"/>
                <a:ea typeface="Muli"/>
                <a:cs typeface="Muli"/>
                <a:sym typeface="Muli"/>
              </a:rPr>
              <a:t>guardar</a:t>
            </a:r>
            <a:r>
              <a:rPr lang="en-US" b="1" dirty="0">
                <a:solidFill>
                  <a:schemeClr val="dk1"/>
                </a:solidFill>
                <a:latin typeface="Muli"/>
                <a:ea typeface="Muli"/>
                <a:cs typeface="Muli"/>
                <a:sym typeface="Muli"/>
              </a:rPr>
              <a:t> </a:t>
            </a:r>
            <a:r>
              <a:rPr lang="en-US" b="1" dirty="0" err="1">
                <a:solidFill>
                  <a:schemeClr val="dk1"/>
                </a:solidFill>
                <a:latin typeface="Muli"/>
                <a:ea typeface="Muli"/>
                <a:cs typeface="Muli"/>
                <a:sym typeface="Muli"/>
              </a:rPr>
              <a:t>archivos</a:t>
            </a:r>
            <a:r>
              <a:rPr lang="en-US" b="1" dirty="0">
                <a:solidFill>
                  <a:schemeClr val="dk1"/>
                </a:solidFill>
                <a:latin typeface="Muli"/>
                <a:ea typeface="Muli"/>
                <a:cs typeface="Muli"/>
                <a:sym typeface="Muli"/>
              </a:rPr>
              <a:t>.</a:t>
            </a:r>
          </a:p>
        </p:txBody>
      </p:sp>
      <p:sp>
        <p:nvSpPr>
          <p:cNvPr id="708" name="Google Shape;708;p41"/>
          <p:cNvSpPr/>
          <p:nvPr/>
        </p:nvSpPr>
        <p:spPr>
          <a:xfrm>
            <a:off x="846400" y="3291942"/>
            <a:ext cx="3657900" cy="1378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dirty="0">
              <a:solidFill>
                <a:schemeClr val="dk1"/>
              </a:solidFill>
              <a:latin typeface="Muli"/>
              <a:ea typeface="Muli"/>
              <a:cs typeface="Muli"/>
              <a:sym typeface="Muli"/>
            </a:endParaRPr>
          </a:p>
          <a:p>
            <a:pPr lvl="0">
              <a:spcBef>
                <a:spcPts val="600"/>
              </a:spcBef>
              <a:buClr>
                <a:schemeClr val="dk1"/>
              </a:buClr>
              <a:buSzPts val="1100"/>
            </a:pPr>
            <a:r>
              <a:rPr lang="es-MX" dirty="0">
                <a:solidFill>
                  <a:schemeClr val="dk1"/>
                </a:solidFill>
                <a:latin typeface="Muli"/>
                <a:ea typeface="Muli"/>
                <a:cs typeface="Muli"/>
                <a:sym typeface="Muli"/>
              </a:rPr>
              <a:t>Servicios relacionado con google: limitar parte que google recopila.</a:t>
            </a:r>
          </a:p>
        </p:txBody>
      </p:sp>
      <p:sp>
        <p:nvSpPr>
          <p:cNvPr id="709" name="Google Shape;709;p41"/>
          <p:cNvSpPr/>
          <p:nvPr/>
        </p:nvSpPr>
        <p:spPr>
          <a:xfrm>
            <a:off x="4655735" y="3291942"/>
            <a:ext cx="3657900" cy="1378200"/>
          </a:xfrm>
          <a:prstGeom prst="rect">
            <a:avLst/>
          </a:prstGeom>
          <a:solidFill>
            <a:schemeClr val="lt2"/>
          </a:solidFill>
          <a:ln>
            <a:noFill/>
          </a:ln>
        </p:spPr>
        <p:txBody>
          <a:bodyPr spcFirstLastPara="1" wrap="square" lIns="1371600" tIns="91425" rIns="91425" bIns="91425" anchor="b" anchorCtr="0">
            <a:noAutofit/>
          </a:bodyPr>
          <a:lstStyle/>
          <a:p>
            <a:pPr lvl="0" algn="r">
              <a:buClr>
                <a:schemeClr val="dk1"/>
              </a:buClr>
              <a:buSzPts val="1100"/>
            </a:pPr>
            <a:r>
              <a:rPr lang="en-US" dirty="0" err="1">
                <a:solidFill>
                  <a:schemeClr val="dk1"/>
                </a:solidFill>
                <a:latin typeface="Muli"/>
                <a:ea typeface="Muli"/>
                <a:cs typeface="Muli"/>
                <a:sym typeface="Muli"/>
              </a:rPr>
              <a:t>Permisos</a:t>
            </a:r>
            <a:r>
              <a:rPr lang="en-US" dirty="0">
                <a:solidFill>
                  <a:schemeClr val="dk1"/>
                </a:solidFill>
                <a:latin typeface="Muli"/>
                <a:ea typeface="Muli"/>
                <a:cs typeface="Muli"/>
                <a:sym typeface="Muli"/>
              </a:rPr>
              <a:t> </a:t>
            </a:r>
            <a:r>
              <a:rPr lang="en-US" dirty="0" err="1">
                <a:solidFill>
                  <a:schemeClr val="dk1"/>
                </a:solidFill>
                <a:latin typeface="Muli"/>
                <a:ea typeface="Muli"/>
                <a:cs typeface="Muli"/>
                <a:sym typeface="Muli"/>
              </a:rPr>
              <a:t>en</a:t>
            </a:r>
            <a:r>
              <a:rPr lang="en-US" dirty="0">
                <a:solidFill>
                  <a:schemeClr val="dk1"/>
                </a:solidFill>
                <a:latin typeface="Muli"/>
                <a:ea typeface="Muli"/>
                <a:cs typeface="Muli"/>
                <a:sym typeface="Muli"/>
              </a:rPr>
              <a:t> las </a:t>
            </a:r>
            <a:r>
              <a:rPr lang="en-US" dirty="0" err="1">
                <a:solidFill>
                  <a:schemeClr val="dk1"/>
                </a:solidFill>
                <a:latin typeface="Muli"/>
                <a:ea typeface="Muli"/>
                <a:cs typeface="Muli"/>
                <a:sym typeface="Muli"/>
              </a:rPr>
              <a:t>aplicaciones</a:t>
            </a:r>
            <a:r>
              <a:rPr lang="en-US" dirty="0">
                <a:solidFill>
                  <a:schemeClr val="dk1"/>
                </a:solidFill>
                <a:latin typeface="Muli"/>
                <a:ea typeface="Muli"/>
                <a:cs typeface="Muli"/>
                <a:sym typeface="Muli"/>
              </a:rPr>
              <a:t>.</a:t>
            </a:r>
          </a:p>
        </p:txBody>
      </p:sp>
      <p:sp>
        <p:nvSpPr>
          <p:cNvPr id="710" name="Google Shape;710;p41"/>
          <p:cNvSpPr/>
          <p:nvPr/>
        </p:nvSpPr>
        <p:spPr>
          <a:xfrm>
            <a:off x="3454355" y="2088762"/>
            <a:ext cx="2102100" cy="2102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5400000">
            <a:off x="3605829" y="2088762"/>
            <a:ext cx="2102100" cy="2102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rot="10800000">
            <a:off x="3605829" y="2241436"/>
            <a:ext cx="2102100" cy="2102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5400000">
            <a:off x="3454355" y="2241436"/>
            <a:ext cx="2102100" cy="2102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4"/>
          <p:cNvSpPr/>
          <p:nvPr/>
        </p:nvSpPr>
        <p:spPr>
          <a:xfrm>
            <a:off x="875675" y="1285876"/>
            <a:ext cx="7451646" cy="354980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4"/>
          <p:cNvSpPr txBox="1">
            <a:spLocks noGrp="1"/>
          </p:cNvSpPr>
          <p:nvPr>
            <p:ph type="title" idx="4294967295"/>
          </p:nvPr>
        </p:nvSpPr>
        <p:spPr>
          <a:xfrm>
            <a:off x="1504100" y="659275"/>
            <a:ext cx="4944300" cy="645300"/>
          </a:xfrm>
          <a:prstGeom prst="rect">
            <a:avLst/>
          </a:prstGeom>
        </p:spPr>
        <p:txBody>
          <a:bodyPr spcFirstLastPara="1" wrap="square" lIns="91425" tIns="91425" rIns="91425" bIns="91425" anchor="b" anchorCtr="0">
            <a:noAutofit/>
          </a:bodyPr>
          <a:lstStyle/>
          <a:p>
            <a:pPr lvl="0"/>
            <a:r>
              <a:rPr lang="es-MX" sz="3200" dirty="0"/>
              <a:t>Servicios de terceros</a:t>
            </a:r>
            <a:endParaRPr sz="3000" dirty="0"/>
          </a:p>
        </p:txBody>
      </p:sp>
      <p:sp>
        <p:nvSpPr>
          <p:cNvPr id="448" name="Google Shape;448;p24"/>
          <p:cNvSpPr/>
          <p:nvPr/>
        </p:nvSpPr>
        <p:spPr>
          <a:xfrm>
            <a:off x="1504091" y="231762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49" name="Google Shape;449;p24"/>
          <p:cNvSpPr/>
          <p:nvPr/>
        </p:nvSpPr>
        <p:spPr>
          <a:xfrm>
            <a:off x="2970941" y="363207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0" name="Google Shape;450;p24"/>
          <p:cNvSpPr/>
          <p:nvPr/>
        </p:nvSpPr>
        <p:spPr>
          <a:xfrm>
            <a:off x="3923441" y="204325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1" name="Google Shape;451;p24"/>
          <p:cNvSpPr/>
          <p:nvPr/>
        </p:nvSpPr>
        <p:spPr>
          <a:xfrm>
            <a:off x="4590191" y="395592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2" name="Google Shape;452;p24"/>
          <p:cNvSpPr/>
          <p:nvPr/>
        </p:nvSpPr>
        <p:spPr>
          <a:xfrm>
            <a:off x="6533291" y="248907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3" name="Google Shape;453;p24"/>
          <p:cNvSpPr/>
          <p:nvPr/>
        </p:nvSpPr>
        <p:spPr>
          <a:xfrm>
            <a:off x="7190516" y="404165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4" name="Google Shape;454;p24"/>
          <p:cNvSpPr/>
          <p:nvPr/>
        </p:nvSpPr>
        <p:spPr>
          <a:xfrm>
            <a:off x="623423" y="409575"/>
            <a:ext cx="463838" cy="463814"/>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
        <p:nvSpPr>
          <p:cNvPr id="2" name="CuadroTexto 1"/>
          <p:cNvSpPr txBox="1"/>
          <p:nvPr/>
        </p:nvSpPr>
        <p:spPr>
          <a:xfrm>
            <a:off x="325821" y="3016469"/>
            <a:ext cx="1842204" cy="1538883"/>
          </a:xfrm>
          <a:prstGeom prst="rect">
            <a:avLst/>
          </a:prstGeom>
          <a:noFill/>
          <a:ln>
            <a:noFill/>
          </a:ln>
        </p:spPr>
        <p:txBody>
          <a:bodyPr wrap="square" rtlCol="0">
            <a:spAutoFit/>
          </a:bodyPr>
          <a:lstStyle/>
          <a:p>
            <a:r>
              <a:rPr lang="es-MX" sz="1600" dirty="0">
                <a:solidFill>
                  <a:schemeClr val="tx1">
                    <a:lumMod val="75000"/>
                  </a:schemeClr>
                </a:solidFill>
              </a:rPr>
              <a:t>En México la única compañía que vende el dispositivo es Telcel.</a:t>
            </a:r>
          </a:p>
          <a:p>
            <a:endParaRPr lang="en-US" dirty="0"/>
          </a:p>
        </p:txBody>
      </p:sp>
      <p:sp>
        <p:nvSpPr>
          <p:cNvPr id="14" name="CuadroTexto 13"/>
          <p:cNvSpPr txBox="1"/>
          <p:nvPr/>
        </p:nvSpPr>
        <p:spPr>
          <a:xfrm>
            <a:off x="6548600" y="1446202"/>
            <a:ext cx="1842204" cy="584775"/>
          </a:xfrm>
          <a:prstGeom prst="rect">
            <a:avLst/>
          </a:prstGeom>
          <a:noFill/>
          <a:ln>
            <a:noFill/>
          </a:ln>
        </p:spPr>
        <p:txBody>
          <a:bodyPr wrap="square" rtlCol="0">
            <a:spAutoFit/>
          </a:bodyPr>
          <a:lstStyle/>
          <a:p>
            <a:r>
              <a:rPr lang="es-MX" sz="1600" dirty="0">
                <a:solidFill>
                  <a:schemeClr val="tx1">
                    <a:lumMod val="75000"/>
                  </a:schemeClr>
                </a:solidFill>
              </a:rPr>
              <a:t>En Europa por </a:t>
            </a:r>
            <a:r>
              <a:rPr lang="es-MX" sz="1600" dirty="0" err="1">
                <a:solidFill>
                  <a:schemeClr val="tx1">
                    <a:lumMod val="75000"/>
                  </a:schemeClr>
                </a:solidFill>
              </a:rPr>
              <a:t>Kimovil</a:t>
            </a:r>
            <a:endParaRPr lang="en-US" sz="1600" dirty="0">
              <a:solidFill>
                <a:schemeClr val="tx1">
                  <a:lumMod val="75000"/>
                </a:schemeClr>
              </a:solidFill>
            </a:endParaRPr>
          </a:p>
        </p:txBody>
      </p:sp>
      <p:sp>
        <p:nvSpPr>
          <p:cNvPr id="15" name="CuadroTexto 14"/>
          <p:cNvSpPr txBox="1"/>
          <p:nvPr/>
        </p:nvSpPr>
        <p:spPr>
          <a:xfrm>
            <a:off x="3173842" y="4435566"/>
            <a:ext cx="2855312" cy="800219"/>
          </a:xfrm>
          <a:prstGeom prst="rect">
            <a:avLst/>
          </a:prstGeom>
          <a:noFill/>
          <a:ln>
            <a:noFill/>
          </a:ln>
        </p:spPr>
        <p:txBody>
          <a:bodyPr wrap="square" rtlCol="0">
            <a:spAutoFit/>
          </a:bodyPr>
          <a:lstStyle/>
          <a:p>
            <a:r>
              <a:rPr lang="es-MX" sz="1600" dirty="0">
                <a:solidFill>
                  <a:schemeClr val="tx1">
                    <a:lumMod val="75000"/>
                  </a:schemeClr>
                </a:solidFill>
              </a:rPr>
              <a:t>Pedidos por </a:t>
            </a:r>
            <a:r>
              <a:rPr lang="es-MX" sz="1600" dirty="0" err="1">
                <a:solidFill>
                  <a:schemeClr val="tx1">
                    <a:lumMod val="75000"/>
                  </a:schemeClr>
                </a:solidFill>
              </a:rPr>
              <a:t>AliExpress</a:t>
            </a:r>
            <a:r>
              <a:rPr lang="es-MX" sz="1600" dirty="0">
                <a:solidFill>
                  <a:schemeClr val="tx1">
                    <a:lumMod val="75000"/>
                  </a:schemeClr>
                </a:solidFill>
              </a:rPr>
              <a:t> vendiendo la versión china.</a:t>
            </a:r>
          </a:p>
          <a:p>
            <a:endParaRPr lang="en-US"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015" y="2489076"/>
            <a:ext cx="767033" cy="43830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652" y="1887132"/>
            <a:ext cx="800021" cy="420656"/>
          </a:xfrm>
          <a:prstGeom prst="rect">
            <a:avLst/>
          </a:prstGeom>
          <a:effectLst>
            <a:glow rad="101600">
              <a:schemeClr val="accent2">
                <a:satMod val="175000"/>
                <a:alpha val="40000"/>
              </a:schemeClr>
            </a:glow>
          </a:effectLst>
        </p:spPr>
      </p:pic>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3441" y="4018795"/>
            <a:ext cx="423004" cy="423004"/>
          </a:xfrm>
          <a:prstGeom prst="rect">
            <a:avLst/>
          </a:prstGeom>
        </p:spPr>
      </p:pic>
      <p:grpSp>
        <p:nvGrpSpPr>
          <p:cNvPr id="19" name="Google Shape;1070;p47"/>
          <p:cNvGrpSpPr/>
          <p:nvPr/>
        </p:nvGrpSpPr>
        <p:grpSpPr>
          <a:xfrm>
            <a:off x="3464587" y="4074888"/>
            <a:ext cx="302145" cy="241134"/>
            <a:chOff x="1921475" y="3695200"/>
            <a:chExt cx="438400" cy="349875"/>
          </a:xfrm>
        </p:grpSpPr>
        <p:sp>
          <p:nvSpPr>
            <p:cNvPr id="20" name="Google Shape;1071;p47"/>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72;p47"/>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73;p47"/>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767425" y="2332359"/>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Mercado</a:t>
            </a:r>
            <a:endParaRPr sz="6000" dirty="0"/>
          </a:p>
        </p:txBody>
      </p:sp>
      <p:sp>
        <p:nvSpPr>
          <p:cNvPr id="390" name="Google Shape;390;p17"/>
          <p:cNvSpPr/>
          <p:nvPr/>
        </p:nvSpPr>
        <p:spPr>
          <a:xfrm>
            <a:off x="2808693" y="2171242"/>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3130355" y="1723011"/>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grpSp>
        <p:nvGrpSpPr>
          <p:cNvPr id="21" name="Google Shape;1070;p47">
            <a:extLst>
              <a:ext uri="{FF2B5EF4-FFF2-40B4-BE49-F238E27FC236}">
                <a16:creationId xmlns:a16="http://schemas.microsoft.com/office/drawing/2014/main" id="{FF622852-B8DC-43B1-A553-3926FEBD85F5}"/>
              </a:ext>
            </a:extLst>
          </p:cNvPr>
          <p:cNvGrpSpPr/>
          <p:nvPr/>
        </p:nvGrpSpPr>
        <p:grpSpPr>
          <a:xfrm>
            <a:off x="1379667" y="844089"/>
            <a:ext cx="728247" cy="607828"/>
            <a:chOff x="1921475" y="3695200"/>
            <a:chExt cx="438400" cy="349875"/>
          </a:xfrm>
        </p:grpSpPr>
        <p:sp>
          <p:nvSpPr>
            <p:cNvPr id="22" name="Google Shape;1071;p47">
              <a:extLst>
                <a:ext uri="{FF2B5EF4-FFF2-40B4-BE49-F238E27FC236}">
                  <a16:creationId xmlns:a16="http://schemas.microsoft.com/office/drawing/2014/main" id="{636AD886-EB43-477F-AC27-D0674E02265B}"/>
                </a:ext>
              </a:extLst>
            </p:cNvPr>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72;p47">
              <a:extLst>
                <a:ext uri="{FF2B5EF4-FFF2-40B4-BE49-F238E27FC236}">
                  <a16:creationId xmlns:a16="http://schemas.microsoft.com/office/drawing/2014/main" id="{C95CB517-A6F6-44E3-A167-37AF8175D763}"/>
                </a:ext>
              </a:extLst>
            </p:cNvPr>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73;p47">
              <a:extLst>
                <a:ext uri="{FF2B5EF4-FFF2-40B4-BE49-F238E27FC236}">
                  <a16:creationId xmlns:a16="http://schemas.microsoft.com/office/drawing/2014/main" id="{5A253582-FE0A-47E2-9F1D-283BBC5D2063}"/>
                </a:ext>
              </a:extLst>
            </p:cNvPr>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081;p47">
            <a:extLst>
              <a:ext uri="{FF2B5EF4-FFF2-40B4-BE49-F238E27FC236}">
                <a16:creationId xmlns:a16="http://schemas.microsoft.com/office/drawing/2014/main" id="{59D3DE36-856C-4258-94FD-3E2DF8AAA33D}"/>
              </a:ext>
            </a:extLst>
          </p:cNvPr>
          <p:cNvGrpSpPr/>
          <p:nvPr/>
        </p:nvGrpSpPr>
        <p:grpSpPr>
          <a:xfrm>
            <a:off x="1442427" y="2436139"/>
            <a:ext cx="730120" cy="694607"/>
            <a:chOff x="3936375" y="3703750"/>
            <a:chExt cx="453050" cy="332175"/>
          </a:xfrm>
        </p:grpSpPr>
        <p:sp>
          <p:nvSpPr>
            <p:cNvPr id="26" name="Google Shape;1082;p47">
              <a:extLst>
                <a:ext uri="{FF2B5EF4-FFF2-40B4-BE49-F238E27FC236}">
                  <a16:creationId xmlns:a16="http://schemas.microsoft.com/office/drawing/2014/main" id="{5BF52AEB-4A40-4B33-B798-5BF22C3CE98E}"/>
                </a:ext>
              </a:extLst>
            </p:cNvPr>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83;p47">
              <a:extLst>
                <a:ext uri="{FF2B5EF4-FFF2-40B4-BE49-F238E27FC236}">
                  <a16:creationId xmlns:a16="http://schemas.microsoft.com/office/drawing/2014/main" id="{50AE2372-FA0B-4135-942E-197A2C53802B}"/>
                </a:ext>
              </a:extLst>
            </p:cNvPr>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84;p47">
              <a:extLst>
                <a:ext uri="{FF2B5EF4-FFF2-40B4-BE49-F238E27FC236}">
                  <a16:creationId xmlns:a16="http://schemas.microsoft.com/office/drawing/2014/main" id="{A9ED88A8-A6FA-4094-AAB8-76C57AD5E58F}"/>
                </a:ext>
              </a:extLst>
            </p:cNvPr>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85;p47">
              <a:extLst>
                <a:ext uri="{FF2B5EF4-FFF2-40B4-BE49-F238E27FC236}">
                  <a16:creationId xmlns:a16="http://schemas.microsoft.com/office/drawing/2014/main" id="{97E10934-4B27-4342-B31B-CBCE72081151}"/>
                </a:ext>
              </a:extLst>
            </p:cNvPr>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86;p47">
              <a:extLst>
                <a:ext uri="{FF2B5EF4-FFF2-40B4-BE49-F238E27FC236}">
                  <a16:creationId xmlns:a16="http://schemas.microsoft.com/office/drawing/2014/main" id="{C7CFE6ED-F0B3-4AAC-8085-C155F858824A}"/>
                </a:ext>
              </a:extLst>
            </p:cNvPr>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1096;p47">
            <a:extLst>
              <a:ext uri="{FF2B5EF4-FFF2-40B4-BE49-F238E27FC236}">
                <a16:creationId xmlns:a16="http://schemas.microsoft.com/office/drawing/2014/main" id="{CF7A3B99-B483-4E95-91D1-D4683ED08ECE}"/>
              </a:ext>
            </a:extLst>
          </p:cNvPr>
          <p:cNvSpPr/>
          <p:nvPr/>
        </p:nvSpPr>
        <p:spPr>
          <a:xfrm>
            <a:off x="1942294" y="1579476"/>
            <a:ext cx="728246" cy="683034"/>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2;p17">
            <a:extLst>
              <a:ext uri="{FF2B5EF4-FFF2-40B4-BE49-F238E27FC236}">
                <a16:creationId xmlns:a16="http://schemas.microsoft.com/office/drawing/2014/main" id="{04D596A3-FEF7-4C69-9CC1-9C8E6B30DFB5}"/>
              </a:ext>
            </a:extLst>
          </p:cNvPr>
          <p:cNvSpPr/>
          <p:nvPr/>
        </p:nvSpPr>
        <p:spPr>
          <a:xfrm rot="2327012">
            <a:off x="2529116" y="2823539"/>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4459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7293" y="716096"/>
            <a:ext cx="4944300" cy="645300"/>
          </a:xfrm>
          <a:prstGeom prst="rect">
            <a:avLst/>
          </a:prstGeom>
        </p:spPr>
        <p:txBody>
          <a:bodyPr spcFirstLastPara="1" wrap="square" lIns="91425" tIns="91425" rIns="91425" bIns="91425" anchor="b" anchorCtr="0">
            <a:noAutofit/>
          </a:bodyPr>
          <a:lstStyle/>
          <a:p>
            <a:pPr lvl="0"/>
            <a:r>
              <a:rPr lang="es-MX" dirty="0" err="1"/>
              <a:t>OnePlus</a:t>
            </a:r>
            <a:endParaRPr dirty="0"/>
          </a:p>
        </p:txBody>
      </p:sp>
      <p:sp>
        <p:nvSpPr>
          <p:cNvPr id="373" name="Google Shape;373;p16"/>
          <p:cNvSpPr txBox="1">
            <a:spLocks noGrp="1"/>
          </p:cNvSpPr>
          <p:nvPr>
            <p:ph type="body" idx="1"/>
          </p:nvPr>
        </p:nvSpPr>
        <p:spPr>
          <a:xfrm>
            <a:off x="1566481" y="1826399"/>
            <a:ext cx="7261430" cy="2601005"/>
          </a:xfrm>
          <a:prstGeom prst="rect">
            <a:avLst/>
          </a:prstGeom>
        </p:spPr>
        <p:txBody>
          <a:bodyPr spcFirstLastPara="1" wrap="square" lIns="91425" tIns="91425" rIns="91425" bIns="91425" anchor="t" anchorCtr="0">
            <a:noAutofit/>
          </a:bodyPr>
          <a:lstStyle/>
          <a:p>
            <a:pPr marL="0" indent="0">
              <a:buNone/>
            </a:pPr>
            <a:r>
              <a:rPr lang="es-MX" sz="2000" dirty="0"/>
              <a:t>Éxito gracias a su rápida entrada al mercado internacional con:</a:t>
            </a:r>
          </a:p>
          <a:p>
            <a:r>
              <a:rPr lang="es-MX" sz="2000" dirty="0"/>
              <a:t>Equipos de buenas capacidades a bajo costo.</a:t>
            </a:r>
          </a:p>
          <a:p>
            <a:r>
              <a:rPr lang="es-MX" sz="2000" dirty="0"/>
              <a:t>Venta en línea.</a:t>
            </a:r>
          </a:p>
          <a:p>
            <a:r>
              <a:rPr lang="es-MX" sz="2000" dirty="0"/>
              <a:t>Marketing diferente.</a:t>
            </a:r>
          </a:p>
          <a:p>
            <a:r>
              <a:rPr lang="es-MX" sz="2000" dirty="0"/>
              <a:t>Diseño de su pagina web.</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3580110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7293" y="716096"/>
            <a:ext cx="4944300" cy="645300"/>
          </a:xfrm>
          <a:prstGeom prst="rect">
            <a:avLst/>
          </a:prstGeom>
        </p:spPr>
        <p:txBody>
          <a:bodyPr spcFirstLastPara="1" wrap="square" lIns="91425" tIns="91425" rIns="91425" bIns="91425" anchor="b" anchorCtr="0">
            <a:noAutofit/>
          </a:bodyPr>
          <a:lstStyle/>
          <a:p>
            <a:pPr lvl="0"/>
            <a:r>
              <a:rPr lang="es-MX" dirty="0" err="1"/>
              <a:t>OnePlus</a:t>
            </a:r>
            <a:r>
              <a:rPr lang="es-MX" dirty="0"/>
              <a:t> 9 Pro</a:t>
            </a:r>
            <a:endParaRPr dirty="0"/>
          </a:p>
        </p:txBody>
      </p:sp>
      <p:sp>
        <p:nvSpPr>
          <p:cNvPr id="373" name="Google Shape;373;p16"/>
          <p:cNvSpPr txBox="1">
            <a:spLocks noGrp="1"/>
          </p:cNvSpPr>
          <p:nvPr>
            <p:ph type="body" idx="1"/>
          </p:nvPr>
        </p:nvSpPr>
        <p:spPr>
          <a:xfrm>
            <a:off x="2695370" y="1634488"/>
            <a:ext cx="7261430" cy="2601005"/>
          </a:xfrm>
          <a:prstGeom prst="rect">
            <a:avLst/>
          </a:prstGeom>
        </p:spPr>
        <p:txBody>
          <a:bodyPr spcFirstLastPara="1" wrap="square" lIns="91425" tIns="91425" rIns="91425" bIns="91425" anchor="t" anchorCtr="0">
            <a:noAutofit/>
          </a:bodyPr>
          <a:lstStyle/>
          <a:p>
            <a:r>
              <a:rPr lang="es-MX" sz="2400" dirty="0"/>
              <a:t>Calidad/precio.</a:t>
            </a:r>
          </a:p>
          <a:p>
            <a:r>
              <a:rPr lang="es-MX" sz="2400" dirty="0"/>
              <a:t>Excelente cámara.</a:t>
            </a:r>
          </a:p>
          <a:p>
            <a:pPr marL="0" indent="0">
              <a:buNone/>
            </a:pPr>
            <a:endParaRPr lang="es-MX" sz="2400" dirty="0"/>
          </a:p>
          <a:p>
            <a:pPr marL="0" indent="0">
              <a:buNone/>
            </a:pPr>
            <a:r>
              <a:rPr lang="es-MX" sz="2400" dirty="0"/>
              <a:t>Es excelente para:</a:t>
            </a:r>
          </a:p>
          <a:p>
            <a:r>
              <a:rPr lang="es-MX" sz="2400" dirty="0"/>
              <a:t>Usuarios sociales.</a:t>
            </a:r>
          </a:p>
          <a:p>
            <a:r>
              <a:rPr lang="es-MX" sz="2400" dirty="0"/>
              <a:t>Usuarios prácticos.</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329415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993400" y="1811445"/>
            <a:ext cx="7890956" cy="272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solidFill>
                  <a:srgbClr val="00E1C6"/>
                </a:solidFill>
                <a:latin typeface="Muli"/>
                <a:ea typeface="Muli"/>
                <a:cs typeface="Muli"/>
                <a:sym typeface="Muli"/>
              </a:rPr>
              <a:t>OnePlus 9 Pro</a:t>
            </a:r>
            <a:endParaRPr sz="2000" dirty="0">
              <a:solidFill>
                <a:srgbClr val="00E1C6"/>
              </a:solidFill>
              <a:latin typeface="Muli"/>
              <a:ea typeface="Muli"/>
              <a:cs typeface="Muli"/>
              <a:sym typeface="Muli"/>
            </a:endParaRPr>
          </a:p>
          <a:p>
            <a:pPr marL="0" lvl="0" indent="0" algn="l" rtl="0">
              <a:spcBef>
                <a:spcPts val="600"/>
              </a:spcBef>
              <a:spcAft>
                <a:spcPts val="0"/>
              </a:spcAft>
              <a:buClr>
                <a:schemeClr val="dk1"/>
              </a:buClr>
              <a:buSzPts val="1100"/>
              <a:buFont typeface="Arial"/>
              <a:buNone/>
            </a:pPr>
            <a:r>
              <a:rPr lang="es-MX" sz="2000" dirty="0">
                <a:solidFill>
                  <a:srgbClr val="C6DAEC"/>
                </a:solidFill>
                <a:latin typeface="Muli"/>
                <a:ea typeface="Muli"/>
                <a:cs typeface="Muli"/>
                <a:sym typeface="Muli"/>
              </a:rPr>
              <a:t>Siendo sucesor del </a:t>
            </a:r>
            <a:r>
              <a:rPr lang="es-MX" sz="2000" dirty="0" err="1">
                <a:solidFill>
                  <a:srgbClr val="C6DAEC"/>
                </a:solidFill>
                <a:latin typeface="Muli"/>
                <a:ea typeface="Muli"/>
                <a:cs typeface="Muli"/>
                <a:sym typeface="Muli"/>
              </a:rPr>
              <a:t>OnePlus</a:t>
            </a:r>
            <a:r>
              <a:rPr lang="es-MX" sz="2000" dirty="0">
                <a:solidFill>
                  <a:srgbClr val="C6DAEC"/>
                </a:solidFill>
                <a:latin typeface="Muli"/>
                <a:ea typeface="Muli"/>
                <a:cs typeface="Muli"/>
                <a:sym typeface="Muli"/>
              </a:rPr>
              <a:t> 8T y el modelo superior de la pareja de lanzamientos en marzo, parece ser la más ambiciosa propuesta de la marca hasta el momento, dado que no solo trata de reunir lo mejor del mercado sino que además viene acompañado de una asociación con la emblemática marca fabricante de cámaras </a:t>
            </a:r>
            <a:r>
              <a:rPr lang="es-MX" sz="2000" dirty="0" err="1">
                <a:solidFill>
                  <a:srgbClr val="C6DAEC"/>
                </a:solidFill>
                <a:latin typeface="Muli"/>
                <a:ea typeface="Muli"/>
                <a:cs typeface="Muli"/>
                <a:sym typeface="Muli"/>
              </a:rPr>
              <a:t>Hasselblad</a:t>
            </a:r>
            <a:endParaRPr dirty="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526878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6"/>
          <p:cNvSpPr txBox="1">
            <a:spLocks noGrp="1"/>
          </p:cNvSpPr>
          <p:nvPr>
            <p:ph type="body" idx="1"/>
          </p:nvPr>
        </p:nvSpPr>
        <p:spPr>
          <a:xfrm>
            <a:off x="1780970" y="1092622"/>
            <a:ext cx="6234141" cy="3692903"/>
          </a:xfrm>
          <a:prstGeom prst="rect">
            <a:avLst/>
          </a:prstGeom>
        </p:spPr>
        <p:txBody>
          <a:bodyPr spcFirstLastPara="1" wrap="square" lIns="91425" tIns="91425" rIns="91425" bIns="91425" anchor="t" anchorCtr="0">
            <a:noAutofit/>
          </a:bodyPr>
          <a:lstStyle/>
          <a:p>
            <a:pPr marL="0" indent="0">
              <a:buNone/>
            </a:pPr>
            <a:r>
              <a:rPr lang="es-MX" sz="2000" dirty="0"/>
              <a:t>Usuarios sociales:</a:t>
            </a:r>
          </a:p>
          <a:p>
            <a:r>
              <a:rPr lang="es-MX" sz="2000" dirty="0"/>
              <a:t>Con capacidad económica.</a:t>
            </a:r>
          </a:p>
          <a:p>
            <a:r>
              <a:rPr lang="es-MX" sz="2000" dirty="0"/>
              <a:t>Les importa estar siempre conectados y comunicados.</a:t>
            </a:r>
          </a:p>
          <a:p>
            <a:r>
              <a:rPr lang="es-MX" sz="2000" dirty="0"/>
              <a:t>Les interesa mantener cierto status quo.</a:t>
            </a:r>
          </a:p>
          <a:p>
            <a:endParaRPr lang="es-MX" sz="2000" dirty="0"/>
          </a:p>
          <a:p>
            <a:pPr marL="0" indent="0">
              <a:buNone/>
            </a:pPr>
            <a:r>
              <a:rPr lang="es-MX" sz="2000" dirty="0"/>
              <a:t>Usuarios prácticos:</a:t>
            </a:r>
          </a:p>
          <a:p>
            <a:r>
              <a:rPr lang="es-MX" sz="2000" dirty="0"/>
              <a:t>Buena conexión y autonomía.</a:t>
            </a:r>
          </a:p>
          <a:p>
            <a:r>
              <a:rPr lang="es-MX" sz="2000" dirty="0"/>
              <a:t>La relación precio-funcionalidad es importante.</a:t>
            </a:r>
          </a:p>
          <a:p>
            <a:r>
              <a:rPr lang="es-MX" sz="2000" dirty="0"/>
              <a:t>Tienen capacidad económica.</a:t>
            </a:r>
          </a:p>
          <a:p>
            <a:endParaRPr lang="es-MX" sz="2400"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2780484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6"/>
          <p:cNvSpPr txBox="1">
            <a:spLocks noGrp="1"/>
          </p:cNvSpPr>
          <p:nvPr>
            <p:ph type="body" idx="1"/>
          </p:nvPr>
        </p:nvSpPr>
        <p:spPr>
          <a:xfrm>
            <a:off x="1735814" y="725298"/>
            <a:ext cx="6234141" cy="3692903"/>
          </a:xfrm>
          <a:prstGeom prst="rect">
            <a:avLst/>
          </a:prstGeom>
        </p:spPr>
        <p:txBody>
          <a:bodyPr spcFirstLastPara="1" wrap="square" lIns="91425" tIns="91425" rIns="91425" bIns="91425" anchor="t" anchorCtr="0">
            <a:noAutofit/>
          </a:bodyPr>
          <a:lstStyle/>
          <a:p>
            <a:r>
              <a:rPr lang="es-MX" sz="2400" dirty="0"/>
              <a:t>Durante el primer trimestre del 2021:</a:t>
            </a:r>
          </a:p>
          <a:p>
            <a:pPr marL="0" indent="0">
              <a:buNone/>
            </a:pPr>
            <a:r>
              <a:rPr lang="es-MX" sz="2400" dirty="0"/>
              <a:t>    -Aumento en sus ventas de 400%</a:t>
            </a:r>
          </a:p>
          <a:p>
            <a:pPr marL="0" indent="0">
              <a:buNone/>
            </a:pPr>
            <a:r>
              <a:rPr lang="es-MX" sz="2400" dirty="0"/>
              <a:t>    -Aumento en sus ingresos de 300%</a:t>
            </a:r>
          </a:p>
          <a:p>
            <a:pPr marL="0" indent="0">
              <a:buNone/>
            </a:pPr>
            <a:r>
              <a:rPr lang="es-MX" sz="2400" dirty="0">
                <a:effectLst/>
                <a:latin typeface="Arial" panose="020B0604020202020204" pitchFamily="34" charset="0"/>
                <a:ea typeface="Calibri" panose="020F0502020204030204" pitchFamily="34" charset="0"/>
              </a:rPr>
              <a:t>   </a:t>
            </a:r>
            <a:r>
              <a:rPr lang="es-MX" sz="2400" dirty="0">
                <a:effectLst/>
                <a:latin typeface="Calibri" panose="020F0502020204030204" pitchFamily="34" charset="0"/>
                <a:ea typeface="Calibri" panose="020F0502020204030204" pitchFamily="34" charset="0"/>
                <a:cs typeface="Calibri" panose="020F0502020204030204" pitchFamily="34" charset="0"/>
              </a:rPr>
              <a:t>-65% de estas ventas se debe a sus teléfonos insignia (8T, 9 y el 9 pro).</a:t>
            </a:r>
          </a:p>
          <a:p>
            <a:endParaRPr lang="es-MX" sz="2400" dirty="0">
              <a:effectLst/>
              <a:latin typeface="Calibri" panose="020F0502020204030204" pitchFamily="34" charset="0"/>
              <a:ea typeface="Calibri" panose="020F0502020204030204" pitchFamily="34" charset="0"/>
              <a:cs typeface="Calibri" panose="020F0502020204030204" pitchFamily="34" charset="0"/>
            </a:endParaRPr>
          </a:p>
          <a:p>
            <a:r>
              <a:rPr lang="es-MX" sz="2400" dirty="0" err="1">
                <a:effectLst/>
                <a:latin typeface="Calibri" panose="020F0502020204030204" pitchFamily="34" charset="0"/>
                <a:ea typeface="Calibri" panose="020F0502020204030204" pitchFamily="34" charset="0"/>
                <a:cs typeface="Calibri" panose="020F0502020204030204" pitchFamily="34" charset="0"/>
              </a:rPr>
              <a:t>OnePlus</a:t>
            </a:r>
            <a:r>
              <a:rPr lang="es-MX" sz="2400" dirty="0">
                <a:effectLst/>
                <a:latin typeface="Calibri" panose="020F0502020204030204" pitchFamily="34" charset="0"/>
                <a:ea typeface="Calibri" panose="020F0502020204030204" pitchFamily="34" charset="0"/>
                <a:cs typeface="Calibri" panose="020F0502020204030204" pitchFamily="34" charset="0"/>
              </a:rPr>
              <a:t> 9 Pro tiene el reconocimiento de haber sido el más vendido el día de su lanzamiento en Amazon.</a:t>
            </a:r>
            <a:endParaRPr lang="es-MX" sz="1800" dirty="0">
              <a:latin typeface="Calibri" panose="020F0502020204030204" pitchFamily="34" charset="0"/>
              <a:cs typeface="Calibri" panose="020F0502020204030204" pitchFamily="34" charset="0"/>
            </a:endParaRPr>
          </a:p>
          <a:p>
            <a:endParaRPr lang="es-MX" sz="2400"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4098139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ctrTitle" idx="4294967295"/>
          </p:nvPr>
        </p:nvSpPr>
        <p:spPr>
          <a:xfrm>
            <a:off x="685800" y="931629"/>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4800" b="1" dirty="0">
                <a:solidFill>
                  <a:srgbClr val="00E1C6"/>
                </a:solidFill>
                <a:latin typeface="Muli"/>
                <a:ea typeface="Muli"/>
                <a:cs typeface="Muli"/>
                <a:sym typeface="Muli"/>
              </a:rPr>
              <a:t>3 002 406</a:t>
            </a:r>
            <a:endParaRPr sz="4800" b="1" dirty="0">
              <a:solidFill>
                <a:srgbClr val="00E1C6"/>
              </a:solidFill>
              <a:latin typeface="Muli"/>
              <a:ea typeface="Muli"/>
              <a:cs typeface="Muli"/>
              <a:sym typeface="Muli"/>
            </a:endParaRPr>
          </a:p>
        </p:txBody>
      </p:sp>
      <p:sp>
        <p:nvSpPr>
          <p:cNvPr id="467" name="Google Shape;467;p26"/>
          <p:cNvSpPr txBox="1">
            <a:spLocks noGrp="1"/>
          </p:cNvSpPr>
          <p:nvPr>
            <p:ph type="subTitle" idx="4294967295"/>
          </p:nvPr>
        </p:nvSpPr>
        <p:spPr>
          <a:xfrm>
            <a:off x="685800" y="1541418"/>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Aplicaciones</a:t>
            </a:r>
            <a:endParaRPr dirty="0"/>
          </a:p>
        </p:txBody>
      </p:sp>
      <p:sp>
        <p:nvSpPr>
          <p:cNvPr id="468" name="Google Shape;468;p26"/>
          <p:cNvSpPr txBox="1">
            <a:spLocks noGrp="1"/>
          </p:cNvSpPr>
          <p:nvPr>
            <p:ph type="ctrTitle" idx="4294967295"/>
          </p:nvPr>
        </p:nvSpPr>
        <p:spPr>
          <a:xfrm>
            <a:off x="685800" y="35055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4800" dirty="0">
                <a:effectLst/>
                <a:latin typeface="Calibri" panose="020F0502020204030204" pitchFamily="34" charset="0"/>
                <a:ea typeface="Calibri" panose="020F0502020204030204" pitchFamily="34" charset="0"/>
                <a:cs typeface="Calibri" panose="020F0502020204030204" pitchFamily="34" charset="0"/>
              </a:rPr>
              <a:t>388,000</a:t>
            </a:r>
            <a:endParaRPr sz="4800" b="1" dirty="0">
              <a:solidFill>
                <a:srgbClr val="3292E1"/>
              </a:solidFill>
              <a:latin typeface="Muli"/>
              <a:ea typeface="Muli"/>
              <a:cs typeface="Muli"/>
              <a:sym typeface="Muli"/>
            </a:endParaRPr>
          </a:p>
        </p:txBody>
      </p:sp>
      <p:sp>
        <p:nvSpPr>
          <p:cNvPr id="469" name="Google Shape;469;p26"/>
          <p:cNvSpPr txBox="1">
            <a:spLocks noGrp="1"/>
          </p:cNvSpPr>
          <p:nvPr>
            <p:ph type="subTitle" idx="4294967295"/>
          </p:nvPr>
        </p:nvSpPr>
        <p:spPr>
          <a:xfrm>
            <a:off x="685800" y="41164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MX" dirty="0"/>
              <a:t>Variedad de juegos, lo que representa el 14.85%</a:t>
            </a:r>
          </a:p>
        </p:txBody>
      </p:sp>
      <p:sp>
        <p:nvSpPr>
          <p:cNvPr id="470" name="Google Shape;470;p26"/>
          <p:cNvSpPr txBox="1">
            <a:spLocks noGrp="1"/>
          </p:cNvSpPr>
          <p:nvPr>
            <p:ph type="ctrTitle" idx="4294967295"/>
          </p:nvPr>
        </p:nvSpPr>
        <p:spPr>
          <a:xfrm>
            <a:off x="685800" y="2112248"/>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a:latin typeface="Muli"/>
                <a:ea typeface="Muli"/>
                <a:cs typeface="Muli"/>
                <a:sym typeface="Muli"/>
              </a:rPr>
              <a:t>113,935</a:t>
            </a:r>
            <a:endParaRPr sz="4800" b="1" dirty="0">
              <a:latin typeface="Muli"/>
              <a:ea typeface="Muli"/>
              <a:cs typeface="Muli"/>
              <a:sym typeface="Muli"/>
            </a:endParaRPr>
          </a:p>
        </p:txBody>
      </p:sp>
      <p:sp>
        <p:nvSpPr>
          <p:cNvPr id="471" name="Google Shape;471;p26"/>
          <p:cNvSpPr txBox="1">
            <a:spLocks noGrp="1"/>
          </p:cNvSpPr>
          <p:nvPr>
            <p:ph type="subTitle" idx="4294967295"/>
          </p:nvPr>
        </p:nvSpPr>
        <p:spPr>
          <a:xfrm>
            <a:off x="685800" y="2736846"/>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MX" dirty="0"/>
              <a:t>Aplicaciones de pago que solo representan el 3,8%</a:t>
            </a:r>
          </a:p>
        </p:txBody>
      </p:sp>
      <p:sp>
        <p:nvSpPr>
          <p:cNvPr id="472" name="Google Shape;472;p2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pic>
        <p:nvPicPr>
          <p:cNvPr id="2" name="Imagen 1">
            <a:extLst>
              <a:ext uri="{FF2B5EF4-FFF2-40B4-BE49-F238E27FC236}">
                <a16:creationId xmlns:a16="http://schemas.microsoft.com/office/drawing/2014/main" id="{95B46031-1B53-4D9B-8189-1A7C2356EC53}"/>
              </a:ext>
            </a:extLst>
          </p:cNvPr>
          <p:cNvPicPr>
            <a:picLocks noChangeAspect="1"/>
          </p:cNvPicPr>
          <p:nvPr/>
        </p:nvPicPr>
        <p:blipFill>
          <a:blip r:embed="rId3"/>
          <a:stretch>
            <a:fillRect/>
          </a:stretch>
        </p:blipFill>
        <p:spPr>
          <a:xfrm>
            <a:off x="3170262" y="27396"/>
            <a:ext cx="5163760" cy="107298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6"/>
          <p:cNvSpPr txBox="1">
            <a:spLocks noGrp="1"/>
          </p:cNvSpPr>
          <p:nvPr>
            <p:ph type="body" idx="1"/>
          </p:nvPr>
        </p:nvSpPr>
        <p:spPr>
          <a:xfrm>
            <a:off x="1454929" y="1453406"/>
            <a:ext cx="6234141" cy="3692903"/>
          </a:xfrm>
          <a:prstGeom prst="rect">
            <a:avLst/>
          </a:prstGeom>
        </p:spPr>
        <p:txBody>
          <a:bodyPr spcFirstLastPara="1" wrap="square" lIns="91425" tIns="91425" rIns="91425" bIns="91425" anchor="t" anchorCtr="0">
            <a:noAutofit/>
          </a:bodyPr>
          <a:lstStyle/>
          <a:p>
            <a:r>
              <a:rPr lang="es-MX" sz="2400" dirty="0">
                <a:ea typeface="Calibri" panose="020F0502020204030204" pitchFamily="34" charset="0"/>
                <a:cs typeface="Times New Roman" panose="02020603050405020304" pitchFamily="18" charset="0"/>
              </a:rPr>
              <a:t>P</a:t>
            </a:r>
            <a:r>
              <a:rPr lang="es-MX" sz="2400" dirty="0">
                <a:effectLst/>
                <a:ea typeface="Calibri" panose="020F0502020204030204" pitchFamily="34" charset="0"/>
                <a:cs typeface="Times New Roman" panose="02020603050405020304" pitchFamily="18" charset="0"/>
              </a:rPr>
              <a:t>ago previo a la descarga.</a:t>
            </a:r>
          </a:p>
          <a:p>
            <a:r>
              <a:rPr lang="es-MX" sz="2400" dirty="0" err="1">
                <a:ea typeface="Calibri" panose="020F0502020204030204" pitchFamily="34" charset="0"/>
                <a:cs typeface="Times New Roman" panose="02020603050405020304" pitchFamily="18" charset="0"/>
              </a:rPr>
              <a:t>P</a:t>
            </a:r>
            <a:r>
              <a:rPr lang="es-MX" sz="2400" dirty="0" err="1">
                <a:effectLst/>
                <a:ea typeface="Calibri" panose="020F0502020204030204" pitchFamily="34" charset="0"/>
                <a:cs typeface="Times New Roman" panose="02020603050405020304" pitchFamily="18" charset="0"/>
              </a:rPr>
              <a:t>aymium</a:t>
            </a:r>
            <a:r>
              <a:rPr lang="es-MX" sz="2400" dirty="0">
                <a:effectLst/>
                <a:ea typeface="Calibri" panose="020F0502020204030204" pitchFamily="34" charset="0"/>
                <a:cs typeface="Times New Roman" panose="02020603050405020304" pitchFamily="18" charset="0"/>
              </a:rPr>
              <a:t>, donde además de pagar por la aplicación, se paga por servicios adicionales.</a:t>
            </a:r>
          </a:p>
          <a:p>
            <a:r>
              <a:rPr lang="es-MX" sz="2400" dirty="0">
                <a:ea typeface="Calibri" panose="020F0502020204030204" pitchFamily="34" charset="0"/>
                <a:cs typeface="Times New Roman" panose="02020603050405020304" pitchFamily="18" charset="0"/>
              </a:rPr>
              <a:t>A</a:t>
            </a:r>
            <a:r>
              <a:rPr lang="es-MX" sz="2400" dirty="0">
                <a:effectLst/>
                <a:ea typeface="Calibri" panose="020F0502020204030204" pitchFamily="34" charset="0"/>
                <a:cs typeface="Times New Roman" panose="02020603050405020304" pitchFamily="18" charset="0"/>
              </a:rPr>
              <a:t>plicaciones con publicidad.</a:t>
            </a:r>
          </a:p>
          <a:p>
            <a:r>
              <a:rPr lang="es-MX" sz="2400" dirty="0">
                <a:ea typeface="Calibri" panose="020F0502020204030204" pitchFamily="34" charset="0"/>
                <a:cs typeface="Times New Roman" panose="02020603050405020304" pitchFamily="18" charset="0"/>
              </a:rPr>
              <a:t>G</a:t>
            </a:r>
            <a:r>
              <a:rPr lang="es-MX" sz="2400" dirty="0">
                <a:effectLst/>
                <a:ea typeface="Calibri" panose="020F0502020204030204" pitchFamily="34" charset="0"/>
                <a:cs typeface="Times New Roman" panose="02020603050405020304" pitchFamily="18" charset="0"/>
              </a:rPr>
              <a:t>ratuitas.</a:t>
            </a:r>
          </a:p>
          <a:p>
            <a:r>
              <a:rPr lang="es-MX" sz="2400" dirty="0" err="1">
                <a:ea typeface="Calibri" panose="020F0502020204030204" pitchFamily="34" charset="0"/>
                <a:cs typeface="Times New Roman" panose="02020603050405020304" pitchFamily="18" charset="0"/>
              </a:rPr>
              <a:t>F</a:t>
            </a:r>
            <a:r>
              <a:rPr lang="es-MX" sz="2400" dirty="0" err="1">
                <a:effectLst/>
                <a:ea typeface="Calibri" panose="020F0502020204030204" pitchFamily="34" charset="0"/>
                <a:cs typeface="Times New Roman" panose="02020603050405020304" pitchFamily="18" charset="0"/>
              </a:rPr>
              <a:t>remium</a:t>
            </a:r>
            <a:r>
              <a:rPr lang="es-MX" sz="2400" dirty="0">
                <a:effectLst/>
                <a:ea typeface="Calibri" panose="020F0502020204030204" pitchFamily="34" charset="0"/>
                <a:cs typeface="Times New Roman" panose="02020603050405020304" pitchFamily="18" charset="0"/>
              </a:rPr>
              <a:t>, donde la aplicación es gratuita, pero se puede acceder a mejores funciones por algún pago.</a:t>
            </a:r>
          </a:p>
          <a:p>
            <a:endParaRPr lang="es-MX" sz="2400"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a:p>
        </p:txBody>
      </p:sp>
      <p:sp>
        <p:nvSpPr>
          <p:cNvPr id="4" name="Google Shape;372;p16">
            <a:extLst>
              <a:ext uri="{FF2B5EF4-FFF2-40B4-BE49-F238E27FC236}">
                <a16:creationId xmlns:a16="http://schemas.microsoft.com/office/drawing/2014/main" id="{5B6809A5-5051-416D-A211-19781B919963}"/>
              </a:ext>
            </a:extLst>
          </p:cNvPr>
          <p:cNvSpPr txBox="1">
            <a:spLocks noGrp="1"/>
          </p:cNvSpPr>
          <p:nvPr>
            <p:ph type="title"/>
          </p:nvPr>
        </p:nvSpPr>
        <p:spPr>
          <a:xfrm>
            <a:off x="1962760" y="696159"/>
            <a:ext cx="4944300" cy="645300"/>
          </a:xfrm>
          <a:prstGeom prst="rect">
            <a:avLst/>
          </a:prstGeom>
        </p:spPr>
        <p:txBody>
          <a:bodyPr spcFirstLastPara="1" wrap="square" lIns="91425" tIns="91425" rIns="91425" bIns="91425" anchor="b" anchorCtr="0">
            <a:noAutofit/>
          </a:bodyPr>
          <a:lstStyle/>
          <a:p>
            <a:pPr lvl="0"/>
            <a:r>
              <a:rPr lang="es-MX" dirty="0"/>
              <a:t>Modelo de Negocios</a:t>
            </a:r>
            <a:endParaRPr dirty="0"/>
          </a:p>
        </p:txBody>
      </p:sp>
    </p:spTree>
    <p:extLst>
      <p:ext uri="{BB962C8B-B14F-4D97-AF65-F5344CB8AC3E}">
        <p14:creationId xmlns:p14="http://schemas.microsoft.com/office/powerpoint/2010/main" val="2409055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767425" y="2332359"/>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Conclusión</a:t>
            </a:r>
            <a:endParaRPr sz="6000" dirty="0"/>
          </a:p>
        </p:txBody>
      </p:sp>
      <p:sp>
        <p:nvSpPr>
          <p:cNvPr id="390" name="Google Shape;390;p17"/>
          <p:cNvSpPr/>
          <p:nvPr/>
        </p:nvSpPr>
        <p:spPr>
          <a:xfrm>
            <a:off x="2808693" y="2171242"/>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3130355" y="1723011"/>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34</a:t>
            </a:fld>
            <a:endParaRPr/>
          </a:p>
        </p:txBody>
      </p:sp>
      <p:sp>
        <p:nvSpPr>
          <p:cNvPr id="32" name="Google Shape;392;p17">
            <a:extLst>
              <a:ext uri="{FF2B5EF4-FFF2-40B4-BE49-F238E27FC236}">
                <a16:creationId xmlns:a16="http://schemas.microsoft.com/office/drawing/2014/main" id="{04D596A3-FEF7-4C69-9CC1-9C8E6B30DFB5}"/>
              </a:ext>
            </a:extLst>
          </p:cNvPr>
          <p:cNvSpPr/>
          <p:nvPr/>
        </p:nvSpPr>
        <p:spPr>
          <a:xfrm rot="2327012">
            <a:off x="2529116" y="2823539"/>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 name="Google Shape;1032;p47">
            <a:extLst>
              <a:ext uri="{FF2B5EF4-FFF2-40B4-BE49-F238E27FC236}">
                <a16:creationId xmlns:a16="http://schemas.microsoft.com/office/drawing/2014/main" id="{1FF0782C-4AA4-402C-AC65-CBAB7926AC18}"/>
              </a:ext>
            </a:extLst>
          </p:cNvPr>
          <p:cNvGrpSpPr/>
          <p:nvPr/>
        </p:nvGrpSpPr>
        <p:grpSpPr>
          <a:xfrm>
            <a:off x="1550450" y="2392178"/>
            <a:ext cx="610900" cy="614151"/>
            <a:chOff x="5975075" y="2327500"/>
            <a:chExt cx="420100" cy="388350"/>
          </a:xfrm>
        </p:grpSpPr>
        <p:sp>
          <p:nvSpPr>
            <p:cNvPr id="33" name="Google Shape;1033;p47">
              <a:extLst>
                <a:ext uri="{FF2B5EF4-FFF2-40B4-BE49-F238E27FC236}">
                  <a16:creationId xmlns:a16="http://schemas.microsoft.com/office/drawing/2014/main" id="{E43371D4-089D-460D-AA22-0357FBBC6128}"/>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4;p47">
              <a:extLst>
                <a:ext uri="{FF2B5EF4-FFF2-40B4-BE49-F238E27FC236}">
                  <a16:creationId xmlns:a16="http://schemas.microsoft.com/office/drawing/2014/main" id="{6386C179-5B48-4C7C-BCCF-B89CE20F77A1}"/>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1045;p47">
            <a:extLst>
              <a:ext uri="{FF2B5EF4-FFF2-40B4-BE49-F238E27FC236}">
                <a16:creationId xmlns:a16="http://schemas.microsoft.com/office/drawing/2014/main" id="{AAF9A9C4-FFC8-4420-BB47-5BFF6BEB25C9}"/>
              </a:ext>
            </a:extLst>
          </p:cNvPr>
          <p:cNvSpPr/>
          <p:nvPr/>
        </p:nvSpPr>
        <p:spPr>
          <a:xfrm>
            <a:off x="1889963" y="954689"/>
            <a:ext cx="786765" cy="1159800"/>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57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7474751-E7F3-4894-BDD4-05FACDB1CD07}"/>
              </a:ext>
            </a:extLst>
          </p:cNvPr>
          <p:cNvSpPr>
            <a:spLocks noGrp="1"/>
          </p:cNvSpPr>
          <p:nvPr>
            <p:ph type="body" idx="1"/>
          </p:nvPr>
        </p:nvSpPr>
        <p:spPr>
          <a:xfrm>
            <a:off x="2051200" y="-169333"/>
            <a:ext cx="6282300" cy="5960533"/>
          </a:xfrm>
        </p:spPr>
        <p:txBody>
          <a:bodyPr/>
          <a:lstStyle/>
          <a:p>
            <a:r>
              <a:rPr lang="es-MX" sz="1600" dirty="0"/>
              <a:t>De manera general, el </a:t>
            </a:r>
            <a:r>
              <a:rPr lang="es-MX" sz="1600" dirty="0" err="1"/>
              <a:t>OnePlus</a:t>
            </a:r>
            <a:r>
              <a:rPr lang="es-MX" sz="1600" dirty="0"/>
              <a:t> 9 Pro es un smartphone que prácticamente contiene todo lo que se puede pedir en un dispositivo móvil de este tipo y calidad.</a:t>
            </a:r>
          </a:p>
          <a:p>
            <a:endParaRPr lang="es-MX" sz="1600" dirty="0"/>
          </a:p>
          <a:p>
            <a:r>
              <a:rPr lang="es-MX" sz="1600" dirty="0"/>
              <a:t>Es una apuesta muy interesante dado que con sus características y especificaciones demuestra que puede competir en la gama más alta para abrirse camino y demostrar al mundo que no solo las marcas como Samsung, Apple y Xiaomi pueden fabricar móviles potentes.</a:t>
            </a:r>
          </a:p>
          <a:p>
            <a:endParaRPr lang="es-MX" sz="1600" dirty="0"/>
          </a:p>
          <a:p>
            <a:r>
              <a:rPr lang="es-MX" sz="1600" dirty="0"/>
              <a:t>El hecho de su asociación con </a:t>
            </a:r>
            <a:r>
              <a:rPr lang="es-MX" sz="1600" dirty="0" err="1"/>
              <a:t>Hasselblad</a:t>
            </a:r>
            <a:r>
              <a:rPr lang="es-MX" sz="1600" dirty="0"/>
              <a:t>, hace que los consumidores y la comunidad envuelta en el mundo de la tecnología lo voltee a ver y no solo porque </a:t>
            </a:r>
            <a:r>
              <a:rPr lang="es-MX" sz="1600" dirty="0" err="1"/>
              <a:t>Hasselblad</a:t>
            </a:r>
            <a:r>
              <a:rPr lang="es-MX" sz="1600" dirty="0"/>
              <a:t> sea una marca muy emblemática sino porque además refuerza uno de los puntos débiles que había sido el sistema de cámaras, que aclaramos, no es que fuera malo pero simplemente es algo que podría ser mejor desde hace tiempo.</a:t>
            </a:r>
          </a:p>
          <a:p>
            <a:endParaRPr lang="es-MX" dirty="0"/>
          </a:p>
        </p:txBody>
      </p:sp>
      <p:sp>
        <p:nvSpPr>
          <p:cNvPr id="2" name="Marcador de número de diapositiva 1">
            <a:extLst>
              <a:ext uri="{FF2B5EF4-FFF2-40B4-BE49-F238E27FC236}">
                <a16:creationId xmlns:a16="http://schemas.microsoft.com/office/drawing/2014/main" id="{74BC10FA-AEC8-4D70-8C31-59A154720B6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MX" smtClean="0"/>
              <a:t>35</a:t>
            </a:fld>
            <a:endParaRPr lang="es-MX"/>
          </a:p>
        </p:txBody>
      </p:sp>
    </p:spTree>
    <p:extLst>
      <p:ext uri="{BB962C8B-B14F-4D97-AF65-F5344CB8AC3E}">
        <p14:creationId xmlns:p14="http://schemas.microsoft.com/office/powerpoint/2010/main" val="2520850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t>¡Gracias!</a:t>
            </a:r>
            <a:endParaRPr sz="8000" dirty="0"/>
          </a:p>
        </p:txBody>
      </p:sp>
      <p:sp>
        <p:nvSpPr>
          <p:cNvPr id="593" name="Google Shape;593;p34"/>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¿Hay alguna pregunta?</a:t>
            </a:r>
            <a:endParaRPr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27293" y="716096"/>
            <a:ext cx="4944300" cy="645300"/>
          </a:xfrm>
          <a:prstGeom prst="rect">
            <a:avLst/>
          </a:prstGeom>
        </p:spPr>
        <p:txBody>
          <a:bodyPr spcFirstLastPara="1" wrap="square" lIns="91425" tIns="91425" rIns="91425" bIns="91425" anchor="b" anchorCtr="0">
            <a:noAutofit/>
          </a:bodyPr>
          <a:lstStyle/>
          <a:p>
            <a:pPr lvl="0"/>
            <a:r>
              <a:rPr lang="es-MX" dirty="0"/>
              <a:t>Integrantes:</a:t>
            </a:r>
            <a:endParaRPr dirty="0"/>
          </a:p>
        </p:txBody>
      </p:sp>
      <p:sp>
        <p:nvSpPr>
          <p:cNvPr id="373" name="Google Shape;373;p16"/>
          <p:cNvSpPr txBox="1">
            <a:spLocks noGrp="1"/>
          </p:cNvSpPr>
          <p:nvPr>
            <p:ph type="body" idx="1"/>
          </p:nvPr>
        </p:nvSpPr>
        <p:spPr>
          <a:xfrm>
            <a:off x="1827293" y="1848977"/>
            <a:ext cx="6261780" cy="1831201"/>
          </a:xfrm>
          <a:prstGeom prst="rect">
            <a:avLst/>
          </a:prstGeom>
        </p:spPr>
        <p:txBody>
          <a:bodyPr spcFirstLastPara="1" wrap="square" lIns="91425" tIns="91425" rIns="91425" bIns="91425" anchor="t" anchorCtr="0">
            <a:noAutofit/>
          </a:bodyPr>
          <a:lstStyle/>
          <a:p>
            <a:pPr marL="0" indent="0">
              <a:buNone/>
            </a:pPr>
            <a:r>
              <a:rPr lang="es-MX" sz="2000" dirty="0"/>
              <a:t>1. </a:t>
            </a:r>
            <a:r>
              <a:rPr lang="es-MX" sz="2400" dirty="0"/>
              <a:t>CRUZ LEANDRO DANIEL</a:t>
            </a:r>
          </a:p>
          <a:p>
            <a:pPr marL="0" indent="0">
              <a:buNone/>
            </a:pPr>
            <a:r>
              <a:rPr lang="es-MX" sz="2400" dirty="0"/>
              <a:t>2. GUEVARA NAVA SERGIO</a:t>
            </a:r>
          </a:p>
          <a:p>
            <a:pPr marL="0" indent="0">
              <a:buNone/>
            </a:pPr>
            <a:r>
              <a:rPr lang="es-MX" sz="2400" dirty="0"/>
              <a:t>3. GONZÁLEZ SÁNCHEZ RODRIGO</a:t>
            </a:r>
          </a:p>
          <a:p>
            <a:pPr marL="0" indent="0">
              <a:buNone/>
            </a:pPr>
            <a:r>
              <a:rPr lang="es-MX" sz="2400" dirty="0"/>
              <a:t>4. MENDOZA PEREDO JESSICA ESTEFANIA</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2137197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814133" y="1019528"/>
            <a:ext cx="6754134" cy="3104444"/>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s-MX" sz="2000" dirty="0"/>
              <a:t>Dicha colaboración parece ser lo que </a:t>
            </a:r>
            <a:r>
              <a:rPr lang="es-MX" sz="2000" dirty="0" err="1"/>
              <a:t>OnePlus</a:t>
            </a:r>
            <a:r>
              <a:rPr lang="es-MX" sz="2000" dirty="0"/>
              <a:t> necesitaba en su ya conocido sistema de cámaras, aunque por el momento el desarrollo no va más allá de software y calibración de sensores y lentes, con ello promete dejar un muy buen sabor de boca, aunado a esto se suma un sensor Sony IMX789 personalizado,  el cual es un referente de primera línea en el mercado actual.</a:t>
            </a:r>
            <a:endParaRPr sz="2000"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767425" y="2332359"/>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Hardaware</a:t>
            </a:r>
            <a:endParaRPr sz="6000" dirty="0"/>
          </a:p>
        </p:txBody>
      </p:sp>
      <p:sp>
        <p:nvSpPr>
          <p:cNvPr id="390" name="Google Shape;390;p17"/>
          <p:cNvSpPr/>
          <p:nvPr/>
        </p:nvSpPr>
        <p:spPr>
          <a:xfrm>
            <a:off x="2808693" y="2171242"/>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3130355" y="1723011"/>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17" name="Google Shape;1045;p47">
            <a:extLst>
              <a:ext uri="{FF2B5EF4-FFF2-40B4-BE49-F238E27FC236}">
                <a16:creationId xmlns:a16="http://schemas.microsoft.com/office/drawing/2014/main" id="{622A9DB8-3CDF-4BCD-8D9F-B60F7C093DDB}"/>
              </a:ext>
            </a:extLst>
          </p:cNvPr>
          <p:cNvSpPr/>
          <p:nvPr/>
        </p:nvSpPr>
        <p:spPr>
          <a:xfrm>
            <a:off x="1946409" y="804662"/>
            <a:ext cx="730320" cy="1159800"/>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053;p47">
            <a:extLst>
              <a:ext uri="{FF2B5EF4-FFF2-40B4-BE49-F238E27FC236}">
                <a16:creationId xmlns:a16="http://schemas.microsoft.com/office/drawing/2014/main" id="{C27D9EAB-D060-4F94-A39D-D6BFC56A1715}"/>
              </a:ext>
            </a:extLst>
          </p:cNvPr>
          <p:cNvGrpSpPr/>
          <p:nvPr/>
        </p:nvGrpSpPr>
        <p:grpSpPr>
          <a:xfrm>
            <a:off x="1243807" y="2153105"/>
            <a:ext cx="1413230" cy="1027152"/>
            <a:chOff x="5255200" y="3006475"/>
            <a:chExt cx="511700" cy="378575"/>
          </a:xfrm>
        </p:grpSpPr>
        <p:sp>
          <p:nvSpPr>
            <p:cNvPr id="19" name="Google Shape;1054;p47">
              <a:extLst>
                <a:ext uri="{FF2B5EF4-FFF2-40B4-BE49-F238E27FC236}">
                  <a16:creationId xmlns:a16="http://schemas.microsoft.com/office/drawing/2014/main" id="{B6866A59-607C-4CBE-BE5D-AEF859E3EB21}"/>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5;p47">
              <a:extLst>
                <a:ext uri="{FF2B5EF4-FFF2-40B4-BE49-F238E27FC236}">
                  <a16:creationId xmlns:a16="http://schemas.microsoft.com/office/drawing/2014/main" id="{20A03C38-3D86-4574-B033-99437FE27236}"/>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2"/>
          <p:cNvSpPr/>
          <p:nvPr/>
        </p:nvSpPr>
        <p:spPr>
          <a:xfrm>
            <a:off x="2058600" y="2126723"/>
            <a:ext cx="2414700" cy="2091900"/>
          </a:xfrm>
          <a:prstGeom prst="hexagon">
            <a:avLst>
              <a:gd name="adj" fmla="val 29110"/>
              <a:gd name="vf" fmla="val 115470"/>
            </a:avLst>
          </a:prstGeom>
          <a:solidFill>
            <a:srgbClr val="18476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C6DAEC"/>
                </a:solidFill>
                <a:latin typeface="Muli"/>
                <a:ea typeface="Muli"/>
                <a:cs typeface="Muli"/>
                <a:sym typeface="Muli"/>
              </a:rPr>
              <a:t>Ancho: </a:t>
            </a:r>
            <a:r>
              <a:rPr lang="es-MX" b="1" dirty="0">
                <a:solidFill>
                  <a:srgbClr val="C6DAEC"/>
                </a:solidFill>
                <a:latin typeface="Muli"/>
                <a:ea typeface="Muli"/>
                <a:cs typeface="Muli"/>
                <a:sym typeface="Muli"/>
              </a:rPr>
              <a:t>73.6 mm</a:t>
            </a:r>
            <a:endParaRPr b="1" dirty="0">
              <a:solidFill>
                <a:srgbClr val="C6DAEC"/>
              </a:solidFill>
              <a:latin typeface="Muli"/>
              <a:ea typeface="Muli"/>
              <a:cs typeface="Muli"/>
              <a:sym typeface="Muli"/>
            </a:endParaRPr>
          </a:p>
        </p:txBody>
      </p:sp>
      <p:sp>
        <p:nvSpPr>
          <p:cNvPr id="430" name="Google Shape;430;p22"/>
          <p:cNvSpPr txBox="1">
            <a:spLocks noGrp="1"/>
          </p:cNvSpPr>
          <p:nvPr>
            <p:ph type="title" idx="4294967295"/>
          </p:nvPr>
        </p:nvSpPr>
        <p:spPr>
          <a:xfrm>
            <a:off x="1732700" y="12022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Dimensiones</a:t>
            </a:r>
            <a:endParaRPr dirty="0"/>
          </a:p>
        </p:txBody>
      </p:sp>
      <p:sp>
        <p:nvSpPr>
          <p:cNvPr id="431" name="Google Shape;431;p22"/>
          <p:cNvSpPr/>
          <p:nvPr/>
        </p:nvSpPr>
        <p:spPr>
          <a:xfrm>
            <a:off x="163188" y="2126723"/>
            <a:ext cx="2414700" cy="2091900"/>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tx1">
                    <a:lumMod val="85000"/>
                  </a:schemeClr>
                </a:solidFill>
                <a:latin typeface="+mj-lt"/>
                <a:ea typeface="Muli"/>
                <a:cs typeface="Muli"/>
                <a:sym typeface="Muli"/>
              </a:rPr>
              <a:t>Altura:</a:t>
            </a:r>
          </a:p>
          <a:p>
            <a:pPr marL="0" lvl="0" indent="0" algn="ctr" rtl="0">
              <a:spcBef>
                <a:spcPts val="0"/>
              </a:spcBef>
              <a:spcAft>
                <a:spcPts val="0"/>
              </a:spcAft>
              <a:buNone/>
            </a:pPr>
            <a:r>
              <a:rPr lang="es-MX" sz="2400" b="0" i="0" u="none" strike="noStrike" dirty="0">
                <a:solidFill>
                  <a:schemeClr val="tx1">
                    <a:lumMod val="85000"/>
                  </a:schemeClr>
                </a:solidFill>
                <a:effectLst/>
                <a:latin typeface="+mj-lt"/>
              </a:rPr>
              <a:t>163.2 mm</a:t>
            </a:r>
            <a:endParaRPr dirty="0">
              <a:solidFill>
                <a:schemeClr val="tx1">
                  <a:lumMod val="85000"/>
                </a:schemeClr>
              </a:solidFill>
              <a:latin typeface="+mj-lt"/>
              <a:ea typeface="Muli"/>
              <a:cs typeface="Muli"/>
              <a:sym typeface="Muli"/>
            </a:endParaRPr>
          </a:p>
        </p:txBody>
      </p:sp>
      <p:sp>
        <p:nvSpPr>
          <p:cNvPr id="432" name="Google Shape;432;p22"/>
          <p:cNvSpPr/>
          <p:nvPr/>
        </p:nvSpPr>
        <p:spPr>
          <a:xfrm>
            <a:off x="4151414" y="2116196"/>
            <a:ext cx="2414700" cy="2091900"/>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rgbClr val="C6DAEC"/>
                </a:solidFill>
                <a:latin typeface="Muli"/>
                <a:ea typeface="Muli"/>
                <a:cs typeface="Muli"/>
                <a:sym typeface="Muli"/>
              </a:rPr>
              <a:t>Espesor: 8.7 mm</a:t>
            </a:r>
            <a:endParaRPr dirty="0">
              <a:solidFill>
                <a:srgbClr val="C6DAEC"/>
              </a:solidFill>
              <a:latin typeface="Muli"/>
              <a:ea typeface="Muli"/>
              <a:cs typeface="Muli"/>
              <a:sym typeface="Muli"/>
            </a:endParaRPr>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9" name="Google Shape;429;p22">
            <a:extLst>
              <a:ext uri="{FF2B5EF4-FFF2-40B4-BE49-F238E27FC236}">
                <a16:creationId xmlns:a16="http://schemas.microsoft.com/office/drawing/2014/main" id="{06284C30-1DF3-4979-92A0-492BFC9AC966}"/>
              </a:ext>
            </a:extLst>
          </p:cNvPr>
          <p:cNvSpPr/>
          <p:nvPr/>
        </p:nvSpPr>
        <p:spPr>
          <a:xfrm>
            <a:off x="6368712" y="2126723"/>
            <a:ext cx="2414700" cy="2091900"/>
          </a:xfrm>
          <a:prstGeom prst="hexagon">
            <a:avLst>
              <a:gd name="adj" fmla="val 29110"/>
              <a:gd name="vf" fmla="val 115470"/>
            </a:avLst>
          </a:prstGeom>
          <a:solidFill>
            <a:srgbClr val="18476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C6DAEC"/>
                </a:solidFill>
                <a:latin typeface="Muli"/>
                <a:ea typeface="Muli"/>
                <a:cs typeface="Muli"/>
                <a:sym typeface="Muli"/>
              </a:rPr>
              <a:t>Peso: 197g</a:t>
            </a:r>
            <a:endParaRPr b="1" dirty="0">
              <a:solidFill>
                <a:srgbClr val="C6DAEC"/>
              </a:solidFill>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3"/>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Análisis comparativo:</a:t>
            </a:r>
            <a:endParaRPr dirty="0"/>
          </a:p>
        </p:txBody>
      </p:sp>
      <p:graphicFrame>
        <p:nvGraphicFramePr>
          <p:cNvPr id="439" name="Google Shape;439;p23"/>
          <p:cNvGraphicFramePr/>
          <p:nvPr>
            <p:extLst>
              <p:ext uri="{D42A27DB-BD31-4B8C-83A1-F6EECF244321}">
                <p14:modId xmlns:p14="http://schemas.microsoft.com/office/powerpoint/2010/main" val="2585773109"/>
              </p:ext>
            </p:extLst>
          </p:nvPr>
        </p:nvGraphicFramePr>
        <p:xfrm>
          <a:off x="1200210" y="1828799"/>
          <a:ext cx="6261745" cy="2552379"/>
        </p:xfrm>
        <a:graphic>
          <a:graphicData uri="http://schemas.openxmlformats.org/drawingml/2006/table">
            <a:tbl>
              <a:tblPr>
                <a:noFill/>
                <a:tableStyleId>{277F627C-A79C-4CEA-9F43-E7185F252452}</a:tableStyleId>
              </a:tblPr>
              <a:tblGrid>
                <a:gridCol w="1252349">
                  <a:extLst>
                    <a:ext uri="{9D8B030D-6E8A-4147-A177-3AD203B41FA5}">
                      <a16:colId xmlns:a16="http://schemas.microsoft.com/office/drawing/2014/main" val="20000"/>
                    </a:ext>
                  </a:extLst>
                </a:gridCol>
                <a:gridCol w="1252349">
                  <a:extLst>
                    <a:ext uri="{9D8B030D-6E8A-4147-A177-3AD203B41FA5}">
                      <a16:colId xmlns:a16="http://schemas.microsoft.com/office/drawing/2014/main" val="20001"/>
                    </a:ext>
                  </a:extLst>
                </a:gridCol>
                <a:gridCol w="1252349">
                  <a:extLst>
                    <a:ext uri="{9D8B030D-6E8A-4147-A177-3AD203B41FA5}">
                      <a16:colId xmlns:a16="http://schemas.microsoft.com/office/drawing/2014/main" val="20002"/>
                    </a:ext>
                  </a:extLst>
                </a:gridCol>
                <a:gridCol w="1252349">
                  <a:extLst>
                    <a:ext uri="{9D8B030D-6E8A-4147-A177-3AD203B41FA5}">
                      <a16:colId xmlns:a16="http://schemas.microsoft.com/office/drawing/2014/main" val="20003"/>
                    </a:ext>
                  </a:extLst>
                </a:gridCol>
                <a:gridCol w="1252349">
                  <a:extLst>
                    <a:ext uri="{9D8B030D-6E8A-4147-A177-3AD203B41FA5}">
                      <a16:colId xmlns:a16="http://schemas.microsoft.com/office/drawing/2014/main" val="3657092848"/>
                    </a:ext>
                  </a:extLst>
                </a:gridCol>
              </a:tblGrid>
              <a:tr h="764263">
                <a:tc>
                  <a:txBody>
                    <a:bodyPr/>
                    <a:lstStyle/>
                    <a:p>
                      <a:pPr marL="0" lvl="0" indent="0" algn="l" rtl="0">
                        <a:spcBef>
                          <a:spcPts val="0"/>
                        </a:spcBef>
                        <a:spcAft>
                          <a:spcPts val="0"/>
                        </a:spcAft>
                        <a:buNone/>
                      </a:pP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lang="pt-BR" dirty="0">
                        <a:solidFill>
                          <a:srgbClr val="C6DAEC"/>
                        </a:solidFill>
                        <a:latin typeface="Muli"/>
                        <a:ea typeface="Muli"/>
                        <a:cs typeface="Muli"/>
                        <a:sym typeface="Muli"/>
                      </a:endParaRPr>
                    </a:p>
                    <a:p>
                      <a:pPr marL="0" lvl="0" indent="0" algn="ctr" rtl="0">
                        <a:spcBef>
                          <a:spcPts val="0"/>
                        </a:spcBef>
                        <a:spcAft>
                          <a:spcPts val="0"/>
                        </a:spcAft>
                        <a:buNone/>
                      </a:pPr>
                      <a:r>
                        <a:rPr lang="pt-BR" dirty="0">
                          <a:solidFill>
                            <a:srgbClr val="C6DAEC"/>
                          </a:solidFill>
                          <a:latin typeface="+mn-lt"/>
                          <a:ea typeface="Muli"/>
                          <a:cs typeface="Muli"/>
                          <a:sym typeface="Muli"/>
                        </a:rPr>
                        <a:t>ONEPLUS 9 PRO</a:t>
                      </a: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s-MX" sz="1400" b="0" i="0" u="none" strike="noStrike" cap="none" dirty="0">
                          <a:solidFill>
                            <a:schemeClr val="tx1"/>
                          </a:solidFill>
                          <a:effectLst/>
                          <a:latin typeface="Arial"/>
                          <a:ea typeface="Arial"/>
                          <a:cs typeface="Arial"/>
                          <a:sym typeface="Arial"/>
                        </a:rPr>
                        <a:t>SAMSUNG GALAXY S21 ULTRA</a:t>
                      </a:r>
                      <a:endParaRPr b="0" dirty="0">
                        <a:solidFill>
                          <a:schemeClr val="tx1"/>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s-MX" sz="1400" b="0" i="0" u="none" strike="noStrike" cap="none" dirty="0">
                          <a:solidFill>
                            <a:schemeClr val="tx1"/>
                          </a:solidFill>
                          <a:effectLst/>
                          <a:latin typeface="Arial"/>
                          <a:ea typeface="Arial"/>
                          <a:cs typeface="Arial"/>
                          <a:sym typeface="Arial"/>
                        </a:rPr>
                        <a:t>IPHONE 12 PRO MAX</a:t>
                      </a:r>
                      <a:endParaRPr b="0" dirty="0">
                        <a:solidFill>
                          <a:schemeClr val="tx1"/>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s-MX" sz="1400" b="0" i="0" u="none" strike="noStrike" cap="none" dirty="0">
                          <a:solidFill>
                            <a:schemeClr val="tx1"/>
                          </a:solidFill>
                          <a:effectLst/>
                          <a:latin typeface="Arial"/>
                          <a:ea typeface="Arial"/>
                          <a:cs typeface="Arial"/>
                          <a:sym typeface="Arial"/>
                        </a:rPr>
                        <a:t>XIAOMI MI 10T PRO</a:t>
                      </a:r>
                      <a:endParaRPr b="0" dirty="0">
                        <a:solidFill>
                          <a:schemeClr val="tx1"/>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extLst>
                  <a:ext uri="{0D108BD9-81ED-4DB2-BD59-A6C34878D82A}">
                    <a16:rowId xmlns:a16="http://schemas.microsoft.com/office/drawing/2014/main" val="10000"/>
                  </a:ext>
                </a:extLst>
              </a:tr>
              <a:tr h="554463">
                <a:tc>
                  <a:txBody>
                    <a:bodyPr/>
                    <a:lstStyle/>
                    <a:p>
                      <a:pPr marL="0" lvl="0" indent="0" algn="r" rtl="0">
                        <a:spcBef>
                          <a:spcPts val="0"/>
                        </a:spcBef>
                        <a:spcAft>
                          <a:spcPts val="0"/>
                        </a:spcAft>
                        <a:buNone/>
                      </a:pPr>
                      <a:r>
                        <a:rPr lang="en" dirty="0">
                          <a:solidFill>
                            <a:srgbClr val="C6DAEC"/>
                          </a:solidFill>
                          <a:latin typeface="Muli"/>
                          <a:ea typeface="Muli"/>
                          <a:cs typeface="Muli"/>
                          <a:sym typeface="Muli"/>
                        </a:rPr>
                        <a:t>Pantalla</a:t>
                      </a:r>
                    </a:p>
                    <a:p>
                      <a:pPr marL="0" lvl="0" indent="0" algn="r" rtl="0">
                        <a:spcBef>
                          <a:spcPts val="0"/>
                        </a:spcBef>
                        <a:spcAft>
                          <a:spcPts val="0"/>
                        </a:spcAft>
                        <a:buNone/>
                      </a:pPr>
                      <a:endParaRPr lang="en"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s-MX" sz="1400" b="0" i="0" u="none" strike="noStrike" cap="none" dirty="0">
                          <a:solidFill>
                            <a:schemeClr val="tx1"/>
                          </a:solidFill>
                          <a:effectLst/>
                          <a:latin typeface="Arial"/>
                          <a:ea typeface="Arial"/>
                          <a:cs typeface="Arial"/>
                          <a:sym typeface="Arial"/>
                        </a:rPr>
                        <a:t>6,7 pulgadas</a:t>
                      </a:r>
                      <a:endParaRPr sz="1800" dirty="0">
                        <a:solidFill>
                          <a:schemeClr val="tx1"/>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s-MX" sz="1400" b="0" i="0" u="none" strike="noStrike" cap="none" dirty="0">
                          <a:solidFill>
                            <a:schemeClr val="tx1"/>
                          </a:solidFill>
                          <a:effectLst/>
                          <a:latin typeface="Arial"/>
                          <a:ea typeface="Arial"/>
                          <a:cs typeface="Arial"/>
                          <a:sym typeface="Arial"/>
                        </a:rPr>
                        <a:t>6,8 pulgadas</a:t>
                      </a:r>
                      <a:endParaRPr sz="1800" b="0" dirty="0">
                        <a:solidFill>
                          <a:schemeClr val="tx1"/>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s-MX" sz="1400" b="0" i="0" u="none" strike="noStrike" cap="none" dirty="0">
                          <a:solidFill>
                            <a:schemeClr val="tx1"/>
                          </a:solidFill>
                          <a:effectLst/>
                          <a:latin typeface="Arial"/>
                          <a:ea typeface="Arial"/>
                          <a:cs typeface="Arial"/>
                          <a:sym typeface="Arial"/>
                        </a:rPr>
                        <a:t>6,7 pulgadas</a:t>
                      </a:r>
                      <a:endParaRPr sz="1800" b="0" dirty="0">
                        <a:solidFill>
                          <a:schemeClr val="tx1"/>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s-MX" sz="1400" b="0" i="0" u="none" strike="noStrike" cap="none" dirty="0">
                          <a:solidFill>
                            <a:schemeClr val="tx1"/>
                          </a:solidFill>
                          <a:effectLst/>
                          <a:latin typeface="Arial"/>
                          <a:ea typeface="Arial"/>
                          <a:cs typeface="Arial"/>
                          <a:sym typeface="Arial"/>
                        </a:rPr>
                        <a:t>6,67 pulgadas</a:t>
                      </a:r>
                      <a:endParaRPr sz="1800" b="0" dirty="0">
                        <a:solidFill>
                          <a:schemeClr val="tx1"/>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10001"/>
                  </a:ext>
                </a:extLst>
              </a:tr>
              <a:tr h="764263">
                <a:tc>
                  <a:txBody>
                    <a:bodyPr/>
                    <a:lstStyle/>
                    <a:p>
                      <a:pPr marL="0" lvl="0" indent="0" algn="r" rtl="0">
                        <a:spcBef>
                          <a:spcPts val="0"/>
                        </a:spcBef>
                        <a:spcAft>
                          <a:spcPts val="0"/>
                        </a:spcAft>
                        <a:buNone/>
                      </a:pPr>
                      <a:r>
                        <a:rPr lang="en" dirty="0">
                          <a:solidFill>
                            <a:srgbClr val="C6DAEC"/>
                          </a:solidFill>
                          <a:latin typeface="Muli"/>
                          <a:ea typeface="Muli"/>
                          <a:cs typeface="Muli"/>
                          <a:sym typeface="Muli"/>
                        </a:rPr>
                        <a:t>Dimensiones</a:t>
                      </a: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s-MX" sz="1400" b="0" i="0" u="none" strike="noStrike" cap="none" dirty="0">
                          <a:solidFill>
                            <a:schemeClr val="tx1"/>
                          </a:solidFill>
                          <a:effectLst/>
                          <a:latin typeface="Arial"/>
                          <a:ea typeface="Arial"/>
                          <a:cs typeface="Arial"/>
                          <a:sym typeface="Arial"/>
                        </a:rPr>
                        <a:t>163.2 x 73.6 x 8.7 mm</a:t>
                      </a:r>
                      <a:endParaRPr sz="1800" dirty="0">
                        <a:solidFill>
                          <a:schemeClr val="tx1"/>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s-MX" sz="1400" b="0" i="0" u="none" strike="noStrike" cap="none" dirty="0">
                          <a:solidFill>
                            <a:schemeClr val="tx1"/>
                          </a:solidFill>
                          <a:effectLst/>
                          <a:latin typeface="Arial"/>
                          <a:ea typeface="Arial"/>
                          <a:cs typeface="Arial"/>
                          <a:sym typeface="Arial"/>
                        </a:rPr>
                        <a:t>165,1 x 75,6 x 8,9 mm</a:t>
                      </a:r>
                      <a:endParaRPr sz="1800" b="0" dirty="0">
                        <a:solidFill>
                          <a:schemeClr val="tx1"/>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s-MX" sz="1400" b="0" i="0" u="none" strike="noStrike" cap="none" dirty="0">
                          <a:solidFill>
                            <a:schemeClr val="tx1"/>
                          </a:solidFill>
                          <a:effectLst/>
                          <a:latin typeface="Arial"/>
                          <a:ea typeface="Arial"/>
                          <a:cs typeface="Arial"/>
                          <a:sym typeface="Arial"/>
                        </a:rPr>
                        <a:t>160,8 x 78,1 x 7,4 mm</a:t>
                      </a:r>
                      <a:endParaRPr sz="1800" b="0" dirty="0">
                        <a:solidFill>
                          <a:schemeClr val="tx1"/>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s-MX" sz="1400" b="0" i="0" u="none" strike="noStrike" cap="none" dirty="0">
                          <a:solidFill>
                            <a:schemeClr val="tx1"/>
                          </a:solidFill>
                          <a:effectLst/>
                          <a:latin typeface="Arial"/>
                          <a:ea typeface="Arial"/>
                          <a:cs typeface="Arial"/>
                          <a:sym typeface="Arial"/>
                        </a:rPr>
                        <a:t>165,1 x 76,4 x 9,3 mm</a:t>
                      </a:r>
                      <a:endParaRPr sz="1800" b="0" dirty="0">
                        <a:solidFill>
                          <a:schemeClr val="tx1"/>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extLst>
                  <a:ext uri="{0D108BD9-81ED-4DB2-BD59-A6C34878D82A}">
                    <a16:rowId xmlns:a16="http://schemas.microsoft.com/office/drawing/2014/main" val="10002"/>
                  </a:ext>
                </a:extLst>
              </a:tr>
              <a:tr h="447016">
                <a:tc>
                  <a:txBody>
                    <a:bodyPr/>
                    <a:lstStyle/>
                    <a:p>
                      <a:pPr marL="0" lvl="0" indent="0" algn="r" rtl="0">
                        <a:spcBef>
                          <a:spcPts val="0"/>
                        </a:spcBef>
                        <a:spcAft>
                          <a:spcPts val="0"/>
                        </a:spcAft>
                        <a:buNone/>
                      </a:pPr>
                      <a:r>
                        <a:rPr lang="en" dirty="0">
                          <a:solidFill>
                            <a:srgbClr val="C6DAEC"/>
                          </a:solidFill>
                          <a:latin typeface="Muli"/>
                          <a:ea typeface="Muli"/>
                          <a:cs typeface="Muli"/>
                          <a:sym typeface="Muli"/>
                        </a:rPr>
                        <a:t>Peso</a:t>
                      </a: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s-MX" sz="1800" dirty="0">
                          <a:solidFill>
                            <a:srgbClr val="FFFFFF"/>
                          </a:solidFill>
                          <a:latin typeface="Muli"/>
                          <a:ea typeface="Muli"/>
                          <a:cs typeface="Muli"/>
                          <a:sym typeface="Muli"/>
                        </a:rPr>
                        <a:t>197gr</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s-MX" sz="1400" b="0" i="0" u="none" strike="noStrike" cap="none" dirty="0">
                          <a:solidFill>
                            <a:srgbClr val="000000"/>
                          </a:solidFill>
                          <a:effectLst/>
                          <a:latin typeface="Arial"/>
                          <a:ea typeface="Arial"/>
                          <a:cs typeface="Arial"/>
                          <a:sym typeface="Arial"/>
                        </a:rPr>
                        <a:t>227 g</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s-MX" sz="1400" b="0" i="0" u="none" strike="noStrike" cap="none" dirty="0">
                          <a:solidFill>
                            <a:srgbClr val="000000"/>
                          </a:solidFill>
                          <a:effectLst/>
                          <a:latin typeface="Arial"/>
                          <a:ea typeface="Arial"/>
                          <a:cs typeface="Arial"/>
                          <a:sym typeface="Arial"/>
                        </a:rPr>
                        <a:t>228 g</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s-MX" sz="1400" b="0" i="0" u="none" strike="noStrike" cap="none" dirty="0">
                          <a:solidFill>
                            <a:srgbClr val="000000"/>
                          </a:solidFill>
                          <a:effectLst/>
                          <a:latin typeface="Arial"/>
                          <a:ea typeface="Arial"/>
                          <a:cs typeface="Arial"/>
                          <a:sym typeface="Arial"/>
                        </a:rPr>
                        <a:t>218 g</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10003"/>
                  </a:ext>
                </a:extLst>
              </a:tr>
            </a:tbl>
          </a:graphicData>
        </a:graphic>
      </p:graphicFrame>
      <p:sp>
        <p:nvSpPr>
          <p:cNvPr id="440" name="Google Shape;440;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graphicFrame>
        <p:nvGraphicFramePr>
          <p:cNvPr id="2" name="Tabla 1">
            <a:extLst>
              <a:ext uri="{FF2B5EF4-FFF2-40B4-BE49-F238E27FC236}">
                <a16:creationId xmlns:a16="http://schemas.microsoft.com/office/drawing/2014/main" id="{E9992443-B4A0-4126-B256-CA41E0606E0F}"/>
              </a:ext>
            </a:extLst>
          </p:cNvPr>
          <p:cNvGraphicFramePr>
            <a:graphicFrameLocks noGrp="1"/>
          </p:cNvGraphicFramePr>
          <p:nvPr/>
        </p:nvGraphicFramePr>
        <p:xfrm>
          <a:off x="2316774" y="382771"/>
          <a:ext cx="5721440" cy="4327454"/>
        </p:xfrm>
        <a:graphic>
          <a:graphicData uri="http://schemas.openxmlformats.org/drawingml/2006/table">
            <a:tbl>
              <a:tblPr bandRow="1">
                <a:tableStyleId>{3B4B98B0-60AC-42C2-AFA5-B58CD77FA1E5}</a:tableStyleId>
              </a:tblPr>
              <a:tblGrid>
                <a:gridCol w="2860720">
                  <a:extLst>
                    <a:ext uri="{9D8B030D-6E8A-4147-A177-3AD203B41FA5}">
                      <a16:colId xmlns:a16="http://schemas.microsoft.com/office/drawing/2014/main" val="240694104"/>
                    </a:ext>
                  </a:extLst>
                </a:gridCol>
                <a:gridCol w="2860720">
                  <a:extLst>
                    <a:ext uri="{9D8B030D-6E8A-4147-A177-3AD203B41FA5}">
                      <a16:colId xmlns:a16="http://schemas.microsoft.com/office/drawing/2014/main" val="1357086522"/>
                    </a:ext>
                  </a:extLst>
                </a:gridCol>
              </a:tblGrid>
              <a:tr h="254556">
                <a:tc rowSpan="15">
                  <a:txBody>
                    <a:bodyPr/>
                    <a:lstStyle/>
                    <a:p>
                      <a:pPr marL="63500" indent="63500"/>
                      <a:endParaRPr lang="es-ES" sz="2400" dirty="0">
                        <a:solidFill>
                          <a:schemeClr val="tx1"/>
                        </a:solidFill>
                        <a:effectLst/>
                      </a:endParaRPr>
                    </a:p>
                    <a:p>
                      <a:pPr marL="63500" indent="63500"/>
                      <a:endParaRPr lang="es-ES" sz="2400" dirty="0">
                        <a:solidFill>
                          <a:schemeClr val="tx1"/>
                        </a:solidFill>
                        <a:effectLst/>
                      </a:endParaRPr>
                    </a:p>
                    <a:p>
                      <a:pPr marL="63500" indent="63500"/>
                      <a:endParaRPr lang="es-ES" sz="2400" dirty="0">
                        <a:solidFill>
                          <a:schemeClr val="tx1"/>
                        </a:solidFill>
                        <a:effectLst/>
                      </a:endParaRPr>
                    </a:p>
                    <a:p>
                      <a:pPr marL="63500" indent="63500"/>
                      <a:r>
                        <a:rPr lang="es-ES" sz="3200" dirty="0">
                          <a:solidFill>
                            <a:schemeClr val="tx1"/>
                          </a:solidFill>
                          <a:effectLst/>
                        </a:rPr>
                        <a:t>Pantalla</a:t>
                      </a:r>
                      <a:endParaRPr lang="es-MX" sz="2800" b="1" dirty="0">
                        <a:solidFill>
                          <a:schemeClr val="tx1"/>
                        </a:solidFill>
                        <a:effectLst/>
                        <a:latin typeface="Times New Roman" panose="02020603050405020304" pitchFamily="18" charset="0"/>
                      </a:endParaRPr>
                    </a:p>
                  </a:txBody>
                  <a:tcPr marL="38072" marR="38072" marT="0" marB="0"/>
                </a:tc>
                <a:tc>
                  <a:txBody>
                    <a:bodyPr/>
                    <a:lstStyle/>
                    <a:p>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ctr"/>
                </a:tc>
                <a:extLst>
                  <a:ext uri="{0D108BD9-81ED-4DB2-BD59-A6C34878D82A}">
                    <a16:rowId xmlns:a16="http://schemas.microsoft.com/office/drawing/2014/main" val="85771910"/>
                  </a:ext>
                </a:extLst>
              </a:tr>
              <a:tr h="509113">
                <a:tc vMerge="1">
                  <a:txBody>
                    <a:bodyPr/>
                    <a:lstStyle/>
                    <a:p>
                      <a:endParaRPr lang="es-MX"/>
                    </a:p>
                  </a:txBody>
                  <a:tcPr/>
                </a:tc>
                <a:tc>
                  <a:txBody>
                    <a:bodyPr/>
                    <a:lstStyle/>
                    <a:p>
                      <a:r>
                        <a:rPr lang="es-ES" sz="1200" dirty="0">
                          <a:solidFill>
                            <a:schemeClr val="tx1"/>
                          </a:solidFill>
                          <a:effectLst/>
                        </a:rPr>
                        <a:t>Tamaño: 6.7 pulgadas (Medido en diagonal de esquina a esquina.)</a:t>
                      </a:r>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b"/>
                </a:tc>
                <a:extLst>
                  <a:ext uri="{0D108BD9-81ED-4DB2-BD59-A6C34878D82A}">
                    <a16:rowId xmlns:a16="http://schemas.microsoft.com/office/drawing/2014/main" val="2486130974"/>
                  </a:ext>
                </a:extLst>
              </a:tr>
              <a:tr h="254556">
                <a:tc vMerge="1">
                  <a:txBody>
                    <a:bodyPr/>
                    <a:lstStyle/>
                    <a:p>
                      <a:endParaRPr lang="es-MX"/>
                    </a:p>
                  </a:txBody>
                  <a:tcPr/>
                </a:tc>
                <a:tc>
                  <a:txBody>
                    <a:bodyPr/>
                    <a:lstStyle/>
                    <a:p>
                      <a:r>
                        <a:rPr lang="es-ES" sz="1200" dirty="0">
                          <a:solidFill>
                            <a:schemeClr val="tx1"/>
                          </a:solidFill>
                          <a:effectLst/>
                        </a:rPr>
                        <a:t>Resolución: 3216 X 1440 </a:t>
                      </a:r>
                      <a:r>
                        <a:rPr lang="es-ES" sz="1200" dirty="0" err="1">
                          <a:solidFill>
                            <a:schemeClr val="tx1"/>
                          </a:solidFill>
                          <a:effectLst/>
                        </a:rPr>
                        <a:t>pixels</a:t>
                      </a:r>
                      <a:r>
                        <a:rPr lang="es-ES" sz="1200" dirty="0">
                          <a:solidFill>
                            <a:schemeClr val="tx1"/>
                          </a:solidFill>
                          <a:effectLst/>
                        </a:rPr>
                        <a:t> 525 </a:t>
                      </a:r>
                      <a:r>
                        <a:rPr lang="es-ES" sz="1200" dirty="0" err="1">
                          <a:solidFill>
                            <a:schemeClr val="tx1"/>
                          </a:solidFill>
                          <a:effectLst/>
                        </a:rPr>
                        <a:t>ppp</a:t>
                      </a:r>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b"/>
                </a:tc>
                <a:extLst>
                  <a:ext uri="{0D108BD9-81ED-4DB2-BD59-A6C34878D82A}">
                    <a16:rowId xmlns:a16="http://schemas.microsoft.com/office/drawing/2014/main" val="3965287628"/>
                  </a:ext>
                </a:extLst>
              </a:tr>
              <a:tr h="254556">
                <a:tc vMerge="1">
                  <a:txBody>
                    <a:bodyPr/>
                    <a:lstStyle/>
                    <a:p>
                      <a:endParaRPr lang="es-MX"/>
                    </a:p>
                  </a:txBody>
                  <a:tcPr/>
                </a:tc>
                <a:tc>
                  <a:txBody>
                    <a:bodyPr/>
                    <a:lstStyle/>
                    <a:p>
                      <a:r>
                        <a:rPr lang="es-ES" sz="1200" dirty="0">
                          <a:solidFill>
                            <a:schemeClr val="tx1"/>
                          </a:solidFill>
                          <a:effectLst/>
                        </a:rPr>
                        <a:t>Relación de aspecto: 20.1:9</a:t>
                      </a:r>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b"/>
                </a:tc>
                <a:extLst>
                  <a:ext uri="{0D108BD9-81ED-4DB2-BD59-A6C34878D82A}">
                    <a16:rowId xmlns:a16="http://schemas.microsoft.com/office/drawing/2014/main" val="953676286"/>
                  </a:ext>
                </a:extLst>
              </a:tr>
              <a:tr h="254556">
                <a:tc vMerge="1">
                  <a:txBody>
                    <a:bodyPr/>
                    <a:lstStyle/>
                    <a:p>
                      <a:endParaRPr lang="es-MX"/>
                    </a:p>
                  </a:txBody>
                  <a:tcPr/>
                </a:tc>
                <a:tc>
                  <a:txBody>
                    <a:bodyPr/>
                    <a:lstStyle/>
                    <a:p>
                      <a:r>
                        <a:rPr lang="es-ES" sz="1200" dirty="0">
                          <a:solidFill>
                            <a:schemeClr val="tx1"/>
                          </a:solidFill>
                          <a:effectLst/>
                        </a:rPr>
                        <a:t>Tipo: 120Hz Fluid AMOLED con LTPO</a:t>
                      </a:r>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b"/>
                </a:tc>
                <a:extLst>
                  <a:ext uri="{0D108BD9-81ED-4DB2-BD59-A6C34878D82A}">
                    <a16:rowId xmlns:a16="http://schemas.microsoft.com/office/drawing/2014/main" val="793416232"/>
                  </a:ext>
                </a:extLst>
              </a:tr>
              <a:tr h="509113">
                <a:tc vMerge="1">
                  <a:txBody>
                    <a:bodyPr/>
                    <a:lstStyle/>
                    <a:p>
                      <a:endParaRPr lang="es-MX"/>
                    </a:p>
                  </a:txBody>
                  <a:tcPr/>
                </a:tc>
                <a:tc>
                  <a:txBody>
                    <a:bodyPr/>
                    <a:lstStyle/>
                    <a:p>
                      <a:r>
                        <a:rPr lang="es-ES" sz="1200" dirty="0">
                          <a:solidFill>
                            <a:schemeClr val="tx1"/>
                          </a:solidFill>
                          <a:effectLst/>
                        </a:rPr>
                        <a:t>Soporte </a:t>
                      </a:r>
                      <a:r>
                        <a:rPr lang="es-ES" sz="1200" dirty="0" err="1">
                          <a:solidFill>
                            <a:schemeClr val="tx1"/>
                          </a:solidFill>
                          <a:effectLst/>
                        </a:rPr>
                        <a:t>sRGB</a:t>
                      </a:r>
                      <a:r>
                        <a:rPr lang="es-ES" sz="1200" dirty="0">
                          <a:solidFill>
                            <a:schemeClr val="tx1"/>
                          </a:solidFill>
                          <a:effectLst/>
                        </a:rPr>
                        <a:t>, </a:t>
                      </a:r>
                      <a:r>
                        <a:rPr lang="es-ES" sz="1200" dirty="0" err="1">
                          <a:solidFill>
                            <a:schemeClr val="tx1"/>
                          </a:solidFill>
                          <a:effectLst/>
                        </a:rPr>
                        <a:t>Display</a:t>
                      </a:r>
                      <a:r>
                        <a:rPr lang="es-ES" sz="1200" dirty="0">
                          <a:solidFill>
                            <a:schemeClr val="tx1"/>
                          </a:solidFill>
                          <a:effectLst/>
                        </a:rPr>
                        <a:t> P3, 10-bit Color Depth</a:t>
                      </a:r>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b"/>
                </a:tc>
                <a:extLst>
                  <a:ext uri="{0D108BD9-81ED-4DB2-BD59-A6C34878D82A}">
                    <a16:rowId xmlns:a16="http://schemas.microsoft.com/office/drawing/2014/main" val="1791482735"/>
                  </a:ext>
                </a:extLst>
              </a:tr>
              <a:tr h="254556">
                <a:tc vMerge="1">
                  <a:txBody>
                    <a:bodyPr/>
                    <a:lstStyle/>
                    <a:p>
                      <a:endParaRPr lang="es-MX"/>
                    </a:p>
                  </a:txBody>
                  <a:tcPr/>
                </a:tc>
                <a:tc>
                  <a:txBody>
                    <a:bodyPr/>
                    <a:lstStyle/>
                    <a:p>
                      <a:r>
                        <a:rPr lang="es-ES" sz="1200" dirty="0">
                          <a:solidFill>
                            <a:schemeClr val="tx1"/>
                          </a:solidFill>
                          <a:effectLst/>
                        </a:rPr>
                        <a:t>Cristal frontal: Corning® </a:t>
                      </a:r>
                      <a:r>
                        <a:rPr lang="es-ES" sz="1200" dirty="0" err="1">
                          <a:solidFill>
                            <a:schemeClr val="tx1"/>
                          </a:solidFill>
                          <a:effectLst/>
                        </a:rPr>
                        <a:t>Gorilla</a:t>
                      </a:r>
                      <a:r>
                        <a:rPr lang="es-ES" sz="1200" dirty="0">
                          <a:solidFill>
                            <a:schemeClr val="tx1"/>
                          </a:solidFill>
                          <a:effectLst/>
                        </a:rPr>
                        <a:t>® </a:t>
                      </a:r>
                      <a:r>
                        <a:rPr lang="es-ES" sz="1200" dirty="0" err="1">
                          <a:solidFill>
                            <a:schemeClr val="tx1"/>
                          </a:solidFill>
                          <a:effectLst/>
                        </a:rPr>
                        <a:t>Glass</a:t>
                      </a:r>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b"/>
                </a:tc>
                <a:extLst>
                  <a:ext uri="{0D108BD9-81ED-4DB2-BD59-A6C34878D82A}">
                    <a16:rowId xmlns:a16="http://schemas.microsoft.com/office/drawing/2014/main" val="536221119"/>
                  </a:ext>
                </a:extLst>
              </a:tr>
              <a:tr h="254556">
                <a:tc vMerge="1">
                  <a:txBody>
                    <a:bodyPr/>
                    <a:lstStyle/>
                    <a:p>
                      <a:endParaRPr lang="es-MX"/>
                    </a:p>
                  </a:txBody>
                  <a:tcPr/>
                </a:tc>
                <a:tc>
                  <a:txBody>
                    <a:bodyPr/>
                    <a:lstStyle/>
                    <a:p>
                      <a:r>
                        <a:rPr lang="es-ES" sz="1200" dirty="0">
                          <a:solidFill>
                            <a:schemeClr val="tx1"/>
                          </a:solidFill>
                          <a:effectLst/>
                        </a:rPr>
                        <a:t>Características</a:t>
                      </a:r>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ctr"/>
                </a:tc>
                <a:extLst>
                  <a:ext uri="{0D108BD9-81ED-4DB2-BD59-A6C34878D82A}">
                    <a16:rowId xmlns:a16="http://schemas.microsoft.com/office/drawing/2014/main" val="1633149296"/>
                  </a:ext>
                </a:extLst>
              </a:tr>
              <a:tr h="254556">
                <a:tc vMerge="1">
                  <a:txBody>
                    <a:bodyPr/>
                    <a:lstStyle/>
                    <a:p>
                      <a:endParaRPr lang="es-MX"/>
                    </a:p>
                  </a:txBody>
                  <a:tcPr/>
                </a:tc>
                <a:tc>
                  <a:txBody>
                    <a:bodyPr/>
                    <a:lstStyle/>
                    <a:p>
                      <a:r>
                        <a:rPr lang="es-ES" sz="1200" dirty="0" err="1">
                          <a:solidFill>
                            <a:schemeClr val="tx1"/>
                          </a:solidFill>
                          <a:effectLst/>
                        </a:rPr>
                        <a:t>Hyper</a:t>
                      </a:r>
                      <a:r>
                        <a:rPr lang="es-ES" sz="1200" dirty="0">
                          <a:solidFill>
                            <a:schemeClr val="tx1"/>
                          </a:solidFill>
                          <a:effectLst/>
                        </a:rPr>
                        <a:t> </a:t>
                      </a:r>
                      <a:r>
                        <a:rPr lang="es-ES" sz="1200" dirty="0" err="1">
                          <a:solidFill>
                            <a:schemeClr val="tx1"/>
                          </a:solidFill>
                          <a:effectLst/>
                        </a:rPr>
                        <a:t>Touch</a:t>
                      </a:r>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b"/>
                </a:tc>
                <a:extLst>
                  <a:ext uri="{0D108BD9-81ED-4DB2-BD59-A6C34878D82A}">
                    <a16:rowId xmlns:a16="http://schemas.microsoft.com/office/drawing/2014/main" val="3138480612"/>
                  </a:ext>
                </a:extLst>
              </a:tr>
              <a:tr h="254556">
                <a:tc vMerge="1">
                  <a:txBody>
                    <a:bodyPr/>
                    <a:lstStyle/>
                    <a:p>
                      <a:endParaRPr lang="es-MX"/>
                    </a:p>
                  </a:txBody>
                  <a:tcPr/>
                </a:tc>
                <a:tc>
                  <a:txBody>
                    <a:bodyPr/>
                    <a:lstStyle/>
                    <a:p>
                      <a:r>
                        <a:rPr lang="es-ES" sz="1200" dirty="0">
                          <a:solidFill>
                            <a:schemeClr val="tx1"/>
                          </a:solidFill>
                          <a:effectLst/>
                        </a:rPr>
                        <a:t>Modo de lectura</a:t>
                      </a:r>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b"/>
                </a:tc>
                <a:extLst>
                  <a:ext uri="{0D108BD9-81ED-4DB2-BD59-A6C34878D82A}">
                    <a16:rowId xmlns:a16="http://schemas.microsoft.com/office/drawing/2014/main" val="847904672"/>
                  </a:ext>
                </a:extLst>
              </a:tr>
              <a:tr h="254556">
                <a:tc vMerge="1">
                  <a:txBody>
                    <a:bodyPr/>
                    <a:lstStyle/>
                    <a:p>
                      <a:endParaRPr lang="es-MX"/>
                    </a:p>
                  </a:txBody>
                  <a:tcPr/>
                </a:tc>
                <a:tc>
                  <a:txBody>
                    <a:bodyPr/>
                    <a:lstStyle/>
                    <a:p>
                      <a:r>
                        <a:rPr lang="es-ES" sz="1200" dirty="0">
                          <a:solidFill>
                            <a:schemeClr val="tx1"/>
                          </a:solidFill>
                          <a:effectLst/>
                        </a:rPr>
                        <a:t>Modo nocturno</a:t>
                      </a:r>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b"/>
                </a:tc>
                <a:extLst>
                  <a:ext uri="{0D108BD9-81ED-4DB2-BD59-A6C34878D82A}">
                    <a16:rowId xmlns:a16="http://schemas.microsoft.com/office/drawing/2014/main" val="3745601254"/>
                  </a:ext>
                </a:extLst>
              </a:tr>
              <a:tr h="254556">
                <a:tc vMerge="1">
                  <a:txBody>
                    <a:bodyPr/>
                    <a:lstStyle/>
                    <a:p>
                      <a:endParaRPr lang="es-MX"/>
                    </a:p>
                  </a:txBody>
                  <a:tcPr/>
                </a:tc>
                <a:tc>
                  <a:txBody>
                    <a:bodyPr/>
                    <a:lstStyle/>
                    <a:p>
                      <a:r>
                        <a:rPr lang="es-ES" sz="1200" dirty="0" err="1">
                          <a:solidFill>
                            <a:schemeClr val="tx1"/>
                          </a:solidFill>
                          <a:effectLst/>
                        </a:rPr>
                        <a:t>Vibrant</a:t>
                      </a:r>
                      <a:r>
                        <a:rPr lang="es-ES" sz="1200" dirty="0">
                          <a:solidFill>
                            <a:schemeClr val="tx1"/>
                          </a:solidFill>
                          <a:effectLst/>
                        </a:rPr>
                        <a:t> Color </a:t>
                      </a:r>
                      <a:r>
                        <a:rPr lang="es-ES" sz="1200" dirty="0" err="1">
                          <a:solidFill>
                            <a:schemeClr val="tx1"/>
                          </a:solidFill>
                          <a:effectLst/>
                        </a:rPr>
                        <a:t>Effect</a:t>
                      </a:r>
                      <a:r>
                        <a:rPr lang="es-ES" sz="1200" dirty="0">
                          <a:solidFill>
                            <a:schemeClr val="tx1"/>
                          </a:solidFill>
                          <a:effectLst/>
                        </a:rPr>
                        <a:t> Pro</a:t>
                      </a:r>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b"/>
                </a:tc>
                <a:extLst>
                  <a:ext uri="{0D108BD9-81ED-4DB2-BD59-A6C34878D82A}">
                    <a16:rowId xmlns:a16="http://schemas.microsoft.com/office/drawing/2014/main" val="3184642395"/>
                  </a:ext>
                </a:extLst>
              </a:tr>
              <a:tr h="254556">
                <a:tc vMerge="1">
                  <a:txBody>
                    <a:bodyPr/>
                    <a:lstStyle/>
                    <a:p>
                      <a:endParaRPr lang="es-MX"/>
                    </a:p>
                  </a:txBody>
                  <a:tcPr/>
                </a:tc>
                <a:tc>
                  <a:txBody>
                    <a:bodyPr/>
                    <a:lstStyle/>
                    <a:p>
                      <a:r>
                        <a:rPr lang="es-ES" sz="1200" dirty="0">
                          <a:solidFill>
                            <a:schemeClr val="tx1"/>
                          </a:solidFill>
                          <a:effectLst/>
                        </a:rPr>
                        <a:t>Alisado de animaciones gráficas</a:t>
                      </a:r>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b"/>
                </a:tc>
                <a:extLst>
                  <a:ext uri="{0D108BD9-81ED-4DB2-BD59-A6C34878D82A}">
                    <a16:rowId xmlns:a16="http://schemas.microsoft.com/office/drawing/2014/main" val="2117739335"/>
                  </a:ext>
                </a:extLst>
              </a:tr>
              <a:tr h="254556">
                <a:tc vMerge="1">
                  <a:txBody>
                    <a:bodyPr/>
                    <a:lstStyle/>
                    <a:p>
                      <a:endParaRPr lang="es-MX"/>
                    </a:p>
                  </a:txBody>
                  <a:tcPr/>
                </a:tc>
                <a:tc>
                  <a:txBody>
                    <a:bodyPr/>
                    <a:lstStyle/>
                    <a:p>
                      <a:r>
                        <a:rPr lang="es-ES" sz="1200" dirty="0" err="1">
                          <a:solidFill>
                            <a:schemeClr val="tx1"/>
                          </a:solidFill>
                          <a:effectLst/>
                        </a:rPr>
                        <a:t>Ultra-high</a:t>
                      </a:r>
                      <a:r>
                        <a:rPr lang="es-ES" sz="1200" dirty="0">
                          <a:solidFill>
                            <a:schemeClr val="tx1"/>
                          </a:solidFill>
                          <a:effectLst/>
                        </a:rPr>
                        <a:t> Video </a:t>
                      </a:r>
                      <a:r>
                        <a:rPr lang="es-ES" sz="1200" dirty="0" err="1">
                          <a:solidFill>
                            <a:schemeClr val="tx1"/>
                          </a:solidFill>
                          <a:effectLst/>
                        </a:rPr>
                        <a:t>Resolution</a:t>
                      </a:r>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b"/>
                </a:tc>
                <a:extLst>
                  <a:ext uri="{0D108BD9-81ED-4DB2-BD59-A6C34878D82A}">
                    <a16:rowId xmlns:a16="http://schemas.microsoft.com/office/drawing/2014/main" val="3977646825"/>
                  </a:ext>
                </a:extLst>
              </a:tr>
              <a:tr h="254556">
                <a:tc vMerge="1">
                  <a:txBody>
                    <a:bodyPr/>
                    <a:lstStyle/>
                    <a:p>
                      <a:endParaRPr lang="es-MX"/>
                    </a:p>
                  </a:txBody>
                  <a:tcPr/>
                </a:tc>
                <a:tc>
                  <a:txBody>
                    <a:bodyPr/>
                    <a:lstStyle/>
                    <a:p>
                      <a:r>
                        <a:rPr lang="es-ES" sz="1200" dirty="0">
                          <a:solidFill>
                            <a:schemeClr val="tx1"/>
                          </a:solidFill>
                          <a:effectLst/>
                        </a:rPr>
                        <a:t>Pantalla adaptativa</a:t>
                      </a:r>
                      <a:endParaRPr lang="es-MX" sz="1100" dirty="0">
                        <a:solidFill>
                          <a:schemeClr val="tx1"/>
                        </a:solidFill>
                        <a:effectLst/>
                        <a:latin typeface="Times New Roman" panose="02020603050405020304" pitchFamily="18" charset="0"/>
                        <a:ea typeface="Times New Roman" panose="02020603050405020304" pitchFamily="18" charset="0"/>
                      </a:endParaRPr>
                    </a:p>
                  </a:txBody>
                  <a:tcPr marL="38072" marR="38072" marT="0" marB="0" anchor="b"/>
                </a:tc>
                <a:extLst>
                  <a:ext uri="{0D108BD9-81ED-4DB2-BD59-A6C34878D82A}">
                    <a16:rowId xmlns:a16="http://schemas.microsoft.com/office/drawing/2014/main" val="8786129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graphicFrame>
        <p:nvGraphicFramePr>
          <p:cNvPr id="3" name="Tabla 2">
            <a:extLst>
              <a:ext uri="{FF2B5EF4-FFF2-40B4-BE49-F238E27FC236}">
                <a16:creationId xmlns:a16="http://schemas.microsoft.com/office/drawing/2014/main" id="{334CC308-6EA4-4184-A12B-4A9EC5961A10}"/>
              </a:ext>
            </a:extLst>
          </p:cNvPr>
          <p:cNvGraphicFramePr>
            <a:graphicFrameLocks noGrp="1"/>
          </p:cNvGraphicFramePr>
          <p:nvPr/>
        </p:nvGraphicFramePr>
        <p:xfrm>
          <a:off x="1731963" y="520995"/>
          <a:ext cx="5902214" cy="4359346"/>
        </p:xfrm>
        <a:graphic>
          <a:graphicData uri="http://schemas.openxmlformats.org/drawingml/2006/table">
            <a:tbl>
              <a:tblPr bandRow="1">
                <a:tableStyleId>{3B4B98B0-60AC-42C2-AFA5-B58CD77FA1E5}</a:tableStyleId>
              </a:tblPr>
              <a:tblGrid>
                <a:gridCol w="2951107">
                  <a:extLst>
                    <a:ext uri="{9D8B030D-6E8A-4147-A177-3AD203B41FA5}">
                      <a16:colId xmlns:a16="http://schemas.microsoft.com/office/drawing/2014/main" val="2657072271"/>
                    </a:ext>
                  </a:extLst>
                </a:gridCol>
                <a:gridCol w="2951107">
                  <a:extLst>
                    <a:ext uri="{9D8B030D-6E8A-4147-A177-3AD203B41FA5}">
                      <a16:colId xmlns:a16="http://schemas.microsoft.com/office/drawing/2014/main" val="2615901174"/>
                    </a:ext>
                  </a:extLst>
                </a:gridCol>
              </a:tblGrid>
              <a:tr h="792609">
                <a:tc rowSpan="9">
                  <a:txBody>
                    <a:bodyPr/>
                    <a:lstStyle/>
                    <a:p>
                      <a:pPr marL="63500" indent="63500"/>
                      <a:endParaRPr lang="es-ES" sz="2800" dirty="0">
                        <a:solidFill>
                          <a:schemeClr val="tx1"/>
                        </a:solidFill>
                        <a:effectLst/>
                      </a:endParaRPr>
                    </a:p>
                    <a:p>
                      <a:pPr marL="63500" indent="63500"/>
                      <a:endParaRPr lang="es-ES" sz="2800" dirty="0">
                        <a:solidFill>
                          <a:schemeClr val="tx1"/>
                        </a:solidFill>
                        <a:effectLst/>
                      </a:endParaRPr>
                    </a:p>
                    <a:p>
                      <a:pPr marL="63500" indent="63500"/>
                      <a:endParaRPr lang="es-ES" sz="2800" dirty="0">
                        <a:solidFill>
                          <a:schemeClr val="tx1"/>
                        </a:solidFill>
                        <a:effectLst/>
                      </a:endParaRPr>
                    </a:p>
                    <a:p>
                      <a:pPr marL="63500" indent="63500"/>
                      <a:r>
                        <a:rPr lang="es-ES" sz="2800" dirty="0">
                          <a:solidFill>
                            <a:schemeClr val="tx1"/>
                          </a:solidFill>
                          <a:effectLst/>
                        </a:rPr>
                        <a:t>Rendimiento</a:t>
                      </a:r>
                      <a:endParaRPr lang="es-MX" sz="2400" b="1" dirty="0">
                        <a:solidFill>
                          <a:schemeClr val="tx1"/>
                        </a:solidFill>
                        <a:effectLst/>
                        <a:latin typeface="Times New Roman" panose="02020603050405020304" pitchFamily="18" charset="0"/>
                      </a:endParaRPr>
                    </a:p>
                  </a:txBody>
                  <a:tcPr marL="49451" marR="49451" marT="0" marB="0"/>
                </a:tc>
                <a:tc>
                  <a:txBody>
                    <a:bodyPr/>
                    <a:lstStyle/>
                    <a:p>
                      <a:r>
                        <a:rPr lang="es-ES" sz="900" dirty="0">
                          <a:solidFill>
                            <a:schemeClr val="tx1"/>
                          </a:solidFill>
                          <a:effectLst/>
                        </a:rPr>
                        <a:t>Sistema operativo: </a:t>
                      </a:r>
                      <a:r>
                        <a:rPr lang="es-ES" sz="900" dirty="0" err="1">
                          <a:solidFill>
                            <a:schemeClr val="tx1"/>
                          </a:solidFill>
                          <a:effectLst/>
                        </a:rPr>
                        <a:t>OxygenOS</a:t>
                      </a:r>
                      <a:r>
                        <a:rPr lang="es-ES" sz="900" dirty="0">
                          <a:solidFill>
                            <a:schemeClr val="tx1"/>
                          </a:solidFill>
                          <a:effectLst/>
                        </a:rPr>
                        <a:t> basado en Android™ 11</a:t>
                      </a:r>
                      <a:endParaRPr lang="es-MX" sz="800" dirty="0">
                        <a:solidFill>
                          <a:schemeClr val="tx1"/>
                        </a:solidFill>
                        <a:effectLst/>
                        <a:latin typeface="Times New Roman" panose="02020603050405020304" pitchFamily="18" charset="0"/>
                        <a:ea typeface="Times New Roman" panose="02020603050405020304" pitchFamily="18" charset="0"/>
                      </a:endParaRPr>
                    </a:p>
                  </a:txBody>
                  <a:tcPr marL="49451" marR="49451" marT="0" marB="0" anchor="ctr"/>
                </a:tc>
                <a:extLst>
                  <a:ext uri="{0D108BD9-81ED-4DB2-BD59-A6C34878D82A}">
                    <a16:rowId xmlns:a16="http://schemas.microsoft.com/office/drawing/2014/main" val="3201504424"/>
                  </a:ext>
                </a:extLst>
              </a:tr>
              <a:tr h="396304">
                <a:tc vMerge="1">
                  <a:txBody>
                    <a:bodyPr/>
                    <a:lstStyle/>
                    <a:p>
                      <a:endParaRPr lang="es-MX"/>
                    </a:p>
                  </a:txBody>
                  <a:tcPr/>
                </a:tc>
                <a:tc>
                  <a:txBody>
                    <a:bodyPr/>
                    <a:lstStyle/>
                    <a:p>
                      <a:r>
                        <a:rPr lang="es-ES" sz="900" dirty="0">
                          <a:solidFill>
                            <a:schemeClr val="tx1"/>
                          </a:solidFill>
                          <a:effectLst/>
                        </a:rPr>
                        <a:t>CPU: Qualcomm® Snapdragon™ 888</a:t>
                      </a:r>
                      <a:endParaRPr lang="es-MX" sz="800" dirty="0">
                        <a:solidFill>
                          <a:schemeClr val="tx1"/>
                        </a:solidFill>
                        <a:effectLst/>
                        <a:latin typeface="Times New Roman" panose="02020603050405020304" pitchFamily="18" charset="0"/>
                        <a:ea typeface="Times New Roman" panose="02020603050405020304" pitchFamily="18" charset="0"/>
                      </a:endParaRPr>
                    </a:p>
                  </a:txBody>
                  <a:tcPr marL="49451" marR="49451" marT="0" marB="0" anchor="ctr"/>
                </a:tc>
                <a:extLst>
                  <a:ext uri="{0D108BD9-81ED-4DB2-BD59-A6C34878D82A}">
                    <a16:rowId xmlns:a16="http://schemas.microsoft.com/office/drawing/2014/main" val="2040068730"/>
                  </a:ext>
                </a:extLst>
              </a:tr>
              <a:tr h="396304">
                <a:tc vMerge="1">
                  <a:txBody>
                    <a:bodyPr/>
                    <a:lstStyle/>
                    <a:p>
                      <a:endParaRPr lang="es-MX"/>
                    </a:p>
                  </a:txBody>
                  <a:tcPr/>
                </a:tc>
                <a:tc>
                  <a:txBody>
                    <a:bodyPr/>
                    <a:lstStyle/>
                    <a:p>
                      <a:r>
                        <a:rPr lang="es-ES" sz="900" dirty="0">
                          <a:solidFill>
                            <a:schemeClr val="tx1"/>
                          </a:solidFill>
                          <a:effectLst/>
                        </a:rPr>
                        <a:t>5G Chipset: X60</a:t>
                      </a:r>
                      <a:endParaRPr lang="es-MX" sz="800" dirty="0">
                        <a:solidFill>
                          <a:schemeClr val="tx1"/>
                        </a:solidFill>
                        <a:effectLst/>
                        <a:latin typeface="Times New Roman" panose="02020603050405020304" pitchFamily="18" charset="0"/>
                        <a:ea typeface="Times New Roman" panose="02020603050405020304" pitchFamily="18" charset="0"/>
                      </a:endParaRPr>
                    </a:p>
                  </a:txBody>
                  <a:tcPr marL="49451" marR="49451" marT="0" marB="0" anchor="ctr"/>
                </a:tc>
                <a:extLst>
                  <a:ext uri="{0D108BD9-81ED-4DB2-BD59-A6C34878D82A}">
                    <a16:rowId xmlns:a16="http://schemas.microsoft.com/office/drawing/2014/main" val="2606641946"/>
                  </a:ext>
                </a:extLst>
              </a:tr>
              <a:tr h="396304">
                <a:tc vMerge="1">
                  <a:txBody>
                    <a:bodyPr/>
                    <a:lstStyle/>
                    <a:p>
                      <a:endParaRPr lang="es-MX"/>
                    </a:p>
                  </a:txBody>
                  <a:tcPr/>
                </a:tc>
                <a:tc>
                  <a:txBody>
                    <a:bodyPr/>
                    <a:lstStyle/>
                    <a:p>
                      <a:r>
                        <a:rPr lang="es-ES" sz="900" dirty="0">
                          <a:solidFill>
                            <a:schemeClr val="tx1"/>
                          </a:solidFill>
                          <a:effectLst/>
                        </a:rPr>
                        <a:t>GPU: </a:t>
                      </a:r>
                      <a:r>
                        <a:rPr lang="es-ES" sz="900" dirty="0" err="1">
                          <a:solidFill>
                            <a:schemeClr val="tx1"/>
                          </a:solidFill>
                          <a:effectLst/>
                        </a:rPr>
                        <a:t>Adreno</a:t>
                      </a:r>
                      <a:r>
                        <a:rPr lang="es-ES" sz="900" dirty="0">
                          <a:solidFill>
                            <a:schemeClr val="tx1"/>
                          </a:solidFill>
                          <a:effectLst/>
                        </a:rPr>
                        <a:t> 660</a:t>
                      </a:r>
                      <a:endParaRPr lang="es-MX" sz="800" dirty="0">
                        <a:solidFill>
                          <a:schemeClr val="tx1"/>
                        </a:solidFill>
                        <a:effectLst/>
                        <a:latin typeface="Times New Roman" panose="02020603050405020304" pitchFamily="18" charset="0"/>
                        <a:ea typeface="Times New Roman" panose="02020603050405020304" pitchFamily="18" charset="0"/>
                      </a:endParaRPr>
                    </a:p>
                  </a:txBody>
                  <a:tcPr marL="49451" marR="49451" marT="0" marB="0" anchor="ctr"/>
                </a:tc>
                <a:extLst>
                  <a:ext uri="{0D108BD9-81ED-4DB2-BD59-A6C34878D82A}">
                    <a16:rowId xmlns:a16="http://schemas.microsoft.com/office/drawing/2014/main" val="635483097"/>
                  </a:ext>
                </a:extLst>
              </a:tr>
              <a:tr h="396304">
                <a:tc vMerge="1">
                  <a:txBody>
                    <a:bodyPr/>
                    <a:lstStyle/>
                    <a:p>
                      <a:endParaRPr lang="es-MX"/>
                    </a:p>
                  </a:txBody>
                  <a:tcPr/>
                </a:tc>
                <a:tc>
                  <a:txBody>
                    <a:bodyPr/>
                    <a:lstStyle/>
                    <a:p>
                      <a:r>
                        <a:rPr lang="es-ES" sz="900" dirty="0">
                          <a:solidFill>
                            <a:schemeClr val="tx1"/>
                          </a:solidFill>
                          <a:effectLst/>
                        </a:rPr>
                        <a:t>RAM: 12GB LPDDR5</a:t>
                      </a:r>
                      <a:endParaRPr lang="es-MX" sz="800" dirty="0">
                        <a:solidFill>
                          <a:schemeClr val="tx1"/>
                        </a:solidFill>
                        <a:effectLst/>
                        <a:latin typeface="Times New Roman" panose="02020603050405020304" pitchFamily="18" charset="0"/>
                        <a:ea typeface="Times New Roman" panose="02020603050405020304" pitchFamily="18" charset="0"/>
                      </a:endParaRPr>
                    </a:p>
                  </a:txBody>
                  <a:tcPr marL="49451" marR="49451" marT="0" marB="0" anchor="ctr"/>
                </a:tc>
                <a:extLst>
                  <a:ext uri="{0D108BD9-81ED-4DB2-BD59-A6C34878D82A}">
                    <a16:rowId xmlns:a16="http://schemas.microsoft.com/office/drawing/2014/main" val="3360673559"/>
                  </a:ext>
                </a:extLst>
              </a:tr>
              <a:tr h="396304">
                <a:tc vMerge="1">
                  <a:txBody>
                    <a:bodyPr/>
                    <a:lstStyle/>
                    <a:p>
                      <a:endParaRPr lang="es-MX"/>
                    </a:p>
                  </a:txBody>
                  <a:tcPr/>
                </a:tc>
                <a:tc>
                  <a:txBody>
                    <a:bodyPr/>
                    <a:lstStyle/>
                    <a:p>
                      <a:r>
                        <a:rPr lang="es-ES" sz="900" dirty="0">
                          <a:solidFill>
                            <a:schemeClr val="tx1"/>
                          </a:solidFill>
                          <a:effectLst/>
                        </a:rPr>
                        <a:t>Almacenamiento: 256GB UFS 3.1 2-LANE</a:t>
                      </a:r>
                      <a:endParaRPr lang="es-MX" sz="800" dirty="0">
                        <a:solidFill>
                          <a:schemeClr val="tx1"/>
                        </a:solidFill>
                        <a:effectLst/>
                        <a:latin typeface="Times New Roman" panose="02020603050405020304" pitchFamily="18" charset="0"/>
                        <a:ea typeface="Times New Roman" panose="02020603050405020304" pitchFamily="18" charset="0"/>
                      </a:endParaRPr>
                    </a:p>
                  </a:txBody>
                  <a:tcPr marL="49451" marR="49451" marT="0" marB="0" anchor="ctr"/>
                </a:tc>
                <a:extLst>
                  <a:ext uri="{0D108BD9-81ED-4DB2-BD59-A6C34878D82A}">
                    <a16:rowId xmlns:a16="http://schemas.microsoft.com/office/drawing/2014/main" val="2324779994"/>
                  </a:ext>
                </a:extLst>
              </a:tr>
              <a:tr h="792609">
                <a:tc vMerge="1">
                  <a:txBody>
                    <a:bodyPr/>
                    <a:lstStyle/>
                    <a:p>
                      <a:endParaRPr lang="es-MX"/>
                    </a:p>
                  </a:txBody>
                  <a:tcPr/>
                </a:tc>
                <a:tc>
                  <a:txBody>
                    <a:bodyPr/>
                    <a:lstStyle/>
                    <a:p>
                      <a:r>
                        <a:rPr lang="es-ES" sz="900" dirty="0" err="1">
                          <a:solidFill>
                            <a:schemeClr val="tx1"/>
                          </a:solidFill>
                          <a:effectLst/>
                        </a:rPr>
                        <a:t>Battery</a:t>
                      </a:r>
                      <a:r>
                        <a:rPr lang="es-ES" sz="900" dirty="0">
                          <a:solidFill>
                            <a:schemeClr val="tx1"/>
                          </a:solidFill>
                          <a:effectLst/>
                        </a:rPr>
                        <a:t>: 4500 mAh (2S1P 2,250 mAh, no removible)</a:t>
                      </a:r>
                      <a:endParaRPr lang="es-MX" sz="800" dirty="0">
                        <a:solidFill>
                          <a:schemeClr val="tx1"/>
                        </a:solidFill>
                        <a:effectLst/>
                        <a:latin typeface="Times New Roman" panose="02020603050405020304" pitchFamily="18" charset="0"/>
                        <a:ea typeface="Times New Roman" panose="02020603050405020304" pitchFamily="18" charset="0"/>
                      </a:endParaRPr>
                    </a:p>
                  </a:txBody>
                  <a:tcPr marL="49451" marR="49451" marT="0" marB="0" anchor="ctr"/>
                </a:tc>
                <a:extLst>
                  <a:ext uri="{0D108BD9-81ED-4DB2-BD59-A6C34878D82A}">
                    <a16:rowId xmlns:a16="http://schemas.microsoft.com/office/drawing/2014/main" val="1571294535"/>
                  </a:ext>
                </a:extLst>
              </a:tr>
              <a:tr h="396304">
                <a:tc vMerge="1">
                  <a:txBody>
                    <a:bodyPr/>
                    <a:lstStyle/>
                    <a:p>
                      <a:endParaRPr lang="es-MX"/>
                    </a:p>
                  </a:txBody>
                  <a:tcPr/>
                </a:tc>
                <a:tc>
                  <a:txBody>
                    <a:bodyPr/>
                    <a:lstStyle/>
                    <a:p>
                      <a:r>
                        <a:rPr lang="es-ES" sz="900" dirty="0" err="1">
                          <a:solidFill>
                            <a:schemeClr val="tx1"/>
                          </a:solidFill>
                          <a:effectLst/>
                        </a:rPr>
                        <a:t>Warp</a:t>
                      </a:r>
                      <a:r>
                        <a:rPr lang="es-ES" sz="900" dirty="0">
                          <a:solidFill>
                            <a:schemeClr val="tx1"/>
                          </a:solidFill>
                          <a:effectLst/>
                        </a:rPr>
                        <a:t> </a:t>
                      </a:r>
                      <a:r>
                        <a:rPr lang="es-ES" sz="900" dirty="0" err="1">
                          <a:solidFill>
                            <a:schemeClr val="tx1"/>
                          </a:solidFill>
                          <a:effectLst/>
                        </a:rPr>
                        <a:t>Charge</a:t>
                      </a:r>
                      <a:r>
                        <a:rPr lang="es-ES" sz="900" dirty="0">
                          <a:solidFill>
                            <a:schemeClr val="tx1"/>
                          </a:solidFill>
                          <a:effectLst/>
                        </a:rPr>
                        <a:t> 65T (10V/6.5A)</a:t>
                      </a:r>
                      <a:endParaRPr lang="es-MX" sz="800" dirty="0">
                        <a:solidFill>
                          <a:schemeClr val="tx1"/>
                        </a:solidFill>
                        <a:effectLst/>
                        <a:latin typeface="Times New Roman" panose="02020603050405020304" pitchFamily="18" charset="0"/>
                        <a:ea typeface="Times New Roman" panose="02020603050405020304" pitchFamily="18" charset="0"/>
                      </a:endParaRPr>
                    </a:p>
                  </a:txBody>
                  <a:tcPr marL="49451" marR="49451" marT="0" marB="0" anchor="ctr"/>
                </a:tc>
                <a:extLst>
                  <a:ext uri="{0D108BD9-81ED-4DB2-BD59-A6C34878D82A}">
                    <a16:rowId xmlns:a16="http://schemas.microsoft.com/office/drawing/2014/main" val="467667064"/>
                  </a:ext>
                </a:extLst>
              </a:tr>
              <a:tr h="396304">
                <a:tc vMerge="1">
                  <a:txBody>
                    <a:bodyPr/>
                    <a:lstStyle/>
                    <a:p>
                      <a:endParaRPr lang="es-MX"/>
                    </a:p>
                  </a:txBody>
                  <a:tcPr/>
                </a:tc>
                <a:tc>
                  <a:txBody>
                    <a:bodyPr/>
                    <a:lstStyle/>
                    <a:p>
                      <a:r>
                        <a:rPr lang="es-ES" sz="900" dirty="0">
                          <a:solidFill>
                            <a:schemeClr val="tx1"/>
                          </a:solidFill>
                          <a:effectLst/>
                        </a:rPr>
                        <a:t>50W Wireless </a:t>
                      </a:r>
                      <a:r>
                        <a:rPr lang="es-ES" sz="900" dirty="0" err="1">
                          <a:solidFill>
                            <a:schemeClr val="tx1"/>
                          </a:solidFill>
                          <a:effectLst/>
                        </a:rPr>
                        <a:t>Charging</a:t>
                      </a:r>
                      <a:endParaRPr lang="es-MX" sz="800" dirty="0">
                        <a:solidFill>
                          <a:schemeClr val="tx1"/>
                        </a:solidFill>
                        <a:effectLst/>
                        <a:latin typeface="Times New Roman" panose="02020603050405020304" pitchFamily="18" charset="0"/>
                        <a:ea typeface="Times New Roman" panose="02020603050405020304" pitchFamily="18" charset="0"/>
                      </a:endParaRPr>
                    </a:p>
                  </a:txBody>
                  <a:tcPr marL="49451" marR="49451" marT="0" marB="0" anchor="ctr"/>
                </a:tc>
                <a:extLst>
                  <a:ext uri="{0D108BD9-81ED-4DB2-BD59-A6C34878D82A}">
                    <a16:rowId xmlns:a16="http://schemas.microsoft.com/office/drawing/2014/main" val="1539715585"/>
                  </a:ext>
                </a:extLst>
              </a:tr>
            </a:tbl>
          </a:graphicData>
        </a:graphic>
      </p:graphicFrame>
    </p:spTree>
    <p:extLst>
      <p:ext uri="{BB962C8B-B14F-4D97-AF65-F5344CB8AC3E}">
        <p14:creationId xmlns:p14="http://schemas.microsoft.com/office/powerpoint/2010/main" val="1379377658"/>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1796</Words>
  <Application>Microsoft Office PowerPoint</Application>
  <PresentationFormat>Presentación en pantalla (16:9)</PresentationFormat>
  <Paragraphs>301</Paragraphs>
  <Slides>37</Slides>
  <Notes>36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37</vt:i4>
      </vt:variant>
    </vt:vector>
  </HeadingPairs>
  <TitlesOfParts>
    <vt:vector size="44" baseType="lpstr">
      <vt:lpstr>Arial</vt:lpstr>
      <vt:lpstr>Calibri</vt:lpstr>
      <vt:lpstr>Helvetica Neue</vt:lpstr>
      <vt:lpstr>Muli</vt:lpstr>
      <vt:lpstr>Nixie One</vt:lpstr>
      <vt:lpstr>Times New Roman</vt:lpstr>
      <vt:lpstr>Imogen template</vt:lpstr>
      <vt:lpstr>OnePlus 9 Pro</vt:lpstr>
      <vt:lpstr>Introducción</vt:lpstr>
      <vt:lpstr>Presentación de PowerPoint</vt:lpstr>
      <vt:lpstr>Presentación de PowerPoint</vt:lpstr>
      <vt:lpstr>Hardaware</vt:lpstr>
      <vt:lpstr>Dimensiones</vt:lpstr>
      <vt:lpstr>Análisis comparativo:</vt:lpstr>
      <vt:lpstr>Presentación de PowerPoint</vt:lpstr>
      <vt:lpstr>Presentación de PowerPoint</vt:lpstr>
      <vt:lpstr>Batería</vt:lpstr>
      <vt:lpstr>Presentación de PowerPoint</vt:lpstr>
      <vt:lpstr>Presentación de PowerPoint</vt:lpstr>
      <vt:lpstr>Presentación de PowerPoint</vt:lpstr>
      <vt:lpstr>Presentación de PowerPoint</vt:lpstr>
      <vt:lpstr>Presentación de PowerPoint</vt:lpstr>
      <vt:lpstr>Software</vt:lpstr>
      <vt:lpstr>Presentación de PowerPoint</vt:lpstr>
      <vt:lpstr>Características</vt:lpstr>
      <vt:lpstr>Presentación de PowerPoint</vt:lpstr>
      <vt:lpstr>Computo Móvil</vt:lpstr>
      <vt:lpstr>¿Qué aporta al cómputo móvil?</vt:lpstr>
      <vt:lpstr>¿Qué nuevas tendencias impulsa?</vt:lpstr>
      <vt:lpstr>Brecha digital</vt:lpstr>
      <vt:lpstr>Seguridad</vt:lpstr>
      <vt:lpstr>Privacidad de la información</vt:lpstr>
      <vt:lpstr>Servicios de terceros</vt:lpstr>
      <vt:lpstr>Mercado</vt:lpstr>
      <vt:lpstr>OnePlus</vt:lpstr>
      <vt:lpstr>OnePlus 9 Pro</vt:lpstr>
      <vt:lpstr>Presentación de PowerPoint</vt:lpstr>
      <vt:lpstr>Presentación de PowerPoint</vt:lpstr>
      <vt:lpstr>3 002 406</vt:lpstr>
      <vt:lpstr>Modelo de Negocios</vt:lpstr>
      <vt:lpstr>Conclusión</vt:lpstr>
      <vt:lpstr>Presentación de PowerPoint</vt:lpstr>
      <vt:lpstr>¡Gracias!</vt:lpstr>
      <vt:lpstr>Integrantes: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Jessica Estefania Mendoza Peredo</dc:creator>
  <cp:lastModifiedBy>Dann</cp:lastModifiedBy>
  <cp:revision>3</cp:revision>
  <dcterms:modified xsi:type="dcterms:W3CDTF">2021-10-02T05:39:33Z</dcterms:modified>
</cp:coreProperties>
</file>