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7010400" cy="9296400"/>
  <p:embeddedFontLs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gwalBqFKcSoipDNjPTrPFYk7oZ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6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9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8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124ca94f_0_3:notes"/>
          <p:cNvSpPr txBox="1"/>
          <p:nvPr>
            <p:ph idx="12" type="sldNum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7e124ca94f_0_3:notes"/>
          <p:cNvSpPr/>
          <p:nvPr>
            <p:ph idx="2" type="sldImg"/>
          </p:nvPr>
        </p:nvSpPr>
        <p:spPr>
          <a:xfrm>
            <a:off x="1181100" y="698500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g7e124ca94f_0_3:notes"/>
          <p:cNvSpPr txBox="1"/>
          <p:nvPr>
            <p:ph idx="1" type="body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9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19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0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20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1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3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23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4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24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5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25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26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e124ca94f_0_10:notes"/>
          <p:cNvSpPr txBox="1"/>
          <p:nvPr>
            <p:ph idx="12" type="sldNum"/>
          </p:nvPr>
        </p:nvSpPr>
        <p:spPr>
          <a:xfrm>
            <a:off x="3973513" y="8832850"/>
            <a:ext cx="3036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7e124ca94f_0_10:notes"/>
          <p:cNvSpPr/>
          <p:nvPr>
            <p:ph idx="2" type="sldImg"/>
          </p:nvPr>
        </p:nvSpPr>
        <p:spPr>
          <a:xfrm>
            <a:off x="1182688" y="698500"/>
            <a:ext cx="4646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g7e124ca94f_0_10:notes"/>
          <p:cNvSpPr txBox="1"/>
          <p:nvPr>
            <p:ph idx="1" type="body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124ca94f_0_81:notes"/>
          <p:cNvSpPr txBox="1"/>
          <p:nvPr>
            <p:ph idx="1" type="body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7e124ca94f_0_81:notes"/>
          <p:cNvSpPr/>
          <p:nvPr>
            <p:ph idx="2" type="sldImg"/>
          </p:nvPr>
        </p:nvSpPr>
        <p:spPr>
          <a:xfrm>
            <a:off x="1181100" y="698500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e124ca94f_0_90:notes"/>
          <p:cNvSpPr txBox="1"/>
          <p:nvPr>
            <p:ph idx="1" type="body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7e124ca94f_0_90:notes"/>
          <p:cNvSpPr/>
          <p:nvPr>
            <p:ph idx="2" type="sldImg"/>
          </p:nvPr>
        </p:nvSpPr>
        <p:spPr>
          <a:xfrm>
            <a:off x="1181100" y="698500"/>
            <a:ext cx="4649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 rot="5400000">
            <a:off x="2655887" y="-615950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1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9" name="Google Shape;79;p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2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5" name="Google Shape;85;p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4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44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44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0" name="Google Shape;100;p4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7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6" name="Google Shape;116;p4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7" name="Google Shape;117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1"/>
          <p:cNvGrpSpPr/>
          <p:nvPr/>
        </p:nvGrpSpPr>
        <p:grpSpPr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26" name="Google Shape;26;p31"/>
            <p:cNvSpPr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" name="Google Shape;27;p31"/>
            <p:cNvSpPr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" name="Google Shape;28;p31"/>
            <p:cNvSpPr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9" name="Google Shape;29;p31"/>
          <p:cNvSpPr txBox="1"/>
          <p:nvPr/>
        </p:nvSpPr>
        <p:spPr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30" name="Google Shape;30;p31"/>
          <p:cNvSpPr txBox="1"/>
          <p:nvPr/>
        </p:nvSpPr>
        <p:spPr>
          <a:xfrm>
            <a:off x="26988" y="6613525"/>
            <a:ext cx="2659062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31" name="Google Shape;3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0738" y="4157663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2" name="Google Shape;32;p31"/>
          <p:cNvSpPr/>
          <p:nvPr/>
        </p:nvSpPr>
        <p:spPr>
          <a:xfrm>
            <a:off x="3224213" y="4006850"/>
            <a:ext cx="2336800" cy="1887538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33;p31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8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4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24" name="Google Shape;124;p4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0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0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" type="body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/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" type="body"/>
          </p:nvPr>
        </p:nvSpPr>
        <p:spPr>
          <a:xfrm>
            <a:off x="806450" y="1233489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40" name="Google Shape;40;p33"/>
          <p:cNvSpPr txBox="1"/>
          <p:nvPr>
            <p:ph idx="2" type="body"/>
          </p:nvPr>
        </p:nvSpPr>
        <p:spPr>
          <a:xfrm>
            <a:off x="4997450" y="1233489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4" name="Google Shape;44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45" name="Google Shape;45;p34"/>
          <p:cNvSpPr txBox="1"/>
          <p:nvPr>
            <p:ph idx="3" type="body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6" name="Google Shape;46;p34"/>
          <p:cNvSpPr txBox="1"/>
          <p:nvPr>
            <p:ph idx="4" type="body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/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/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" type="body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23850" lvl="3" marL="1828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3" name="Google Shape;53;p37"/>
          <p:cNvSpPr txBox="1"/>
          <p:nvPr>
            <p:ph idx="2" type="body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38"/>
          <p:cNvSpPr txBox="1"/>
          <p:nvPr>
            <p:ph idx="1" type="body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10" name="Google Shape;1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7"/>
          <p:cNvSpPr txBox="1"/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27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" name="Google Shape;14;p27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27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27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27"/>
          <p:cNvSpPr txBox="1"/>
          <p:nvPr/>
        </p:nvSpPr>
        <p:spPr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</a:t>
            </a:r>
            <a:fld id="{00000000-1234-1234-1234-123412341234}" type="slidenum"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i="0" sz="1000" u="none" cap="none" strike="noStrike">
              <a:solidFill>
                <a:srgbClr val="00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8;p27"/>
          <p:cNvSpPr txBox="1"/>
          <p:nvPr/>
        </p:nvSpPr>
        <p:spPr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19" name="Google Shape;19;p27"/>
          <p:cNvSpPr txBox="1"/>
          <p:nvPr/>
        </p:nvSpPr>
        <p:spPr>
          <a:xfrm>
            <a:off x="185738" y="6621463"/>
            <a:ext cx="26590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20" name="Google Shape;2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2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8" name="Google Shape;68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9" name="Google Shape;69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title"/>
          </p:nvPr>
        </p:nvSpPr>
        <p:spPr>
          <a:xfrm>
            <a:off x="784225" y="187325"/>
            <a:ext cx="79025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5: Process Synchronization</a:t>
            </a:r>
            <a:endParaRPr/>
          </a:p>
        </p:txBody>
      </p:sp>
      <p:sp>
        <p:nvSpPr>
          <p:cNvPr id="145" name="Google Shape;145;p1"/>
          <p:cNvSpPr txBox="1"/>
          <p:nvPr>
            <p:ph idx="1" type="body"/>
          </p:nvPr>
        </p:nvSpPr>
        <p:spPr>
          <a:xfrm>
            <a:off x="857250" y="1125538"/>
            <a:ext cx="6892925" cy="486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Background </a:t>
            </a:r>
            <a:endParaRPr/>
          </a:p>
          <a:p>
            <a:pPr indent="-341312" lvl="0" marL="341312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The Critical-Section Problem</a:t>
            </a:r>
            <a:endParaRPr/>
          </a:p>
          <a:p>
            <a:pPr indent="-341312" lvl="0" marL="341312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Mutex Locks</a:t>
            </a:r>
            <a:endParaRPr/>
          </a:p>
          <a:p>
            <a:pPr indent="-341312" lvl="0" marL="341312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Semaphores</a:t>
            </a:r>
            <a:endParaRPr/>
          </a:p>
          <a:p>
            <a:pPr indent="-341312" lvl="0" marL="341312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Classic Problems of Synchronization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>
            <p:ph type="title"/>
          </p:nvPr>
        </p:nvSpPr>
        <p:spPr>
          <a:xfrm>
            <a:off x="457200" y="14763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Semaphore</a:t>
            </a:r>
            <a:endParaRPr/>
          </a:p>
        </p:txBody>
      </p:sp>
      <p:sp>
        <p:nvSpPr>
          <p:cNvPr id="206" name="Google Shape;206;p7"/>
          <p:cNvSpPr txBox="1"/>
          <p:nvPr>
            <p:ph idx="1" type="body"/>
          </p:nvPr>
        </p:nvSpPr>
        <p:spPr>
          <a:xfrm>
            <a:off x="827088" y="1163638"/>
            <a:ext cx="7921625" cy="52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sz="1600"/>
              <a:t>Synchronization tool that provides more sophisticated ways (than Mutex locks)  </a:t>
            </a:r>
            <a:r>
              <a:rPr b="1" lang="en-US" sz="1600">
                <a:solidFill>
                  <a:srgbClr val="0000FF"/>
                </a:solidFill>
              </a:rPr>
              <a:t>for processes/threads to synchronize their activities</a:t>
            </a:r>
            <a:r>
              <a:rPr lang="en-US" sz="1600"/>
              <a:t>.</a:t>
            </a:r>
            <a:endParaRPr i="1" sz="1600">
              <a:solidFill>
                <a:schemeClr val="dk2"/>
              </a:solidFill>
            </a:endParaRPr>
          </a:p>
          <a:p>
            <a:pPr indent="-341313" lvl="0" marL="34131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40"/>
              <a:buChar char="●"/>
            </a:pPr>
            <a:r>
              <a:rPr lang="en-US" sz="1600"/>
              <a:t>Semaphore </a:t>
            </a:r>
            <a:r>
              <a:rPr b="1" i="1" lang="en-US" sz="1600"/>
              <a:t>S</a:t>
            </a:r>
            <a:r>
              <a:rPr lang="en-US" sz="1600"/>
              <a:t> – integer variable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40"/>
              <a:buChar char="●"/>
            </a:pPr>
            <a:r>
              <a:rPr lang="en-US" sz="1600"/>
              <a:t>Can only be accessed via two </a:t>
            </a:r>
            <a:r>
              <a:rPr lang="en-US" sz="1600">
                <a:solidFill>
                  <a:srgbClr val="0000FF"/>
                </a:solidFill>
              </a:rPr>
              <a:t>indivisible (atomic) </a:t>
            </a:r>
            <a:r>
              <a:rPr lang="en-US" sz="1600"/>
              <a:t>operations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</a:rPr>
              <a:t>and 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signal()</a:t>
            </a:r>
            <a:endParaRPr/>
          </a:p>
          <a:p>
            <a:pPr indent="-227012" lvl="2" marL="108426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200"/>
              <a:buChar char="4"/>
            </a:pPr>
            <a:r>
              <a:rPr lang="en-US" sz="1600"/>
              <a:t>Originally called 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P()</a:t>
            </a:r>
            <a:r>
              <a:rPr lang="en-US"/>
              <a:t> </a:t>
            </a:r>
            <a:r>
              <a:rPr lang="en-US" sz="1600"/>
              <a:t>and 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V()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 sz="1600"/>
              <a:t>Definition of  the 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 operation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wait(S)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/>
          </a:p>
          <a:p>
            <a:pPr indent="-284162" lvl="1" marL="74136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while (S &lt;= 0); // busy wait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S--;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 sz="1600"/>
              <a:t>Definition of  the 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signal() operation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4163" lvl="1" marL="74136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signal(S)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S++;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>
            <p:ph type="title"/>
          </p:nvPr>
        </p:nvSpPr>
        <p:spPr>
          <a:xfrm>
            <a:off x="561975" y="288925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Semaphore Usage</a:t>
            </a:r>
            <a:endParaRPr/>
          </a:p>
        </p:txBody>
      </p:sp>
      <p:sp>
        <p:nvSpPr>
          <p:cNvPr id="213" name="Google Shape;213;p8"/>
          <p:cNvSpPr txBox="1"/>
          <p:nvPr>
            <p:ph idx="1" type="body"/>
          </p:nvPr>
        </p:nvSpPr>
        <p:spPr>
          <a:xfrm>
            <a:off x="844550" y="1093788"/>
            <a:ext cx="71945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b="1" lang="en-US" sz="1600">
                <a:solidFill>
                  <a:srgbClr val="3366FF"/>
                </a:solidFill>
              </a:rPr>
              <a:t>Counting semaphore </a:t>
            </a:r>
            <a:r>
              <a:rPr lang="en-US" sz="1600"/>
              <a:t>– integer value can range over an unrestricted domain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Char char="●"/>
            </a:pPr>
            <a:r>
              <a:rPr b="1" lang="en-US" sz="1600">
                <a:solidFill>
                  <a:srgbClr val="3366FF"/>
                </a:solidFill>
              </a:rPr>
              <a:t>Binary semaphore </a:t>
            </a:r>
            <a:r>
              <a:rPr lang="en-US" sz="1600"/>
              <a:t>– integer value can range only between 0 and 1</a:t>
            </a:r>
            <a:endParaRPr/>
          </a:p>
          <a:p>
            <a:pPr indent="-284163" lvl="1" marL="741363" rtl="0" algn="l">
              <a:spcBef>
                <a:spcPts val="560"/>
              </a:spcBef>
              <a:spcAft>
                <a:spcPts val="0"/>
              </a:spcAft>
              <a:buSzPts val="1280"/>
              <a:buChar char="●"/>
            </a:pPr>
            <a:r>
              <a:rPr lang="en-US" sz="1600"/>
              <a:t>Same as a </a:t>
            </a:r>
            <a:r>
              <a:rPr b="1" lang="en-US" sz="1600">
                <a:solidFill>
                  <a:srgbClr val="3366FF"/>
                </a:solidFill>
              </a:rPr>
              <a:t>mutex lock</a:t>
            </a:r>
            <a:endParaRPr b="1" sz="1600">
              <a:solidFill>
                <a:srgbClr val="3366FF"/>
              </a:solidFill>
            </a:endParaRPr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Char char="●"/>
            </a:pPr>
            <a:r>
              <a:rPr lang="en-US" sz="1600"/>
              <a:t>Can solve various synchronization problems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Char char="●"/>
            </a:pPr>
            <a:r>
              <a:rPr lang="en-US" sz="1600"/>
              <a:t>Consider </a:t>
            </a:r>
            <a:r>
              <a:rPr b="1" i="1" lang="en-US" sz="1600"/>
              <a:t>P</a:t>
            </a:r>
            <a:r>
              <a:rPr b="1" baseline="-25000" i="1" lang="en-US" sz="1600"/>
              <a:t>1</a:t>
            </a:r>
            <a:r>
              <a:rPr b="1" i="1" lang="en-US" sz="1600"/>
              <a:t> </a:t>
            </a:r>
            <a:r>
              <a:rPr lang="en-US" sz="1600"/>
              <a:t> and </a:t>
            </a:r>
            <a:r>
              <a:rPr b="1" i="1" lang="en-US" sz="1600"/>
              <a:t>P</a:t>
            </a:r>
            <a:r>
              <a:rPr b="1" baseline="-25000" i="1" lang="en-US" sz="1600"/>
              <a:t>2</a:t>
            </a:r>
            <a:r>
              <a:rPr lang="en-US" sz="1600"/>
              <a:t> that require</a:t>
            </a:r>
            <a:r>
              <a:rPr b="1" i="1" lang="en-US" sz="1600"/>
              <a:t> S</a:t>
            </a:r>
            <a:r>
              <a:rPr b="1" baseline="-25000" i="1" lang="en-US" sz="1600"/>
              <a:t>1</a:t>
            </a:r>
            <a:r>
              <a:rPr b="1" i="1" lang="en-US" sz="1600"/>
              <a:t> </a:t>
            </a:r>
            <a:r>
              <a:rPr lang="en-US" sz="1600"/>
              <a:t>to happen before </a:t>
            </a:r>
            <a:r>
              <a:rPr b="1" i="1" lang="en-US" sz="1600"/>
              <a:t>S</a:t>
            </a:r>
            <a:r>
              <a:rPr b="1" baseline="-25000" i="1" lang="en-US" sz="1600"/>
              <a:t>2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 sz="1600"/>
              <a:t>       Create a semaphore “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synch</a:t>
            </a:r>
            <a:r>
              <a:rPr lang="en-US" sz="1600"/>
              <a:t>” initialized to 0 </a:t>
            </a:r>
            <a:endParaRPr/>
          </a:p>
          <a:p>
            <a:pPr indent="-284163" lvl="1" marL="741363" rtl="0" algn="l">
              <a:spcBef>
                <a:spcPts val="560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P1:</a:t>
            </a:r>
            <a:endParaRPr/>
          </a:p>
          <a:p>
            <a:pPr indent="-284163" lvl="1" marL="741363" rtl="0" algn="l">
              <a:spcBef>
                <a:spcPts val="560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</a:t>
            </a:r>
            <a:r>
              <a:rPr b="1" baseline="-2500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84163" lvl="1" marL="741363" rtl="0" algn="l">
              <a:spcBef>
                <a:spcPts val="560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signal(synch);</a:t>
            </a:r>
            <a:endParaRPr/>
          </a:p>
          <a:p>
            <a:pPr indent="-284163" lvl="1" marL="741363" rtl="0" algn="l">
              <a:spcBef>
                <a:spcPts val="560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P2:</a:t>
            </a:r>
            <a:endParaRPr/>
          </a:p>
          <a:p>
            <a:pPr indent="-284163" lvl="1" marL="741363" rtl="0" algn="l">
              <a:spcBef>
                <a:spcPts val="560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wait(synch)</a:t>
            </a:r>
            <a:r>
              <a:rPr lang="en-US" sz="1400">
                <a:solidFill>
                  <a:srgbClr val="0000FF"/>
                </a:solidFill>
              </a:rPr>
              <a:t>;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4163" lvl="1" marL="741363" rtl="0" algn="l">
              <a:spcBef>
                <a:spcPts val="560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</a:t>
            </a:r>
            <a:r>
              <a:rPr b="1" baseline="-25000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Char char="●"/>
            </a:pPr>
            <a:r>
              <a:rPr lang="en-US" sz="1600"/>
              <a:t>Can implement a counting semaphore </a:t>
            </a:r>
            <a:r>
              <a:rPr b="1" i="1" lang="en-US" sz="1600">
                <a:solidFill>
                  <a:srgbClr val="000000"/>
                </a:solidFill>
              </a:rPr>
              <a:t>S</a:t>
            </a:r>
            <a:r>
              <a:rPr lang="en-US" sz="1600"/>
              <a:t> as a binary semaphore</a:t>
            </a:r>
            <a:endParaRPr/>
          </a:p>
          <a:p>
            <a:pPr indent="-249873" lvl="0" marL="341313" rtl="0" algn="l"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baseline="-25000" i="1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>
            <p:ph type="title"/>
          </p:nvPr>
        </p:nvSpPr>
        <p:spPr>
          <a:xfrm>
            <a:off x="922338" y="44450"/>
            <a:ext cx="84677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Semaphore Implementation with no Busy waiting </a:t>
            </a:r>
            <a:endParaRPr/>
          </a:p>
        </p:txBody>
      </p:sp>
      <p:sp>
        <p:nvSpPr>
          <p:cNvPr id="220" name="Google Shape;220;p9"/>
          <p:cNvSpPr txBox="1"/>
          <p:nvPr>
            <p:ph idx="1" type="body"/>
          </p:nvPr>
        </p:nvSpPr>
        <p:spPr>
          <a:xfrm>
            <a:off x="936625" y="1041400"/>
            <a:ext cx="6962775" cy="470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With each semaphore there is an associated waiting queue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Each entry in a waiting queue has two data items: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 value (of type integer)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 pointer to next record in the list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Two operations: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b="1" lang="en-US">
                <a:solidFill>
                  <a:srgbClr val="3366FF"/>
                </a:solidFill>
              </a:rPr>
              <a:t>block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place the process invoking the operation on the appropriate waiting queue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b="1" lang="en-US">
                <a:solidFill>
                  <a:srgbClr val="3366FF"/>
                </a:solidFill>
              </a:rPr>
              <a:t>wakeup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remove one of processes in the waiting queue and place it in the ready queue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Char char="●"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typedef struct{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		int value;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		struct process *list;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} semaphore; </a:t>
            </a:r>
            <a:endParaRPr/>
          </a:p>
          <a:p>
            <a:pPr indent="-238443" lvl="0" marL="341313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192722" lvl="1" marL="741363" rtl="0" algn="l"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                      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>
            <p:ph type="title"/>
          </p:nvPr>
        </p:nvSpPr>
        <p:spPr>
          <a:xfrm>
            <a:off x="822325" y="144463"/>
            <a:ext cx="83566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Implementation with no Busy waiting (Cont.)</a:t>
            </a:r>
            <a:endParaRPr/>
          </a:p>
        </p:txBody>
      </p:sp>
      <p:sp>
        <p:nvSpPr>
          <p:cNvPr id="227" name="Google Shape;227;p10"/>
          <p:cNvSpPr txBox="1"/>
          <p:nvPr>
            <p:ph idx="1" type="body"/>
          </p:nvPr>
        </p:nvSpPr>
        <p:spPr>
          <a:xfrm>
            <a:off x="1154113" y="901700"/>
            <a:ext cx="6122987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wait(semaphore *S) {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S-&gt;value--;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if (S-&gt;value &lt; 0) {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add this process to S-&gt;list;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block();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signal(semaphore *S) {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S-&gt;value++;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if (S-&gt;value &lt;= 0) {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remove a process P from S-&gt;list;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wakeup(P);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>
            <p:ph type="title"/>
          </p:nvPr>
        </p:nvSpPr>
        <p:spPr>
          <a:xfrm>
            <a:off x="1146175" y="185738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Classical Problems of Synchronization</a:t>
            </a:r>
            <a:endParaRPr/>
          </a:p>
        </p:txBody>
      </p:sp>
      <p:sp>
        <p:nvSpPr>
          <p:cNvPr id="234" name="Google Shape;234;p13"/>
          <p:cNvSpPr txBox="1"/>
          <p:nvPr>
            <p:ph idx="1" type="body"/>
          </p:nvPr>
        </p:nvSpPr>
        <p:spPr>
          <a:xfrm>
            <a:off x="806450" y="1233488"/>
            <a:ext cx="75247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Classical problems used to test newly-proposed synchronization schemes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Bounded-Buffer Problem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Readers and Writers Problem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Dining-Philosophers Problem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type="title"/>
          </p:nvPr>
        </p:nvSpPr>
        <p:spPr>
          <a:xfrm>
            <a:off x="457200" y="18732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Producer </a:t>
            </a:r>
            <a:endParaRPr/>
          </a:p>
        </p:txBody>
      </p:sp>
      <p:sp>
        <p:nvSpPr>
          <p:cNvPr id="241" name="Google Shape;241;p14"/>
          <p:cNvSpPr txBox="1"/>
          <p:nvPr>
            <p:ph idx="1" type="body"/>
          </p:nvPr>
        </p:nvSpPr>
        <p:spPr>
          <a:xfrm>
            <a:off x="1181100" y="1258888"/>
            <a:ext cx="6732588" cy="455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30"/>
              <a:buFont typeface="Arial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while (true) {</a:t>
            </a:r>
            <a:br>
              <a:rPr lang="en-US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/* produce an item in next produced */ 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SzPts val="1530"/>
              <a:buFont typeface="Arial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SzPts val="1530"/>
              <a:buFont typeface="Arial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while (counter == BUFFER_SIZE) ; 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SzPts val="1530"/>
              <a:buFont typeface="Arial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	/* do nothing */ 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SzPts val="1530"/>
              <a:buFont typeface="Arial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buffer[in] = next_produced; 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SzPts val="1530"/>
              <a:buFont typeface="Arial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in = (in + 1) % BUFFER_SIZE; 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SzPts val="1530"/>
              <a:buFont typeface="Arial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counter++; 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SzPts val="1530"/>
              <a:buFont typeface="Arial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/>
          <p:nvPr>
            <p:ph type="title"/>
          </p:nvPr>
        </p:nvSpPr>
        <p:spPr>
          <a:xfrm>
            <a:off x="487363" y="14287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Consumer</a:t>
            </a:r>
            <a:endParaRPr/>
          </a:p>
        </p:txBody>
      </p:sp>
      <p:sp>
        <p:nvSpPr>
          <p:cNvPr id="248" name="Google Shape;248;p15"/>
          <p:cNvSpPr txBox="1"/>
          <p:nvPr>
            <p:ph idx="1" type="body"/>
          </p:nvPr>
        </p:nvSpPr>
        <p:spPr>
          <a:xfrm>
            <a:off x="977900" y="1262063"/>
            <a:ext cx="6877050" cy="486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while (true) {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while (counter == 0)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; /* do nothing */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next_consumed = buffer[out];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out = (out + 1) % BUFFER_SIZE; 	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counter--;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/* consume the item in next consumed */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>
            <p:ph type="title"/>
          </p:nvPr>
        </p:nvSpPr>
        <p:spPr>
          <a:xfrm>
            <a:off x="1279525" y="277813"/>
            <a:ext cx="74072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Bounded-Buffer Problem</a:t>
            </a:r>
            <a:endParaRPr/>
          </a:p>
        </p:txBody>
      </p:sp>
      <p:sp>
        <p:nvSpPr>
          <p:cNvPr id="255" name="Google Shape;255;p16"/>
          <p:cNvSpPr txBox="1"/>
          <p:nvPr>
            <p:ph idx="1" type="body"/>
          </p:nvPr>
        </p:nvSpPr>
        <p:spPr>
          <a:xfrm>
            <a:off x="914400" y="1293813"/>
            <a:ext cx="7210425" cy="372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-US" sz="2000"/>
              <a:t>n</a:t>
            </a:r>
            <a:r>
              <a:rPr lang="en-US"/>
              <a:t> buffers, each can hold one item</a:t>
            </a:r>
            <a:endParaRPr/>
          </a:p>
          <a:p>
            <a:pPr indent="-341313" lvl="0" marL="341313" rtl="0" algn="l">
              <a:spcBef>
                <a:spcPts val="70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Semaphore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lang="en-US">
                <a:solidFill>
                  <a:srgbClr val="000000"/>
                </a:solidFill>
              </a:rPr>
              <a:t> i</a:t>
            </a:r>
            <a:r>
              <a:rPr lang="en-US"/>
              <a:t>nitialized to the value 1</a:t>
            </a:r>
            <a:endParaRPr/>
          </a:p>
          <a:p>
            <a:pPr indent="-341313" lvl="0" marL="341313" rtl="0" algn="l">
              <a:spcBef>
                <a:spcPts val="700"/>
              </a:spcBef>
              <a:spcAft>
                <a:spcPts val="0"/>
              </a:spcAft>
              <a:buSzPts val="1620"/>
              <a:buChar char="●"/>
            </a:pPr>
            <a:r>
              <a:rPr lang="en-US">
                <a:solidFill>
                  <a:srgbClr val="000000"/>
                </a:solidFill>
              </a:rPr>
              <a:t>Semaphore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full</a:t>
            </a:r>
            <a:r>
              <a:rPr lang="en-US">
                <a:solidFill>
                  <a:srgbClr val="000000"/>
                </a:solidFill>
              </a:rPr>
              <a:t> initialized </a:t>
            </a:r>
            <a:r>
              <a:rPr lang="en-US"/>
              <a:t>to the value 0</a:t>
            </a:r>
            <a:endParaRPr/>
          </a:p>
          <a:p>
            <a:pPr indent="-341313" lvl="0" marL="341313" rtl="0" algn="l">
              <a:spcBef>
                <a:spcPts val="70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Semaphore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0000"/>
                </a:solidFill>
              </a:rPr>
              <a:t>initialized </a:t>
            </a:r>
            <a:r>
              <a:rPr lang="en-US"/>
              <a:t>to the value n</a:t>
            </a:r>
            <a:endParaRPr/>
          </a:p>
          <a:p>
            <a:pPr indent="-238443" lvl="0" marL="341313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type="title"/>
          </p:nvPr>
        </p:nvSpPr>
        <p:spPr>
          <a:xfrm>
            <a:off x="1111250" y="176213"/>
            <a:ext cx="75755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Bounded Buffer Problem (Cont.)</a:t>
            </a:r>
            <a:endParaRPr/>
          </a:p>
        </p:txBody>
      </p:sp>
      <p:sp>
        <p:nvSpPr>
          <p:cNvPr id="263" name="Google Shape;263;p17"/>
          <p:cNvSpPr txBox="1"/>
          <p:nvPr>
            <p:ph idx="1" type="body"/>
          </p:nvPr>
        </p:nvSpPr>
        <p:spPr>
          <a:xfrm>
            <a:off x="914400" y="127952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sz="1600"/>
              <a:t>The structure of the producer process</a:t>
            </a:r>
            <a:endParaRPr/>
          </a:p>
          <a:p>
            <a:pPr indent="-341313" lvl="0" marL="341313" rtl="0" algn="l">
              <a:spcBef>
                <a:spcPts val="49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do {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...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/* produce an item in next_produced */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...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wait(empty);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wait(mutex);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/* add next produced to the buffer */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...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signal(mutex);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signal(full);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} while (true);</a:t>
            </a:r>
            <a:b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</a:b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type="title"/>
          </p:nvPr>
        </p:nvSpPr>
        <p:spPr>
          <a:xfrm>
            <a:off x="1306513" y="176213"/>
            <a:ext cx="71564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Bounded Buffer Problem (Cont.)</a:t>
            </a:r>
            <a:endParaRPr/>
          </a:p>
        </p:txBody>
      </p:sp>
      <p:sp>
        <p:nvSpPr>
          <p:cNvPr id="270" name="Google Shape;270;p18"/>
          <p:cNvSpPr txBox="1"/>
          <p:nvPr>
            <p:ph idx="1" type="body"/>
          </p:nvPr>
        </p:nvSpPr>
        <p:spPr>
          <a:xfrm>
            <a:off x="839788" y="115252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66" lvl="0" marL="342866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●"/>
            </a:pPr>
            <a:r>
              <a:rPr lang="en-US" sz="1600"/>
              <a:t>The structure of the consumer process</a:t>
            </a:r>
            <a:endParaRPr/>
          </a:p>
          <a:p>
            <a:pPr indent="-251425" lvl="0" marL="342866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Do {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wait(full);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wait(mutex);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/* remove an item from buffer to next_consumed */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...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signal(mutex);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signal(empty);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/* consume the item in next consumed */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} while (true); </a:t>
            </a:r>
            <a:endParaRPr/>
          </a:p>
          <a:p>
            <a:pPr indent="-342866" lvl="0" marL="342866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e124ca94f_0_3"/>
          <p:cNvSpPr txBox="1"/>
          <p:nvPr>
            <p:ph type="title"/>
          </p:nvPr>
        </p:nvSpPr>
        <p:spPr>
          <a:xfrm>
            <a:off x="784225" y="187325"/>
            <a:ext cx="7902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52" name="Google Shape;152;g7e124ca94f_0_3"/>
          <p:cNvSpPr txBox="1"/>
          <p:nvPr>
            <p:ph idx="1" type="body"/>
          </p:nvPr>
        </p:nvSpPr>
        <p:spPr>
          <a:xfrm>
            <a:off x="857250" y="1125538"/>
            <a:ext cx="6892800" cy="4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Processes can execute </a:t>
            </a:r>
            <a:r>
              <a:rPr lang="en-US">
                <a:solidFill>
                  <a:srgbClr val="0000FF"/>
                </a:solidFill>
              </a:rPr>
              <a:t>concurrently</a:t>
            </a:r>
            <a:endParaRPr>
              <a:solidFill>
                <a:srgbClr val="0000FF"/>
              </a:solidFill>
            </a:endParaRPr>
          </a:p>
          <a:p>
            <a:pPr indent="-284162" lvl="1" marL="741362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May be interrupted at any time, partially completing execution</a:t>
            </a:r>
            <a:endParaRPr/>
          </a:p>
          <a:p>
            <a:pPr indent="-341312" lvl="0" marL="341312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Concurrent access to </a:t>
            </a:r>
            <a:r>
              <a:rPr lang="en-US">
                <a:solidFill>
                  <a:srgbClr val="0000FF"/>
                </a:solidFill>
              </a:rPr>
              <a:t>shared data</a:t>
            </a:r>
            <a:r>
              <a:rPr b="1" lang="en-US">
                <a:solidFill>
                  <a:srgbClr val="000000"/>
                </a:solidFill>
              </a:rPr>
              <a:t> </a:t>
            </a:r>
            <a:r>
              <a:rPr lang="en-US"/>
              <a:t>may result in </a:t>
            </a:r>
            <a:r>
              <a:rPr lang="en-US">
                <a:solidFill>
                  <a:srgbClr val="FF0000"/>
                </a:solidFill>
              </a:rPr>
              <a:t>data inconsistency </a:t>
            </a:r>
            <a:endParaRPr>
              <a:solidFill>
                <a:srgbClr val="FF0000"/>
              </a:solidFill>
            </a:endParaRPr>
          </a:p>
          <a:p>
            <a:pPr indent="-341312" lvl="0" marL="341312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Maintaining data consistency requires </a:t>
            </a:r>
            <a:r>
              <a:rPr lang="en-US">
                <a:solidFill>
                  <a:srgbClr val="0000FF"/>
                </a:solidFill>
              </a:rPr>
              <a:t>mechanisms</a:t>
            </a:r>
            <a:r>
              <a:rPr lang="en-US"/>
              <a:t> to ensure </a:t>
            </a:r>
            <a:r>
              <a:rPr lang="en-US">
                <a:solidFill>
                  <a:srgbClr val="0000FF"/>
                </a:solidFill>
              </a:rPr>
              <a:t>the orderly execution</a:t>
            </a:r>
            <a:r>
              <a:rPr lang="en-US"/>
              <a:t> of cooperating processes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/>
          <p:nvPr>
            <p:ph type="title"/>
          </p:nvPr>
        </p:nvSpPr>
        <p:spPr>
          <a:xfrm>
            <a:off x="1120775" y="146050"/>
            <a:ext cx="7566025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Readers-Writers Problem</a:t>
            </a:r>
            <a:endParaRPr/>
          </a:p>
        </p:txBody>
      </p:sp>
      <p:sp>
        <p:nvSpPr>
          <p:cNvPr id="277" name="Google Shape;277;p19"/>
          <p:cNvSpPr txBox="1"/>
          <p:nvPr>
            <p:ph idx="1" type="body"/>
          </p:nvPr>
        </p:nvSpPr>
        <p:spPr>
          <a:xfrm>
            <a:off x="860425" y="1111250"/>
            <a:ext cx="7866063" cy="5005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A data set is shared among a number of concurrent processes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Readers – only read the data set; they do </a:t>
            </a:r>
            <a:r>
              <a:rPr b="1" i="1" lang="en-US"/>
              <a:t>not</a:t>
            </a:r>
            <a:r>
              <a:rPr b="1" lang="en-US"/>
              <a:t> </a:t>
            </a:r>
            <a:r>
              <a:rPr lang="en-US"/>
              <a:t>perform any updates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Writers   – can both read and write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Problem – allow multiple readers to read at the same time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Only one single writer can access the shared data at the same time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Several variations of how readers and writers are considered  – all involve some form of priorities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Shared Data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Data set</a:t>
            </a:r>
            <a:endParaRPr/>
          </a:p>
          <a:p>
            <a:pPr indent="-284163" lvl="1" marL="741363" rtl="0" algn="l">
              <a:spcBef>
                <a:spcPts val="7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Semaphore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rw_mutex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initialized to 1</a:t>
            </a:r>
            <a:endParaRPr/>
          </a:p>
          <a:p>
            <a:pPr indent="-284163" lvl="1" marL="741363" rtl="0" algn="l">
              <a:spcBef>
                <a:spcPts val="7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Semaphore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initialized to 1</a:t>
            </a:r>
            <a:endParaRPr/>
          </a:p>
          <a:p>
            <a:pPr indent="-284163" lvl="1" marL="741363" rtl="0" algn="l">
              <a:spcBef>
                <a:spcPts val="7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Integer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read_count</a:t>
            </a:r>
            <a:r>
              <a:rPr lang="en-US"/>
              <a:t> initialized to 0</a:t>
            </a:r>
            <a:endParaRPr/>
          </a:p>
          <a:p>
            <a:pPr indent="-192722" lvl="1" marL="741363" rtl="0" algn="l"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/>
          <p:nvPr>
            <p:ph type="title"/>
          </p:nvPr>
        </p:nvSpPr>
        <p:spPr>
          <a:xfrm>
            <a:off x="1025525" y="190500"/>
            <a:ext cx="7661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Readers-Writers Problem (Cont.)</a:t>
            </a:r>
            <a:endParaRPr/>
          </a:p>
        </p:txBody>
      </p:sp>
      <p:sp>
        <p:nvSpPr>
          <p:cNvPr id="284" name="Google Shape;284;p20"/>
          <p:cNvSpPr txBox="1"/>
          <p:nvPr>
            <p:ph idx="1" type="body"/>
          </p:nvPr>
        </p:nvSpPr>
        <p:spPr>
          <a:xfrm>
            <a:off x="827088" y="127952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sz="1600"/>
              <a:t>The structure of a writer process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       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do {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wait(rw_mutex);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...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/* writing is performed */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...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signal(rw_mutex);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} while (true);</a:t>
            </a:r>
            <a:b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</a:b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/>
          <p:nvPr>
            <p:ph type="title"/>
          </p:nvPr>
        </p:nvSpPr>
        <p:spPr>
          <a:xfrm>
            <a:off x="1035050" y="190500"/>
            <a:ext cx="765175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Readers-Writers Problem (Cont.)</a:t>
            </a:r>
            <a:endParaRPr/>
          </a:p>
        </p:txBody>
      </p:sp>
      <p:sp>
        <p:nvSpPr>
          <p:cNvPr id="291" name="Google Shape;291;p21"/>
          <p:cNvSpPr txBox="1"/>
          <p:nvPr>
            <p:ph idx="1" type="body"/>
          </p:nvPr>
        </p:nvSpPr>
        <p:spPr>
          <a:xfrm>
            <a:off x="841375" y="1076325"/>
            <a:ext cx="7747000" cy="506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The structure of a reader process</a:t>
            </a:r>
            <a:endParaRPr sz="1600">
              <a:solidFill>
                <a:srgbClr val="0000FF"/>
              </a:solidFill>
            </a:endParaRPr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do {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wait(mutex);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read_count++;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if (read_count == 1)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wait(rw_mutex);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signal(mutex);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...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/* reading is performed */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...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wait(mutex);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read count--;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if (read_count == 0)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signal(rw_mutex);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signal(mutex);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} while (true);</a:t>
            </a:r>
            <a:b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</a:b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/>
          <p:nvPr>
            <p:ph type="title"/>
          </p:nvPr>
        </p:nvSpPr>
        <p:spPr>
          <a:xfrm>
            <a:off x="1255713" y="147638"/>
            <a:ext cx="76771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Readers-Writers Problem Variations</a:t>
            </a:r>
            <a:endParaRPr/>
          </a:p>
        </p:txBody>
      </p:sp>
      <p:sp>
        <p:nvSpPr>
          <p:cNvPr id="297" name="Google Shape;297;p22"/>
          <p:cNvSpPr txBox="1"/>
          <p:nvPr>
            <p:ph idx="1" type="body"/>
          </p:nvPr>
        </p:nvSpPr>
        <p:spPr>
          <a:xfrm>
            <a:off x="879475" y="1146175"/>
            <a:ext cx="63595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b="1" i="1" lang="en-US"/>
              <a:t>First</a:t>
            </a:r>
            <a:r>
              <a:rPr i="1" lang="en-US"/>
              <a:t>  </a:t>
            </a:r>
            <a:r>
              <a:rPr lang="en-US"/>
              <a:t>variation – no reader kept waiting unless writer has permission to use shared object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b="1" i="1" lang="en-US"/>
              <a:t>Second</a:t>
            </a:r>
            <a:r>
              <a:rPr i="1" lang="en-US"/>
              <a:t> </a:t>
            </a:r>
            <a:r>
              <a:rPr lang="en-US"/>
              <a:t>variation – once writer is ready, it performs the write ASAP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Both may have starvation leading to even more variations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Problem is solved on some systems by kernel providing reader-writer locks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/>
          <p:nvPr>
            <p:ph type="title"/>
          </p:nvPr>
        </p:nvSpPr>
        <p:spPr>
          <a:xfrm>
            <a:off x="1016000" y="147638"/>
            <a:ext cx="76708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Dining-Philosophers Problem</a:t>
            </a:r>
            <a:endParaRPr/>
          </a:p>
        </p:txBody>
      </p:sp>
      <p:sp>
        <p:nvSpPr>
          <p:cNvPr id="304" name="Google Shape;304;p23"/>
          <p:cNvSpPr txBox="1"/>
          <p:nvPr>
            <p:ph idx="1" type="body"/>
          </p:nvPr>
        </p:nvSpPr>
        <p:spPr>
          <a:xfrm>
            <a:off x="928688" y="3403600"/>
            <a:ext cx="6908800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sz="1600"/>
              <a:t>Philosophers spend their lives alternating thinking and eating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Char char="●"/>
            </a:pPr>
            <a:r>
              <a:rPr lang="en-US" sz="1600"/>
              <a:t>Don’t interact with their neighbors, occasionally try to pick up 2 chopsticks (one at a time) to eat from bowl</a:t>
            </a:r>
            <a:endParaRPr/>
          </a:p>
          <a:p>
            <a:pPr indent="-284163" lvl="1" marL="741363" rtl="0" algn="l">
              <a:spcBef>
                <a:spcPts val="560"/>
              </a:spcBef>
              <a:spcAft>
                <a:spcPts val="0"/>
              </a:spcAft>
              <a:buSzPts val="1280"/>
              <a:buChar char="●"/>
            </a:pPr>
            <a:r>
              <a:rPr lang="en-US" sz="1600"/>
              <a:t>Need both to eat, then release both when done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440"/>
              <a:buChar char="●"/>
            </a:pPr>
            <a:r>
              <a:rPr lang="en-US" sz="1600"/>
              <a:t>In the case of 5 philosophers</a:t>
            </a:r>
            <a:endParaRPr/>
          </a:p>
          <a:p>
            <a:pPr indent="-284163" lvl="1" marL="741363" rtl="0" algn="l">
              <a:spcBef>
                <a:spcPts val="560"/>
              </a:spcBef>
              <a:spcAft>
                <a:spcPts val="0"/>
              </a:spcAft>
              <a:buSzPts val="1280"/>
              <a:buChar char="●"/>
            </a:pPr>
            <a:r>
              <a:rPr lang="en-US" sz="1600"/>
              <a:t>Shared data </a:t>
            </a:r>
            <a:endParaRPr/>
          </a:p>
          <a:p>
            <a:pPr indent="-227012" lvl="2" marL="1084263" rtl="0" algn="l">
              <a:spcBef>
                <a:spcPts val="560"/>
              </a:spcBef>
              <a:spcAft>
                <a:spcPts val="0"/>
              </a:spcAft>
              <a:buSzPts val="1200"/>
              <a:buChar char="4"/>
            </a:pPr>
            <a:r>
              <a:rPr lang="en-US" sz="1600"/>
              <a:t>Bowl of rice (data set)</a:t>
            </a:r>
            <a:endParaRPr/>
          </a:p>
          <a:p>
            <a:pPr indent="-227012" lvl="2" marL="1084263" rtl="0" algn="l">
              <a:spcBef>
                <a:spcPts val="560"/>
              </a:spcBef>
              <a:spcAft>
                <a:spcPts val="0"/>
              </a:spcAft>
              <a:buSzPts val="1200"/>
              <a:buChar char="4"/>
            </a:pPr>
            <a:r>
              <a:rPr lang="en-US" sz="1600"/>
              <a:t>Semaphore </a:t>
            </a:r>
            <a:r>
              <a:rPr lang="en-US" sz="1600">
                <a:solidFill>
                  <a:srgbClr val="FF0000"/>
                </a:solidFill>
              </a:rPr>
              <a:t>chopstick [5]</a:t>
            </a:r>
            <a:r>
              <a:rPr lang="en-US" sz="1600"/>
              <a:t> initialized to 1</a:t>
            </a:r>
            <a:endParaRPr/>
          </a:p>
        </p:txBody>
      </p:sp>
      <p:pic>
        <p:nvPicPr>
          <p:cNvPr descr="6" id="305" name="Google Shape;3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5663" y="1079500"/>
            <a:ext cx="2208212" cy="21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type="title"/>
          </p:nvPr>
        </p:nvSpPr>
        <p:spPr>
          <a:xfrm>
            <a:off x="1038225" y="161925"/>
            <a:ext cx="7866063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Dining-Philosophers Problem Algorithm</a:t>
            </a:r>
            <a:endParaRPr/>
          </a:p>
        </p:txBody>
      </p:sp>
      <p:sp>
        <p:nvSpPr>
          <p:cNvPr id="312" name="Google Shape;312;p24"/>
          <p:cNvSpPr txBox="1"/>
          <p:nvPr>
            <p:ph idx="1" type="body"/>
          </p:nvPr>
        </p:nvSpPr>
        <p:spPr>
          <a:xfrm>
            <a:off x="827088" y="1119188"/>
            <a:ext cx="7107237" cy="478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6238" lvl="0" marL="3762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The structure of Philosopher</a:t>
            </a:r>
            <a:r>
              <a:rPr i="1" lang="en-US">
                <a:solidFill>
                  <a:srgbClr val="0000FF"/>
                </a:solidFill>
              </a:rPr>
              <a:t> i</a:t>
            </a:r>
            <a:r>
              <a:rPr lang="en-US"/>
              <a:t>: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{ 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wait (chopstick[i] );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wait (chopStick[ (i + 1) % 5] );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//  eat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signal (chopstick[i] );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signal (chopstick[ (i + 1) % 5] );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//  think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Arimo"/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while (TRUE);</a:t>
            </a:r>
            <a:endParaRPr sz="1600">
              <a:solidFill>
                <a:srgbClr val="0000FF"/>
              </a:solidFill>
            </a:endParaRPr>
          </a:p>
          <a:p>
            <a:pPr indent="-376238" lvl="0" marL="376238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  What is the problem with this algorithm?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Arimo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type="title"/>
          </p:nvPr>
        </p:nvSpPr>
        <p:spPr>
          <a:xfrm>
            <a:off x="1025525" y="142875"/>
            <a:ext cx="800258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Dining-Philosophers Problem Algorithm (Cont.)</a:t>
            </a:r>
            <a:endParaRPr/>
          </a:p>
        </p:txBody>
      </p:sp>
      <p:sp>
        <p:nvSpPr>
          <p:cNvPr id="319" name="Google Shape;319;p25"/>
          <p:cNvSpPr txBox="1"/>
          <p:nvPr>
            <p:ph idx="1" type="body"/>
          </p:nvPr>
        </p:nvSpPr>
        <p:spPr>
          <a:xfrm>
            <a:off x="885825" y="1223963"/>
            <a:ext cx="6442075" cy="486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Deadlock handling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 Allow at most 4 philosophers to be sitting simultaneously at  the table.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 Allow a philosopher to pick up  the forks only if both are available (picking must be done in a critical section.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 Use an asymmetric solution  -- an odd-numbered  philosopher picks  up first the left chopstick and then the right chopstick. Even-numbered  philosopher picks  up first the right chopstick and then the left chopstick. </a:t>
            </a:r>
            <a:endParaRPr/>
          </a:p>
          <a:p>
            <a:pPr indent="-192722" lvl="1" marL="741363" rtl="0" algn="l"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/>
          </a:p>
          <a:p>
            <a:pPr indent="-238443" lvl="0" marL="341313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238443" lvl="0" marL="341313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>
            <p:ph type="title"/>
          </p:nvPr>
        </p:nvSpPr>
        <p:spPr>
          <a:xfrm>
            <a:off x="923925" y="190500"/>
            <a:ext cx="77628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with Semaphores</a:t>
            </a:r>
            <a:endParaRPr/>
          </a:p>
        </p:txBody>
      </p:sp>
      <p:sp>
        <p:nvSpPr>
          <p:cNvPr id="326" name="Google Shape;326;p26"/>
          <p:cNvSpPr txBox="1"/>
          <p:nvPr>
            <p:ph idx="1" type="body"/>
          </p:nvPr>
        </p:nvSpPr>
        <p:spPr>
          <a:xfrm>
            <a:off x="827088" y="1282700"/>
            <a:ext cx="6959600" cy="486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 Incorrect use of semaphore operations:</a:t>
            </a:r>
            <a:br>
              <a:rPr lang="en-US"/>
            </a:b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 signal (mutex)  ….  wait (mutex)</a:t>
            </a:r>
            <a:br>
              <a:rPr lang="en-US"/>
            </a:b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 wait (mutex)  …  wait (mutex)</a:t>
            </a:r>
            <a:endParaRPr/>
          </a:p>
          <a:p>
            <a:pPr indent="-192722" lvl="1" marL="741363" rtl="0" algn="l"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 Omitting  of wait (mutex) or signal (mutex) (or both)</a:t>
            </a:r>
            <a:endParaRPr/>
          </a:p>
          <a:p>
            <a:pPr indent="-192722" lvl="1" marL="741363" rtl="0" algn="l"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Deadlock and starvation are possible.</a:t>
            </a:r>
            <a:endParaRPr/>
          </a:p>
          <a:p>
            <a:pPr indent="-238443" lvl="0" marL="341313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238443" lvl="0" marL="341313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238443" lvl="0" marL="341313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>
            <p:ph type="title"/>
          </p:nvPr>
        </p:nvSpPr>
        <p:spPr>
          <a:xfrm>
            <a:off x="457200" y="14128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Race Condition</a:t>
            </a:r>
            <a:endParaRPr/>
          </a:p>
        </p:txBody>
      </p:sp>
      <p:sp>
        <p:nvSpPr>
          <p:cNvPr id="159" name="Google Shape;159;p2"/>
          <p:cNvSpPr txBox="1"/>
          <p:nvPr>
            <p:ph idx="1" type="body"/>
          </p:nvPr>
        </p:nvSpPr>
        <p:spPr>
          <a:xfrm>
            <a:off x="1004888" y="1177925"/>
            <a:ext cx="8067675" cy="5173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counter++ </a:t>
            </a:r>
            <a:r>
              <a:rPr lang="en-US" sz="1600"/>
              <a:t>could be implemented as</a:t>
            </a:r>
            <a:br>
              <a:rPr lang="en-US" sz="1600"/>
            </a:br>
            <a:br>
              <a:rPr lang="en-US" sz="1600"/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register1 = counter</a:t>
            </a:r>
            <a:b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register1 = register1 + 1</a:t>
            </a:r>
            <a:b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counter = register1</a:t>
            </a:r>
            <a:endParaRPr sz="800">
              <a:solidFill>
                <a:srgbClr val="0000FF"/>
              </a:solidFill>
            </a:endParaRPr>
          </a:p>
          <a:p>
            <a:pPr indent="-341313" lvl="0" marL="34131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counter--</a:t>
            </a:r>
            <a: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/>
              <a:t>could be implemented as</a:t>
            </a:r>
            <a:br>
              <a:rPr lang="en-US" sz="1600"/>
            </a:br>
            <a:br>
              <a:rPr lang="en-US" sz="1600"/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register2 = counter</a:t>
            </a:r>
            <a:b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register2 = register2 - 1</a:t>
            </a:r>
            <a:b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counter = register2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72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341313" lvl="0" marL="34131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40"/>
              <a:buChar char="●"/>
            </a:pPr>
            <a:r>
              <a:rPr lang="en-US" sz="1600"/>
              <a:t>Consider this execution interleaving with “count = 5” initially: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rPr lang="en-US" sz="1600"/>
              <a:t>	S0: producer execute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register1 = counter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600"/>
              <a:t>{register1 = 5}</a:t>
            </a:r>
            <a:br>
              <a:rPr lang="en-US" sz="1600"/>
            </a:br>
            <a:r>
              <a:rPr lang="en-US" sz="1600"/>
              <a:t>S1: producer execute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register1 = register1 + 1   </a:t>
            </a:r>
            <a:r>
              <a:rPr lang="en-US" sz="1600"/>
              <a:t>{register1 = 6} </a:t>
            </a:r>
            <a:br>
              <a:rPr lang="en-US" sz="1600"/>
            </a:br>
            <a:r>
              <a:rPr lang="en-US" sz="1600"/>
              <a:t>S2: consumer execute </a:t>
            </a:r>
            <a: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register2 = counter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/>
              <a:t>{register2 = 5} </a:t>
            </a:r>
            <a:br>
              <a:rPr lang="en-US" sz="1600"/>
            </a:br>
            <a:r>
              <a:rPr lang="en-US" sz="1600"/>
              <a:t>S3: consumer execute </a:t>
            </a:r>
            <a: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register2 = register2 – 1  </a:t>
            </a:r>
            <a:r>
              <a:rPr lang="en-US" sz="1600"/>
              <a:t>{register2 = 4} </a:t>
            </a:r>
            <a:br>
              <a:rPr lang="en-US" sz="1600"/>
            </a:br>
            <a:r>
              <a:rPr lang="en-US" sz="1600"/>
              <a:t>S4: producer execute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counter = register1         </a:t>
            </a:r>
            <a:r>
              <a:rPr lang="en-US" sz="1600"/>
              <a:t>{counter = 6 } </a:t>
            </a:r>
            <a:br>
              <a:rPr lang="en-US" sz="1600"/>
            </a:br>
            <a:r>
              <a:rPr lang="en-US" sz="1600"/>
              <a:t>S5: consumer execute </a:t>
            </a:r>
            <a: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counter = register2        </a:t>
            </a:r>
            <a:r>
              <a:rPr lang="en-US" sz="1600"/>
              <a:t>{counter = 4}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457200" y="2016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Critical Section Problem</a:t>
            </a:r>
            <a:endParaRPr/>
          </a:p>
        </p:txBody>
      </p:sp>
      <p:sp>
        <p:nvSpPr>
          <p:cNvPr id="165" name="Google Shape;165;p3"/>
          <p:cNvSpPr txBox="1"/>
          <p:nvPr>
            <p:ph idx="1" type="body"/>
          </p:nvPr>
        </p:nvSpPr>
        <p:spPr>
          <a:xfrm>
            <a:off x="908050" y="1131888"/>
            <a:ext cx="69405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Consider system of </a:t>
            </a:r>
            <a:r>
              <a:rPr b="1" i="1" lang="en-US"/>
              <a:t>n</a:t>
            </a:r>
            <a:r>
              <a:rPr b="1" lang="en-US"/>
              <a:t> </a:t>
            </a:r>
            <a:r>
              <a:rPr lang="en-US"/>
              <a:t>processes {</a:t>
            </a:r>
            <a:r>
              <a:rPr b="1" i="1" lang="en-US"/>
              <a:t>p</a:t>
            </a:r>
            <a:r>
              <a:rPr b="1" baseline="-25000" i="1" lang="en-US"/>
              <a:t>0</a:t>
            </a:r>
            <a:r>
              <a:rPr b="1" i="1" lang="en-US"/>
              <a:t>, p</a:t>
            </a:r>
            <a:r>
              <a:rPr b="1" baseline="-25000" i="1" lang="en-US"/>
              <a:t>1</a:t>
            </a:r>
            <a:r>
              <a:rPr b="1" i="1" lang="en-US"/>
              <a:t>, … p</a:t>
            </a:r>
            <a:r>
              <a:rPr b="1" baseline="-25000" i="1" lang="en-US"/>
              <a:t>n-1</a:t>
            </a:r>
            <a:r>
              <a:rPr lang="en-US"/>
              <a:t>}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Each process has </a:t>
            </a:r>
            <a:r>
              <a:rPr b="1" lang="en-US">
                <a:solidFill>
                  <a:srgbClr val="3366FF"/>
                </a:solidFill>
              </a:rPr>
              <a:t>critical section </a:t>
            </a:r>
            <a:r>
              <a:rPr lang="en-US"/>
              <a:t>segment of code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Process may be </a:t>
            </a:r>
            <a:r>
              <a:rPr b="1" lang="en-US"/>
              <a:t>changing common variables</a:t>
            </a:r>
            <a:r>
              <a:rPr lang="en-US"/>
              <a:t>, </a:t>
            </a:r>
            <a:r>
              <a:rPr b="1" lang="en-US"/>
              <a:t>updating table</a:t>
            </a:r>
            <a:r>
              <a:rPr lang="en-US"/>
              <a:t>, </a:t>
            </a:r>
            <a:r>
              <a:rPr b="1" lang="en-US"/>
              <a:t>writing file</a:t>
            </a:r>
            <a:r>
              <a:rPr lang="en-US"/>
              <a:t>, etc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Clr>
                <a:srgbClr val="FF0000"/>
              </a:buClr>
              <a:buSzPts val="1440"/>
              <a:buChar char="●"/>
            </a:pPr>
            <a:r>
              <a:rPr i="1" lang="en-US">
                <a:solidFill>
                  <a:srgbClr val="FF0000"/>
                </a:solidFill>
              </a:rPr>
              <a:t>When one process in critical section, no other may be in its critical section</a:t>
            </a:r>
            <a:endParaRPr i="1">
              <a:solidFill>
                <a:srgbClr val="FF0000"/>
              </a:solidFill>
            </a:endParaRPr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b="1" i="1" lang="en-US"/>
              <a:t>Critical section problem </a:t>
            </a:r>
            <a:r>
              <a:rPr lang="en-US"/>
              <a:t>is </a:t>
            </a:r>
            <a:r>
              <a:rPr lang="en-US">
                <a:solidFill>
                  <a:srgbClr val="0000FF"/>
                </a:solidFill>
              </a:rPr>
              <a:t>to design protocol</a:t>
            </a:r>
            <a:r>
              <a:rPr lang="en-US"/>
              <a:t> to solve this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Each process </a:t>
            </a:r>
            <a:r>
              <a:rPr b="1" i="1" lang="en-US">
                <a:solidFill>
                  <a:srgbClr val="000000"/>
                </a:solidFill>
              </a:rPr>
              <a:t>must ask permission to enter critical section</a:t>
            </a:r>
            <a:r>
              <a:rPr lang="en-US"/>
              <a:t> in </a:t>
            </a:r>
            <a:r>
              <a:rPr b="1" lang="en-US">
                <a:solidFill>
                  <a:srgbClr val="3366FF"/>
                </a:solidFill>
              </a:rPr>
              <a:t>entry section</a:t>
            </a:r>
            <a:r>
              <a:rPr lang="en-US"/>
              <a:t>, may follow critical section with </a:t>
            </a:r>
            <a:r>
              <a:rPr b="1" lang="en-US">
                <a:solidFill>
                  <a:srgbClr val="3366FF"/>
                </a:solidFill>
              </a:rPr>
              <a:t>exit section</a:t>
            </a:r>
            <a:r>
              <a:rPr lang="en-US"/>
              <a:t>, then </a:t>
            </a:r>
            <a:r>
              <a:rPr b="1" lang="en-US">
                <a:solidFill>
                  <a:srgbClr val="3366FF"/>
                </a:solidFill>
              </a:rPr>
              <a:t>remainder section</a:t>
            </a:r>
            <a:endParaRPr/>
          </a:p>
          <a:p>
            <a:pPr indent="-238443" lvl="0" marL="341313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457200" y="1889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Critical Section</a:t>
            </a:r>
            <a:endParaRPr/>
          </a:p>
        </p:txBody>
      </p:sp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General structure of process </a:t>
            </a:r>
            <a:r>
              <a:rPr b="1" i="1" lang="en-US"/>
              <a:t>P</a:t>
            </a:r>
            <a:r>
              <a:rPr b="1" baseline="-25000" i="1" lang="en-US"/>
              <a:t>i  </a:t>
            </a:r>
            <a:endParaRPr/>
          </a:p>
          <a:p>
            <a:pPr indent="-238443" lvl="0" marL="341313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72" name="Google Shape;1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4913" y="1751013"/>
            <a:ext cx="3894137" cy="269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e124ca94f_0_10"/>
          <p:cNvSpPr txBox="1"/>
          <p:nvPr>
            <p:ph type="title"/>
          </p:nvPr>
        </p:nvSpPr>
        <p:spPr>
          <a:xfrm>
            <a:off x="457200" y="19050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Mutual Exclusion Locks</a:t>
            </a:r>
            <a:endParaRPr/>
          </a:p>
        </p:txBody>
      </p:sp>
      <p:sp>
        <p:nvSpPr>
          <p:cNvPr id="179" name="Google Shape;179;g7e124ca94f_0_10"/>
          <p:cNvSpPr txBox="1"/>
          <p:nvPr>
            <p:ph idx="1" type="body"/>
          </p:nvPr>
        </p:nvSpPr>
        <p:spPr>
          <a:xfrm>
            <a:off x="827100" y="1177925"/>
            <a:ext cx="7323600" cy="5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65" lvl="0" marL="34286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●"/>
            </a:pPr>
            <a:r>
              <a:rPr lang="en-US"/>
              <a:t>Previous solutions are complicated and generally inaccessible to application programmers</a:t>
            </a:r>
            <a:endParaRPr/>
          </a:p>
          <a:p>
            <a:pPr indent="-342865" lvl="0" marL="342865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Char char="●"/>
            </a:pPr>
            <a:r>
              <a:rPr lang="en-US"/>
              <a:t>OS designers build software tools </a:t>
            </a:r>
            <a:r>
              <a:rPr b="1" lang="en-US">
                <a:solidFill>
                  <a:srgbClr val="FF0000"/>
                </a:solidFill>
              </a:rPr>
              <a:t>to solve critical section problem</a:t>
            </a:r>
            <a:endParaRPr/>
          </a:p>
          <a:p>
            <a:pPr indent="-342865" lvl="0" marL="342865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20"/>
              <a:buFont typeface="Arial"/>
              <a:buChar char="●"/>
            </a:pPr>
            <a:r>
              <a:rPr lang="en-US"/>
              <a:t>Simplest is </a:t>
            </a:r>
            <a:r>
              <a:rPr lang="en-US" sz="2000">
                <a:solidFill>
                  <a:srgbClr val="0000FF"/>
                </a:solidFill>
              </a:rPr>
              <a:t>mutex</a:t>
            </a:r>
            <a:r>
              <a:rPr lang="en-US">
                <a:solidFill>
                  <a:srgbClr val="0000FF"/>
                </a:solidFill>
              </a:rPr>
              <a:t> lock</a:t>
            </a:r>
            <a:endParaRPr>
              <a:solidFill>
                <a:srgbClr val="0000FF"/>
              </a:solidFill>
            </a:endParaRPr>
          </a:p>
          <a:p>
            <a:pPr indent="-342865" lvl="0" marL="342865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20"/>
              <a:buFont typeface="Arial"/>
              <a:buChar char="●"/>
            </a:pPr>
            <a:r>
              <a:rPr lang="en-US"/>
              <a:t>Protect a critical section  by first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acquire()</a:t>
            </a:r>
            <a:r>
              <a:rPr lang="en-US" sz="2000"/>
              <a:t> </a:t>
            </a:r>
            <a:r>
              <a:rPr lang="en-US"/>
              <a:t>a lock then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release()</a:t>
            </a:r>
            <a:r>
              <a:rPr lang="en-US" sz="2000"/>
              <a:t> </a:t>
            </a:r>
            <a:r>
              <a:rPr lang="en-US"/>
              <a:t>the lock</a:t>
            </a:r>
            <a:endParaRPr/>
          </a:p>
          <a:p>
            <a:pPr indent="-285722" lvl="1" marL="742876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40"/>
              <a:buFont typeface="Arial"/>
              <a:buChar char="●"/>
            </a:pPr>
            <a:r>
              <a:rPr lang="en-US"/>
              <a:t>Boolean variable indicating if lock is available or not</a:t>
            </a:r>
            <a:endParaRPr/>
          </a:p>
          <a:p>
            <a:pPr indent="-342865" lvl="0" marL="342865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20"/>
              <a:buFont typeface="Arial"/>
              <a:buChar char="●"/>
            </a:pPr>
            <a:r>
              <a:rPr lang="en-US"/>
              <a:t>Calls to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acquire()</a:t>
            </a:r>
            <a:r>
              <a:rPr lang="en-US" sz="2000"/>
              <a:t> </a:t>
            </a:r>
            <a:r>
              <a:rPr lang="en-US"/>
              <a:t>and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release()</a:t>
            </a:r>
            <a:r>
              <a:rPr lang="en-US" sz="2000"/>
              <a:t> </a:t>
            </a:r>
            <a:r>
              <a:rPr lang="en-US">
                <a:solidFill>
                  <a:srgbClr val="0000FF"/>
                </a:solidFill>
              </a:rPr>
              <a:t>must be </a:t>
            </a:r>
            <a:r>
              <a:rPr b="1" lang="en-US">
                <a:solidFill>
                  <a:srgbClr val="0000FF"/>
                </a:solidFill>
              </a:rPr>
              <a:t>atomic</a:t>
            </a:r>
            <a:endParaRPr b="1">
              <a:solidFill>
                <a:srgbClr val="0000FF"/>
              </a:solidFill>
            </a:endParaRPr>
          </a:p>
          <a:p>
            <a:pPr indent="-285722" lvl="1" marL="742876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40"/>
              <a:buFont typeface="Arial"/>
              <a:buChar char="●"/>
            </a:pPr>
            <a:r>
              <a:rPr lang="en-US"/>
              <a:t>Usually implemented via hardware atomic instructions</a:t>
            </a:r>
            <a:endParaRPr/>
          </a:p>
          <a:p>
            <a:pPr indent="-342865" lvl="0" marL="342865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Char char="●"/>
            </a:pPr>
            <a:r>
              <a:rPr lang="en-US"/>
              <a:t>But this solution requires </a:t>
            </a:r>
            <a:r>
              <a:rPr b="1" lang="en-US">
                <a:solidFill>
                  <a:srgbClr val="3366FF"/>
                </a:solidFill>
              </a:rPr>
              <a:t>busy waiting</a:t>
            </a:r>
            <a:endParaRPr/>
          </a:p>
          <a:p>
            <a:pPr indent="-342865" lvl="1" marL="742895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40"/>
              <a:buFont typeface="Arial"/>
              <a:buChar char="●"/>
            </a:pPr>
            <a:r>
              <a:rPr lang="en-US"/>
              <a:t>This lock therefore called a </a:t>
            </a:r>
            <a:r>
              <a:rPr b="1" lang="en-US">
                <a:solidFill>
                  <a:srgbClr val="3366FF"/>
                </a:solidFill>
              </a:rPr>
              <a:t>spinlock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/>
          <p:nvPr/>
        </p:nvSpPr>
        <p:spPr>
          <a:xfrm>
            <a:off x="1483513" y="4261438"/>
            <a:ext cx="1587600" cy="3777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1482763" y="3610488"/>
            <a:ext cx="1589100" cy="3795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Google Shape;186;p6"/>
          <p:cNvSpPr txBox="1"/>
          <p:nvPr>
            <p:ph idx="1" type="body"/>
          </p:nvPr>
        </p:nvSpPr>
        <p:spPr>
          <a:xfrm>
            <a:off x="954900" y="1163688"/>
            <a:ext cx="72342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0010" lvl="0" marL="0" rtl="0" algn="l"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acquire() {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while (!available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; /* busy wait */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available = false;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/>
          </a:p>
          <a:p>
            <a:pPr indent="-91440" lvl="0" marL="0" rtl="0" algn="l">
              <a:spcBef>
                <a:spcPts val="560"/>
              </a:spcBef>
              <a:spcAft>
                <a:spcPts val="0"/>
              </a:spcAft>
              <a:buSzPts val="1440"/>
              <a:buChar char="●"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release() {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available = true;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/>
          </a:p>
          <a:p>
            <a:pPr indent="-91440" lvl="0" marL="0" rtl="0" algn="l">
              <a:spcBef>
                <a:spcPts val="560"/>
              </a:spcBef>
              <a:spcAft>
                <a:spcPts val="0"/>
              </a:spcAft>
              <a:buSzPts val="1440"/>
              <a:buChar char="●"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do {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    acquire lock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critical section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i="1" lang="en-US" sz="1600">
                <a:latin typeface="Courier New"/>
                <a:ea typeface="Courier New"/>
                <a:cs typeface="Courier New"/>
                <a:sym typeface="Courier New"/>
              </a:rPr>
              <a:t>    release lock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remainder section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} while (true); </a:t>
            </a:r>
            <a:endParaRPr/>
          </a:p>
          <a:p>
            <a:pPr indent="0" lvl="0" marL="0" rtl="0" algn="l">
              <a:spcBef>
                <a:spcPts val="49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p6"/>
          <p:cNvSpPr txBox="1"/>
          <p:nvPr>
            <p:ph type="title"/>
          </p:nvPr>
        </p:nvSpPr>
        <p:spPr>
          <a:xfrm>
            <a:off x="457200" y="16192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acquire() and release()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e124ca94f_0_81"/>
          <p:cNvSpPr txBox="1"/>
          <p:nvPr>
            <p:ph type="title"/>
          </p:nvPr>
        </p:nvSpPr>
        <p:spPr>
          <a:xfrm>
            <a:off x="628650" y="365126"/>
            <a:ext cx="78867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Lab Practice: 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lab2.c extension (lab2_ex.c)</a:t>
            </a:r>
            <a:r>
              <a:rPr lang="en-US"/>
              <a:t> </a:t>
            </a:r>
            <a:endParaRPr/>
          </a:p>
        </p:txBody>
      </p:sp>
      <p:sp>
        <p:nvSpPr>
          <p:cNvPr id="193" name="Google Shape;193;g7e124ca94f_0_81"/>
          <p:cNvSpPr txBox="1"/>
          <p:nvPr>
            <p:ph idx="1" type="body"/>
          </p:nvPr>
        </p:nvSpPr>
        <p:spPr>
          <a:xfrm>
            <a:off x="363275" y="1295400"/>
            <a:ext cx="8515200" cy="5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 the ‘sum’ operation into the created thread, and make it as a critical section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printf("thread_arg = %d was created\t", arg);</a:t>
            </a:r>
            <a:endParaRPr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sum = 0; </a:t>
            </a:r>
            <a:endParaRPr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for(int i=0; i&lt;=arg; i++)</a:t>
            </a:r>
            <a:endParaRPr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sum += i;</a:t>
            </a:r>
            <a:endParaRPr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printf("sum = %d\n", sum);</a:t>
            </a:r>
            <a:endParaRPr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	//printf("and sleeping for 60 secs\n");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Expected Output after Mutual Exclusion: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jurn@ZBookG4:~/work/cs332/thread$ thread number = 10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thread_arg = 0 was created    sum = 0   //(must be atomic operation, and the results always MUST be corrent)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thread_arg = 1 was created    sum = 1   //(0+1)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thread_arg = 3 was created    sum = 6   //(0+1+2+3)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thread_arg = 2 was created    sum = 3   //(0+1+2)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thread_arg = 4 was created    sum = 10  ...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thread_arg = 5 was created    sum = 15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thread_arg = 6 was created    sum = 21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thread_arg = 7 was created    sum = 28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thread_arg = 9 was created    sum = 45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thread_arg = 8 was created    sum = 36</a:t>
            </a:r>
            <a:endParaRPr sz="1200"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e124ca94f_0_90"/>
          <p:cNvSpPr txBox="1"/>
          <p:nvPr>
            <p:ph type="title"/>
          </p:nvPr>
        </p:nvSpPr>
        <p:spPr>
          <a:xfrm>
            <a:off x="628650" y="365126"/>
            <a:ext cx="78867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details</a:t>
            </a:r>
            <a:endParaRPr/>
          </a:p>
        </p:txBody>
      </p:sp>
      <p:sp>
        <p:nvSpPr>
          <p:cNvPr id="199" name="Google Shape;199;g7e124ca94f_0_90"/>
          <p:cNvSpPr txBox="1"/>
          <p:nvPr>
            <p:ph idx="1" type="body"/>
          </p:nvPr>
        </p:nvSpPr>
        <p:spPr>
          <a:xfrm>
            <a:off x="628650" y="1281953"/>
            <a:ext cx="8515200" cy="5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#include &lt;pthread.h&gt;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pthread_spinlock_t slock;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pthread_spin_init( &amp;slock, 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// 2</a:t>
            </a:r>
            <a:r>
              <a:rPr baseline="30000" lang="en-US" sz="1800"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argument (int </a:t>
            </a:r>
            <a:r>
              <a:rPr i="1" lang="en-US" sz="1800">
                <a:latin typeface="Courier New"/>
                <a:ea typeface="Courier New"/>
                <a:cs typeface="Courier New"/>
                <a:sym typeface="Courier New"/>
              </a:rPr>
              <a:t>pshared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must have one of the two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PTHREAD_PROCESS_PRIVATE (0: Default)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	The spin lock is to be operated on only by threads in the same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	process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PTHREAD_PROCESS_SHARED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  	The spin lock may be operated on by any thread in any process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pthread_spin_lock( &amp;slock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pthread_spin_unlock( &amp;slock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2011-01-13T23:43:38Z</dcterms:created>
  <dc:creator>Lucent End User</dc:creator>
</cp:coreProperties>
</file>