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32" y="-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017" y="1905000"/>
            <a:ext cx="9251951" cy="1582271"/>
          </a:xfrm>
        </p:spPr>
        <p:txBody>
          <a:bodyPr anchor="b" anchorCtr="0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8018" y="3487271"/>
            <a:ext cx="9251948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76988" y="5715000"/>
            <a:ext cx="28448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A423BF71-38B7-8642-BFCE-EDAE9BD0CBAF}" type="datetimeFigureOut">
              <a:rPr lang="en-US" smtClean="0"/>
              <a:t>18/04/13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0212" y="5715000"/>
            <a:ext cx="38608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5715000"/>
            <a:ext cx="609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686767"/>
            <a:ext cx="9753600" cy="400705"/>
          </a:xfrm>
          <a:prstGeom prst="rect">
            <a:avLst/>
          </a:prstGeom>
        </p:spPr>
      </p:pic>
      <p:pic>
        <p:nvPicPr>
          <p:cNvPr id="10" name="Picture 9" descr="coverAccentTo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619136"/>
            <a:ext cx="9753600" cy="3913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6338777" y="673398"/>
            <a:ext cx="99060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6338777" y="5636584"/>
            <a:ext cx="99060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65559" y="5636584"/>
            <a:ext cx="99060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65559" y="673398"/>
            <a:ext cx="99060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914400"/>
            <a:ext cx="4572000" cy="137160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74828" y="914401"/>
            <a:ext cx="414528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2667001"/>
            <a:ext cx="4572000" cy="2895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18/04/13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 descr="caption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7600" y="2326342"/>
            <a:ext cx="4572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2336800" y="565897"/>
            <a:ext cx="990600" cy="361950"/>
          </a:xfrm>
          <a:prstGeom prst="rect">
            <a:avLst/>
          </a:prstGeom>
          <a:noFill/>
        </p:spPr>
      </p:pic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336800" y="4128247"/>
            <a:ext cx="99060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64600" y="4128247"/>
            <a:ext cx="99060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64600" y="565897"/>
            <a:ext cx="99060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4406153"/>
            <a:ext cx="877824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0" y="780826"/>
            <a:ext cx="6096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5446059"/>
            <a:ext cx="100584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18/04/13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4200" y="5204012"/>
            <a:ext cx="8483600" cy="247650"/>
          </a:xfrm>
          <a:prstGeom prst="rect">
            <a:avLst/>
          </a:prstGeom>
          <a:noFill/>
        </p:spPr>
      </p:pic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1324536" y="4128247"/>
            <a:ext cx="990600" cy="361950"/>
          </a:xfrm>
          <a:prstGeom prst="rect">
            <a:avLst/>
          </a:prstGeom>
          <a:noFill/>
        </p:spPr>
      </p:pic>
      <p:pic>
        <p:nvPicPr>
          <p:cNvPr id="4099" name="Picture 3" descr="scrollwork-Bot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76865" y="4128247"/>
            <a:ext cx="990600" cy="361950"/>
          </a:xfrm>
          <a:prstGeom prst="rect">
            <a:avLst/>
          </a:prstGeom>
          <a:noFill/>
        </p:spPr>
      </p:pic>
      <p:pic>
        <p:nvPicPr>
          <p:cNvPr id="12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324536" y="565897"/>
            <a:ext cx="990600" cy="361950"/>
          </a:xfrm>
          <a:prstGeom prst="rect">
            <a:avLst/>
          </a:prstGeom>
          <a:noFill/>
        </p:spPr>
      </p:pic>
      <p:pic>
        <p:nvPicPr>
          <p:cNvPr id="4098" name="Picture 2" descr="scrollwork-To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76865" y="565897"/>
            <a:ext cx="990600" cy="3619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4406153"/>
            <a:ext cx="8778240" cy="78441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0" y="780826"/>
            <a:ext cx="36576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5446059"/>
            <a:ext cx="10058400" cy="609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buSzPct val="10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18/04/13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146" name="Picture 2" descr="captionLongAcc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4200" y="5204012"/>
            <a:ext cx="8483600" cy="247650"/>
          </a:xfrm>
          <a:prstGeom prst="rect">
            <a:avLst/>
          </a:prstGeom>
          <a:noFill/>
        </p:spPr>
      </p:pic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6550212" y="780826"/>
            <a:ext cx="36576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751" y="1689847"/>
            <a:ext cx="10604500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084294"/>
            <a:ext cx="100584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18/04/13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922048"/>
            <a:ext cx="2235200" cy="4814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922048"/>
            <a:ext cx="75184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18/04/13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122" name="Picture 2" descr="vertical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34967" y="860612"/>
            <a:ext cx="329819" cy="493776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18/04/13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751" y="1689847"/>
            <a:ext cx="10604500" cy="304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Embo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0026" y="4038600"/>
            <a:ext cx="9251951" cy="1174376"/>
          </a:xfrm>
        </p:spPr>
        <p:txBody>
          <a:bodyPr anchor="b" anchorCtr="0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027" y="5212978"/>
            <a:ext cx="9251948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76988" y="6214969"/>
            <a:ext cx="28448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18/04/13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0212" y="6214969"/>
            <a:ext cx="38608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6214969"/>
            <a:ext cx="609600" cy="275478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verAccentBott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15802"/>
            <a:ext cx="9753600" cy="400705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584960" y="1004456"/>
            <a:ext cx="902208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016" y="1904999"/>
            <a:ext cx="9251952" cy="158227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016" y="3487271"/>
            <a:ext cx="9251947" cy="11430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18/04/13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SectionAccentTo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18488"/>
            <a:ext cx="9753600" cy="356382"/>
          </a:xfrm>
          <a:prstGeom prst="rect">
            <a:avLst/>
          </a:prstGeom>
          <a:noFill/>
        </p:spPr>
      </p:pic>
      <p:pic>
        <p:nvPicPr>
          <p:cNvPr id="1027" name="Picture 3" descr="SectionAccentBotto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690872"/>
            <a:ext cx="9753600" cy="35638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751" y="1689847"/>
            <a:ext cx="10604500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084293"/>
            <a:ext cx="4572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8141" y="2084293"/>
            <a:ext cx="4572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18/04/13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751" y="1689847"/>
            <a:ext cx="10604500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800" y="1839914"/>
            <a:ext cx="36576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600" y="2971800"/>
            <a:ext cx="4572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25341" y="1839914"/>
            <a:ext cx="3657600" cy="903287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8141" y="2971800"/>
            <a:ext cx="4572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18/04/13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3700" y="2686050"/>
            <a:ext cx="3479800" cy="133350"/>
          </a:xfrm>
          <a:prstGeom prst="rect">
            <a:avLst/>
          </a:prstGeom>
          <a:noFill/>
        </p:spPr>
      </p:pic>
      <p:pic>
        <p:nvPicPr>
          <p:cNvPr id="12" name="Picture 2" descr="comparisonRu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4241" y="2686050"/>
            <a:ext cx="3479800" cy="1333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ageAccent-F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751" y="1689847"/>
            <a:ext cx="10604500" cy="304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18/04/13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18/04/13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914400"/>
            <a:ext cx="4572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141" y="914401"/>
            <a:ext cx="4572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2667001"/>
            <a:ext cx="4572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18/04/13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074" name="Picture 2" descr="captionAc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7600" y="2326342"/>
            <a:ext cx="4572000" cy="2403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Edging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084294"/>
            <a:ext cx="9265920" cy="363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118412"/>
            <a:ext cx="28448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18/04/13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18412"/>
            <a:ext cx="38608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200" y="6118412"/>
            <a:ext cx="609600" cy="275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SzPct val="100000"/>
        <a:buFont typeface="Wingdings" pitchFamily="2" charset="2"/>
        <a:buChar char="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556099D-D248-4A43-B5CF-22FDC2960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695" y="5891424"/>
            <a:ext cx="9251948" cy="1143000"/>
          </a:xfrm>
        </p:spPr>
        <p:txBody>
          <a:bodyPr>
            <a:normAutofit/>
          </a:bodyPr>
          <a:lstStyle/>
          <a:p>
            <a:r>
              <a:rPr lang="en-ZA" sz="4000" dirty="0" smtClean="0">
                <a:solidFill>
                  <a:schemeClr val="accent1"/>
                </a:solidFill>
              </a:rPr>
              <a:t>By     </a:t>
            </a:r>
            <a:r>
              <a:rPr lang="en-ZA" sz="4000" dirty="0" smtClean="0">
                <a:solidFill>
                  <a:srgbClr val="008000"/>
                </a:solidFill>
              </a:rPr>
              <a:t>D</a:t>
            </a:r>
            <a:r>
              <a:rPr lang="en-ZA" sz="4000" dirty="0" smtClean="0">
                <a:solidFill>
                  <a:schemeClr val="accent1"/>
                </a:solidFill>
              </a:rPr>
              <a:t>i</a:t>
            </a:r>
            <a:r>
              <a:rPr lang="en-ZA" sz="4000" dirty="0" smtClean="0">
                <a:solidFill>
                  <a:srgbClr val="008000"/>
                </a:solidFill>
              </a:rPr>
              <a:t>G</a:t>
            </a:r>
            <a:r>
              <a:rPr lang="en-ZA" sz="4000" dirty="0" smtClean="0">
                <a:solidFill>
                  <a:schemeClr val="accent1"/>
                </a:solidFill>
              </a:rPr>
              <a:t>ital </a:t>
            </a:r>
            <a:r>
              <a:rPr lang="en-ZA" sz="4000" dirty="0" smtClean="0">
                <a:solidFill>
                  <a:srgbClr val="008000"/>
                </a:solidFill>
              </a:rPr>
              <a:t>B</a:t>
            </a:r>
            <a:r>
              <a:rPr lang="en-ZA" sz="4000" dirty="0" smtClean="0">
                <a:solidFill>
                  <a:schemeClr val="accent1"/>
                </a:solidFill>
              </a:rPr>
              <a:t>lack</a:t>
            </a:r>
            <a:r>
              <a:rPr lang="en-ZA" sz="4000" dirty="0" smtClean="0">
                <a:solidFill>
                  <a:srgbClr val="008000"/>
                </a:solidFill>
              </a:rPr>
              <a:t>S</a:t>
            </a:r>
            <a:r>
              <a:rPr lang="en-ZA" sz="4000" dirty="0" smtClean="0">
                <a:solidFill>
                  <a:schemeClr val="accent1"/>
                </a:solidFill>
              </a:rPr>
              <a:t>miths</a:t>
            </a:r>
            <a:endParaRPr lang="en-ZA" sz="4000" dirty="0">
              <a:solidFill>
                <a:schemeClr val="accent1"/>
              </a:solidFill>
            </a:endParaRPr>
          </a:p>
        </p:txBody>
      </p:sp>
      <p:pic>
        <p:nvPicPr>
          <p:cNvPr id="6" name="Picture 5" descr="Thutong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325" y="431515"/>
            <a:ext cx="12403425" cy="38219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57087" y="4323504"/>
            <a:ext cx="2319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600" cap="all" spc="200" dirty="0">
                <a:solidFill>
                  <a:srgbClr val="99CB38"/>
                </a:solidFill>
              </a:rPr>
              <a:t>-Entelect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4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86" y="0"/>
            <a:ext cx="6778814" cy="1142075"/>
          </a:xfrm>
        </p:spPr>
        <p:txBody>
          <a:bodyPr>
            <a:normAutofit/>
          </a:bodyPr>
          <a:lstStyle/>
          <a:p>
            <a:pPr algn="r"/>
            <a:r>
              <a:rPr lang="en-ZA" sz="4800" dirty="0" smtClean="0">
                <a:solidFill>
                  <a:srgbClr val="008000"/>
                </a:solidFill>
              </a:rPr>
              <a:t>Module </a:t>
            </a:r>
            <a:r>
              <a:rPr lang="en-ZA" sz="4800" dirty="0" smtClean="0"/>
              <a:t>Structure</a:t>
            </a:r>
            <a:endParaRPr lang="en-ZA" sz="4800" dirty="0"/>
          </a:p>
        </p:txBody>
      </p:sp>
      <p:sp>
        <p:nvSpPr>
          <p:cNvPr id="5" name="Rectangle 4"/>
          <p:cNvSpPr/>
          <p:nvPr/>
        </p:nvSpPr>
        <p:spPr>
          <a:xfrm>
            <a:off x="776837" y="1236942"/>
            <a:ext cx="8268519" cy="550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u="sng" baseline="30000" dirty="0" smtClean="0"/>
              <a:t>MODULES for SYSTEM</a:t>
            </a:r>
          </a:p>
          <a:p>
            <a:endParaRPr lang="en-US" sz="4800" b="1" u="sng" baseline="30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Academic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Advertising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err="1" smtClean="0"/>
              <a:t>DiscussionBoard</a:t>
            </a:r>
            <a:r>
              <a:rPr lang="en-US" sz="36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Notifications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err="1" smtClean="0"/>
              <a:t>SearchAndNavigation</a:t>
            </a:r>
            <a:r>
              <a:rPr lang="en-US" sz="36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err="1" smtClean="0"/>
              <a:t>UserProfiles</a:t>
            </a:r>
            <a:r>
              <a:rPr lang="en-US" sz="3600" dirty="0" smtClean="0"/>
              <a:t> </a:t>
            </a:r>
            <a:endParaRPr lang="en-US" sz="3600" dirty="0"/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Presentation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6" name="Picture 5" descr="Thutong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529009" cy="4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3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2996CA-82F0-4BB8-80A9-46568DAB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949" y="0"/>
            <a:ext cx="11127544" cy="826813"/>
          </a:xfr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r>
              <a:rPr lang="en-ZA" sz="4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</a:t>
            </a:r>
            <a:r>
              <a:rPr lang="en-ZA" sz="4800" cap="none" spc="0" dirty="0" err="1" smtClean="0">
                <a:ln w="0"/>
                <a:solidFill>
                  <a:srgbClr val="008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</a:t>
            </a:r>
            <a:r>
              <a:rPr lang="en-ZA" sz="4800" cap="none" spc="0" dirty="0" smtClean="0">
                <a:ln w="0"/>
                <a:solidFill>
                  <a:srgbClr val="008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ZA" sz="48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BlackSmiths</a:t>
            </a:r>
          </a:p>
        </p:txBody>
      </p:sp>
      <p:pic>
        <p:nvPicPr>
          <p:cNvPr id="7" name="Content Placeholder 6" descr="A group of people posing for the camera&#10;&#10;Description generated with very high confidence">
            <a:extLst>
              <a:ext uri="{FF2B5EF4-FFF2-40B4-BE49-F238E27FC236}">
                <a16:creationId xmlns="" xmlns:a16="http://schemas.microsoft.com/office/drawing/2014/main" id="{ACCA2D0C-5826-4B56-A29F-1D80A02FD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19185"/>
            <a:ext cx="12192000" cy="5847023"/>
          </a:xfr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3305D93-746D-4626-A463-63CCDD518469}"/>
              </a:ext>
            </a:extLst>
          </p:cNvPr>
          <p:cNvSpPr txBox="1"/>
          <p:nvPr/>
        </p:nvSpPr>
        <p:spPr>
          <a:xfrm>
            <a:off x="2489980" y="1917991"/>
            <a:ext cx="548641" cy="8268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3" name="Rectangle 2"/>
          <p:cNvSpPr/>
          <p:nvPr/>
        </p:nvSpPr>
        <p:spPr>
          <a:xfrm>
            <a:off x="2250829" y="1926321"/>
            <a:ext cx="379828" cy="1921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/>
          <p:cNvSpPr/>
          <p:nvPr/>
        </p:nvSpPr>
        <p:spPr>
          <a:xfrm rot="2684985">
            <a:off x="2264747" y="2101936"/>
            <a:ext cx="379828" cy="1565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/>
          <p:cNvSpPr/>
          <p:nvPr/>
        </p:nvSpPr>
        <p:spPr>
          <a:xfrm>
            <a:off x="5627075" y="2220040"/>
            <a:ext cx="182880" cy="4381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96391"/>
              </p:ext>
            </p:extLst>
          </p:nvPr>
        </p:nvGraphicFramePr>
        <p:xfrm>
          <a:off x="348341" y="4252685"/>
          <a:ext cx="10813145" cy="265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015"/>
                <a:gridCol w="1723833"/>
                <a:gridCol w="1638355"/>
                <a:gridCol w="1367670"/>
                <a:gridCol w="1638355"/>
                <a:gridCol w="1595615"/>
                <a:gridCol w="1866302"/>
              </a:tblGrid>
              <a:tr h="812801">
                <a:tc>
                  <a:txBody>
                    <a:bodyPr/>
                    <a:lstStyle/>
                    <a:p>
                      <a:r>
                        <a:rPr lang="en-ZA" dirty="0" smtClean="0"/>
                        <a:t>Team</a:t>
                      </a:r>
                      <a:r>
                        <a:rPr lang="en-ZA" baseline="0" dirty="0" smtClean="0"/>
                        <a:t> Member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Tlou</a:t>
                      </a:r>
                      <a:r>
                        <a:rPr lang="en-ZA" dirty="0" smtClean="0"/>
                        <a:t> </a:t>
                      </a:r>
                      <a:r>
                        <a:rPr lang="en-ZA" dirty="0" err="1" smtClean="0"/>
                        <a:t>Lebelo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Oluwatosin</a:t>
                      </a:r>
                      <a:r>
                        <a:rPr lang="en-ZA" dirty="0" smtClean="0"/>
                        <a:t> </a:t>
                      </a:r>
                      <a:r>
                        <a:rPr lang="en-ZA" dirty="0" err="1" smtClean="0"/>
                        <a:t>Botti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Fiwa</a:t>
                      </a:r>
                      <a:r>
                        <a:rPr lang="en-ZA" dirty="0" smtClean="0"/>
                        <a:t> </a:t>
                      </a:r>
                      <a:r>
                        <a:rPr lang="en-ZA" dirty="0" err="1" smtClean="0"/>
                        <a:t>Lekhuleni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Daniel Rocha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Lebogang</a:t>
                      </a:r>
                      <a:r>
                        <a:rPr lang="en-ZA" dirty="0" smtClean="0"/>
                        <a:t> </a:t>
                      </a:r>
                      <a:r>
                        <a:rPr lang="en-ZA" dirty="0" err="1" smtClean="0"/>
                        <a:t>Ntlatleng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Lesego</a:t>
                      </a:r>
                      <a:r>
                        <a:rPr lang="en-ZA" dirty="0" smtClean="0"/>
                        <a:t> </a:t>
                      </a:r>
                      <a:r>
                        <a:rPr lang="en-ZA" dirty="0" err="1" smtClean="0"/>
                        <a:t>Mabe</a:t>
                      </a:r>
                      <a:endParaRPr lang="en-ZA" dirty="0"/>
                    </a:p>
                  </a:txBody>
                  <a:tcPr/>
                </a:tc>
              </a:tr>
              <a:tr h="1198931">
                <a:tc>
                  <a:txBody>
                    <a:bodyPr/>
                    <a:lstStyle/>
                    <a:p>
                      <a:r>
                        <a:rPr lang="en-ZA" dirty="0" smtClean="0"/>
                        <a:t>Role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Backend</a:t>
                      </a:r>
                      <a:r>
                        <a:rPr lang="en-ZA" baseline="0" dirty="0" smtClean="0"/>
                        <a:t> webserver and controller</a:t>
                      </a:r>
                    </a:p>
                    <a:p>
                      <a:endParaRPr lang="en-ZA" baseline="0" dirty="0" smtClean="0"/>
                    </a:p>
                    <a:p>
                      <a:r>
                        <a:rPr lang="en-ZA" baseline="0" dirty="0" smtClean="0"/>
                        <a:t>BSc CS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Front-end and UI</a:t>
                      </a:r>
                    </a:p>
                    <a:p>
                      <a:endParaRPr lang="en-ZA" dirty="0" smtClean="0"/>
                    </a:p>
                    <a:p>
                      <a:endParaRPr lang="en-ZA" dirty="0" smtClean="0"/>
                    </a:p>
                    <a:p>
                      <a:r>
                        <a:rPr lang="en-ZA" dirty="0" smtClean="0"/>
                        <a:t>BSc IT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Group Leader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 smtClean="0"/>
                        <a:t>Backend</a:t>
                      </a:r>
                      <a:r>
                        <a:rPr lang="en-ZA" sz="1200" baseline="0" dirty="0" smtClean="0"/>
                        <a:t> webserver and controller</a:t>
                      </a:r>
                    </a:p>
                    <a:p>
                      <a:r>
                        <a:rPr lang="en-ZA" dirty="0" smtClean="0"/>
                        <a:t>BSc</a:t>
                      </a:r>
                      <a:r>
                        <a:rPr lang="en-ZA" baseline="0" dirty="0" smtClean="0"/>
                        <a:t> CS</a:t>
                      </a:r>
                      <a:endParaRPr lang="en-Z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Front-end and UI</a:t>
                      </a:r>
                    </a:p>
                    <a:p>
                      <a:endParaRPr lang="en-ZA" dirty="0" smtClean="0"/>
                    </a:p>
                    <a:p>
                      <a:endParaRPr lang="en-ZA" dirty="0" smtClean="0"/>
                    </a:p>
                    <a:p>
                      <a:r>
                        <a:rPr lang="en-ZA" dirty="0" smtClean="0"/>
                        <a:t>BSc</a:t>
                      </a:r>
                      <a:r>
                        <a:rPr lang="en-ZA" baseline="0" dirty="0" smtClean="0"/>
                        <a:t> IT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Database and Content </a:t>
                      </a:r>
                      <a:r>
                        <a:rPr lang="en-ZA" dirty="0" err="1" smtClean="0"/>
                        <a:t>Manangement</a:t>
                      </a:r>
                      <a:endParaRPr lang="en-ZA" dirty="0" smtClean="0"/>
                    </a:p>
                    <a:p>
                      <a:endParaRPr lang="en-ZA" dirty="0" smtClean="0"/>
                    </a:p>
                    <a:p>
                      <a:r>
                        <a:rPr lang="en-ZA" dirty="0" smtClean="0"/>
                        <a:t>BSc</a:t>
                      </a:r>
                      <a:r>
                        <a:rPr lang="en-ZA" baseline="0" dirty="0" smtClean="0"/>
                        <a:t> CS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Database and Content </a:t>
                      </a:r>
                      <a:r>
                        <a:rPr lang="en-ZA" dirty="0" err="1" smtClean="0"/>
                        <a:t>Manangement</a:t>
                      </a:r>
                      <a:endParaRPr lang="en-ZA" dirty="0" smtClean="0"/>
                    </a:p>
                    <a:p>
                      <a:r>
                        <a:rPr lang="en-ZA" dirty="0" smtClean="0"/>
                        <a:t> </a:t>
                      </a:r>
                    </a:p>
                    <a:p>
                      <a:r>
                        <a:rPr lang="en-ZA" dirty="0" smtClean="0"/>
                        <a:t>BSc</a:t>
                      </a:r>
                      <a:r>
                        <a:rPr lang="en-ZA" baseline="0" dirty="0" smtClean="0"/>
                        <a:t> CS</a:t>
                      </a:r>
                      <a:endParaRPr lang="en-ZA" dirty="0" smtClean="0"/>
                    </a:p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Thutong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0" y="0"/>
            <a:ext cx="4993942" cy="153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6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4156A3-42C8-407B-98A4-ADFC725E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474" y="0"/>
            <a:ext cx="10345284" cy="1049235"/>
          </a:xfrm>
        </p:spPr>
        <p:txBody>
          <a:bodyPr>
            <a:normAutofit/>
          </a:bodyPr>
          <a:lstStyle/>
          <a:p>
            <a:r>
              <a:rPr lang="en-ZA" sz="6000" dirty="0">
                <a:solidFill>
                  <a:schemeClr val="accent1"/>
                </a:solidFill>
              </a:rPr>
              <a:t>     </a:t>
            </a:r>
            <a:r>
              <a:rPr lang="en-ZA" sz="4800" dirty="0">
                <a:solidFill>
                  <a:schemeClr val="accent1"/>
                </a:solidFill>
              </a:rPr>
              <a:t> </a:t>
            </a:r>
            <a:r>
              <a:rPr lang="en-ZA" sz="4800" dirty="0" err="1" smtClean="0">
                <a:solidFill>
                  <a:srgbClr val="008000"/>
                </a:solidFill>
              </a:rPr>
              <a:t>Thutong</a:t>
            </a:r>
            <a:r>
              <a:rPr lang="en-ZA" sz="4800" dirty="0">
                <a:solidFill>
                  <a:srgbClr val="008000"/>
                </a:solidFill>
              </a:rPr>
              <a:t> </a:t>
            </a:r>
            <a:r>
              <a:rPr lang="en-ZA" sz="4800" dirty="0" smtClean="0"/>
              <a:t>Learning Centre</a:t>
            </a:r>
            <a:endParaRPr lang="en-ZA" sz="4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C2730A-6718-4EDF-8D10-16EC773B6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2095927"/>
            <a:ext cx="11385452" cy="4524739"/>
          </a:xfr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ZA" sz="2400" dirty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Create a mobile </a:t>
            </a:r>
            <a:r>
              <a:rPr lang="en-ZA" sz="2400" dirty="0" smtClean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friendly site.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Employ ease of use + maintain </a:t>
            </a:r>
            <a:r>
              <a:rPr lang="en-ZA" sz="2400" dirty="0" smtClean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learning system </a:t>
            </a:r>
            <a:r>
              <a:rPr lang="en-ZA" sz="2400" dirty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for all </a:t>
            </a:r>
            <a:r>
              <a:rPr lang="en-ZA" sz="2400" dirty="0" smtClean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learners.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2400" dirty="0" smtClean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Must follow </a:t>
            </a:r>
            <a:r>
              <a:rPr lang="en-ZA" sz="2400" dirty="0" smtClean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SA </a:t>
            </a:r>
            <a:r>
              <a:rPr lang="en-ZA" sz="2400" dirty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School Curriculum in order to improve </a:t>
            </a:r>
            <a:r>
              <a:rPr lang="en-ZA" sz="2400" dirty="0" smtClean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learners' subject </a:t>
            </a:r>
            <a:r>
              <a:rPr lang="en-ZA" sz="2400" dirty="0" smtClean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results:</a:t>
            </a:r>
          </a:p>
          <a:p>
            <a:pPr marL="845820" lvl="3" indent="-342900">
              <a:buFont typeface="+mj-lt"/>
              <a:buAutoNum type="arabicPeriod"/>
            </a:pPr>
            <a:r>
              <a:rPr lang="en-ZA" sz="1600" dirty="0" smtClean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Mathematics</a:t>
            </a:r>
          </a:p>
          <a:p>
            <a:pPr marL="845820" lvl="3" indent="-342900">
              <a:buFont typeface="+mj-lt"/>
              <a:buAutoNum type="arabicPeriod"/>
            </a:pPr>
            <a:r>
              <a:rPr lang="en-ZA" sz="1600" dirty="0" smtClean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Science </a:t>
            </a:r>
          </a:p>
          <a:p>
            <a:pPr marL="845820" lvl="3" indent="-342900">
              <a:buFont typeface="+mj-lt"/>
              <a:buAutoNum type="arabicPeriod"/>
            </a:pPr>
            <a:r>
              <a:rPr lang="en-ZA" sz="1600" dirty="0" smtClean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Other subjects</a:t>
            </a:r>
            <a:endParaRPr lang="en-ZA" sz="1600" dirty="0">
              <a:solidFill>
                <a:schemeClr val="accent2"/>
              </a:solidFill>
              <a:latin typeface="+mj-lt"/>
              <a:ea typeface="MS PGothic" panose="020B060007020508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ZA" sz="2400" dirty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E</a:t>
            </a:r>
            <a:r>
              <a:rPr lang="en-ZA" sz="2400" dirty="0" smtClean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nhance learner ICT </a:t>
            </a:r>
            <a:r>
              <a:rPr lang="en-ZA" sz="2400" dirty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skills, </a:t>
            </a:r>
            <a:r>
              <a:rPr lang="en-ZA" sz="2400" dirty="0" smtClean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by:</a:t>
            </a:r>
          </a:p>
          <a:p>
            <a:pPr marL="731520" lvl="3" indent="-228600">
              <a:buFont typeface="+mj-lt"/>
              <a:buAutoNum type="arabicPeriod"/>
            </a:pPr>
            <a:r>
              <a:rPr lang="en-ZA" sz="2400" dirty="0" smtClean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 Providing </a:t>
            </a:r>
            <a:r>
              <a:rPr lang="en-ZA" sz="2400" dirty="0" smtClean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a </a:t>
            </a:r>
            <a:r>
              <a:rPr lang="en-ZA" sz="2400" dirty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free and accessible </a:t>
            </a:r>
            <a:r>
              <a:rPr lang="en-ZA" sz="2400" dirty="0" smtClean="0">
                <a:solidFill>
                  <a:schemeClr val="accent2"/>
                </a:solidFill>
                <a:latin typeface="+mj-lt"/>
                <a:ea typeface="MS PGothic" panose="020B0600070205080204" pitchFamily="34" charset="-128"/>
              </a:rPr>
              <a:t>educational learning platform online.</a:t>
            </a:r>
            <a:endParaRPr lang="en-ZA" sz="2400" dirty="0">
              <a:solidFill>
                <a:schemeClr val="accent2"/>
              </a:solidFill>
              <a:latin typeface="+mj-lt"/>
              <a:ea typeface="MS PGothic" panose="020B060007020508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187" y="1585142"/>
            <a:ext cx="344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u="sng" dirty="0" smtClean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PROJECT </a:t>
            </a:r>
            <a:r>
              <a:rPr lang="en-ZA" u="sng" dirty="0" smtClean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DESCRIPTION</a:t>
            </a:r>
            <a:endParaRPr lang="en-ZA" u="sng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 descr="Thutong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00773" cy="8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416" y="0"/>
            <a:ext cx="5515584" cy="1142075"/>
          </a:xfrm>
        </p:spPr>
        <p:txBody>
          <a:bodyPr>
            <a:normAutofit/>
          </a:bodyPr>
          <a:lstStyle/>
          <a:p>
            <a:pPr algn="r"/>
            <a:r>
              <a:rPr lang="en-ZA" sz="4800" dirty="0" smtClean="0">
                <a:solidFill>
                  <a:srgbClr val="008000"/>
                </a:solidFill>
              </a:rPr>
              <a:t>Code </a:t>
            </a:r>
            <a:r>
              <a:rPr lang="en-ZA" sz="4800" dirty="0" smtClean="0"/>
              <a:t>quality</a:t>
            </a:r>
            <a:endParaRPr lang="en-Z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239" y="1750715"/>
            <a:ext cx="10592972" cy="5424755"/>
          </a:xfrm>
        </p:spPr>
        <p:txBody>
          <a:bodyPr>
            <a:noAutofit/>
          </a:bodyPr>
          <a:lstStyle/>
          <a:p>
            <a:r>
              <a:rPr lang="en-ZA" sz="2800" b="1" u="sng" dirty="0">
                <a:solidFill>
                  <a:schemeClr val="accent2"/>
                </a:solidFill>
              </a:rPr>
              <a:t>Clarity</a:t>
            </a:r>
            <a:r>
              <a:rPr lang="en-ZA" sz="2800" b="1" u="sng" dirty="0"/>
              <a:t>: </a:t>
            </a:r>
            <a:r>
              <a:rPr lang="en-ZA" sz="2800" b="1" u="sng" dirty="0" smtClean="0"/>
              <a:t>          Code </a:t>
            </a:r>
            <a:r>
              <a:rPr lang="en-ZA" sz="2800" b="1" u="sng" dirty="0"/>
              <a:t>is </a:t>
            </a:r>
            <a:r>
              <a:rPr lang="en-ZA" sz="2800" b="1" u="sng" dirty="0" smtClean="0"/>
              <a:t>clear, consistency, managable.</a:t>
            </a:r>
            <a:endParaRPr lang="en-ZA" sz="2800" b="1" u="sng" dirty="0" smtClean="0"/>
          </a:p>
          <a:p>
            <a:r>
              <a:rPr lang="en-ZA" sz="2800" b="1" u="sng" dirty="0" smtClean="0">
                <a:solidFill>
                  <a:schemeClr val="accent2"/>
                </a:solidFill>
              </a:rPr>
              <a:t>Maintainable</a:t>
            </a:r>
            <a:r>
              <a:rPr lang="en-ZA" sz="2800" b="1" u="sng" dirty="0">
                <a:solidFill>
                  <a:schemeClr val="accent2"/>
                </a:solidFill>
              </a:rPr>
              <a:t>: </a:t>
            </a:r>
            <a:r>
              <a:rPr lang="en-ZA" sz="2800" b="1" u="sng" dirty="0" smtClean="0"/>
              <a:t>Low </a:t>
            </a:r>
            <a:r>
              <a:rPr lang="en-ZA" sz="2800" b="1" u="sng" dirty="0"/>
              <a:t>coupling and high cohesion </a:t>
            </a:r>
            <a:r>
              <a:rPr lang="en-ZA" sz="2800" b="1" u="sng" dirty="0" smtClean="0"/>
              <a:t> -&gt;  modularised: </a:t>
            </a:r>
          </a:p>
          <a:p>
            <a:pPr lvl="2"/>
            <a:r>
              <a:rPr lang="en-ZA" sz="2800" b="1" dirty="0" smtClean="0"/>
              <a:t>Update</a:t>
            </a:r>
          </a:p>
          <a:p>
            <a:pPr lvl="2"/>
            <a:r>
              <a:rPr lang="en-ZA" sz="2800" b="1" dirty="0" smtClean="0"/>
              <a:t>Maintain </a:t>
            </a:r>
            <a:r>
              <a:rPr lang="en-ZA" sz="2800" b="1" dirty="0" smtClean="0"/>
              <a:t>functionally</a:t>
            </a:r>
          </a:p>
          <a:p>
            <a:r>
              <a:rPr lang="en-ZA" sz="2800" b="1" u="sng" dirty="0" smtClean="0">
                <a:solidFill>
                  <a:schemeClr val="accent2"/>
                </a:solidFill>
              </a:rPr>
              <a:t>Documented</a:t>
            </a:r>
            <a:r>
              <a:rPr lang="en-ZA" sz="2800" b="1" u="sng" dirty="0"/>
              <a:t>: </a:t>
            </a:r>
            <a:r>
              <a:rPr lang="en-ZA" sz="2800" b="1" u="sng" dirty="0" smtClean="0"/>
              <a:t>Uses a common </a:t>
            </a:r>
            <a:r>
              <a:rPr lang="en-ZA" sz="2800" b="1" u="sng" dirty="0"/>
              <a:t>structured </a:t>
            </a:r>
            <a:r>
              <a:rPr lang="en-ZA" sz="2800" b="1" u="sng" dirty="0" smtClean="0"/>
              <a:t>format:</a:t>
            </a:r>
          </a:p>
          <a:p>
            <a:pPr lvl="2"/>
            <a:r>
              <a:rPr lang="en-ZA" sz="2800" b="1" dirty="0"/>
              <a:t>D</a:t>
            </a:r>
            <a:r>
              <a:rPr lang="en-ZA" sz="2800" b="1" dirty="0" smtClean="0"/>
              <a:t>isplay </a:t>
            </a:r>
            <a:r>
              <a:rPr lang="en-ZA" sz="2800" b="1" dirty="0"/>
              <a:t>comments, functions and </a:t>
            </a:r>
            <a:r>
              <a:rPr lang="en-ZA" sz="2800" b="1" dirty="0" smtClean="0"/>
              <a:t>sections</a:t>
            </a:r>
          </a:p>
          <a:p>
            <a:pPr lvl="2"/>
            <a:r>
              <a:rPr lang="en-ZA" sz="2800" b="1" dirty="0" smtClean="0"/>
              <a:t>labelled </a:t>
            </a:r>
            <a:r>
              <a:rPr lang="en-ZA" sz="2800" b="1" dirty="0"/>
              <a:t>by comments or descriptive folder names for </a:t>
            </a:r>
            <a:r>
              <a:rPr lang="en-ZA" sz="2800" b="1" dirty="0" smtClean="0"/>
              <a:t>member modules.</a:t>
            </a:r>
            <a:endParaRPr lang="en-ZA" sz="2800" b="1" dirty="0" smtClean="0"/>
          </a:p>
        </p:txBody>
      </p:sp>
      <p:pic>
        <p:nvPicPr>
          <p:cNvPr id="4" name="Picture 3" descr="Thutong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529009" cy="4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6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416" y="0"/>
            <a:ext cx="5515584" cy="1142075"/>
          </a:xfrm>
        </p:spPr>
        <p:txBody>
          <a:bodyPr>
            <a:normAutofit/>
          </a:bodyPr>
          <a:lstStyle/>
          <a:p>
            <a:pPr algn="r"/>
            <a:r>
              <a:rPr lang="en-ZA" sz="4800" dirty="0" smtClean="0">
                <a:solidFill>
                  <a:srgbClr val="008000"/>
                </a:solidFill>
              </a:rPr>
              <a:t>Code </a:t>
            </a:r>
            <a:r>
              <a:rPr lang="en-ZA" sz="4800" dirty="0" smtClean="0"/>
              <a:t>quality</a:t>
            </a:r>
            <a:endParaRPr lang="en-Z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02" y="1047963"/>
            <a:ext cx="10592972" cy="542475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ZA" sz="2800" b="1" u="sng" dirty="0" smtClean="0">
                <a:solidFill>
                  <a:schemeClr val="accent2"/>
                </a:solidFill>
              </a:rPr>
              <a:t>Refactored</a:t>
            </a:r>
            <a:r>
              <a:rPr lang="en-ZA" sz="2800" b="1" u="sng" dirty="0">
                <a:solidFill>
                  <a:schemeClr val="accent2"/>
                </a:solidFill>
              </a:rPr>
              <a:t>: </a:t>
            </a:r>
            <a:r>
              <a:rPr lang="en-ZA" sz="2800" b="1" u="sng" dirty="0" smtClean="0">
                <a:solidFill>
                  <a:schemeClr val="accent2"/>
                </a:solidFill>
              </a:rPr>
              <a:t>    </a:t>
            </a:r>
            <a:r>
              <a:rPr lang="en-ZA" sz="2800" b="1" u="sng" dirty="0" smtClean="0"/>
              <a:t>Code </a:t>
            </a:r>
            <a:r>
              <a:rPr lang="en-ZA" sz="2800" b="1" u="sng" dirty="0"/>
              <a:t>formatting needs to be consistent and follow the language’s coding conventions</a:t>
            </a:r>
            <a:r>
              <a:rPr lang="en-ZA" sz="2800" b="1" u="sng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ZA" sz="2800" b="1" u="sng" dirty="0" smtClean="0">
                <a:solidFill>
                  <a:schemeClr val="accent2"/>
                </a:solidFill>
              </a:rPr>
              <a:t>Well-tested</a:t>
            </a:r>
            <a:r>
              <a:rPr lang="en-ZA" sz="2800" b="1" u="sng" dirty="0">
                <a:solidFill>
                  <a:schemeClr val="accent2"/>
                </a:solidFill>
              </a:rPr>
              <a:t>: </a:t>
            </a:r>
            <a:r>
              <a:rPr lang="en-ZA" sz="2800" b="1" u="sng" dirty="0" smtClean="0">
                <a:solidFill>
                  <a:schemeClr val="accent2"/>
                </a:solidFill>
              </a:rPr>
              <a:t>    </a:t>
            </a:r>
            <a:r>
              <a:rPr lang="en-ZA" sz="2800" b="1" u="sng" dirty="0" smtClean="0"/>
              <a:t>T</a:t>
            </a:r>
            <a:r>
              <a:rPr lang="en-ZA" sz="2800" b="1" u="sng" dirty="0" smtClean="0"/>
              <a:t>esting </a:t>
            </a:r>
            <a:r>
              <a:rPr lang="en-ZA" sz="2800" b="1" u="sng" dirty="0"/>
              <a:t>filters out critical </a:t>
            </a:r>
            <a:r>
              <a:rPr lang="en-ZA" sz="2800" b="1" u="sng" dirty="0" smtClean="0"/>
              <a:t>bugs. </a:t>
            </a:r>
          </a:p>
          <a:p>
            <a:pPr lvl="2">
              <a:lnSpc>
                <a:spcPct val="80000"/>
              </a:lnSpc>
            </a:pPr>
            <a:r>
              <a:rPr lang="en-ZA" sz="2800" b="1" dirty="0" smtClean="0"/>
              <a:t>Done </a:t>
            </a:r>
            <a:r>
              <a:rPr lang="en-ZA" sz="2800" b="1" dirty="0"/>
              <a:t>for all major use cases </a:t>
            </a:r>
            <a:endParaRPr lang="en-ZA" sz="2800" b="1" dirty="0" smtClean="0"/>
          </a:p>
          <a:p>
            <a:pPr lvl="2">
              <a:lnSpc>
                <a:spcPct val="80000"/>
              </a:lnSpc>
            </a:pPr>
            <a:r>
              <a:rPr lang="en-ZA" sz="2800" b="1" dirty="0"/>
              <a:t>A</a:t>
            </a:r>
            <a:r>
              <a:rPr lang="en-ZA" sz="2800" b="1" dirty="0" smtClean="0"/>
              <a:t>llow </a:t>
            </a:r>
            <a:r>
              <a:rPr lang="en-ZA" sz="2800" b="1" dirty="0"/>
              <a:t>for an easier level of use</a:t>
            </a:r>
            <a:r>
              <a:rPr lang="en-ZA" sz="2800" b="1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ZA" sz="2800" b="1" u="sng" dirty="0" smtClean="0">
                <a:solidFill>
                  <a:schemeClr val="accent2"/>
                </a:solidFill>
              </a:rPr>
              <a:t>Extensible</a:t>
            </a:r>
            <a:r>
              <a:rPr lang="en-ZA" sz="2800" b="1" u="sng" dirty="0"/>
              <a:t>: </a:t>
            </a:r>
            <a:r>
              <a:rPr lang="en-ZA" sz="2800" b="1" u="sng" dirty="0" smtClean="0"/>
              <a:t>     The </a:t>
            </a:r>
            <a:r>
              <a:rPr lang="en-ZA" sz="2800" b="1" u="sng" dirty="0"/>
              <a:t>code </a:t>
            </a:r>
            <a:r>
              <a:rPr lang="en-ZA" sz="2800" b="1" u="sng" dirty="0" smtClean="0"/>
              <a:t>allows for:</a:t>
            </a:r>
          </a:p>
          <a:p>
            <a:pPr lvl="2">
              <a:lnSpc>
                <a:spcPct val="80000"/>
              </a:lnSpc>
            </a:pPr>
            <a:r>
              <a:rPr lang="en-ZA" sz="2800" b="1" dirty="0" smtClean="0"/>
              <a:t>L</a:t>
            </a:r>
            <a:r>
              <a:rPr lang="en-ZA" sz="2800" b="1" dirty="0" smtClean="0"/>
              <a:t>imit code </a:t>
            </a:r>
            <a:r>
              <a:rPr lang="en-ZA" sz="2800" b="1" dirty="0"/>
              <a:t>repetitions </a:t>
            </a:r>
            <a:endParaRPr lang="en-ZA" sz="2800" b="1" dirty="0" smtClean="0"/>
          </a:p>
          <a:p>
            <a:pPr lvl="2">
              <a:lnSpc>
                <a:spcPct val="80000"/>
              </a:lnSpc>
            </a:pPr>
            <a:r>
              <a:rPr lang="en-ZA" sz="2800" b="1" dirty="0" smtClean="0"/>
              <a:t>Code </a:t>
            </a:r>
            <a:r>
              <a:rPr lang="en-ZA" sz="2800" b="1" dirty="0" smtClean="0"/>
              <a:t>re</a:t>
            </a:r>
            <a:r>
              <a:rPr lang="en-ZA" sz="2800" b="1" dirty="0"/>
              <a:t>-use</a:t>
            </a:r>
            <a:r>
              <a:rPr lang="en-ZA" sz="2800" b="1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ZA" sz="2800" b="1" u="sng" dirty="0" smtClean="0">
                <a:solidFill>
                  <a:schemeClr val="accent2"/>
                </a:solidFill>
              </a:rPr>
              <a:t>Efficiency</a:t>
            </a:r>
            <a:r>
              <a:rPr lang="en-ZA" sz="2800" b="1" u="sng" dirty="0">
                <a:solidFill>
                  <a:schemeClr val="accent2"/>
                </a:solidFill>
              </a:rPr>
              <a:t>: </a:t>
            </a:r>
            <a:r>
              <a:rPr lang="en-ZA" sz="2800" b="1" u="sng" dirty="0" smtClean="0">
                <a:solidFill>
                  <a:schemeClr val="accent2"/>
                </a:solidFill>
              </a:rPr>
              <a:t>     </a:t>
            </a:r>
            <a:r>
              <a:rPr lang="en-ZA" sz="2800" b="1" u="sng" dirty="0" smtClean="0"/>
              <a:t>High</a:t>
            </a:r>
            <a:r>
              <a:rPr lang="en-ZA" sz="2800" b="1" u="sng" dirty="0"/>
              <a:t>-quality </a:t>
            </a:r>
            <a:r>
              <a:rPr lang="en-ZA" sz="2800" b="1" u="sng" dirty="0" smtClean="0"/>
              <a:t>code:</a:t>
            </a:r>
          </a:p>
          <a:p>
            <a:pPr lvl="2">
              <a:lnSpc>
                <a:spcPct val="80000"/>
              </a:lnSpc>
            </a:pPr>
            <a:r>
              <a:rPr lang="en-ZA" sz="2800" b="1" dirty="0" smtClean="0"/>
              <a:t>Code </a:t>
            </a:r>
            <a:r>
              <a:rPr lang="en-ZA" sz="2800" b="1" dirty="0" smtClean="0"/>
              <a:t>re</a:t>
            </a:r>
            <a:r>
              <a:rPr lang="en-ZA" sz="2800" b="1" dirty="0"/>
              <a:t>-</a:t>
            </a:r>
            <a:r>
              <a:rPr lang="en-ZA" sz="2800" b="1" dirty="0" smtClean="0"/>
              <a:t>use </a:t>
            </a:r>
          </a:p>
          <a:p>
            <a:pPr lvl="2">
              <a:lnSpc>
                <a:spcPct val="80000"/>
              </a:lnSpc>
            </a:pPr>
            <a:r>
              <a:rPr lang="en-ZA" sz="2800" b="1" dirty="0" smtClean="0"/>
              <a:t>Import</a:t>
            </a:r>
            <a:r>
              <a:rPr lang="en-ZA" sz="2800" b="1" dirty="0" smtClean="0"/>
              <a:t>.</a:t>
            </a:r>
            <a:endParaRPr lang="en-ZA" sz="2800" b="1" dirty="0"/>
          </a:p>
        </p:txBody>
      </p:sp>
      <p:pic>
        <p:nvPicPr>
          <p:cNvPr id="5" name="Picture 4" descr="Thutong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529009" cy="4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1833" y="0"/>
            <a:ext cx="5515584" cy="1142075"/>
          </a:xfrm>
        </p:spPr>
        <p:txBody>
          <a:bodyPr>
            <a:normAutofit/>
          </a:bodyPr>
          <a:lstStyle/>
          <a:p>
            <a:pPr algn="r"/>
            <a:r>
              <a:rPr lang="en-ZA" sz="4800" dirty="0" smtClean="0">
                <a:solidFill>
                  <a:srgbClr val="008000"/>
                </a:solidFill>
              </a:rPr>
              <a:t>Github </a:t>
            </a:r>
            <a:r>
              <a:rPr lang="en-ZA" sz="4800" dirty="0" smtClean="0"/>
              <a:t>screenshots</a:t>
            </a:r>
            <a:endParaRPr lang="en-ZA" sz="4800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0" y="973989"/>
            <a:ext cx="11076804" cy="5301465"/>
          </a:xfrm>
          <a:prstGeom prst="rect">
            <a:avLst/>
          </a:prstGeom>
        </p:spPr>
      </p:pic>
      <p:pic>
        <p:nvPicPr>
          <p:cNvPr id="7" name="Picture 6" descr="Thutong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529009" cy="4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0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416" y="-147948"/>
            <a:ext cx="5515584" cy="1142075"/>
          </a:xfrm>
        </p:spPr>
        <p:txBody>
          <a:bodyPr>
            <a:normAutofit/>
          </a:bodyPr>
          <a:lstStyle/>
          <a:p>
            <a:pPr algn="r"/>
            <a:r>
              <a:rPr lang="en-ZA" sz="4800" dirty="0" smtClean="0">
                <a:solidFill>
                  <a:srgbClr val="008000"/>
                </a:solidFill>
              </a:rPr>
              <a:t>Github </a:t>
            </a:r>
            <a:r>
              <a:rPr lang="en-ZA" sz="4800" dirty="0" smtClean="0"/>
              <a:t>Files</a:t>
            </a:r>
            <a:endParaRPr lang="en-ZA" sz="4800" dirty="0"/>
          </a:p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5135"/>
            <a:ext cx="8853457" cy="6392866"/>
          </a:xfrm>
          <a:prstGeom prst="rect">
            <a:avLst/>
          </a:prstGeom>
        </p:spPr>
      </p:pic>
      <p:pic>
        <p:nvPicPr>
          <p:cNvPr id="7" name="Picture 6" descr="Thutong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529009" cy="4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9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1833" y="0"/>
            <a:ext cx="5515584" cy="1142075"/>
          </a:xfrm>
        </p:spPr>
        <p:txBody>
          <a:bodyPr>
            <a:normAutofit/>
          </a:bodyPr>
          <a:lstStyle/>
          <a:p>
            <a:pPr algn="r"/>
            <a:r>
              <a:rPr lang="en-ZA" sz="4800" dirty="0" smtClean="0">
                <a:solidFill>
                  <a:srgbClr val="008000"/>
                </a:solidFill>
              </a:rPr>
              <a:t>Deployment </a:t>
            </a:r>
            <a:r>
              <a:rPr lang="en-ZA" sz="4800" dirty="0" smtClean="0"/>
              <a:t>Diagram</a:t>
            </a:r>
            <a:endParaRPr lang="en-ZA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74908"/>
            <a:ext cx="13635911" cy="5888234"/>
          </a:xfrm>
          <a:prstGeom prst="rect">
            <a:avLst/>
          </a:prstGeom>
        </p:spPr>
      </p:pic>
      <p:pic>
        <p:nvPicPr>
          <p:cNvPr id="7" name="Picture 6" descr="Thutong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529009" cy="4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0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86" y="-147948"/>
            <a:ext cx="6778814" cy="1142075"/>
          </a:xfrm>
        </p:spPr>
        <p:txBody>
          <a:bodyPr>
            <a:normAutofit/>
          </a:bodyPr>
          <a:lstStyle/>
          <a:p>
            <a:pPr algn="r"/>
            <a:r>
              <a:rPr lang="en-ZA" sz="4800" dirty="0" smtClean="0">
                <a:solidFill>
                  <a:srgbClr val="008000"/>
                </a:solidFill>
              </a:rPr>
              <a:t>Technologies </a:t>
            </a:r>
            <a:r>
              <a:rPr lang="en-ZA" sz="4800" dirty="0"/>
              <a:t>U</a:t>
            </a:r>
            <a:r>
              <a:rPr lang="en-ZA" sz="4800" dirty="0" smtClean="0"/>
              <a:t>sed</a:t>
            </a:r>
            <a:endParaRPr lang="en-ZA" sz="4800" dirty="0"/>
          </a:p>
        </p:txBody>
      </p:sp>
      <p:sp>
        <p:nvSpPr>
          <p:cNvPr id="5" name="Rectangle 4"/>
          <p:cNvSpPr/>
          <p:nvPr/>
        </p:nvSpPr>
        <p:spPr>
          <a:xfrm>
            <a:off x="542552" y="1282215"/>
            <a:ext cx="8268519" cy="4852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u="sng" baseline="30000" dirty="0"/>
              <a:t>TECHNOLOGIES TO </a:t>
            </a:r>
            <a:r>
              <a:rPr lang="en-US" sz="4000" u="sng" baseline="30000" dirty="0" smtClean="0"/>
              <a:t>USE</a:t>
            </a:r>
          </a:p>
          <a:p>
            <a:endParaRPr lang="en-US" sz="4000" u="sng" baseline="30000" dirty="0" smtClean="0"/>
          </a:p>
          <a:p>
            <a:r>
              <a:rPr lang="en-US" baseline="30000" dirty="0" smtClean="0"/>
              <a:t>1.</a:t>
            </a:r>
            <a:r>
              <a:rPr lang="en-US" sz="3200" baseline="30000" dirty="0" smtClean="0"/>
              <a:t> Html + bootstrap (display UI)</a:t>
            </a:r>
          </a:p>
          <a:p>
            <a:r>
              <a:rPr lang="en-US" sz="3200" baseline="30000" dirty="0" smtClean="0"/>
              <a:t>2. </a:t>
            </a:r>
            <a:r>
              <a:rPr lang="en-US" sz="3200" baseline="30000" dirty="0" err="1"/>
              <a:t>Javascript</a:t>
            </a:r>
            <a:r>
              <a:rPr lang="en-US" sz="3200" baseline="30000" dirty="0"/>
              <a:t> + Ajax</a:t>
            </a:r>
          </a:p>
          <a:p>
            <a:r>
              <a:rPr lang="en-US" sz="3200" baseline="30000" dirty="0"/>
              <a:t>3. </a:t>
            </a:r>
            <a:r>
              <a:rPr lang="en-US" sz="3200" baseline="30000" dirty="0" err="1" smtClean="0"/>
              <a:t>Php</a:t>
            </a:r>
            <a:r>
              <a:rPr lang="en-US" sz="3200" baseline="30000" dirty="0" smtClean="0"/>
              <a:t> </a:t>
            </a:r>
            <a:r>
              <a:rPr lang="en-US" sz="3200" baseline="30000" dirty="0"/>
              <a:t>(interact with database)</a:t>
            </a:r>
          </a:p>
          <a:p>
            <a:r>
              <a:rPr lang="en-US" sz="3200" baseline="30000" dirty="0"/>
              <a:t>4. </a:t>
            </a:r>
            <a:r>
              <a:rPr lang="en-US" sz="3200" baseline="30000" dirty="0" smtClean="0"/>
              <a:t>Ftp </a:t>
            </a:r>
            <a:r>
              <a:rPr lang="en-US" sz="3200" baseline="30000" dirty="0"/>
              <a:t>(upload document)</a:t>
            </a:r>
          </a:p>
          <a:p>
            <a:r>
              <a:rPr lang="en-US" sz="3200" baseline="30000" dirty="0"/>
              <a:t>5. </a:t>
            </a:r>
            <a:r>
              <a:rPr lang="en-US" sz="3200" baseline="30000" dirty="0" err="1" smtClean="0"/>
              <a:t>Phpmyadmin</a:t>
            </a:r>
            <a:r>
              <a:rPr lang="en-US" sz="3200" baseline="30000" dirty="0" smtClean="0"/>
              <a:t> </a:t>
            </a:r>
            <a:r>
              <a:rPr lang="en-US" sz="3200" baseline="30000" dirty="0"/>
              <a:t>+ </a:t>
            </a:r>
            <a:r>
              <a:rPr lang="en-US" sz="3200" baseline="30000" dirty="0" err="1"/>
              <a:t>xamp</a:t>
            </a:r>
            <a:r>
              <a:rPr lang="en-US" sz="3200" baseline="30000" dirty="0"/>
              <a:t> (database software)</a:t>
            </a:r>
          </a:p>
          <a:p>
            <a:r>
              <a:rPr lang="en-US" sz="3200" baseline="30000" dirty="0"/>
              <a:t>6. </a:t>
            </a:r>
            <a:r>
              <a:rPr lang="en-US" sz="3200" baseline="30000" dirty="0" err="1"/>
              <a:t>Mysqli</a:t>
            </a:r>
            <a:r>
              <a:rPr lang="en-US" sz="3200" baseline="30000" dirty="0"/>
              <a:t> (connect to the database)</a:t>
            </a:r>
          </a:p>
          <a:p>
            <a:r>
              <a:rPr lang="en-US" sz="3200" baseline="30000" dirty="0"/>
              <a:t>7. </a:t>
            </a:r>
            <a:r>
              <a:rPr lang="en-US" sz="3200" baseline="30000" dirty="0" err="1"/>
              <a:t>Sql</a:t>
            </a:r>
            <a:r>
              <a:rPr lang="en-US" sz="3200" baseline="30000" dirty="0"/>
              <a:t> (database type)</a:t>
            </a:r>
          </a:p>
          <a:p>
            <a:r>
              <a:rPr lang="en-US" sz="3200" baseline="30000" dirty="0"/>
              <a:t>8. Ajax + </a:t>
            </a:r>
            <a:r>
              <a:rPr lang="en-US" sz="3200" baseline="30000" dirty="0" err="1"/>
              <a:t>google</a:t>
            </a:r>
            <a:r>
              <a:rPr lang="en-US" sz="3200" baseline="30000" dirty="0"/>
              <a:t> </a:t>
            </a:r>
            <a:r>
              <a:rPr lang="en-US" sz="3200" baseline="30000" dirty="0" err="1"/>
              <a:t>Addsense</a:t>
            </a:r>
            <a:r>
              <a:rPr lang="en-US" sz="3200" baseline="30000" dirty="0"/>
              <a:t> (adverts/show)</a:t>
            </a:r>
          </a:p>
          <a:p>
            <a:r>
              <a:rPr lang="en-US" sz="3200" baseline="30000" dirty="0"/>
              <a:t>9. HTTPS - </a:t>
            </a:r>
            <a:r>
              <a:rPr lang="en-US" sz="3200" baseline="30000" dirty="0" err="1"/>
              <a:t>secutity</a:t>
            </a:r>
            <a:endParaRPr lang="en-US" sz="3200" baseline="30000" dirty="0"/>
          </a:p>
          <a:p>
            <a:r>
              <a:rPr lang="en-US" sz="3200" baseline="30000" dirty="0"/>
              <a:t>10. </a:t>
            </a:r>
            <a:r>
              <a:rPr lang="en-US" sz="3200" baseline="30000" dirty="0" err="1"/>
              <a:t>Css</a:t>
            </a:r>
            <a:r>
              <a:rPr lang="en-US" sz="3200" baseline="30000" dirty="0"/>
              <a:t> and Bootstrap (Cross browser support, adds to modularity) 11. </a:t>
            </a:r>
            <a:r>
              <a:rPr lang="en-US" sz="3200" baseline="30000" dirty="0" err="1"/>
              <a:t>jQuery</a:t>
            </a:r>
            <a:endParaRPr lang="en-US" sz="3200" baseline="30000" dirty="0"/>
          </a:p>
          <a:p>
            <a:r>
              <a:rPr lang="en-US" sz="3200" baseline="30000" dirty="0"/>
              <a:t>-&gt; Designed with low coupling, high cohesion.</a:t>
            </a:r>
            <a:endParaRPr lang="en-US" sz="3200" dirty="0"/>
          </a:p>
        </p:txBody>
      </p:sp>
      <p:pic>
        <p:nvPicPr>
          <p:cNvPr id="6" name="Picture 5" descr="Thutong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529009" cy="4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7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rmal">
  <a:themeElements>
    <a:clrScheme name="Formal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Form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Formal.thmx</Template>
  <TotalTime>853</TotalTime>
  <Words>362</Words>
  <Application>Microsoft Macintosh PowerPoint</Application>
  <PresentationFormat>Custom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Formal</vt:lpstr>
      <vt:lpstr>PowerPoint Presentation</vt:lpstr>
      <vt:lpstr>      DiGital BlackSmiths</vt:lpstr>
      <vt:lpstr>      Thutong Learning Centre</vt:lpstr>
      <vt:lpstr>Code quality</vt:lpstr>
      <vt:lpstr>Code quality</vt:lpstr>
      <vt:lpstr>Github screenshots</vt:lpstr>
      <vt:lpstr>Github Files</vt:lpstr>
      <vt:lpstr>Deployment Diagram</vt:lpstr>
      <vt:lpstr>Technologies Used</vt:lpstr>
      <vt:lpstr>Module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Entelect - Thutong</dc:title>
  <dc:creator>marvin Meso</dc:creator>
  <cp:lastModifiedBy>Daniel Rocha</cp:lastModifiedBy>
  <cp:revision>49</cp:revision>
  <dcterms:created xsi:type="dcterms:W3CDTF">2018-03-15T12:20:22Z</dcterms:created>
  <dcterms:modified xsi:type="dcterms:W3CDTF">2018-04-13T15:28:15Z</dcterms:modified>
</cp:coreProperties>
</file>