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2" r:id="rId6"/>
    <p:sldId id="258"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3/15/2018</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3/15/2018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3/15/2018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3/15/2018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3/15/2018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3/15/2018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3/15/2018</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3/15/2018</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25">
          <a:fgClr>
            <a:srgbClr val="00B0F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5EB94-1E80-4970-88F3-7925E927475D}"/>
              </a:ext>
            </a:extLst>
          </p:cNvPr>
          <p:cNvSpPr>
            <a:spLocks noGrp="1"/>
          </p:cNvSpPr>
          <p:nvPr>
            <p:ph type="ctrTitle"/>
          </p:nvPr>
        </p:nvSpPr>
        <p:spPr>
          <a:xfrm>
            <a:off x="886265" y="1603717"/>
            <a:ext cx="10311618" cy="1740012"/>
          </a:xfr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a:bodyPr>
          <a:lstStyle/>
          <a:p>
            <a:r>
              <a:rPr lang="en-ZA" sz="8800" dirty="0">
                <a:solidFill>
                  <a:schemeClr val="accent1"/>
                </a:solidFill>
              </a:rPr>
              <a:t>  Entelect - Thutong </a:t>
            </a:r>
          </a:p>
        </p:txBody>
      </p:sp>
      <p:sp>
        <p:nvSpPr>
          <p:cNvPr id="3" name="Subtitle 2">
            <a:extLst>
              <a:ext uri="{FF2B5EF4-FFF2-40B4-BE49-F238E27FC236}">
                <a16:creationId xmlns:a16="http://schemas.microsoft.com/office/drawing/2014/main" id="{4556099D-D248-4A43-B5CF-22FDC296058F}"/>
              </a:ext>
            </a:extLst>
          </p:cNvPr>
          <p:cNvSpPr>
            <a:spLocks noGrp="1"/>
          </p:cNvSpPr>
          <p:nvPr>
            <p:ph type="subTitle" idx="1"/>
          </p:nvPr>
        </p:nvSpPr>
        <p:spPr/>
        <p:txBody>
          <a:bodyPr/>
          <a:lstStyle/>
          <a:p>
            <a:r>
              <a:rPr lang="en-ZA" dirty="0">
                <a:solidFill>
                  <a:schemeClr val="accent1"/>
                </a:solidFill>
              </a:rPr>
              <a:t>BY Digital blacksmiths</a:t>
            </a:r>
          </a:p>
        </p:txBody>
      </p:sp>
    </p:spTree>
    <p:extLst>
      <p:ext uri="{BB962C8B-B14F-4D97-AF65-F5344CB8AC3E}">
        <p14:creationId xmlns:p14="http://schemas.microsoft.com/office/powerpoint/2010/main" val="2582343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pattFill prst="pct25">
          <a:fgClr>
            <a:srgbClr val="00B0F0"/>
          </a:fgClr>
          <a:bgClr>
            <a:schemeClr val="bg1"/>
          </a:bgClr>
        </a:pattFill>
        <a:effectLst/>
      </p:bgPr>
    </p:bg>
    <p:spTree>
      <p:nvGrpSpPr>
        <p:cNvPr id="1" name=""/>
        <p:cNvGrpSpPr/>
        <p:nvPr/>
      </p:nvGrpSpPr>
      <p:grpSpPr>
        <a:xfrm>
          <a:off x="0" y="0"/>
          <a:ext cx="0" cy="0"/>
          <a:chOff x="0" y="0"/>
          <a:chExt cx="0" cy="0"/>
        </a:xfrm>
      </p:grpSpPr>
      <p:pic>
        <p:nvPicPr>
          <p:cNvPr id="7" name="Content Placeholder 6" descr="A group of people posing for the camera&#10;&#10;Description generated with very high confidence">
            <a:extLst>
              <a:ext uri="{FF2B5EF4-FFF2-40B4-BE49-F238E27FC236}">
                <a16:creationId xmlns:a16="http://schemas.microsoft.com/office/drawing/2014/main" id="{ACCA2D0C-5826-4B56-A29F-1D80A02FDE3C}"/>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0" y="0"/>
            <a:ext cx="12192000" cy="6858000"/>
          </a:xfrm>
        </p:spPr>
      </p:pic>
      <p:sp>
        <p:nvSpPr>
          <p:cNvPr id="2" name="Title 1">
            <a:extLst>
              <a:ext uri="{FF2B5EF4-FFF2-40B4-BE49-F238E27FC236}">
                <a16:creationId xmlns:a16="http://schemas.microsoft.com/office/drawing/2014/main" id="{0E2996CA-82F0-4BB8-80A9-46568DAB4CD6}"/>
              </a:ext>
            </a:extLst>
          </p:cNvPr>
          <p:cNvSpPr>
            <a:spLocks noGrp="1"/>
          </p:cNvSpPr>
          <p:nvPr>
            <p:ph type="title"/>
          </p:nvPr>
        </p:nvSpPr>
        <p:spPr>
          <a:xfrm>
            <a:off x="548640" y="239150"/>
            <a:ext cx="11127544" cy="826813"/>
          </a:xfr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a:bodyPr>
          <a:lstStyle/>
          <a:p>
            <a:r>
              <a:rPr lang="en-ZA" sz="4800" dirty="0">
                <a:solidFill>
                  <a:schemeClr val="accent1"/>
                </a:solidFill>
              </a:rPr>
              <a:t>        The Team: DiGital BlackSmiths</a:t>
            </a:r>
          </a:p>
        </p:txBody>
      </p:sp>
      <p:sp>
        <p:nvSpPr>
          <p:cNvPr id="9" name="TextBox 8">
            <a:extLst>
              <a:ext uri="{FF2B5EF4-FFF2-40B4-BE49-F238E27FC236}">
                <a16:creationId xmlns:a16="http://schemas.microsoft.com/office/drawing/2014/main" id="{4C512860-B89F-42C7-B0C8-CB9286455DB5}"/>
              </a:ext>
            </a:extLst>
          </p:cNvPr>
          <p:cNvSpPr txBox="1"/>
          <p:nvPr/>
        </p:nvSpPr>
        <p:spPr>
          <a:xfrm>
            <a:off x="1341120" y="4788795"/>
            <a:ext cx="1289539" cy="46166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ZA" sz="2400" dirty="0">
                <a:solidFill>
                  <a:schemeClr val="accent1"/>
                </a:solidFill>
              </a:rPr>
              <a:t>    Tlou</a:t>
            </a:r>
          </a:p>
        </p:txBody>
      </p:sp>
      <p:sp>
        <p:nvSpPr>
          <p:cNvPr id="11" name="TextBox 10">
            <a:extLst>
              <a:ext uri="{FF2B5EF4-FFF2-40B4-BE49-F238E27FC236}">
                <a16:creationId xmlns:a16="http://schemas.microsoft.com/office/drawing/2014/main" id="{ACB9DD83-605E-4EDB-81B5-83F13EEB69B5}"/>
              </a:ext>
            </a:extLst>
          </p:cNvPr>
          <p:cNvSpPr txBox="1"/>
          <p:nvPr/>
        </p:nvSpPr>
        <p:spPr>
          <a:xfrm>
            <a:off x="2630659" y="4788794"/>
            <a:ext cx="1969476" cy="46166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ZA" sz="2400" dirty="0">
                <a:solidFill>
                  <a:schemeClr val="accent1"/>
                </a:solidFill>
              </a:rPr>
              <a:t>  Oluwatosin</a:t>
            </a:r>
            <a:r>
              <a:rPr lang="en-ZA" dirty="0"/>
              <a:t> </a:t>
            </a:r>
          </a:p>
        </p:txBody>
      </p:sp>
      <p:sp>
        <p:nvSpPr>
          <p:cNvPr id="12" name="TextBox 11">
            <a:extLst>
              <a:ext uri="{FF2B5EF4-FFF2-40B4-BE49-F238E27FC236}">
                <a16:creationId xmlns:a16="http://schemas.microsoft.com/office/drawing/2014/main" id="{DE5F94B8-1E01-4A07-9322-6121D0D24A3A}"/>
              </a:ext>
            </a:extLst>
          </p:cNvPr>
          <p:cNvSpPr txBox="1"/>
          <p:nvPr/>
        </p:nvSpPr>
        <p:spPr>
          <a:xfrm>
            <a:off x="4600135" y="4788794"/>
            <a:ext cx="1364567"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ZA" sz="2400" dirty="0">
                <a:solidFill>
                  <a:schemeClr val="accent1"/>
                </a:solidFill>
              </a:rPr>
              <a:t>    Fiwa</a:t>
            </a:r>
          </a:p>
        </p:txBody>
      </p:sp>
      <p:sp>
        <p:nvSpPr>
          <p:cNvPr id="14" name="TextBox 13">
            <a:extLst>
              <a:ext uri="{FF2B5EF4-FFF2-40B4-BE49-F238E27FC236}">
                <a16:creationId xmlns:a16="http://schemas.microsoft.com/office/drawing/2014/main" id="{EB3599CA-95F7-41A6-BBC7-8BD8F626D798}"/>
              </a:ext>
            </a:extLst>
          </p:cNvPr>
          <p:cNvSpPr txBox="1"/>
          <p:nvPr/>
        </p:nvSpPr>
        <p:spPr>
          <a:xfrm>
            <a:off x="5964702" y="4788794"/>
            <a:ext cx="160371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ZA" sz="2400" dirty="0">
                <a:solidFill>
                  <a:schemeClr val="accent1"/>
                </a:solidFill>
              </a:rPr>
              <a:t>    Daniel</a:t>
            </a:r>
          </a:p>
        </p:txBody>
      </p:sp>
      <p:sp>
        <p:nvSpPr>
          <p:cNvPr id="16" name="TextBox 15">
            <a:extLst>
              <a:ext uri="{FF2B5EF4-FFF2-40B4-BE49-F238E27FC236}">
                <a16:creationId xmlns:a16="http://schemas.microsoft.com/office/drawing/2014/main" id="{8E21DF79-8CEC-4BFC-A7A1-633618068719}"/>
              </a:ext>
            </a:extLst>
          </p:cNvPr>
          <p:cNvSpPr txBox="1"/>
          <p:nvPr/>
        </p:nvSpPr>
        <p:spPr>
          <a:xfrm>
            <a:off x="7568418" y="4788794"/>
            <a:ext cx="1730327"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ZA" sz="2400" dirty="0">
                <a:solidFill>
                  <a:schemeClr val="accent1"/>
                </a:solidFill>
              </a:rPr>
              <a:t> Lebogang</a:t>
            </a:r>
          </a:p>
        </p:txBody>
      </p:sp>
      <p:sp>
        <p:nvSpPr>
          <p:cNvPr id="18" name="TextBox 17">
            <a:extLst>
              <a:ext uri="{FF2B5EF4-FFF2-40B4-BE49-F238E27FC236}">
                <a16:creationId xmlns:a16="http://schemas.microsoft.com/office/drawing/2014/main" id="{372C5652-F811-4F21-B297-D73744654115}"/>
              </a:ext>
            </a:extLst>
          </p:cNvPr>
          <p:cNvSpPr txBox="1"/>
          <p:nvPr/>
        </p:nvSpPr>
        <p:spPr>
          <a:xfrm>
            <a:off x="9298745" y="4788794"/>
            <a:ext cx="1603716" cy="461665"/>
          </a:xfrm>
          <a:prstGeom prst="rect">
            <a:avLst/>
          </a:prstGeom>
          <a:gradFill>
            <a:gsLst>
              <a:gs pos="0">
                <a:schemeClr val="accent1">
                  <a:tint val="54000"/>
                  <a:alpha val="100000"/>
                  <a:satMod val="105000"/>
                  <a:lumMod val="110000"/>
                </a:schemeClr>
              </a:gs>
              <a:gs pos="100000">
                <a:schemeClr val="accent1">
                  <a:tint val="78000"/>
                  <a:alpha val="92000"/>
                  <a:satMod val="109000"/>
                  <a:lumMod val="100000"/>
                </a:schemeClr>
              </a:gs>
            </a:gsLst>
          </a:gra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ZA" sz="2400" dirty="0">
                <a:solidFill>
                  <a:schemeClr val="accent1"/>
                </a:solidFill>
              </a:rPr>
              <a:t>Lesego</a:t>
            </a:r>
          </a:p>
        </p:txBody>
      </p:sp>
      <p:sp>
        <p:nvSpPr>
          <p:cNvPr id="20" name="TextBox 19">
            <a:extLst>
              <a:ext uri="{FF2B5EF4-FFF2-40B4-BE49-F238E27FC236}">
                <a16:creationId xmlns:a16="http://schemas.microsoft.com/office/drawing/2014/main" id="{48551026-8E3A-4208-AD77-BB40430495FF}"/>
              </a:ext>
            </a:extLst>
          </p:cNvPr>
          <p:cNvSpPr txBox="1"/>
          <p:nvPr/>
        </p:nvSpPr>
        <p:spPr>
          <a:xfrm>
            <a:off x="1341120" y="5250459"/>
            <a:ext cx="9561341" cy="923330"/>
          </a:xfrm>
          <a:prstGeom prst="rect">
            <a:avLst/>
          </a:prstGeom>
          <a:gradFill>
            <a:gsLst>
              <a:gs pos="0">
                <a:schemeClr val="accent1">
                  <a:tint val="54000"/>
                  <a:alpha val="100000"/>
                  <a:satMod val="105000"/>
                  <a:lumMod val="110000"/>
                </a:schemeClr>
              </a:gs>
              <a:gs pos="100000">
                <a:schemeClr val="accent1">
                  <a:tint val="78000"/>
                  <a:alpha val="92000"/>
                  <a:satMod val="109000"/>
                  <a:lumMod val="100000"/>
                </a:schemeClr>
              </a:gs>
            </a:gsLst>
          </a:gra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ZA" dirty="0">
                <a:solidFill>
                  <a:schemeClr val="accent1"/>
                </a:solidFill>
              </a:rPr>
              <a:t>As a team we are dedicated in striving to archive the most out of the Software Engineering project both as a learning tool leap into industry level project and also forecast our academic knowledge and skills acquired through our undergraduate academic career.  </a:t>
            </a:r>
          </a:p>
        </p:txBody>
      </p:sp>
      <p:sp>
        <p:nvSpPr>
          <p:cNvPr id="22" name="TextBox 21">
            <a:extLst>
              <a:ext uri="{FF2B5EF4-FFF2-40B4-BE49-F238E27FC236}">
                <a16:creationId xmlns:a16="http://schemas.microsoft.com/office/drawing/2014/main" id="{43305D93-746D-4626-A463-63CCDD518469}"/>
              </a:ext>
            </a:extLst>
          </p:cNvPr>
          <p:cNvSpPr txBox="1"/>
          <p:nvPr/>
        </p:nvSpPr>
        <p:spPr>
          <a:xfrm>
            <a:off x="2504048" y="1889506"/>
            <a:ext cx="548641" cy="826813"/>
          </a:xfrm>
          <a:prstGeom prst="rect">
            <a:avLst/>
          </a:prstGeom>
          <a:pattFill prst="pct25">
            <a:fgClr>
              <a:srgbClr val="00B0F0"/>
            </a:fgClr>
            <a:bgClr>
              <a:schemeClr val="bg1"/>
            </a:bgClr>
          </a:pattFill>
        </p:spPr>
        <p:txBody>
          <a:bodyPr wrap="square" rtlCol="0">
            <a:spAutoFit/>
          </a:bodyPr>
          <a:lstStyle/>
          <a:p>
            <a:endParaRPr lang="en-ZA" dirty="0"/>
          </a:p>
        </p:txBody>
      </p:sp>
    </p:spTree>
    <p:extLst>
      <p:ext uri="{BB962C8B-B14F-4D97-AF65-F5344CB8AC3E}">
        <p14:creationId xmlns:p14="http://schemas.microsoft.com/office/powerpoint/2010/main" val="1732768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pct25">
          <a:fgClr>
            <a:srgbClr val="00B0F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156A3-42C8-407B-98A4-ADFC725E4CA3}"/>
              </a:ext>
            </a:extLst>
          </p:cNvPr>
          <p:cNvSpPr>
            <a:spLocks noGrp="1"/>
          </p:cNvSpPr>
          <p:nvPr>
            <p:ph type="title"/>
          </p:nvPr>
        </p:nvSpPr>
        <p:spPr>
          <a:xfrm>
            <a:off x="1997613" y="466895"/>
            <a:ext cx="8496886" cy="1049235"/>
          </a:xfrm>
        </p:spPr>
        <p:txBody>
          <a:bodyPr>
            <a:normAutofit/>
          </a:bodyPr>
          <a:lstStyle/>
          <a:p>
            <a:r>
              <a:rPr lang="en-ZA" sz="6000" dirty="0">
                <a:solidFill>
                  <a:schemeClr val="accent1"/>
                </a:solidFill>
              </a:rPr>
              <a:t>      Thutong Project</a:t>
            </a:r>
          </a:p>
        </p:txBody>
      </p:sp>
      <p:sp>
        <p:nvSpPr>
          <p:cNvPr id="3" name="Content Placeholder 2">
            <a:extLst>
              <a:ext uri="{FF2B5EF4-FFF2-40B4-BE49-F238E27FC236}">
                <a16:creationId xmlns:a16="http://schemas.microsoft.com/office/drawing/2014/main" id="{6EC2730A-6718-4EDF-8D10-16EC773B62AB}"/>
              </a:ext>
            </a:extLst>
          </p:cNvPr>
          <p:cNvSpPr>
            <a:spLocks noGrp="1"/>
          </p:cNvSpPr>
          <p:nvPr>
            <p:ph idx="1"/>
          </p:nvPr>
        </p:nvSpPr>
        <p:spPr>
          <a:xfrm>
            <a:off x="454855" y="2039816"/>
            <a:ext cx="11282290" cy="4234376"/>
          </a:xfrm>
        </p:spPr>
        <p:style>
          <a:lnRef idx="1">
            <a:schemeClr val="accent1"/>
          </a:lnRef>
          <a:fillRef idx="2">
            <a:schemeClr val="accent1"/>
          </a:fillRef>
          <a:effectRef idx="1">
            <a:schemeClr val="accent1"/>
          </a:effectRef>
          <a:fontRef idx="minor">
            <a:schemeClr val="dk1"/>
          </a:fontRef>
        </p:style>
        <p:txBody>
          <a:bodyPr/>
          <a:lstStyle/>
          <a:p>
            <a:r>
              <a:rPr lang="en-US" dirty="0">
                <a:solidFill>
                  <a:schemeClr val="accent1"/>
                </a:solidFill>
              </a:rPr>
              <a:t>The Project is a response to the problem that Thutong Site Learning Centre was formed to make a meaningful difference to South Africa’s education rank by developing and producing remarkable educational results through ICT initiatives.</a:t>
            </a:r>
          </a:p>
          <a:p>
            <a:endParaRPr lang="en-US" dirty="0"/>
          </a:p>
          <a:p>
            <a:r>
              <a:rPr lang="en-US" b="1" dirty="0">
                <a:solidFill>
                  <a:schemeClr val="accent1"/>
                </a:solidFill>
              </a:rPr>
              <a:t>Project Description:</a:t>
            </a:r>
          </a:p>
          <a:p>
            <a:pPr lvl="1"/>
            <a:r>
              <a:rPr lang="en-US" sz="2000" dirty="0">
                <a:solidFill>
                  <a:schemeClr val="accent1"/>
                </a:solidFill>
              </a:rPr>
              <a:t>Create a mobile friendly and easily maintainable website for all learners that follow the SA School Curriculum in order to improve learners’ subject results and ICT skills, by providing free and accessible educational information via technological devices.</a:t>
            </a:r>
          </a:p>
          <a:p>
            <a:endParaRPr lang="en-ZA" dirty="0"/>
          </a:p>
        </p:txBody>
      </p:sp>
    </p:spTree>
    <p:extLst>
      <p:ext uri="{BB962C8B-B14F-4D97-AF65-F5344CB8AC3E}">
        <p14:creationId xmlns:p14="http://schemas.microsoft.com/office/powerpoint/2010/main" val="102980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pattFill prst="pct25">
          <a:fgClr>
            <a:srgbClr val="00B0F0"/>
          </a:fgClr>
          <a:bgClr>
            <a:schemeClr val="bg1"/>
          </a:bgClr>
        </a:pattFill>
        <a:effectLst/>
      </p:bgPr>
    </p:bg>
    <p:spTree>
      <p:nvGrpSpPr>
        <p:cNvPr id="1" name=""/>
        <p:cNvGrpSpPr/>
        <p:nvPr/>
      </p:nvGrpSpPr>
      <p:grpSpPr>
        <a:xfrm>
          <a:off x="0" y="0"/>
          <a:ext cx="0" cy="0"/>
          <a:chOff x="0" y="0"/>
          <a:chExt cx="0" cy="0"/>
        </a:xfrm>
      </p:grpSpPr>
      <p:pic>
        <p:nvPicPr>
          <p:cNvPr id="5" name="Content Placeholder 4" descr="A close up of text on a white background&#10;&#10;Description generated with very high confidence">
            <a:extLst>
              <a:ext uri="{FF2B5EF4-FFF2-40B4-BE49-F238E27FC236}">
                <a16:creationId xmlns:a16="http://schemas.microsoft.com/office/drawing/2014/main" id="{21F4179B-636F-4EF9-89E2-6580F5EA95FB}"/>
              </a:ext>
            </a:extLst>
          </p:cNvPr>
          <p:cNvPicPr>
            <a:picLocks noGrp="1" noChangeAspect="1"/>
          </p:cNvPicPr>
          <p:nvPr>
            <p:ph idx="1"/>
          </p:nvPr>
        </p:nvPicPr>
        <p:blipFill>
          <a:blip r:embed="rId2">
            <a:duotone>
              <a:prstClr val="black"/>
              <a:schemeClr val="accent6">
                <a:tint val="45000"/>
                <a:satMod val="400000"/>
              </a:schemeClr>
            </a:duotone>
          </a:blip>
          <a:stretch>
            <a:fillRect/>
          </a:stretch>
        </p:blipFill>
        <p:spPr>
          <a:xfrm>
            <a:off x="0" y="3338"/>
            <a:ext cx="12192000" cy="6854662"/>
          </a:xfrm>
          <a:pattFill prst="pct25">
            <a:fgClr>
              <a:srgbClr val="00B0F0"/>
            </a:fgClr>
            <a:bgClr>
              <a:schemeClr val="bg1"/>
            </a:bgClr>
          </a:pattFill>
        </p:spPr>
      </p:pic>
      <p:sp>
        <p:nvSpPr>
          <p:cNvPr id="2" name="Title 1">
            <a:extLst>
              <a:ext uri="{FF2B5EF4-FFF2-40B4-BE49-F238E27FC236}">
                <a16:creationId xmlns:a16="http://schemas.microsoft.com/office/drawing/2014/main" id="{0219C275-9A73-4FE3-B371-8D08B9E3F7B6}"/>
              </a:ext>
            </a:extLst>
          </p:cNvPr>
          <p:cNvSpPr>
            <a:spLocks noGrp="1"/>
          </p:cNvSpPr>
          <p:nvPr>
            <p:ph type="title"/>
          </p:nvPr>
        </p:nvSpPr>
        <p:spPr>
          <a:xfrm>
            <a:off x="576775" y="225083"/>
            <a:ext cx="2700997" cy="1417656"/>
          </a:xfrm>
        </p:spPr>
        <p:style>
          <a:lnRef idx="1">
            <a:schemeClr val="accent1"/>
          </a:lnRef>
          <a:fillRef idx="2">
            <a:schemeClr val="accent1"/>
          </a:fillRef>
          <a:effectRef idx="1">
            <a:schemeClr val="accent1"/>
          </a:effectRef>
          <a:fontRef idx="minor">
            <a:schemeClr val="dk1"/>
          </a:fontRef>
        </p:style>
        <p:txBody>
          <a:bodyPr>
            <a:noAutofit/>
          </a:bodyPr>
          <a:lstStyle/>
          <a:p>
            <a:r>
              <a:rPr lang="en-ZA" sz="4800" dirty="0">
                <a:solidFill>
                  <a:schemeClr val="accent1"/>
                </a:solidFill>
              </a:rPr>
              <a:t>Domain Model</a:t>
            </a:r>
          </a:p>
        </p:txBody>
      </p:sp>
    </p:spTree>
    <p:extLst>
      <p:ext uri="{BB962C8B-B14F-4D97-AF65-F5344CB8AC3E}">
        <p14:creationId xmlns:p14="http://schemas.microsoft.com/office/powerpoint/2010/main" val="3651693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pattFill prst="pct25">
          <a:fgClr>
            <a:srgbClr val="00B0F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17023-C9EA-4961-81B4-231F0089BF2F}"/>
              </a:ext>
            </a:extLst>
          </p:cNvPr>
          <p:cNvSpPr>
            <a:spLocks noGrp="1"/>
          </p:cNvSpPr>
          <p:nvPr>
            <p:ph type="title"/>
          </p:nvPr>
        </p:nvSpPr>
        <p:spPr>
          <a:xfrm>
            <a:off x="267286" y="225083"/>
            <a:ext cx="10787568" cy="1055077"/>
          </a:xfrm>
        </p:spPr>
        <p:txBody>
          <a:bodyPr>
            <a:noAutofit/>
          </a:bodyPr>
          <a:lstStyle/>
          <a:p>
            <a:r>
              <a:rPr lang="en-US" sz="5400" dirty="0">
                <a:solidFill>
                  <a:schemeClr val="accent1"/>
                </a:solidFill>
              </a:rPr>
              <a:t>Requirements and Design outline</a:t>
            </a:r>
            <a:endParaRPr lang="en-ZA" sz="5400" dirty="0">
              <a:solidFill>
                <a:schemeClr val="accent1"/>
              </a:solidFill>
            </a:endParaRPr>
          </a:p>
        </p:txBody>
      </p:sp>
      <p:sp>
        <p:nvSpPr>
          <p:cNvPr id="6" name="TextBox 5">
            <a:extLst>
              <a:ext uri="{FF2B5EF4-FFF2-40B4-BE49-F238E27FC236}">
                <a16:creationId xmlns:a16="http://schemas.microsoft.com/office/drawing/2014/main" id="{B5D05228-462A-4251-9FC0-7594C8815003}"/>
              </a:ext>
            </a:extLst>
          </p:cNvPr>
          <p:cNvSpPr txBox="1"/>
          <p:nvPr/>
        </p:nvSpPr>
        <p:spPr>
          <a:xfrm>
            <a:off x="267286" y="1452640"/>
            <a:ext cx="3390314" cy="409342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ZA" sz="2400" b="1" dirty="0">
                <a:solidFill>
                  <a:schemeClr val="accent1"/>
                </a:solidFill>
              </a:rPr>
              <a:t>Functional Requirements</a:t>
            </a:r>
          </a:p>
          <a:p>
            <a:endParaRPr lang="en-ZA" sz="2400" dirty="0"/>
          </a:p>
          <a:p>
            <a:pPr marL="342900" indent="-342900">
              <a:buFont typeface="Arial" panose="020B0604020202020204" pitchFamily="34" charset="0"/>
              <a:buChar char="•"/>
            </a:pPr>
            <a:r>
              <a:rPr lang="da-DK" sz="2000" dirty="0"/>
              <a:t>Login, signup</a:t>
            </a:r>
            <a:endParaRPr lang="en-US" sz="2000" dirty="0"/>
          </a:p>
          <a:p>
            <a:pPr marL="342900" indent="-342900">
              <a:buFont typeface="Arial" panose="020B0604020202020204" pitchFamily="34" charset="0"/>
              <a:buChar char="•"/>
            </a:pPr>
            <a:r>
              <a:rPr lang="en-US" sz="2000" dirty="0"/>
              <a:t>Upload</a:t>
            </a:r>
            <a:r>
              <a:rPr lang="da-DK" sz="2000" dirty="0"/>
              <a:t> media</a:t>
            </a:r>
            <a:r>
              <a:rPr lang="en-US" sz="2000" dirty="0"/>
              <a:t> as admin</a:t>
            </a:r>
            <a:endParaRPr lang="en-ZA" sz="2000" dirty="0"/>
          </a:p>
          <a:p>
            <a:pPr marL="342900" indent="-342900">
              <a:buFont typeface="Arial" panose="020B0604020202020204" pitchFamily="34" charset="0"/>
              <a:buChar char="•"/>
            </a:pPr>
            <a:r>
              <a:rPr lang="en-US" sz="2000" dirty="0"/>
              <a:t>Manage media.</a:t>
            </a:r>
            <a:endParaRPr lang="en-ZA" sz="2000" dirty="0"/>
          </a:p>
          <a:p>
            <a:pPr marL="342900" indent="-342900">
              <a:buFont typeface="Arial" panose="020B0604020202020204" pitchFamily="34" charset="0"/>
              <a:buChar char="•"/>
            </a:pPr>
            <a:r>
              <a:rPr lang="en-US" sz="2000" dirty="0"/>
              <a:t>View media.</a:t>
            </a:r>
            <a:endParaRPr lang="en-ZA" sz="2000" dirty="0"/>
          </a:p>
          <a:p>
            <a:pPr marL="342900" indent="-342900">
              <a:buFont typeface="Arial" panose="020B0604020202020204" pitchFamily="34" charset="0"/>
              <a:buChar char="•"/>
            </a:pPr>
            <a:r>
              <a:rPr lang="en-US" sz="2000" dirty="0"/>
              <a:t>Manage criteria.</a:t>
            </a:r>
          </a:p>
          <a:p>
            <a:pPr marL="342900" indent="-342900">
              <a:buFont typeface="Arial" panose="020B0604020202020204" pitchFamily="34" charset="0"/>
              <a:buChar char="•"/>
            </a:pPr>
            <a:r>
              <a:rPr lang="en-US" sz="2000" dirty="0"/>
              <a:t>Search user.</a:t>
            </a:r>
          </a:p>
          <a:p>
            <a:pPr marL="342900" indent="-342900">
              <a:buFont typeface="Arial" panose="020B0604020202020204" pitchFamily="34" charset="0"/>
              <a:buChar char="•"/>
            </a:pPr>
            <a:r>
              <a:rPr lang="en-US" sz="2000" dirty="0"/>
              <a:t>Edit your profile.</a:t>
            </a:r>
            <a:endParaRPr lang="en-ZA" sz="2000" dirty="0"/>
          </a:p>
          <a:p>
            <a:endParaRPr lang="en-ZA" sz="2400" b="1" dirty="0">
              <a:solidFill>
                <a:schemeClr val="accent1"/>
              </a:solidFill>
            </a:endParaRPr>
          </a:p>
          <a:p>
            <a:endParaRPr lang="en-ZA" sz="2400" b="1" dirty="0">
              <a:solidFill>
                <a:schemeClr val="accent1"/>
              </a:solidFill>
            </a:endParaRPr>
          </a:p>
        </p:txBody>
      </p:sp>
      <p:sp>
        <p:nvSpPr>
          <p:cNvPr id="7" name="TextBox 6">
            <a:extLst>
              <a:ext uri="{FF2B5EF4-FFF2-40B4-BE49-F238E27FC236}">
                <a16:creationId xmlns:a16="http://schemas.microsoft.com/office/drawing/2014/main" id="{DA2B9DB7-310A-47A9-8675-EC604D455864}"/>
              </a:ext>
            </a:extLst>
          </p:cNvPr>
          <p:cNvSpPr txBox="1"/>
          <p:nvPr/>
        </p:nvSpPr>
        <p:spPr>
          <a:xfrm>
            <a:off x="4067905" y="1470374"/>
            <a:ext cx="3723252" cy="489364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ZA" sz="2400" b="1" dirty="0"/>
              <a:t>Performance Requirements</a:t>
            </a:r>
          </a:p>
          <a:p>
            <a:endParaRPr lang="en-ZA" sz="2400" b="1" dirty="0"/>
          </a:p>
          <a:p>
            <a:endParaRPr lang="en-ZA" sz="2400" b="1" dirty="0"/>
          </a:p>
          <a:p>
            <a:endParaRPr lang="en-ZA" sz="2400" b="1" dirty="0"/>
          </a:p>
          <a:p>
            <a:endParaRPr lang="en-ZA" sz="2400" b="1" dirty="0"/>
          </a:p>
          <a:p>
            <a:endParaRPr lang="en-ZA" sz="2400" b="1" dirty="0"/>
          </a:p>
          <a:p>
            <a:endParaRPr lang="en-ZA" sz="2400" b="1" dirty="0"/>
          </a:p>
          <a:p>
            <a:endParaRPr lang="en-ZA" sz="2400" b="1" dirty="0"/>
          </a:p>
          <a:p>
            <a:endParaRPr lang="en-ZA" sz="2400" b="1" dirty="0"/>
          </a:p>
          <a:p>
            <a:endParaRPr lang="en-ZA" sz="2400" b="1" dirty="0"/>
          </a:p>
          <a:p>
            <a:endParaRPr lang="en-ZA" sz="2400" b="1" dirty="0"/>
          </a:p>
          <a:p>
            <a:endParaRPr lang="en-ZA" sz="2400" b="1" dirty="0"/>
          </a:p>
        </p:txBody>
      </p:sp>
      <p:sp>
        <p:nvSpPr>
          <p:cNvPr id="8" name="TextBox 7">
            <a:extLst>
              <a:ext uri="{FF2B5EF4-FFF2-40B4-BE49-F238E27FC236}">
                <a16:creationId xmlns:a16="http://schemas.microsoft.com/office/drawing/2014/main" id="{4B22522D-CB6A-420E-A02A-2A1452D8AB75}"/>
              </a:ext>
            </a:extLst>
          </p:cNvPr>
          <p:cNvSpPr txBox="1"/>
          <p:nvPr/>
        </p:nvSpPr>
        <p:spPr>
          <a:xfrm>
            <a:off x="8201462" y="1470375"/>
            <a:ext cx="3723252" cy="49244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ZA" sz="2400" b="1" dirty="0">
                <a:solidFill>
                  <a:schemeClr val="accent1"/>
                </a:solidFill>
              </a:rPr>
              <a:t>Design </a:t>
            </a:r>
          </a:p>
          <a:p>
            <a:r>
              <a:rPr lang="en-ZA" sz="2400" b="1" dirty="0">
                <a:solidFill>
                  <a:schemeClr val="accent1"/>
                </a:solidFill>
              </a:rPr>
              <a:t>Constraints</a:t>
            </a:r>
          </a:p>
          <a:p>
            <a:endParaRPr lang="en-US" dirty="0"/>
          </a:p>
          <a:p>
            <a:r>
              <a:rPr lang="en-US" sz="2000" dirty="0"/>
              <a:t>Simple and intuitive graphical user interface (GUI) . </a:t>
            </a:r>
            <a:endParaRPr lang="en-ZA" sz="2000" dirty="0"/>
          </a:p>
          <a:p>
            <a:r>
              <a:rPr lang="en-US" sz="2000" dirty="0"/>
              <a:t>Avoiding Complicated, graphics intensive interfaces by using </a:t>
            </a:r>
            <a:endParaRPr lang="en-ZA" sz="2000" dirty="0"/>
          </a:p>
          <a:p>
            <a:r>
              <a:rPr lang="en-US" sz="2000" dirty="0"/>
              <a:t>simple interfaces that use minimal resources and storage space as required in order to cater for usability on our users different devices.</a:t>
            </a:r>
            <a:endParaRPr lang="en-ZA" sz="2000" b="1" dirty="0">
              <a:solidFill>
                <a:schemeClr val="accent1"/>
              </a:solidFill>
            </a:endParaRPr>
          </a:p>
          <a:p>
            <a:endParaRPr lang="en-ZA" sz="2400" b="1" dirty="0"/>
          </a:p>
          <a:p>
            <a:endParaRPr lang="en-ZA" sz="2400" b="1" dirty="0">
              <a:solidFill>
                <a:schemeClr val="accent1"/>
              </a:solidFill>
            </a:endParaRPr>
          </a:p>
        </p:txBody>
      </p:sp>
    </p:spTree>
    <p:extLst>
      <p:ext uri="{BB962C8B-B14F-4D97-AF65-F5344CB8AC3E}">
        <p14:creationId xmlns:p14="http://schemas.microsoft.com/office/powerpoint/2010/main" val="1941225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pattFill prst="pct25">
          <a:fgClr>
            <a:srgbClr val="00B0F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17023-C9EA-4961-81B4-231F0089BF2F}"/>
              </a:ext>
            </a:extLst>
          </p:cNvPr>
          <p:cNvSpPr>
            <a:spLocks noGrp="1"/>
          </p:cNvSpPr>
          <p:nvPr>
            <p:ph type="title"/>
          </p:nvPr>
        </p:nvSpPr>
        <p:spPr>
          <a:xfrm>
            <a:off x="267286" y="225083"/>
            <a:ext cx="10787568" cy="1055077"/>
          </a:xfrm>
        </p:spPr>
        <p:txBody>
          <a:bodyPr>
            <a:noAutofit/>
          </a:bodyPr>
          <a:lstStyle/>
          <a:p>
            <a:r>
              <a:rPr lang="en-US" sz="5400" dirty="0">
                <a:solidFill>
                  <a:schemeClr val="accent1"/>
                </a:solidFill>
              </a:rPr>
              <a:t>Requirements and Design outline</a:t>
            </a:r>
            <a:endParaRPr lang="en-ZA" sz="5400" dirty="0">
              <a:solidFill>
                <a:schemeClr val="accent1"/>
              </a:solidFill>
            </a:endParaRPr>
          </a:p>
        </p:txBody>
      </p:sp>
      <p:sp>
        <p:nvSpPr>
          <p:cNvPr id="3" name="Content Placeholder 2">
            <a:extLst>
              <a:ext uri="{FF2B5EF4-FFF2-40B4-BE49-F238E27FC236}">
                <a16:creationId xmlns:a16="http://schemas.microsoft.com/office/drawing/2014/main" id="{1619B496-02BE-4EA4-A291-378A3E97EE7E}"/>
              </a:ext>
            </a:extLst>
          </p:cNvPr>
          <p:cNvSpPr>
            <a:spLocks noGrp="1"/>
          </p:cNvSpPr>
          <p:nvPr>
            <p:ph idx="1"/>
          </p:nvPr>
        </p:nvSpPr>
        <p:spPr>
          <a:xfrm>
            <a:off x="267286" y="1551498"/>
            <a:ext cx="5008100" cy="2271021"/>
          </a:xfr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fontScale="77500" lnSpcReduction="20000"/>
          </a:bodyPr>
          <a:lstStyle/>
          <a:p>
            <a:pPr marL="0" indent="0">
              <a:buNone/>
            </a:pPr>
            <a:r>
              <a:rPr lang="en-US" sz="2400" b="1" dirty="0">
                <a:solidFill>
                  <a:schemeClr val="accent1"/>
                </a:solidFill>
              </a:rPr>
              <a:t>Reliability</a:t>
            </a:r>
          </a:p>
          <a:p>
            <a:pPr>
              <a:spcBef>
                <a:spcPts val="0"/>
              </a:spcBef>
            </a:pPr>
            <a:r>
              <a:rPr lang="en-US" sz="2400" dirty="0"/>
              <a:t>Ability to </a:t>
            </a:r>
            <a:r>
              <a:rPr lang="en-US" sz="2400" dirty="0">
                <a:solidFill>
                  <a:schemeClr val="accent1"/>
                </a:solidFill>
              </a:rPr>
              <a:t>cater for worst case scenarios such as larger data traffic during exams or test week.</a:t>
            </a:r>
          </a:p>
          <a:p>
            <a:pPr>
              <a:spcBef>
                <a:spcPts val="0"/>
              </a:spcBef>
            </a:pPr>
            <a:r>
              <a:rPr lang="en-US" sz="2400" dirty="0"/>
              <a:t>Pay attention to the ability to  connect to the site from a 2G mobile network catering for areas far from the Urban settlements</a:t>
            </a:r>
            <a:endParaRPr lang="en-ZA" sz="2400" dirty="0">
              <a:solidFill>
                <a:schemeClr val="accent1"/>
              </a:solidFill>
            </a:endParaRPr>
          </a:p>
        </p:txBody>
      </p:sp>
      <p:sp>
        <p:nvSpPr>
          <p:cNvPr id="6" name="TextBox 5">
            <a:extLst>
              <a:ext uri="{FF2B5EF4-FFF2-40B4-BE49-F238E27FC236}">
                <a16:creationId xmlns:a16="http://schemas.microsoft.com/office/drawing/2014/main" id="{B5D05228-462A-4251-9FC0-7594C8815003}"/>
              </a:ext>
            </a:extLst>
          </p:cNvPr>
          <p:cNvSpPr txBox="1"/>
          <p:nvPr/>
        </p:nvSpPr>
        <p:spPr>
          <a:xfrm>
            <a:off x="267285" y="4337005"/>
            <a:ext cx="5008099" cy="230832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ZA" sz="2400" b="1" dirty="0">
                <a:solidFill>
                  <a:schemeClr val="accent1"/>
                </a:solidFill>
              </a:rPr>
              <a:t>Security</a:t>
            </a:r>
            <a:endParaRPr lang="en-ZA" sz="2400" dirty="0">
              <a:solidFill>
                <a:schemeClr val="accent1"/>
              </a:solidFill>
            </a:endParaRPr>
          </a:p>
          <a:p>
            <a:pPr marL="342900" indent="-342900">
              <a:buFont typeface="Arial" panose="020B0604020202020204" pitchFamily="34" charset="0"/>
              <a:buChar char="•"/>
            </a:pPr>
            <a:r>
              <a:rPr lang="en-ZA" sz="2000" dirty="0"/>
              <a:t>Secure registration and login via identification and authentication mechanism. </a:t>
            </a:r>
            <a:endParaRPr lang="en-ZA" sz="2000" dirty="0">
              <a:solidFill>
                <a:schemeClr val="accent1"/>
              </a:solidFill>
            </a:endParaRPr>
          </a:p>
          <a:p>
            <a:pPr marL="342900" indent="-342900">
              <a:buFont typeface="Arial" panose="020B0604020202020204" pitchFamily="34" charset="0"/>
              <a:buChar char="•"/>
            </a:pPr>
            <a:r>
              <a:rPr lang="en-ZA" sz="2000" dirty="0">
                <a:solidFill>
                  <a:schemeClr val="accent1"/>
                </a:solidFill>
              </a:rPr>
              <a:t>Protection of individuals profiles, freeing from </a:t>
            </a:r>
            <a:r>
              <a:rPr lang="en-ZA" dirty="0"/>
              <a:t>Cyberstalking </a:t>
            </a:r>
            <a:r>
              <a:rPr lang="en-ZA" sz="2000" dirty="0">
                <a:solidFill>
                  <a:schemeClr val="accent1"/>
                </a:solidFill>
              </a:rPr>
              <a:t>and Cyberbullying.  </a:t>
            </a:r>
            <a:endParaRPr lang="en-ZA" sz="2400" dirty="0">
              <a:solidFill>
                <a:schemeClr val="accent1"/>
              </a:solidFill>
            </a:endParaRPr>
          </a:p>
        </p:txBody>
      </p:sp>
      <p:sp>
        <p:nvSpPr>
          <p:cNvPr id="7" name="TextBox 6">
            <a:extLst>
              <a:ext uri="{FF2B5EF4-FFF2-40B4-BE49-F238E27FC236}">
                <a16:creationId xmlns:a16="http://schemas.microsoft.com/office/drawing/2014/main" id="{DA2B9DB7-310A-47A9-8675-EC604D455864}"/>
              </a:ext>
            </a:extLst>
          </p:cNvPr>
          <p:cNvSpPr txBox="1"/>
          <p:nvPr/>
        </p:nvSpPr>
        <p:spPr>
          <a:xfrm>
            <a:off x="6217918" y="1544973"/>
            <a:ext cx="5008100" cy="227754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ZA" sz="2400" b="1" dirty="0"/>
              <a:t>Maintainability</a:t>
            </a:r>
          </a:p>
          <a:p>
            <a:endParaRPr lang="en-ZA" dirty="0"/>
          </a:p>
          <a:p>
            <a:pPr marL="342900" indent="-342900">
              <a:buFont typeface="Arial" panose="020B0604020202020204" pitchFamily="34" charset="0"/>
              <a:buChar char="•"/>
            </a:pPr>
            <a:r>
              <a:rPr lang="en-US" sz="2000" dirty="0"/>
              <a:t>Allow modular, easy to maintain, update, alter during its life cycle.</a:t>
            </a:r>
          </a:p>
          <a:p>
            <a:pPr marL="342900" indent="-342900">
              <a:buFont typeface="Arial" panose="020B0604020202020204" pitchFamily="34" charset="0"/>
              <a:buChar char="•"/>
            </a:pPr>
            <a:r>
              <a:rPr lang="en-ZA" sz="2000" dirty="0"/>
              <a:t>A growth in web usage and data should not complicate the maintainability of the site.</a:t>
            </a:r>
          </a:p>
        </p:txBody>
      </p:sp>
      <p:sp>
        <p:nvSpPr>
          <p:cNvPr id="8" name="TextBox 7">
            <a:extLst>
              <a:ext uri="{FF2B5EF4-FFF2-40B4-BE49-F238E27FC236}">
                <a16:creationId xmlns:a16="http://schemas.microsoft.com/office/drawing/2014/main" id="{4B22522D-CB6A-420E-A02A-2A1452D8AB75}"/>
              </a:ext>
            </a:extLst>
          </p:cNvPr>
          <p:cNvSpPr txBox="1"/>
          <p:nvPr/>
        </p:nvSpPr>
        <p:spPr>
          <a:xfrm>
            <a:off x="6217918" y="4341161"/>
            <a:ext cx="5008100" cy="230832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ZA" sz="2400" b="1" dirty="0">
                <a:solidFill>
                  <a:schemeClr val="accent1"/>
                </a:solidFill>
              </a:rPr>
              <a:t>Portability</a:t>
            </a:r>
          </a:p>
          <a:p>
            <a:pPr marL="342900" indent="-342900">
              <a:buFont typeface="Arial" panose="020B0604020202020204" pitchFamily="34" charset="0"/>
              <a:buChar char="•"/>
            </a:pPr>
            <a:r>
              <a:rPr lang="en-ZA" sz="2000" dirty="0"/>
              <a:t>Web highly responsive and also mobile user friend</a:t>
            </a:r>
            <a:endParaRPr lang="en-ZA" sz="2000" dirty="0">
              <a:solidFill>
                <a:schemeClr val="accent1"/>
              </a:solidFill>
            </a:endParaRPr>
          </a:p>
          <a:p>
            <a:pPr marL="342900" indent="-342900">
              <a:buFont typeface="Arial" panose="020B0604020202020204" pitchFamily="34" charset="0"/>
              <a:buChar char="•"/>
            </a:pPr>
            <a:r>
              <a:rPr lang="en-US" sz="2000" dirty="0"/>
              <a:t>Data files small enough to be downloaded and sent between mobile phones saving users data. </a:t>
            </a:r>
            <a:endParaRPr lang="en-ZA" sz="2400" dirty="0"/>
          </a:p>
          <a:p>
            <a:endParaRPr lang="en-US" sz="2000" dirty="0"/>
          </a:p>
        </p:txBody>
      </p:sp>
    </p:spTree>
    <p:extLst>
      <p:ext uri="{BB962C8B-B14F-4D97-AF65-F5344CB8AC3E}">
        <p14:creationId xmlns:p14="http://schemas.microsoft.com/office/powerpoint/2010/main" val="273114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pct25">
          <a:fgClr>
            <a:srgbClr val="00B0F0"/>
          </a:fgClr>
          <a:bgClr>
            <a:schemeClr val="bg1"/>
          </a:bgClr>
        </a:pattFill>
        <a:effectLst/>
      </p:bgPr>
    </p:bg>
    <p:spTree>
      <p:nvGrpSpPr>
        <p:cNvPr id="1" name=""/>
        <p:cNvGrpSpPr/>
        <p:nvPr/>
      </p:nvGrpSpPr>
      <p:grpSpPr>
        <a:xfrm>
          <a:off x="0" y="0"/>
          <a:ext cx="0" cy="0"/>
          <a:chOff x="0" y="0"/>
          <a:chExt cx="0" cy="0"/>
        </a:xfrm>
      </p:grpSpPr>
      <p:pic>
        <p:nvPicPr>
          <p:cNvPr id="9" name="Content Placeholder 8" descr="Screen Clipping">
            <a:extLst>
              <a:ext uri="{FF2B5EF4-FFF2-40B4-BE49-F238E27FC236}">
                <a16:creationId xmlns:a16="http://schemas.microsoft.com/office/drawing/2014/main" id="{A35E3760-577B-472A-A6BC-65A5AE3BB87A}"/>
              </a:ext>
            </a:extLst>
          </p:cNvPr>
          <p:cNvPicPr>
            <a:picLocks noGrp="1" noChangeAspect="1"/>
          </p:cNvPicPr>
          <p:nvPr>
            <p:ph idx="1"/>
          </p:nvPr>
        </p:nvPicPr>
        <p:blipFill>
          <a:blip r:embed="rId2">
            <a:duotone>
              <a:prstClr val="black"/>
              <a:schemeClr val="accent6">
                <a:tint val="45000"/>
                <a:satMod val="400000"/>
              </a:schemeClr>
            </a:duotone>
          </a:blip>
          <a:stretch>
            <a:fillRect/>
          </a:stretch>
        </p:blipFill>
        <p:spPr>
          <a:xfrm>
            <a:off x="0" y="0"/>
            <a:ext cx="12192000" cy="6858000"/>
          </a:xfrm>
        </p:spPr>
      </p:pic>
      <p:sp>
        <p:nvSpPr>
          <p:cNvPr id="2" name="Title 1">
            <a:extLst>
              <a:ext uri="{FF2B5EF4-FFF2-40B4-BE49-F238E27FC236}">
                <a16:creationId xmlns:a16="http://schemas.microsoft.com/office/drawing/2014/main" id="{0219C275-9A73-4FE3-B371-8D08B9E3F7B6}"/>
              </a:ext>
            </a:extLst>
          </p:cNvPr>
          <p:cNvSpPr>
            <a:spLocks noGrp="1"/>
          </p:cNvSpPr>
          <p:nvPr>
            <p:ph type="title"/>
          </p:nvPr>
        </p:nvSpPr>
        <p:spPr>
          <a:xfrm>
            <a:off x="393895" y="365759"/>
            <a:ext cx="2799471" cy="1519311"/>
          </a:xfrm>
        </p:spPr>
        <p:style>
          <a:lnRef idx="1">
            <a:schemeClr val="accent1"/>
          </a:lnRef>
          <a:fillRef idx="2">
            <a:schemeClr val="accent1"/>
          </a:fillRef>
          <a:effectRef idx="1">
            <a:schemeClr val="accent1"/>
          </a:effectRef>
          <a:fontRef idx="minor">
            <a:schemeClr val="dk1"/>
          </a:fontRef>
        </p:style>
        <p:txBody>
          <a:bodyPr>
            <a:noAutofit/>
          </a:bodyPr>
          <a:lstStyle/>
          <a:p>
            <a:r>
              <a:rPr lang="en-ZA" sz="4800" dirty="0">
                <a:solidFill>
                  <a:schemeClr val="accent1"/>
                </a:solidFill>
              </a:rPr>
              <a:t>Package Diagram</a:t>
            </a:r>
          </a:p>
        </p:txBody>
      </p:sp>
    </p:spTree>
    <p:extLst>
      <p:ext uri="{BB962C8B-B14F-4D97-AF65-F5344CB8AC3E}">
        <p14:creationId xmlns:p14="http://schemas.microsoft.com/office/powerpoint/2010/main" val="1850028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pattFill prst="pct25">
          <a:fgClr>
            <a:srgbClr val="00B0F0"/>
          </a:fgClr>
          <a:bgClr>
            <a:schemeClr val="bg1"/>
          </a:bgClr>
        </a:pattFill>
        <a:effectLst/>
      </p:bgPr>
    </p:bg>
    <p:spTree>
      <p:nvGrpSpPr>
        <p:cNvPr id="1" name=""/>
        <p:cNvGrpSpPr/>
        <p:nvPr/>
      </p:nvGrpSpPr>
      <p:grpSpPr>
        <a:xfrm>
          <a:off x="0" y="0"/>
          <a:ext cx="0" cy="0"/>
          <a:chOff x="0" y="0"/>
          <a:chExt cx="0" cy="0"/>
        </a:xfrm>
      </p:grpSpPr>
      <p:pic>
        <p:nvPicPr>
          <p:cNvPr id="9" name="Content Placeholder 8" descr="Screen Clipping">
            <a:extLst>
              <a:ext uri="{FF2B5EF4-FFF2-40B4-BE49-F238E27FC236}">
                <a16:creationId xmlns:a16="http://schemas.microsoft.com/office/drawing/2014/main" id="{A35E3760-577B-472A-A6BC-65A5AE3BB87A}"/>
              </a:ext>
            </a:extLst>
          </p:cNvPr>
          <p:cNvPicPr>
            <a:picLocks noGrp="1" noChangeAspect="1"/>
          </p:cNvPicPr>
          <p:nvPr>
            <p:ph idx="1"/>
          </p:nvPr>
        </p:nvPicPr>
        <p:blipFill>
          <a:blip r:embed="rId2">
            <a:duotone>
              <a:prstClr val="black"/>
              <a:schemeClr val="accent6">
                <a:tint val="45000"/>
                <a:satMod val="400000"/>
              </a:schemeClr>
            </a:duotone>
          </a:blip>
          <a:stretch>
            <a:fillRect/>
          </a:stretch>
        </p:blipFill>
        <p:spPr>
          <a:xfrm>
            <a:off x="0" y="0"/>
            <a:ext cx="12192000" cy="6858000"/>
          </a:xfrm>
        </p:spPr>
      </p:pic>
      <p:sp>
        <p:nvSpPr>
          <p:cNvPr id="2" name="Title 1">
            <a:extLst>
              <a:ext uri="{FF2B5EF4-FFF2-40B4-BE49-F238E27FC236}">
                <a16:creationId xmlns:a16="http://schemas.microsoft.com/office/drawing/2014/main" id="{0219C275-9A73-4FE3-B371-8D08B9E3F7B6}"/>
              </a:ext>
            </a:extLst>
          </p:cNvPr>
          <p:cNvSpPr>
            <a:spLocks noGrp="1"/>
          </p:cNvSpPr>
          <p:nvPr>
            <p:ph type="title"/>
          </p:nvPr>
        </p:nvSpPr>
        <p:spPr>
          <a:xfrm>
            <a:off x="393895" y="365759"/>
            <a:ext cx="2799471" cy="1519311"/>
          </a:xfrm>
        </p:spPr>
        <p:style>
          <a:lnRef idx="1">
            <a:schemeClr val="accent1"/>
          </a:lnRef>
          <a:fillRef idx="2">
            <a:schemeClr val="accent1"/>
          </a:fillRef>
          <a:effectRef idx="1">
            <a:schemeClr val="accent1"/>
          </a:effectRef>
          <a:fontRef idx="minor">
            <a:schemeClr val="dk1"/>
          </a:fontRef>
        </p:style>
        <p:txBody>
          <a:bodyPr>
            <a:noAutofit/>
          </a:bodyPr>
          <a:lstStyle/>
          <a:p>
            <a:r>
              <a:rPr lang="en-ZA" sz="4800" dirty="0">
                <a:solidFill>
                  <a:schemeClr val="accent1"/>
                </a:solidFill>
              </a:rPr>
              <a:t>Package Diagram</a:t>
            </a:r>
          </a:p>
        </p:txBody>
      </p:sp>
    </p:spTree>
    <p:extLst>
      <p:ext uri="{BB962C8B-B14F-4D97-AF65-F5344CB8AC3E}">
        <p14:creationId xmlns:p14="http://schemas.microsoft.com/office/powerpoint/2010/main" val="303867237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640</TotalTime>
  <Words>351</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Palatino Linotype</vt:lpstr>
      <vt:lpstr>Gallery</vt:lpstr>
      <vt:lpstr>  Entelect - Thutong </vt:lpstr>
      <vt:lpstr>        The Team: DiGital BlackSmiths</vt:lpstr>
      <vt:lpstr>      Thutong Project</vt:lpstr>
      <vt:lpstr>Domain Model</vt:lpstr>
      <vt:lpstr>Requirements and Design outline</vt:lpstr>
      <vt:lpstr>Requirements and Design outline</vt:lpstr>
      <vt:lpstr>Package Diagram</vt:lpstr>
      <vt:lpstr>Package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Entelect - Thutong</dc:title>
  <dc:creator>marvin Meso</dc:creator>
  <cp:lastModifiedBy>marvin Meso</cp:lastModifiedBy>
  <cp:revision>21</cp:revision>
  <dcterms:created xsi:type="dcterms:W3CDTF">2018-03-15T12:20:22Z</dcterms:created>
  <dcterms:modified xsi:type="dcterms:W3CDTF">2018-03-15T23:01:08Z</dcterms:modified>
</cp:coreProperties>
</file>