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Open Sans Bold" panose="020B0604020202020204" charset="0"/>
      <p:regular r:id="rId17"/>
    </p:embeddedFont>
    <p:embeddedFont>
      <p:font typeface="Open Sauce" panose="020B0604020202020204" charset="0"/>
      <p:regular r:id="rId18"/>
    </p:embeddedFont>
    <p:embeddedFont>
      <p:font typeface="Open Sauce Bold" panose="020B0604020202020204" charset="0"/>
      <p:regular r:id="rId19"/>
    </p:embeddedFont>
    <p:embeddedFont>
      <p:font typeface="Open Sauce Light" panose="020B0604020202020204" charset="0"/>
      <p:regular r:id="rId20"/>
    </p:embeddedFont>
    <p:embeddedFont>
      <p:font typeface="Open Sauce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53" y="6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8287998" cy="10287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
            <a:ext cx="18288000" cy="960387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94581" y="-3980885"/>
            <a:ext cx="10287002" cy="18248769"/>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42144" y="0"/>
            <a:ext cx="9144002" cy="10287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4"/>
            <a:ext cx="18274306" cy="1030788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569" y="6073"/>
            <a:ext cx="15324864" cy="709356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2"/>
          <p:cNvSpPr txBox="1"/>
          <p:nvPr/>
        </p:nvSpPr>
        <p:spPr>
          <a:xfrm>
            <a:off x="3040039" y="1545609"/>
            <a:ext cx="12221570" cy="46218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100" kern="1200" spc="1146" dirty="0">
                <a:solidFill>
                  <a:srgbClr val="FFFFFF"/>
                </a:solidFill>
                <a:latin typeface="+mj-lt"/>
                <a:ea typeface="+mj-ea"/>
                <a:cs typeface="+mj-cs"/>
              </a:rPr>
              <a:t>PROYECTO FINAL</a:t>
            </a:r>
          </a:p>
          <a:p>
            <a:pPr algn="ctr">
              <a:lnSpc>
                <a:spcPct val="90000"/>
              </a:lnSpc>
              <a:spcBef>
                <a:spcPct val="0"/>
              </a:spcBef>
              <a:spcAft>
                <a:spcPts val="600"/>
              </a:spcAft>
            </a:pPr>
            <a:r>
              <a:rPr lang="en-US" sz="6100" kern="1200" spc="1146" dirty="0">
                <a:solidFill>
                  <a:srgbClr val="FFFFFF"/>
                </a:solidFill>
                <a:latin typeface="+mj-lt"/>
                <a:ea typeface="+mj-ea"/>
                <a:cs typeface="+mj-cs"/>
              </a:rPr>
              <a:t> </a:t>
            </a:r>
          </a:p>
          <a:p>
            <a:pPr algn="ctr">
              <a:lnSpc>
                <a:spcPct val="90000"/>
              </a:lnSpc>
              <a:spcBef>
                <a:spcPct val="0"/>
              </a:spcBef>
              <a:spcAft>
                <a:spcPts val="600"/>
              </a:spcAft>
            </a:pPr>
            <a:r>
              <a:rPr lang="en-US" sz="6100" kern="1200" spc="1146" dirty="0">
                <a:solidFill>
                  <a:srgbClr val="FFFFFF"/>
                </a:solidFill>
                <a:latin typeface="+mj-lt"/>
                <a:ea typeface="+mj-ea"/>
                <a:cs typeface="+mj-cs"/>
              </a:rPr>
              <a:t>CAPTURA DE INFORMACI</a:t>
            </a:r>
            <a:r>
              <a:rPr lang="en-US" sz="6100" spc="1146" dirty="0">
                <a:solidFill>
                  <a:srgbClr val="FFFFFF"/>
                </a:solidFill>
                <a:latin typeface="+mj-lt"/>
                <a:ea typeface="+mj-ea"/>
                <a:cs typeface="+mj-cs"/>
              </a:rPr>
              <a:t>Ó</a:t>
            </a:r>
            <a:r>
              <a:rPr lang="en-US" sz="6100" kern="1200" spc="1146" dirty="0">
                <a:solidFill>
                  <a:srgbClr val="FFFFFF"/>
                </a:solidFill>
                <a:latin typeface="+mj-lt"/>
                <a:ea typeface="+mj-ea"/>
                <a:cs typeface="+mj-cs"/>
              </a:rPr>
              <a:t>N DE ESTUDIANTES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Freeform 2"/>
          <p:cNvSpPr/>
          <p:nvPr/>
        </p:nvSpPr>
        <p:spPr>
          <a:xfrm>
            <a:off x="259564" y="612085"/>
            <a:ext cx="6640677" cy="1324456"/>
          </a:xfrm>
          <a:custGeom>
            <a:avLst/>
            <a:gdLst/>
            <a:ahLst/>
            <a:cxnLst/>
            <a:rect l="l" t="t" r="r" b="b"/>
            <a:pathLst>
              <a:path w="6640677" h="1324456">
                <a:moveTo>
                  <a:pt x="0" y="0"/>
                </a:moveTo>
                <a:lnTo>
                  <a:pt x="6640677" y="0"/>
                </a:lnTo>
                <a:lnTo>
                  <a:pt x="6640677" y="1324456"/>
                </a:lnTo>
                <a:lnTo>
                  <a:pt x="0" y="1324456"/>
                </a:lnTo>
                <a:lnTo>
                  <a:pt x="0" y="0"/>
                </a:lnTo>
                <a:close/>
              </a:path>
            </a:pathLst>
          </a:custGeom>
          <a:blipFill>
            <a:blip r:embed="rId2"/>
            <a:stretch>
              <a:fillRect/>
            </a:stretch>
          </a:blipFill>
        </p:spPr>
        <p:txBody>
          <a:bodyPr/>
          <a:lstStyle/>
          <a:p>
            <a:endParaRPr lang="en-US"/>
          </a:p>
        </p:txBody>
      </p:sp>
      <p:sp>
        <p:nvSpPr>
          <p:cNvPr id="3" name="Freeform 3"/>
          <p:cNvSpPr/>
          <p:nvPr/>
        </p:nvSpPr>
        <p:spPr>
          <a:xfrm>
            <a:off x="7145443" y="612085"/>
            <a:ext cx="6738378" cy="1324456"/>
          </a:xfrm>
          <a:custGeom>
            <a:avLst/>
            <a:gdLst/>
            <a:ahLst/>
            <a:cxnLst/>
            <a:rect l="l" t="t" r="r" b="b"/>
            <a:pathLst>
              <a:path w="6738378" h="1324456">
                <a:moveTo>
                  <a:pt x="0" y="0"/>
                </a:moveTo>
                <a:lnTo>
                  <a:pt x="6738378" y="0"/>
                </a:lnTo>
                <a:lnTo>
                  <a:pt x="6738378" y="1324456"/>
                </a:lnTo>
                <a:lnTo>
                  <a:pt x="0" y="1324456"/>
                </a:lnTo>
                <a:lnTo>
                  <a:pt x="0" y="0"/>
                </a:lnTo>
                <a:close/>
              </a:path>
            </a:pathLst>
          </a:custGeom>
          <a:blipFill>
            <a:blip r:embed="rId3"/>
            <a:stretch>
              <a:fillRect b="-23315"/>
            </a:stretch>
          </a:blipFill>
        </p:spPr>
        <p:txBody>
          <a:bodyPr/>
          <a:lstStyle/>
          <a:p>
            <a:endParaRPr lang="en-US"/>
          </a:p>
        </p:txBody>
      </p:sp>
      <p:sp>
        <p:nvSpPr>
          <p:cNvPr id="4" name="Freeform 4"/>
          <p:cNvSpPr/>
          <p:nvPr/>
        </p:nvSpPr>
        <p:spPr>
          <a:xfrm>
            <a:off x="14131471" y="612085"/>
            <a:ext cx="4156529" cy="1301060"/>
          </a:xfrm>
          <a:custGeom>
            <a:avLst/>
            <a:gdLst/>
            <a:ahLst/>
            <a:cxnLst/>
            <a:rect l="l" t="t" r="r" b="b"/>
            <a:pathLst>
              <a:path w="4156529" h="1301060">
                <a:moveTo>
                  <a:pt x="0" y="0"/>
                </a:moveTo>
                <a:lnTo>
                  <a:pt x="4156529" y="0"/>
                </a:lnTo>
                <a:lnTo>
                  <a:pt x="4156529" y="1301059"/>
                </a:lnTo>
                <a:lnTo>
                  <a:pt x="0" y="1301059"/>
                </a:lnTo>
                <a:lnTo>
                  <a:pt x="0" y="0"/>
                </a:lnTo>
                <a:close/>
              </a:path>
            </a:pathLst>
          </a:custGeom>
          <a:blipFill>
            <a:blip r:embed="rId4"/>
            <a:stretch>
              <a:fillRect b="-18358"/>
            </a:stretch>
          </a:blipFill>
        </p:spPr>
        <p:txBody>
          <a:bodyPr/>
          <a:lstStyle/>
          <a:p>
            <a:endParaRPr lang="en-US"/>
          </a:p>
        </p:txBody>
      </p:sp>
      <p:sp>
        <p:nvSpPr>
          <p:cNvPr id="5" name="Freeform 5"/>
          <p:cNvSpPr/>
          <p:nvPr/>
        </p:nvSpPr>
        <p:spPr>
          <a:xfrm>
            <a:off x="259564" y="2495243"/>
            <a:ext cx="5051294" cy="1237908"/>
          </a:xfrm>
          <a:custGeom>
            <a:avLst/>
            <a:gdLst/>
            <a:ahLst/>
            <a:cxnLst/>
            <a:rect l="l" t="t" r="r" b="b"/>
            <a:pathLst>
              <a:path w="5051294" h="1237908">
                <a:moveTo>
                  <a:pt x="0" y="0"/>
                </a:moveTo>
                <a:lnTo>
                  <a:pt x="5051295" y="0"/>
                </a:lnTo>
                <a:lnTo>
                  <a:pt x="5051295" y="1237908"/>
                </a:lnTo>
                <a:lnTo>
                  <a:pt x="0" y="1237908"/>
                </a:lnTo>
                <a:lnTo>
                  <a:pt x="0" y="0"/>
                </a:lnTo>
                <a:close/>
              </a:path>
            </a:pathLst>
          </a:custGeom>
          <a:blipFill>
            <a:blip r:embed="rId5"/>
            <a:stretch>
              <a:fillRect r="-13998" b="-6528"/>
            </a:stretch>
          </a:blipFill>
        </p:spPr>
        <p:txBody>
          <a:bodyPr/>
          <a:lstStyle/>
          <a:p>
            <a:endParaRPr lang="en-US"/>
          </a:p>
        </p:txBody>
      </p:sp>
      <p:sp>
        <p:nvSpPr>
          <p:cNvPr id="6" name="Freeform 6"/>
          <p:cNvSpPr/>
          <p:nvPr/>
        </p:nvSpPr>
        <p:spPr>
          <a:xfrm>
            <a:off x="5993628" y="2495243"/>
            <a:ext cx="4217669" cy="1483101"/>
          </a:xfrm>
          <a:custGeom>
            <a:avLst/>
            <a:gdLst/>
            <a:ahLst/>
            <a:cxnLst/>
            <a:rect l="l" t="t" r="r" b="b"/>
            <a:pathLst>
              <a:path w="4217669" h="1483101">
                <a:moveTo>
                  <a:pt x="0" y="0"/>
                </a:moveTo>
                <a:lnTo>
                  <a:pt x="4217669" y="0"/>
                </a:lnTo>
                <a:lnTo>
                  <a:pt x="4217669" y="1483101"/>
                </a:lnTo>
                <a:lnTo>
                  <a:pt x="0" y="1483101"/>
                </a:lnTo>
                <a:lnTo>
                  <a:pt x="0" y="0"/>
                </a:lnTo>
                <a:close/>
              </a:path>
            </a:pathLst>
          </a:custGeom>
          <a:blipFill>
            <a:blip r:embed="rId6"/>
            <a:stretch>
              <a:fillRect r="-160325" b="-51859"/>
            </a:stretch>
          </a:blipFill>
        </p:spPr>
        <p:txBody>
          <a:bodyPr/>
          <a:lstStyle/>
          <a:p>
            <a:endParaRPr lang="en-US"/>
          </a:p>
        </p:txBody>
      </p:sp>
      <p:sp>
        <p:nvSpPr>
          <p:cNvPr id="7" name="Freeform 7"/>
          <p:cNvSpPr/>
          <p:nvPr/>
        </p:nvSpPr>
        <p:spPr>
          <a:xfrm>
            <a:off x="10514632" y="2585306"/>
            <a:ext cx="6280152" cy="1393038"/>
          </a:xfrm>
          <a:custGeom>
            <a:avLst/>
            <a:gdLst/>
            <a:ahLst/>
            <a:cxnLst/>
            <a:rect l="l" t="t" r="r" b="b"/>
            <a:pathLst>
              <a:path w="6280152" h="1393038">
                <a:moveTo>
                  <a:pt x="0" y="0"/>
                </a:moveTo>
                <a:lnTo>
                  <a:pt x="6280152" y="0"/>
                </a:lnTo>
                <a:lnTo>
                  <a:pt x="6280152" y="1393038"/>
                </a:lnTo>
                <a:lnTo>
                  <a:pt x="0" y="1393038"/>
                </a:lnTo>
                <a:lnTo>
                  <a:pt x="0" y="0"/>
                </a:lnTo>
                <a:close/>
              </a:path>
            </a:pathLst>
          </a:custGeom>
          <a:blipFill>
            <a:blip r:embed="rId7"/>
            <a:stretch>
              <a:fillRect r="-74503" b="-34508"/>
            </a:stretch>
          </a:blipFill>
        </p:spPr>
        <p:txBody>
          <a:bodyPr/>
          <a:lstStyle/>
          <a:p>
            <a:endParaRPr lang="en-US"/>
          </a:p>
        </p:txBody>
      </p:sp>
      <p:sp>
        <p:nvSpPr>
          <p:cNvPr id="8" name="Freeform 8"/>
          <p:cNvSpPr/>
          <p:nvPr/>
        </p:nvSpPr>
        <p:spPr>
          <a:xfrm>
            <a:off x="482901" y="4540319"/>
            <a:ext cx="7619562" cy="1077796"/>
          </a:xfrm>
          <a:custGeom>
            <a:avLst/>
            <a:gdLst/>
            <a:ahLst/>
            <a:cxnLst/>
            <a:rect l="l" t="t" r="r" b="b"/>
            <a:pathLst>
              <a:path w="7619562" h="1077796">
                <a:moveTo>
                  <a:pt x="0" y="0"/>
                </a:moveTo>
                <a:lnTo>
                  <a:pt x="7619561" y="0"/>
                </a:lnTo>
                <a:lnTo>
                  <a:pt x="7619561" y="1077796"/>
                </a:lnTo>
                <a:lnTo>
                  <a:pt x="0" y="1077796"/>
                </a:lnTo>
                <a:lnTo>
                  <a:pt x="0" y="0"/>
                </a:lnTo>
                <a:close/>
              </a:path>
            </a:pathLst>
          </a:custGeom>
          <a:blipFill>
            <a:blip r:embed="rId8"/>
            <a:stretch>
              <a:fillRect b="-57317"/>
            </a:stretch>
          </a:blipFill>
        </p:spPr>
        <p:txBody>
          <a:bodyPr/>
          <a:lstStyle/>
          <a:p>
            <a:endParaRPr lang="en-US"/>
          </a:p>
        </p:txBody>
      </p:sp>
      <p:sp>
        <p:nvSpPr>
          <p:cNvPr id="9" name="Freeform 9"/>
          <p:cNvSpPr/>
          <p:nvPr/>
        </p:nvSpPr>
        <p:spPr>
          <a:xfrm>
            <a:off x="9144000" y="4373458"/>
            <a:ext cx="6818516" cy="1411518"/>
          </a:xfrm>
          <a:custGeom>
            <a:avLst/>
            <a:gdLst/>
            <a:ahLst/>
            <a:cxnLst/>
            <a:rect l="l" t="t" r="r" b="b"/>
            <a:pathLst>
              <a:path w="6818516" h="1411518">
                <a:moveTo>
                  <a:pt x="0" y="0"/>
                </a:moveTo>
                <a:lnTo>
                  <a:pt x="6818516" y="0"/>
                </a:lnTo>
                <a:lnTo>
                  <a:pt x="6818516" y="1411518"/>
                </a:lnTo>
                <a:lnTo>
                  <a:pt x="0" y="1411518"/>
                </a:lnTo>
                <a:lnTo>
                  <a:pt x="0" y="0"/>
                </a:lnTo>
                <a:close/>
              </a:path>
            </a:pathLst>
          </a:custGeom>
          <a:blipFill>
            <a:blip r:embed="rId9"/>
            <a:stretch>
              <a:fillRect r="-22985" b="-67004"/>
            </a:stretch>
          </a:blipFill>
        </p:spPr>
        <p:txBody>
          <a:bodyPr/>
          <a:lstStyle/>
          <a:p>
            <a:endParaRPr lang="en-US"/>
          </a:p>
        </p:txBody>
      </p:sp>
      <p:sp>
        <p:nvSpPr>
          <p:cNvPr id="10" name="Freeform 10"/>
          <p:cNvSpPr/>
          <p:nvPr/>
        </p:nvSpPr>
        <p:spPr>
          <a:xfrm>
            <a:off x="8102462" y="5880588"/>
            <a:ext cx="10086099" cy="1168807"/>
          </a:xfrm>
          <a:custGeom>
            <a:avLst/>
            <a:gdLst/>
            <a:ahLst/>
            <a:cxnLst/>
            <a:rect l="l" t="t" r="r" b="b"/>
            <a:pathLst>
              <a:path w="10086099" h="1168807">
                <a:moveTo>
                  <a:pt x="0" y="0"/>
                </a:moveTo>
                <a:lnTo>
                  <a:pt x="10086100" y="0"/>
                </a:lnTo>
                <a:lnTo>
                  <a:pt x="10086100" y="1168807"/>
                </a:lnTo>
                <a:lnTo>
                  <a:pt x="0" y="1168807"/>
                </a:lnTo>
                <a:lnTo>
                  <a:pt x="0" y="0"/>
                </a:lnTo>
                <a:close/>
              </a:path>
            </a:pathLst>
          </a:custGeom>
          <a:blipFill>
            <a:blip r:embed="rId10"/>
            <a:stretch>
              <a:fillRect b="-29814"/>
            </a:stretch>
          </a:blipFill>
        </p:spPr>
        <p:txBody>
          <a:bodyPr/>
          <a:lstStyle/>
          <a:p>
            <a:endParaRPr lang="en-US"/>
          </a:p>
        </p:txBody>
      </p:sp>
      <p:sp>
        <p:nvSpPr>
          <p:cNvPr id="11" name="Freeform 11"/>
          <p:cNvSpPr/>
          <p:nvPr/>
        </p:nvSpPr>
        <p:spPr>
          <a:xfrm>
            <a:off x="459800" y="7316095"/>
            <a:ext cx="11067655" cy="1693722"/>
          </a:xfrm>
          <a:custGeom>
            <a:avLst/>
            <a:gdLst/>
            <a:ahLst/>
            <a:cxnLst/>
            <a:rect l="l" t="t" r="r" b="b"/>
            <a:pathLst>
              <a:path w="11067655" h="1693722">
                <a:moveTo>
                  <a:pt x="0" y="0"/>
                </a:moveTo>
                <a:lnTo>
                  <a:pt x="11067656" y="0"/>
                </a:lnTo>
                <a:lnTo>
                  <a:pt x="11067656" y="1693722"/>
                </a:lnTo>
                <a:lnTo>
                  <a:pt x="0" y="1693722"/>
                </a:lnTo>
                <a:lnTo>
                  <a:pt x="0" y="0"/>
                </a:lnTo>
                <a:close/>
              </a:path>
            </a:pathLst>
          </a:custGeom>
          <a:blipFill>
            <a:blip r:embed="rId8"/>
            <a:stretch>
              <a:fillRect b="-45410"/>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4913722"/>
            <a:chOff x="0" y="0"/>
            <a:chExt cx="2408296" cy="1294149"/>
          </a:xfrm>
        </p:grpSpPr>
        <p:sp>
          <p:nvSpPr>
            <p:cNvPr id="3" name="Freeform 3"/>
            <p:cNvSpPr/>
            <p:nvPr/>
          </p:nvSpPr>
          <p:spPr>
            <a:xfrm>
              <a:off x="0" y="0"/>
              <a:ext cx="2408296" cy="1294149"/>
            </a:xfrm>
            <a:custGeom>
              <a:avLst/>
              <a:gdLst/>
              <a:ahLst/>
              <a:cxnLst/>
              <a:rect l="l" t="t" r="r" b="b"/>
              <a:pathLst>
                <a:path w="2408296" h="1294149">
                  <a:moveTo>
                    <a:pt x="0" y="0"/>
                  </a:moveTo>
                  <a:lnTo>
                    <a:pt x="2408296" y="0"/>
                  </a:lnTo>
                  <a:lnTo>
                    <a:pt x="2408296" y="1294149"/>
                  </a:lnTo>
                  <a:lnTo>
                    <a:pt x="0" y="1294149"/>
                  </a:lnTo>
                  <a:close/>
                </a:path>
              </a:pathLst>
            </a:custGeom>
            <a:solidFill>
              <a:srgbClr val="092852"/>
            </a:solidFill>
          </p:spPr>
          <p:txBody>
            <a:bodyPr/>
            <a:lstStyle/>
            <a:p>
              <a:endParaRPr lang="en-US"/>
            </a:p>
          </p:txBody>
        </p:sp>
        <p:sp>
          <p:nvSpPr>
            <p:cNvPr id="4" name="TextBox 4"/>
            <p:cNvSpPr txBox="1"/>
            <p:nvPr/>
          </p:nvSpPr>
          <p:spPr>
            <a:xfrm>
              <a:off x="0" y="-47625"/>
              <a:ext cx="2408296" cy="1341774"/>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628923" y="1340213"/>
            <a:ext cx="5890273" cy="2233296"/>
          </a:xfrm>
          <a:prstGeom prst="rect">
            <a:avLst/>
          </a:prstGeom>
        </p:spPr>
        <p:txBody>
          <a:bodyPr lIns="0" tIns="0" rIns="0" bIns="0" rtlCol="0" anchor="t">
            <a:spAutoFit/>
          </a:bodyPr>
          <a:lstStyle/>
          <a:p>
            <a:pPr algn="ctr">
              <a:lnSpc>
                <a:spcPts val="4479"/>
              </a:lnSpc>
            </a:pPr>
            <a:r>
              <a:rPr lang="en-US" sz="3199" spc="879" dirty="0">
                <a:solidFill>
                  <a:srgbClr val="FFFFFF"/>
                </a:solidFill>
                <a:latin typeface="Open Sauce Semi-Bold"/>
              </a:rPr>
              <a:t>REGISTRO E INGRESO AL SISTEMA</a:t>
            </a:r>
          </a:p>
          <a:p>
            <a:pPr algn="ctr">
              <a:lnSpc>
                <a:spcPts val="4479"/>
              </a:lnSpc>
            </a:pPr>
            <a:r>
              <a:rPr lang="en-US" sz="3199" spc="879" dirty="0">
                <a:solidFill>
                  <a:srgbClr val="FFFFFF"/>
                </a:solidFill>
                <a:latin typeface="Open Sauce Semi-Bold"/>
              </a:rPr>
              <a:t>ADMINISTRADOR(A)</a:t>
            </a:r>
          </a:p>
        </p:txBody>
      </p:sp>
      <p:sp>
        <p:nvSpPr>
          <p:cNvPr id="6" name="TextBox 6"/>
          <p:cNvSpPr txBox="1"/>
          <p:nvPr/>
        </p:nvSpPr>
        <p:spPr>
          <a:xfrm>
            <a:off x="4754083" y="5095875"/>
            <a:ext cx="8123932" cy="389255"/>
          </a:xfrm>
          <a:prstGeom prst="rect">
            <a:avLst/>
          </a:prstGeom>
        </p:spPr>
        <p:txBody>
          <a:bodyPr lIns="0" tIns="0" rIns="0" bIns="0" rtlCol="0" anchor="t">
            <a:spAutoFit/>
          </a:bodyPr>
          <a:lstStyle/>
          <a:p>
            <a:pPr algn="ctr">
              <a:lnSpc>
                <a:spcPts val="3219"/>
              </a:lnSpc>
              <a:spcBef>
                <a:spcPct val="0"/>
              </a:spcBef>
            </a:pPr>
            <a:r>
              <a:rPr lang="en-US" sz="2299" spc="632" dirty="0">
                <a:solidFill>
                  <a:srgbClr val="000000"/>
                </a:solidFill>
                <a:latin typeface="Open Sauce Semi-Bold"/>
              </a:rPr>
              <a:t>PARA LLEVAR A CABO ESTA HISTORIA</a:t>
            </a:r>
          </a:p>
        </p:txBody>
      </p:sp>
      <p:sp>
        <p:nvSpPr>
          <p:cNvPr id="7" name="TextBox 7"/>
          <p:cNvSpPr txBox="1"/>
          <p:nvPr/>
        </p:nvSpPr>
        <p:spPr>
          <a:xfrm>
            <a:off x="1626864" y="5995035"/>
            <a:ext cx="16007352" cy="2654573"/>
          </a:xfrm>
          <a:prstGeom prst="rect">
            <a:avLst/>
          </a:prstGeom>
        </p:spPr>
        <p:txBody>
          <a:bodyPr lIns="0" tIns="0" rIns="0" bIns="0" rtlCol="0" anchor="t">
            <a:spAutoFit/>
          </a:bodyPr>
          <a:lstStyle/>
          <a:p>
            <a:pPr algn="ctr">
              <a:lnSpc>
                <a:spcPts val="3499"/>
              </a:lnSpc>
              <a:spcBef>
                <a:spcPct val="0"/>
              </a:spcBef>
            </a:pPr>
            <a:r>
              <a:rPr lang="es-ES" sz="2499" spc="687" dirty="0">
                <a:solidFill>
                  <a:srgbClr val="000000"/>
                </a:solidFill>
                <a:latin typeface="Open Sauce Semi-Bold"/>
              </a:rPr>
              <a:t>SE DESARROLLÓ UNA INTERFAZ DISEÑADA PARA SER INTUITIVA Y DE FÁCIL MANEJO. ESTA FUE IMPLEMENTADA UTILIZANDO PRINCIPALMENTE JAVASCRIPT Y HTML, CON UNA MÍNIMA CANTIDAD DE CSS. ESTA ELECCIÓN SE FUNDAMENTÓ EN LA COMODIDAD Y LA FACILIDAD QUE OFRECEN ESTAS TECNOLOGÍAS PARA ALCANZAR LOS OBJETIVOS DE DISEÑO Y USABILIDAD PLANTEADOS.</a:t>
            </a:r>
            <a:endParaRPr lang="en-US" sz="2499" spc="687" dirty="0">
              <a:solidFill>
                <a:srgbClr val="000000"/>
              </a:solidFill>
              <a:latin typeface="Open Sauce Semi-Bold"/>
            </a:endParaRPr>
          </a:p>
        </p:txBody>
      </p:sp>
      <p:grpSp>
        <p:nvGrpSpPr>
          <p:cNvPr id="8" name="Group 8"/>
          <p:cNvGrpSpPr/>
          <p:nvPr/>
        </p:nvGrpSpPr>
        <p:grpSpPr>
          <a:xfrm>
            <a:off x="9144000" y="0"/>
            <a:ext cx="9144000" cy="4913722"/>
            <a:chOff x="0" y="0"/>
            <a:chExt cx="12192000" cy="6551629"/>
          </a:xfrm>
        </p:grpSpPr>
        <p:pic>
          <p:nvPicPr>
            <p:cNvPr id="9" name="Picture 9"/>
            <p:cNvPicPr>
              <a:picLocks noChangeAspect="1"/>
            </p:cNvPicPr>
            <p:nvPr/>
          </p:nvPicPr>
          <p:blipFill>
            <a:blip r:embed="rId2"/>
            <a:srcRect t="9671" b="9671"/>
            <a:stretch>
              <a:fillRect/>
            </a:stretch>
          </p:blipFill>
          <p:spPr>
            <a:xfrm>
              <a:off x="0" y="0"/>
              <a:ext cx="12192000" cy="6551629"/>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Freeform 2"/>
          <p:cNvSpPr/>
          <p:nvPr/>
        </p:nvSpPr>
        <p:spPr>
          <a:xfrm>
            <a:off x="580038" y="323659"/>
            <a:ext cx="9347274" cy="4547573"/>
          </a:xfrm>
          <a:custGeom>
            <a:avLst/>
            <a:gdLst/>
            <a:ahLst/>
            <a:cxnLst/>
            <a:rect l="l" t="t" r="r" b="b"/>
            <a:pathLst>
              <a:path w="9347274" h="4547573">
                <a:moveTo>
                  <a:pt x="0" y="0"/>
                </a:moveTo>
                <a:lnTo>
                  <a:pt x="9347273" y="0"/>
                </a:lnTo>
                <a:lnTo>
                  <a:pt x="9347273" y="4547573"/>
                </a:lnTo>
                <a:lnTo>
                  <a:pt x="0" y="4547573"/>
                </a:lnTo>
                <a:lnTo>
                  <a:pt x="0" y="0"/>
                </a:lnTo>
                <a:close/>
              </a:path>
            </a:pathLst>
          </a:custGeom>
          <a:blipFill>
            <a:blip r:embed="rId2"/>
            <a:stretch>
              <a:fillRect b="-15562"/>
            </a:stretch>
          </a:blipFill>
        </p:spPr>
        <p:txBody>
          <a:bodyPr/>
          <a:lstStyle/>
          <a:p>
            <a:endParaRPr lang="en-US"/>
          </a:p>
        </p:txBody>
      </p:sp>
      <p:sp>
        <p:nvSpPr>
          <p:cNvPr id="3" name="Freeform 3"/>
          <p:cNvSpPr/>
          <p:nvPr/>
        </p:nvSpPr>
        <p:spPr>
          <a:xfrm>
            <a:off x="7912027" y="5143499"/>
            <a:ext cx="9347273" cy="4819841"/>
          </a:xfrm>
          <a:custGeom>
            <a:avLst/>
            <a:gdLst/>
            <a:ahLst/>
            <a:cxnLst/>
            <a:rect l="l" t="t" r="r" b="b"/>
            <a:pathLst>
              <a:path w="9158331" h="4384120">
                <a:moveTo>
                  <a:pt x="0" y="0"/>
                </a:moveTo>
                <a:lnTo>
                  <a:pt x="9158331" y="0"/>
                </a:lnTo>
                <a:lnTo>
                  <a:pt x="9158331" y="4384120"/>
                </a:lnTo>
                <a:lnTo>
                  <a:pt x="0" y="4384120"/>
                </a:lnTo>
                <a:lnTo>
                  <a:pt x="0" y="0"/>
                </a:lnTo>
                <a:close/>
              </a:path>
            </a:pathLst>
          </a:custGeom>
          <a:blipFill>
            <a:blip r:embed="rId3"/>
            <a:stretch>
              <a:fillRect b="-17447"/>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D1EA9-2D4A-2A4D-7777-04F10CD545AD}"/>
              </a:ext>
            </a:extLst>
          </p:cNvPr>
          <p:cNvSpPr txBox="1"/>
          <p:nvPr/>
        </p:nvSpPr>
        <p:spPr>
          <a:xfrm>
            <a:off x="4572000" y="800100"/>
            <a:ext cx="9677400" cy="1173013"/>
          </a:xfrm>
          <a:prstGeom prst="rect">
            <a:avLst/>
          </a:prstGeom>
          <a:noFill/>
        </p:spPr>
        <p:txBody>
          <a:bodyPr wrap="square">
            <a:spAutoFit/>
          </a:bodyPr>
          <a:lstStyle/>
          <a:p>
            <a:pPr algn="ctr">
              <a:lnSpc>
                <a:spcPts val="4479"/>
              </a:lnSpc>
            </a:pPr>
            <a:r>
              <a:rPr lang="es-MX" sz="2400" spc="879" dirty="0">
                <a:solidFill>
                  <a:srgbClr val="FFFFFF"/>
                </a:solidFill>
                <a:latin typeface="Open Sauce Semi-Bold"/>
              </a:rPr>
              <a:t>E</a:t>
            </a:r>
            <a:r>
              <a:rPr lang="en-US" sz="2400" spc="879" dirty="0">
                <a:solidFill>
                  <a:srgbClr val="FFFFFF"/>
                </a:solidFill>
                <a:latin typeface="Open Sauce Semi-Bold"/>
              </a:rPr>
              <a:t>RRORES A LOS QUE NOS ENFRENTAMOS</a:t>
            </a:r>
          </a:p>
        </p:txBody>
      </p:sp>
      <p:sp>
        <p:nvSpPr>
          <p:cNvPr id="4" name="AutoShape 2">
            <a:extLst>
              <a:ext uri="{FF2B5EF4-FFF2-40B4-BE49-F238E27FC236}">
                <a16:creationId xmlns:a16="http://schemas.microsoft.com/office/drawing/2014/main" id="{CAA091E9-C0F8-A504-8354-2DA4D228A63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F072F00-C8BC-AEE6-6604-A9402FAB7ED9}"/>
              </a:ext>
            </a:extLst>
          </p:cNvPr>
          <p:cNvPicPr>
            <a:picLocks noChangeAspect="1"/>
          </p:cNvPicPr>
          <p:nvPr/>
        </p:nvPicPr>
        <p:blipFill>
          <a:blip r:embed="rId2"/>
          <a:stretch>
            <a:fillRect/>
          </a:stretch>
        </p:blipFill>
        <p:spPr>
          <a:xfrm>
            <a:off x="1523276" y="3467100"/>
            <a:ext cx="15546247" cy="51173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92852">
                <a:alpha val="82745"/>
              </a:srgbClr>
            </a:solidFill>
          </p:spPr>
          <p:txBody>
            <a:bodyPr/>
            <a:lstStyle/>
            <a:p>
              <a:endParaRPr lang="en-US"/>
            </a:p>
          </p:txBody>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373662" y="4903242"/>
            <a:ext cx="5540675" cy="480516"/>
          </a:xfrm>
          <a:prstGeom prst="rect">
            <a:avLst/>
          </a:prstGeom>
        </p:spPr>
        <p:txBody>
          <a:bodyPr wrap="square" lIns="0" tIns="0" rIns="0" bIns="0" rtlCol="0" anchor="t">
            <a:spAutoFit/>
          </a:bodyPr>
          <a:lstStyle/>
          <a:p>
            <a:pPr algn="ctr">
              <a:lnSpc>
                <a:spcPts val="4092"/>
              </a:lnSpc>
            </a:pPr>
            <a:r>
              <a:rPr lang="en-US" sz="2923" spc="803" dirty="0">
                <a:solidFill>
                  <a:srgbClr val="FFFFFF"/>
                </a:solidFill>
                <a:latin typeface="Open Sauce Semi-Bold"/>
              </a:rPr>
              <a:t>¡MUCHAS GRACIAS! </a:t>
            </a:r>
          </a:p>
        </p:txBody>
      </p:sp>
      <p:sp>
        <p:nvSpPr>
          <p:cNvPr id="6" name="TextBox 6"/>
          <p:cNvSpPr txBox="1"/>
          <p:nvPr/>
        </p:nvSpPr>
        <p:spPr>
          <a:xfrm>
            <a:off x="5800370" y="8191500"/>
            <a:ext cx="6687255" cy="363099"/>
          </a:xfrm>
          <a:prstGeom prst="rect">
            <a:avLst/>
          </a:prstGeom>
        </p:spPr>
        <p:txBody>
          <a:bodyPr lIns="0" tIns="0" rIns="0" bIns="0" rtlCol="0" anchor="t">
            <a:spAutoFit/>
          </a:bodyPr>
          <a:lstStyle/>
          <a:p>
            <a:pPr algn="ctr">
              <a:lnSpc>
                <a:spcPts val="3086"/>
              </a:lnSpc>
            </a:pPr>
            <a:r>
              <a:rPr lang="en-US" sz="2204" spc="606" dirty="0">
                <a:solidFill>
                  <a:srgbClr val="FFFFFF"/>
                </a:solidFill>
                <a:latin typeface="Open Sauce Light"/>
              </a:rPr>
              <a:t>14 DE MAYO DE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57773" y="958920"/>
            <a:ext cx="10287000" cy="836916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89809" y="592809"/>
            <a:ext cx="9519314" cy="836412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93361" y="4228451"/>
            <a:ext cx="3752969" cy="836412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7503" y="1279190"/>
            <a:ext cx="10287002" cy="7728618"/>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28130" y="1692746"/>
            <a:ext cx="6477455" cy="6477455"/>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3"/>
          <p:cNvSpPr txBox="1"/>
          <p:nvPr/>
        </p:nvSpPr>
        <p:spPr>
          <a:xfrm>
            <a:off x="1239594" y="880282"/>
            <a:ext cx="6345150" cy="508124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spc="1025" dirty="0">
                <a:solidFill>
                  <a:srgbClr val="FFFFFF"/>
                </a:solidFill>
                <a:latin typeface="+mj-lt"/>
                <a:ea typeface="+mj-ea"/>
                <a:cs typeface="+mj-cs"/>
              </a:rPr>
              <a:t>INTEGRANTES</a:t>
            </a:r>
          </a:p>
        </p:txBody>
      </p:sp>
      <p:sp>
        <p:nvSpPr>
          <p:cNvPr id="2" name="TextBox 2"/>
          <p:cNvSpPr txBox="1"/>
          <p:nvPr/>
        </p:nvSpPr>
        <p:spPr>
          <a:xfrm>
            <a:off x="10318970" y="1562100"/>
            <a:ext cx="7293670" cy="831907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4800" spc="687" dirty="0"/>
              <a:t>SANDRA LUGO </a:t>
            </a:r>
          </a:p>
          <a:p>
            <a:pPr indent="-228600">
              <a:lnSpc>
                <a:spcPct val="90000"/>
              </a:lnSpc>
              <a:spcAft>
                <a:spcPts val="600"/>
              </a:spcAft>
              <a:buFont typeface="Arial" panose="020B0604020202020204" pitchFamily="34" charset="0"/>
              <a:buChar char="•"/>
            </a:pPr>
            <a:r>
              <a:rPr lang="en-US" sz="4800" spc="687" dirty="0"/>
              <a:t>ANGEL RIOS</a:t>
            </a:r>
          </a:p>
          <a:p>
            <a:pPr indent="-228600">
              <a:lnSpc>
                <a:spcPct val="90000"/>
              </a:lnSpc>
              <a:spcAft>
                <a:spcPts val="600"/>
              </a:spcAft>
              <a:buFont typeface="Arial" panose="020B0604020202020204" pitchFamily="34" charset="0"/>
              <a:buChar char="•"/>
            </a:pPr>
            <a:r>
              <a:rPr lang="en-US" sz="4800" spc="687" dirty="0"/>
              <a:t>DANNA VIGIL</a:t>
            </a:r>
          </a:p>
          <a:p>
            <a:pPr indent="-228600">
              <a:lnSpc>
                <a:spcPct val="90000"/>
              </a:lnSpc>
              <a:spcAft>
                <a:spcPts val="600"/>
              </a:spcAft>
              <a:buFont typeface="Arial" panose="020B0604020202020204" pitchFamily="34" charset="0"/>
              <a:buChar char="•"/>
            </a:pPr>
            <a:r>
              <a:rPr lang="en-US" sz="4800" spc="687" dirty="0"/>
              <a:t>ESTEBAN BERNAL</a:t>
            </a:r>
          </a:p>
          <a:p>
            <a:pPr indent="-228600">
              <a:lnSpc>
                <a:spcPct val="90000"/>
              </a:lnSpc>
              <a:spcAft>
                <a:spcPts val="600"/>
              </a:spcAft>
              <a:buFont typeface="Arial" panose="020B0604020202020204" pitchFamily="34" charset="0"/>
              <a:buChar char="•"/>
            </a:pPr>
            <a:r>
              <a:rPr lang="en-US" sz="4800" spc="687" dirty="0"/>
              <a:t>DIEGO VALDES</a:t>
            </a:r>
          </a:p>
          <a:p>
            <a:pPr indent="-228600">
              <a:lnSpc>
                <a:spcPct val="90000"/>
              </a:lnSpc>
              <a:spcBef>
                <a:spcPct val="0"/>
              </a:spcBef>
              <a:spcAft>
                <a:spcPts val="600"/>
              </a:spcAft>
              <a:buFont typeface="Arial" panose="020B0604020202020204" pitchFamily="34" charset="0"/>
              <a:buChar char="•"/>
            </a:pPr>
            <a:endParaRPr lang="en-US" sz="3000" spc="6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TextBox 2"/>
          <p:cNvSpPr txBox="1"/>
          <p:nvPr/>
        </p:nvSpPr>
        <p:spPr>
          <a:xfrm>
            <a:off x="5481642" y="4371352"/>
            <a:ext cx="7324716" cy="680699"/>
          </a:xfrm>
          <a:prstGeom prst="rect">
            <a:avLst/>
          </a:prstGeom>
        </p:spPr>
        <p:txBody>
          <a:bodyPr lIns="0" tIns="0" rIns="0" bIns="0" rtlCol="0" anchor="t">
            <a:spAutoFit/>
          </a:bodyPr>
          <a:lstStyle/>
          <a:p>
            <a:pPr algn="ctr">
              <a:lnSpc>
                <a:spcPts val="5834"/>
              </a:lnSpc>
            </a:pPr>
            <a:r>
              <a:rPr lang="en-US" sz="4167" spc="1146" dirty="0">
                <a:solidFill>
                  <a:srgbClr val="FFFFFF"/>
                </a:solidFill>
                <a:latin typeface="Open Sauce Semi-Bold"/>
              </a:rPr>
              <a:t>INTRODUCCIÓN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96400" y="15240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092852">
                <a:alpha val="66667"/>
              </a:srgbClr>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520"/>
                </a:lnSpc>
              </a:pPr>
              <a:endParaRPr/>
            </a:p>
          </p:txBody>
        </p:sp>
      </p:grpSp>
      <p:sp>
        <p:nvSpPr>
          <p:cNvPr id="5" name="TextBox 5"/>
          <p:cNvSpPr txBox="1"/>
          <p:nvPr/>
        </p:nvSpPr>
        <p:spPr>
          <a:xfrm>
            <a:off x="740274" y="1841255"/>
            <a:ext cx="7815668" cy="6418680"/>
          </a:xfrm>
          <a:prstGeom prst="rect">
            <a:avLst/>
          </a:prstGeom>
        </p:spPr>
        <p:txBody>
          <a:bodyPr lIns="0" tIns="0" rIns="0" bIns="0" rtlCol="0" anchor="t">
            <a:spAutoFit/>
          </a:bodyPr>
          <a:lstStyle/>
          <a:p>
            <a:pPr algn="l">
              <a:lnSpc>
                <a:spcPts val="3649"/>
              </a:lnSpc>
            </a:pPr>
            <a:r>
              <a:rPr lang="es-ES" sz="2401" dirty="0">
                <a:solidFill>
                  <a:srgbClr val="092852"/>
                </a:solidFill>
                <a:latin typeface="Open Sauce"/>
              </a:rPr>
              <a:t>Nuestro equipo se encarga de trabajar en el desarrollo de una aplicación web que permita a algún administrador el poder registrar, modificar, eliminar e inspeccionar los datos necesarios para hacer la inscripción completa de las estudiantes que buscan el apoyo para sus estudios. Para ello, se requiere una plataforma en la cual pueda acceder la persona que se encargará de lo anteriormente mencionado. En esa plataforma es necesario guardar la información privada de las mujeres que se van a registrar y las ya registradas. Para ello, solo se puede acceder mediante las credenciales que se entreguen a las personas encargadas, un inicio de sesión adecuado y su contraseña correspondiente.</a:t>
            </a:r>
            <a:endParaRPr lang="en-US" sz="2401" dirty="0">
              <a:solidFill>
                <a:srgbClr val="092852"/>
              </a:solidFill>
              <a:latin typeface="Open Sauce"/>
            </a:endParaRPr>
          </a:p>
        </p:txBody>
      </p:sp>
      <p:sp>
        <p:nvSpPr>
          <p:cNvPr id="6" name="TextBox 6"/>
          <p:cNvSpPr txBox="1"/>
          <p:nvPr/>
        </p:nvSpPr>
        <p:spPr>
          <a:xfrm>
            <a:off x="1131072" y="656630"/>
            <a:ext cx="7034072" cy="860425"/>
          </a:xfrm>
          <a:prstGeom prst="rect">
            <a:avLst/>
          </a:prstGeom>
        </p:spPr>
        <p:txBody>
          <a:bodyPr lIns="0" tIns="0" rIns="0" bIns="0" rtlCol="0" anchor="t">
            <a:spAutoFit/>
          </a:bodyPr>
          <a:lstStyle/>
          <a:p>
            <a:pPr algn="l">
              <a:lnSpc>
                <a:spcPts val="3499"/>
              </a:lnSpc>
            </a:pPr>
            <a:r>
              <a:rPr lang="en-US" sz="2499" spc="687">
                <a:solidFill>
                  <a:srgbClr val="092852"/>
                </a:solidFill>
                <a:latin typeface="Open Sauce Semi-Bold"/>
              </a:rPr>
              <a:t>CAPTURAR INFORMACION DE ESTUDIANTES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84" y="-1"/>
            <a:ext cx="18338929" cy="10302106"/>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62938" y="-4"/>
            <a:ext cx="17658404" cy="10302110"/>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2800" y="0"/>
            <a:ext cx="5435061" cy="10302108"/>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3812" y="-4"/>
            <a:ext cx="18350371" cy="10302113"/>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6501" y="-1292736"/>
            <a:ext cx="10292897" cy="1289678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780458" y="1633574"/>
            <a:ext cx="7451300" cy="7482585"/>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2"/>
          <p:cNvSpPr txBox="1"/>
          <p:nvPr/>
        </p:nvSpPr>
        <p:spPr>
          <a:xfrm>
            <a:off x="6243850" y="1228476"/>
            <a:ext cx="10072049" cy="47680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kern="1200" spc="879" dirty="0">
                <a:solidFill>
                  <a:srgbClr val="FFFFFF"/>
                </a:solidFill>
                <a:latin typeface="+mj-lt"/>
                <a:ea typeface="+mj-ea"/>
                <a:cs typeface="+mj-cs"/>
              </a:rPr>
              <a:t>H</a:t>
            </a:r>
            <a:r>
              <a:rPr lang="en-US" sz="7200" spc="879" dirty="0">
                <a:solidFill>
                  <a:srgbClr val="FFFFFF"/>
                </a:solidFill>
                <a:latin typeface="+mj-lt"/>
                <a:ea typeface="+mj-ea"/>
                <a:cs typeface="+mj-cs"/>
              </a:rPr>
              <a:t>I</a:t>
            </a:r>
            <a:r>
              <a:rPr lang="en-US" sz="7200" kern="1200" spc="879" dirty="0">
                <a:solidFill>
                  <a:srgbClr val="FFFFFF"/>
                </a:solidFill>
                <a:latin typeface="+mj-lt"/>
                <a:ea typeface="+mj-ea"/>
                <a:cs typeface="+mj-cs"/>
              </a:rPr>
              <a:t>STORIAS DE USUARIO Y REQUERIMENTOS </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735165"/>
            <a:ext cx="18326564" cy="3566943"/>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1757581"/>
            <a:chOff x="0" y="0"/>
            <a:chExt cx="2408296" cy="3096647"/>
          </a:xfrm>
        </p:grpSpPr>
        <p:sp>
          <p:nvSpPr>
            <p:cNvPr id="3" name="Freeform 3"/>
            <p:cNvSpPr/>
            <p:nvPr/>
          </p:nvSpPr>
          <p:spPr>
            <a:xfrm>
              <a:off x="0" y="0"/>
              <a:ext cx="2408296" cy="3096647"/>
            </a:xfrm>
            <a:custGeom>
              <a:avLst/>
              <a:gdLst/>
              <a:ahLst/>
              <a:cxnLst/>
              <a:rect l="l" t="t" r="r" b="b"/>
              <a:pathLst>
                <a:path w="2408296" h="3096647">
                  <a:moveTo>
                    <a:pt x="0" y="0"/>
                  </a:moveTo>
                  <a:lnTo>
                    <a:pt x="2408296" y="0"/>
                  </a:lnTo>
                  <a:lnTo>
                    <a:pt x="2408296" y="3096647"/>
                  </a:lnTo>
                  <a:lnTo>
                    <a:pt x="0" y="3096647"/>
                  </a:lnTo>
                  <a:close/>
                </a:path>
              </a:pathLst>
            </a:custGeom>
            <a:solidFill>
              <a:srgbClr val="092852">
                <a:alpha val="66667"/>
              </a:srgbClr>
            </a:solidFill>
          </p:spPr>
          <p:txBody>
            <a:bodyPr/>
            <a:lstStyle/>
            <a:p>
              <a:endParaRPr lang="en-US"/>
            </a:p>
          </p:txBody>
        </p:sp>
        <p:sp>
          <p:nvSpPr>
            <p:cNvPr id="4" name="TextBox 4"/>
            <p:cNvSpPr txBox="1"/>
            <p:nvPr/>
          </p:nvSpPr>
          <p:spPr>
            <a:xfrm>
              <a:off x="0" y="-38100"/>
              <a:ext cx="2408296" cy="3134747"/>
            </a:xfrm>
            <a:prstGeom prst="rect">
              <a:avLst/>
            </a:prstGeom>
          </p:spPr>
          <p:txBody>
            <a:bodyPr lIns="50800" tIns="50800" rIns="50800" bIns="50800" rtlCol="0" anchor="ctr"/>
            <a:lstStyle/>
            <a:p>
              <a:pPr algn="ctr">
                <a:lnSpc>
                  <a:spcPts val="2520"/>
                </a:lnSpc>
              </a:pPr>
              <a:endParaRPr/>
            </a:p>
          </p:txBody>
        </p:sp>
      </p:grpSp>
      <p:grpSp>
        <p:nvGrpSpPr>
          <p:cNvPr id="5" name="Group 5"/>
          <p:cNvGrpSpPr/>
          <p:nvPr/>
        </p:nvGrpSpPr>
        <p:grpSpPr>
          <a:xfrm>
            <a:off x="1667516" y="1307735"/>
            <a:ext cx="6317740" cy="1524004"/>
            <a:chOff x="0" y="0"/>
            <a:chExt cx="8423653" cy="2032006"/>
          </a:xfrm>
        </p:grpSpPr>
        <p:grpSp>
          <p:nvGrpSpPr>
            <p:cNvPr id="6" name="Group 6"/>
            <p:cNvGrpSpPr/>
            <p:nvPr/>
          </p:nvGrpSpPr>
          <p:grpSpPr>
            <a:xfrm>
              <a:off x="0" y="0"/>
              <a:ext cx="8423653" cy="2032006"/>
              <a:chOff x="0" y="0"/>
              <a:chExt cx="3107166" cy="749530"/>
            </a:xfrm>
          </p:grpSpPr>
          <p:sp>
            <p:nvSpPr>
              <p:cNvPr id="7" name="Freeform 7"/>
              <p:cNvSpPr/>
              <p:nvPr/>
            </p:nvSpPr>
            <p:spPr>
              <a:xfrm>
                <a:off x="0" y="0"/>
                <a:ext cx="3107166" cy="749530"/>
              </a:xfrm>
              <a:custGeom>
                <a:avLst/>
                <a:gdLst/>
                <a:ahLst/>
                <a:cxnLst/>
                <a:rect l="l" t="t" r="r" b="b"/>
                <a:pathLst>
                  <a:path w="3107166" h="749530">
                    <a:moveTo>
                      <a:pt x="2982706" y="749530"/>
                    </a:moveTo>
                    <a:lnTo>
                      <a:pt x="124460" y="749530"/>
                    </a:lnTo>
                    <a:cubicBezTo>
                      <a:pt x="55880" y="749530"/>
                      <a:pt x="0" y="693650"/>
                      <a:pt x="0" y="625070"/>
                    </a:cubicBezTo>
                    <a:lnTo>
                      <a:pt x="0" y="124460"/>
                    </a:lnTo>
                    <a:cubicBezTo>
                      <a:pt x="0" y="55880"/>
                      <a:pt x="55880" y="0"/>
                      <a:pt x="124460" y="0"/>
                    </a:cubicBezTo>
                    <a:lnTo>
                      <a:pt x="2982706" y="0"/>
                    </a:lnTo>
                    <a:cubicBezTo>
                      <a:pt x="3051286" y="0"/>
                      <a:pt x="3107166" y="55880"/>
                      <a:pt x="3107166" y="124460"/>
                    </a:cubicBezTo>
                    <a:lnTo>
                      <a:pt x="3107166" y="625070"/>
                    </a:lnTo>
                    <a:cubicBezTo>
                      <a:pt x="3107166" y="693650"/>
                      <a:pt x="3051286" y="749530"/>
                      <a:pt x="2982706" y="749530"/>
                    </a:cubicBezTo>
                    <a:close/>
                  </a:path>
                </a:pathLst>
              </a:custGeom>
              <a:solidFill>
                <a:srgbClr val="FFFFFF">
                  <a:alpha val="75686"/>
                </a:srgbClr>
              </a:solidFill>
            </p:spPr>
            <p:txBody>
              <a:bodyPr/>
              <a:lstStyle/>
              <a:p>
                <a:endParaRPr lang="en-US"/>
              </a:p>
            </p:txBody>
          </p:sp>
        </p:grpSp>
        <p:sp>
          <p:nvSpPr>
            <p:cNvPr id="8" name="TextBox 8"/>
            <p:cNvSpPr txBox="1"/>
            <p:nvPr/>
          </p:nvSpPr>
          <p:spPr>
            <a:xfrm>
              <a:off x="586177" y="696598"/>
              <a:ext cx="7251298" cy="525145"/>
            </a:xfrm>
            <a:prstGeom prst="rect">
              <a:avLst/>
            </a:prstGeom>
          </p:spPr>
          <p:txBody>
            <a:bodyPr lIns="0" tIns="0" rIns="0" bIns="0" rtlCol="0" anchor="t">
              <a:spAutoFit/>
            </a:bodyPr>
            <a:lstStyle/>
            <a:p>
              <a:pPr algn="ctr">
                <a:lnSpc>
                  <a:spcPts val="3359"/>
                </a:lnSpc>
              </a:pPr>
              <a:r>
                <a:rPr lang="en-US" sz="2400" spc="660" dirty="0">
                  <a:solidFill>
                    <a:srgbClr val="092852"/>
                  </a:solidFill>
                  <a:latin typeface="Open Sauce Semi-Bold"/>
                </a:rPr>
                <a:t>TRABAJADORA SOCIAL</a:t>
              </a:r>
            </a:p>
          </p:txBody>
        </p:sp>
      </p:grpSp>
      <p:sp>
        <p:nvSpPr>
          <p:cNvPr id="9" name="TextBox 9"/>
          <p:cNvSpPr txBox="1"/>
          <p:nvPr/>
        </p:nvSpPr>
        <p:spPr>
          <a:xfrm>
            <a:off x="1158744" y="3751541"/>
            <a:ext cx="6826512" cy="4332276"/>
          </a:xfrm>
          <a:prstGeom prst="rect">
            <a:avLst/>
          </a:prstGeom>
        </p:spPr>
        <p:txBody>
          <a:bodyPr lIns="0" tIns="0" rIns="0" bIns="0" rtlCol="0" anchor="t">
            <a:spAutoFit/>
          </a:bodyPr>
          <a:lstStyle/>
          <a:p>
            <a:pPr algn="ctr">
              <a:lnSpc>
                <a:spcPts val="3429"/>
              </a:lnSpc>
              <a:spcBef>
                <a:spcPct val="0"/>
              </a:spcBef>
            </a:pPr>
            <a:r>
              <a:rPr lang="es-ES" sz="2449" spc="673" dirty="0">
                <a:solidFill>
                  <a:srgbClr val="092852"/>
                </a:solidFill>
                <a:latin typeface="Open Sans Bold"/>
              </a:rPr>
              <a:t>COMO TRABAJADORA SOCIAL EN UNA UNIVERSIDAD, QUIERO TENER UN SISTEMA DE CAPTURA DE INFORMACIÓN ORIENTADO A WEB PARA PODER REGISTRAR Y GESTIONAR LOS DATOS PERSONALES DE LOS ESTUDIANTES DE MANERA EFICIENTE.</a:t>
            </a:r>
            <a:endParaRPr lang="en-US" sz="2449" spc="673" dirty="0">
              <a:solidFill>
                <a:srgbClr val="092852"/>
              </a:solidFill>
              <a:latin typeface="Open Sans Bold"/>
            </a:endParaRPr>
          </a:p>
        </p:txBody>
      </p:sp>
      <p:sp>
        <p:nvSpPr>
          <p:cNvPr id="10" name="TextBox 10"/>
          <p:cNvSpPr txBox="1"/>
          <p:nvPr/>
        </p:nvSpPr>
        <p:spPr>
          <a:xfrm>
            <a:off x="9522466" y="3751541"/>
            <a:ext cx="8432064" cy="4332276"/>
          </a:xfrm>
          <a:prstGeom prst="rect">
            <a:avLst/>
          </a:prstGeom>
        </p:spPr>
        <p:txBody>
          <a:bodyPr lIns="0" tIns="0" rIns="0" bIns="0" rtlCol="0" anchor="t">
            <a:spAutoFit/>
          </a:bodyPr>
          <a:lstStyle/>
          <a:p>
            <a:pPr algn="ctr">
              <a:lnSpc>
                <a:spcPts val="3429"/>
              </a:lnSpc>
              <a:spcBef>
                <a:spcPct val="0"/>
              </a:spcBef>
            </a:pPr>
            <a:r>
              <a:rPr lang="es-ES" sz="2449" spc="673" dirty="0">
                <a:solidFill>
                  <a:srgbClr val="092852"/>
                </a:solidFill>
                <a:latin typeface="Open Sans Bold"/>
              </a:rPr>
              <a:t>COMO ADMINISTRADOR(A), NECESITO UN SISTEMA DE GESTIÓN ESCOLAR QUE SEA ACCESIBLE Y FÁCIL DE USAR PARA MANEJAR LA INFORMACIÓN DE LOS ESTUDIANTES, DOCENTES Y PERSONAL ADMINISTRATIVO. PARA ELLO, REQUIERO UNA INTERFAZ AMIGABLE QUE PERMITA REALIZAR UN INICIO DE SESIÓN SEGURO Y EFICIENTE.</a:t>
            </a:r>
            <a:endParaRPr lang="en-US" sz="2449" spc="673" dirty="0">
              <a:solidFill>
                <a:srgbClr val="092852"/>
              </a:solidFill>
              <a:latin typeface="Open Sans Bold"/>
            </a:endParaRPr>
          </a:p>
        </p:txBody>
      </p:sp>
      <p:grpSp>
        <p:nvGrpSpPr>
          <p:cNvPr id="11" name="Group 11"/>
          <p:cNvGrpSpPr/>
          <p:nvPr/>
        </p:nvGrpSpPr>
        <p:grpSpPr>
          <a:xfrm>
            <a:off x="10837305" y="1216750"/>
            <a:ext cx="5802385" cy="1705975"/>
            <a:chOff x="0" y="0"/>
            <a:chExt cx="1096325" cy="322333"/>
          </a:xfrm>
        </p:grpSpPr>
        <p:sp>
          <p:nvSpPr>
            <p:cNvPr id="12" name="Freeform 12"/>
            <p:cNvSpPr/>
            <p:nvPr/>
          </p:nvSpPr>
          <p:spPr>
            <a:xfrm>
              <a:off x="0" y="0"/>
              <a:ext cx="1096325" cy="322333"/>
            </a:xfrm>
            <a:custGeom>
              <a:avLst/>
              <a:gdLst/>
              <a:ahLst/>
              <a:cxnLst/>
              <a:rect l="l" t="t" r="r" b="b"/>
              <a:pathLst>
                <a:path w="1096325" h="322333">
                  <a:moveTo>
                    <a:pt x="94733" y="0"/>
                  </a:moveTo>
                  <a:lnTo>
                    <a:pt x="1001592" y="0"/>
                  </a:lnTo>
                  <a:cubicBezTo>
                    <a:pt x="1053912" y="0"/>
                    <a:pt x="1096325" y="42413"/>
                    <a:pt x="1096325" y="94733"/>
                  </a:cubicBezTo>
                  <a:lnTo>
                    <a:pt x="1096325" y="227601"/>
                  </a:lnTo>
                  <a:cubicBezTo>
                    <a:pt x="1096325" y="252725"/>
                    <a:pt x="1086344" y="276821"/>
                    <a:pt x="1068578" y="294587"/>
                  </a:cubicBezTo>
                  <a:cubicBezTo>
                    <a:pt x="1050813" y="312353"/>
                    <a:pt x="1026717" y="322333"/>
                    <a:pt x="1001592" y="322333"/>
                  </a:cubicBezTo>
                  <a:lnTo>
                    <a:pt x="94733" y="322333"/>
                  </a:lnTo>
                  <a:cubicBezTo>
                    <a:pt x="69608" y="322333"/>
                    <a:pt x="45512" y="312353"/>
                    <a:pt x="27747" y="294587"/>
                  </a:cubicBezTo>
                  <a:cubicBezTo>
                    <a:pt x="9981" y="276821"/>
                    <a:pt x="0" y="252725"/>
                    <a:pt x="0" y="227601"/>
                  </a:cubicBezTo>
                  <a:lnTo>
                    <a:pt x="0" y="94733"/>
                  </a:lnTo>
                  <a:cubicBezTo>
                    <a:pt x="0" y="69608"/>
                    <a:pt x="9981" y="45512"/>
                    <a:pt x="27747" y="27747"/>
                  </a:cubicBezTo>
                  <a:cubicBezTo>
                    <a:pt x="45512" y="9981"/>
                    <a:pt x="69608" y="0"/>
                    <a:pt x="94733" y="0"/>
                  </a:cubicBezTo>
                  <a:close/>
                </a:path>
              </a:pathLst>
            </a:custGeom>
            <a:solidFill>
              <a:srgbClr val="092852">
                <a:alpha val="66667"/>
              </a:srgbClr>
            </a:solidFill>
          </p:spPr>
          <p:txBody>
            <a:bodyPr/>
            <a:lstStyle/>
            <a:p>
              <a:endParaRPr lang="en-US"/>
            </a:p>
          </p:txBody>
        </p:sp>
        <p:sp>
          <p:nvSpPr>
            <p:cNvPr id="13" name="TextBox 13"/>
            <p:cNvSpPr txBox="1"/>
            <p:nvPr/>
          </p:nvSpPr>
          <p:spPr>
            <a:xfrm>
              <a:off x="0" y="-38100"/>
              <a:ext cx="1096325" cy="360433"/>
            </a:xfrm>
            <a:prstGeom prst="rect">
              <a:avLst/>
            </a:prstGeom>
          </p:spPr>
          <p:txBody>
            <a:bodyPr lIns="50800" tIns="50800" rIns="50800" bIns="50800" rtlCol="0" anchor="ctr"/>
            <a:lstStyle/>
            <a:p>
              <a:pPr algn="ctr">
                <a:lnSpc>
                  <a:spcPts val="2520"/>
                </a:lnSpc>
              </a:pPr>
              <a:r>
                <a:rPr lang="en-US" sz="1800" spc="495">
                  <a:solidFill>
                    <a:srgbClr val="FFFFFF">
                      <a:alpha val="66667"/>
                    </a:srgbClr>
                  </a:solidFill>
                  <a:latin typeface="Open Sauce Semi-Bold"/>
                </a:rPr>
                <a:t>REGISTRO E INGRESO AL SISTEMA</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8585" y="3310110"/>
            <a:ext cx="13810830" cy="6753519"/>
          </a:xfrm>
          <a:custGeom>
            <a:avLst/>
            <a:gdLst/>
            <a:ahLst/>
            <a:cxnLst/>
            <a:rect l="l" t="t" r="r" b="b"/>
            <a:pathLst>
              <a:path w="13810830" h="6753519">
                <a:moveTo>
                  <a:pt x="0" y="0"/>
                </a:moveTo>
                <a:lnTo>
                  <a:pt x="13810830" y="0"/>
                </a:lnTo>
                <a:lnTo>
                  <a:pt x="13810830" y="6753519"/>
                </a:lnTo>
                <a:lnTo>
                  <a:pt x="0" y="675351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29880" y="952500"/>
            <a:ext cx="16028239" cy="3540393"/>
          </a:xfrm>
          <a:prstGeom prst="rect">
            <a:avLst/>
          </a:prstGeom>
        </p:spPr>
        <p:txBody>
          <a:bodyPr lIns="0" tIns="0" rIns="0" bIns="0" rtlCol="0" anchor="t">
            <a:spAutoFit/>
          </a:bodyPr>
          <a:lstStyle/>
          <a:p>
            <a:pPr algn="l">
              <a:lnSpc>
                <a:spcPts val="4016"/>
              </a:lnSpc>
            </a:pPr>
            <a:r>
              <a:rPr lang="es-ES" sz="2642" dirty="0">
                <a:solidFill>
                  <a:srgbClr val="092852"/>
                </a:solidFill>
                <a:latin typeface="Open Sauce"/>
              </a:rPr>
              <a:t>La línea resaltada en azul representa lo que se había planeado realizar durante la duración del proyecto. Mientras que la línea destacada en naranja representa las acciones efectivamente llevadas a cabo. El proyecto se inició el 20 de febrero y se estima su conclusión para el día 7 de mayo.</a:t>
            </a:r>
            <a:endParaRPr lang="en-US" sz="2642" dirty="0">
              <a:solidFill>
                <a:srgbClr val="092852"/>
              </a:solidFill>
              <a:latin typeface="Open Sauce"/>
            </a:endParaRPr>
          </a:p>
          <a:p>
            <a:pPr algn="l">
              <a:lnSpc>
                <a:spcPts val="4016"/>
              </a:lnSpc>
            </a:pPr>
            <a:endParaRPr lang="en-US" sz="2642" dirty="0">
              <a:solidFill>
                <a:srgbClr val="092852"/>
              </a:solidFill>
              <a:latin typeface="Open Sauce"/>
            </a:endParaRPr>
          </a:p>
          <a:p>
            <a:pPr algn="l">
              <a:lnSpc>
                <a:spcPts val="4016"/>
              </a:lnSpc>
            </a:pPr>
            <a:endParaRPr lang="en-US" sz="2642" dirty="0">
              <a:solidFill>
                <a:srgbClr val="092852"/>
              </a:solidFill>
              <a:latin typeface="Open Sauce"/>
            </a:endParaRPr>
          </a:p>
          <a:p>
            <a:pPr algn="l">
              <a:lnSpc>
                <a:spcPts val="4016"/>
              </a:lnSpc>
            </a:pPr>
            <a:endParaRPr lang="en-US" sz="2642" dirty="0">
              <a:solidFill>
                <a:srgbClr val="092852"/>
              </a:solidFill>
              <a:latin typeface="Open Sauce"/>
            </a:endParaRPr>
          </a:p>
        </p:txBody>
      </p:sp>
      <p:sp>
        <p:nvSpPr>
          <p:cNvPr id="4" name="TextBox 4"/>
          <p:cNvSpPr txBox="1"/>
          <p:nvPr/>
        </p:nvSpPr>
        <p:spPr>
          <a:xfrm>
            <a:off x="7041225" y="497839"/>
            <a:ext cx="3683926" cy="504946"/>
          </a:xfrm>
          <a:prstGeom prst="rect">
            <a:avLst/>
          </a:prstGeom>
        </p:spPr>
        <p:txBody>
          <a:bodyPr lIns="0" tIns="0" rIns="0" bIns="0" rtlCol="0" anchor="t">
            <a:spAutoFit/>
          </a:bodyPr>
          <a:lstStyle/>
          <a:p>
            <a:pPr algn="l">
              <a:lnSpc>
                <a:spcPts val="4339"/>
              </a:lnSpc>
            </a:pPr>
            <a:r>
              <a:rPr lang="en-US" sz="3099" spc="852" dirty="0">
                <a:solidFill>
                  <a:srgbClr val="092852"/>
                </a:solidFill>
                <a:latin typeface="Open Sauce Semi-Bold"/>
              </a:rPr>
              <a:t>ESTIMACIÒN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40" y="0"/>
            <a:ext cx="9144000" cy="4913722"/>
            <a:chOff x="0" y="0"/>
            <a:chExt cx="2408296" cy="1294149"/>
          </a:xfrm>
        </p:grpSpPr>
        <p:sp>
          <p:nvSpPr>
            <p:cNvPr id="3" name="Freeform 3"/>
            <p:cNvSpPr/>
            <p:nvPr/>
          </p:nvSpPr>
          <p:spPr>
            <a:xfrm>
              <a:off x="0" y="0"/>
              <a:ext cx="2408296" cy="1294149"/>
            </a:xfrm>
            <a:custGeom>
              <a:avLst/>
              <a:gdLst/>
              <a:ahLst/>
              <a:cxnLst/>
              <a:rect l="l" t="t" r="r" b="b"/>
              <a:pathLst>
                <a:path w="2408296" h="1294149">
                  <a:moveTo>
                    <a:pt x="0" y="0"/>
                  </a:moveTo>
                  <a:lnTo>
                    <a:pt x="2408296" y="0"/>
                  </a:lnTo>
                  <a:lnTo>
                    <a:pt x="2408296" y="1294149"/>
                  </a:lnTo>
                  <a:lnTo>
                    <a:pt x="0" y="1294149"/>
                  </a:lnTo>
                  <a:close/>
                </a:path>
              </a:pathLst>
            </a:custGeom>
            <a:solidFill>
              <a:srgbClr val="092852"/>
            </a:solidFill>
          </p:spPr>
          <p:txBody>
            <a:bodyPr/>
            <a:lstStyle/>
            <a:p>
              <a:endParaRPr lang="en-US"/>
            </a:p>
          </p:txBody>
        </p:sp>
        <p:sp>
          <p:nvSpPr>
            <p:cNvPr id="4" name="TextBox 4"/>
            <p:cNvSpPr txBox="1"/>
            <p:nvPr/>
          </p:nvSpPr>
          <p:spPr>
            <a:xfrm>
              <a:off x="0" y="-47625"/>
              <a:ext cx="2408296" cy="1341774"/>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9144000" y="0"/>
            <a:ext cx="9144000" cy="4913722"/>
            <a:chOff x="0" y="0"/>
            <a:chExt cx="12192000" cy="6551629"/>
          </a:xfrm>
        </p:grpSpPr>
        <p:pic>
          <p:nvPicPr>
            <p:cNvPr id="6" name="Picture 6"/>
            <p:cNvPicPr>
              <a:picLocks noChangeAspect="1"/>
            </p:cNvPicPr>
            <p:nvPr/>
          </p:nvPicPr>
          <p:blipFill>
            <a:blip r:embed="rId2"/>
            <a:srcRect t="9671" b="9671"/>
            <a:stretch>
              <a:fillRect/>
            </a:stretch>
          </p:blipFill>
          <p:spPr>
            <a:xfrm>
              <a:off x="0" y="0"/>
              <a:ext cx="12192000" cy="6551629"/>
            </a:xfrm>
            <a:prstGeom prst="rect">
              <a:avLst/>
            </a:prstGeom>
          </p:spPr>
        </p:pic>
      </p:grpSp>
      <p:sp>
        <p:nvSpPr>
          <p:cNvPr id="7" name="TextBox 7"/>
          <p:cNvSpPr txBox="1"/>
          <p:nvPr/>
        </p:nvSpPr>
        <p:spPr>
          <a:xfrm>
            <a:off x="1473332" y="2009083"/>
            <a:ext cx="5854134" cy="422275"/>
          </a:xfrm>
          <a:prstGeom prst="rect">
            <a:avLst/>
          </a:prstGeom>
        </p:spPr>
        <p:txBody>
          <a:bodyPr lIns="0" tIns="0" rIns="0" bIns="0" rtlCol="0" anchor="t">
            <a:spAutoFit/>
          </a:bodyPr>
          <a:lstStyle/>
          <a:p>
            <a:pPr algn="ctr">
              <a:lnSpc>
                <a:spcPts val="3499"/>
              </a:lnSpc>
            </a:pPr>
            <a:r>
              <a:rPr lang="en-US" sz="2499" spc="687">
                <a:solidFill>
                  <a:srgbClr val="FFFFFF"/>
                </a:solidFill>
                <a:latin typeface="Open Sauce Bold"/>
              </a:rPr>
              <a:t>TRABAJADORA SOCIAL</a:t>
            </a:r>
          </a:p>
        </p:txBody>
      </p:sp>
      <p:sp>
        <p:nvSpPr>
          <p:cNvPr id="8" name="TextBox 8"/>
          <p:cNvSpPr txBox="1"/>
          <p:nvPr/>
        </p:nvSpPr>
        <p:spPr>
          <a:xfrm>
            <a:off x="2273570" y="6210300"/>
            <a:ext cx="13740859" cy="3013838"/>
          </a:xfrm>
          <a:prstGeom prst="rect">
            <a:avLst/>
          </a:prstGeom>
        </p:spPr>
        <p:txBody>
          <a:bodyPr wrap="square" lIns="0" tIns="0" rIns="0" bIns="0" rtlCol="0" anchor="t">
            <a:spAutoFit/>
          </a:bodyPr>
          <a:lstStyle/>
          <a:p>
            <a:pPr algn="ctr">
              <a:lnSpc>
                <a:spcPts val="3357"/>
              </a:lnSpc>
              <a:spcBef>
                <a:spcPct val="0"/>
              </a:spcBef>
            </a:pPr>
            <a:r>
              <a:rPr lang="es-ES" sz="2398" spc="659" dirty="0">
                <a:solidFill>
                  <a:srgbClr val="000000"/>
                </a:solidFill>
                <a:latin typeface="Open Sauce Semi-Bold"/>
              </a:rPr>
              <a:t>EN ESTA ETAPA INICIAL, HEMOS PROCEDIDO A LA CREACIÓN DE LA BASE DE DATOS QUE CONTENDRÁ TODOS LOS ELEMENTOS NECESARIOS PARA LA CAPTURA DE INFORMACIÓN DE LAS JÓVENES. ESTOS ELEMENTOS COMPRENDEN LOS DATOS BÁSICOS DE CADA ESTUDIANTE. PARA LA IMPLEMENTACIÓN DE ESTA BASE DE DATOS, HEMOS EMPLEADO MYSQL</a:t>
            </a:r>
            <a:endParaRPr lang="en-US" sz="2398" spc="659" dirty="0">
              <a:solidFill>
                <a:srgbClr val="000000"/>
              </a:solidFill>
              <a:latin typeface="Open Sauce Semi-Bold"/>
            </a:endParaRPr>
          </a:p>
        </p:txBody>
      </p:sp>
      <p:sp>
        <p:nvSpPr>
          <p:cNvPr id="9" name="TextBox 9"/>
          <p:cNvSpPr txBox="1"/>
          <p:nvPr/>
        </p:nvSpPr>
        <p:spPr>
          <a:xfrm>
            <a:off x="5115674" y="5523837"/>
            <a:ext cx="8123932" cy="389255"/>
          </a:xfrm>
          <a:prstGeom prst="rect">
            <a:avLst/>
          </a:prstGeom>
        </p:spPr>
        <p:txBody>
          <a:bodyPr lIns="0" tIns="0" rIns="0" bIns="0" rtlCol="0" anchor="t">
            <a:spAutoFit/>
          </a:bodyPr>
          <a:lstStyle/>
          <a:p>
            <a:pPr algn="ctr">
              <a:lnSpc>
                <a:spcPts val="3219"/>
              </a:lnSpc>
              <a:spcBef>
                <a:spcPct val="0"/>
              </a:spcBef>
            </a:pPr>
            <a:r>
              <a:rPr lang="en-US" sz="2299" spc="632" dirty="0">
                <a:solidFill>
                  <a:srgbClr val="000000"/>
                </a:solidFill>
                <a:latin typeface="Open Sauce Semi-Bold"/>
              </a:rPr>
              <a:t>PARA LLEVAR A CABO ESTA HISTORIA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0370" y="329783"/>
            <a:ext cx="17697630" cy="7781290"/>
          </a:xfrm>
          <a:prstGeom prst="rect">
            <a:avLst/>
          </a:prstGeom>
        </p:spPr>
        <p:txBody>
          <a:bodyPr lIns="0" tIns="0" rIns="0" bIns="0" rtlCol="0" anchor="t">
            <a:spAutoFit/>
          </a:bodyPr>
          <a:lstStyle/>
          <a:p>
            <a:pPr algn="just">
              <a:lnSpc>
                <a:spcPts val="4759"/>
              </a:lnSpc>
            </a:pPr>
            <a:r>
              <a:rPr lang="en-US" sz="3399" dirty="0">
                <a:solidFill>
                  <a:srgbClr val="000000"/>
                </a:solidFill>
                <a:latin typeface="Canva Sans"/>
              </a:rPr>
              <a:t>La </a:t>
            </a:r>
            <a:r>
              <a:rPr lang="en-US" sz="3399" dirty="0" err="1">
                <a:solidFill>
                  <a:srgbClr val="000000"/>
                </a:solidFill>
                <a:latin typeface="Canva Sans"/>
              </a:rPr>
              <a:t>información</a:t>
            </a:r>
            <a:r>
              <a:rPr lang="en-US" sz="3399" dirty="0">
                <a:solidFill>
                  <a:srgbClr val="000000"/>
                </a:solidFill>
                <a:latin typeface="Canva Sans"/>
              </a:rPr>
              <a:t> que se </a:t>
            </a:r>
            <a:r>
              <a:rPr lang="en-US" sz="3399" dirty="0" err="1">
                <a:solidFill>
                  <a:srgbClr val="000000"/>
                </a:solidFill>
                <a:latin typeface="Canva Sans"/>
              </a:rPr>
              <a:t>busca</a:t>
            </a:r>
            <a:r>
              <a:rPr lang="en-US" sz="3399" dirty="0">
                <a:solidFill>
                  <a:srgbClr val="000000"/>
                </a:solidFill>
                <a:latin typeface="Canva Sans"/>
              </a:rPr>
              <a:t> </a:t>
            </a:r>
            <a:r>
              <a:rPr lang="en-US" sz="3399" dirty="0" err="1">
                <a:solidFill>
                  <a:srgbClr val="000000"/>
                </a:solidFill>
                <a:latin typeface="Canva Sans"/>
              </a:rPr>
              <a:t>recabar</a:t>
            </a:r>
            <a:r>
              <a:rPr lang="en-US" sz="3399" dirty="0">
                <a:solidFill>
                  <a:srgbClr val="000000"/>
                </a:solidFill>
                <a:latin typeface="Canva Sans"/>
              </a:rPr>
              <a:t> para la gestion de </a:t>
            </a:r>
            <a:r>
              <a:rPr lang="en-US" sz="3399" dirty="0" err="1">
                <a:solidFill>
                  <a:srgbClr val="000000"/>
                </a:solidFill>
                <a:latin typeface="Canva Sans"/>
              </a:rPr>
              <a:t>datos</a:t>
            </a:r>
            <a:r>
              <a:rPr lang="en-US" sz="3399" dirty="0">
                <a:solidFill>
                  <a:srgbClr val="000000"/>
                </a:solidFill>
                <a:latin typeface="Canva Sans"/>
              </a:rPr>
              <a:t> de las </a:t>
            </a:r>
            <a:r>
              <a:rPr lang="en-US" sz="3399" dirty="0" err="1">
                <a:solidFill>
                  <a:srgbClr val="000000"/>
                </a:solidFill>
                <a:latin typeface="Canva Sans"/>
              </a:rPr>
              <a:t>alumnas</a:t>
            </a:r>
            <a:endParaRPr lang="en-US" sz="3399" dirty="0">
              <a:solidFill>
                <a:srgbClr val="000000"/>
              </a:solidFill>
              <a:latin typeface="Canva Sans"/>
            </a:endParaRPr>
          </a:p>
          <a:p>
            <a:pPr algn="just">
              <a:lnSpc>
                <a:spcPts val="4759"/>
              </a:lnSpc>
            </a:pPr>
            <a:r>
              <a:rPr lang="en-US" sz="3399" dirty="0">
                <a:solidFill>
                  <a:srgbClr val="000000"/>
                </a:solidFill>
                <a:latin typeface="Canva Sans"/>
              </a:rPr>
              <a:t>son </a:t>
            </a:r>
            <a:r>
              <a:rPr lang="en-US" sz="3399" dirty="0" err="1">
                <a:solidFill>
                  <a:srgbClr val="000000"/>
                </a:solidFill>
                <a:latin typeface="Canva Sans"/>
              </a:rPr>
              <a:t>algunos</a:t>
            </a:r>
            <a:r>
              <a:rPr lang="en-US" sz="3399" dirty="0">
                <a:solidFill>
                  <a:srgbClr val="000000"/>
                </a:solidFill>
                <a:latin typeface="Canva Sans"/>
              </a:rPr>
              <a:t> de </a:t>
            </a:r>
            <a:r>
              <a:rPr lang="en-US" sz="3399" dirty="0" err="1">
                <a:solidFill>
                  <a:srgbClr val="000000"/>
                </a:solidFill>
                <a:latin typeface="Canva Sans"/>
              </a:rPr>
              <a:t>los</a:t>
            </a:r>
            <a:r>
              <a:rPr lang="en-US" sz="3399" dirty="0">
                <a:solidFill>
                  <a:srgbClr val="000000"/>
                </a:solidFill>
                <a:latin typeface="Canva Sans"/>
              </a:rPr>
              <a:t> </a:t>
            </a:r>
            <a:r>
              <a:rPr lang="en-US" sz="3399" dirty="0" err="1">
                <a:solidFill>
                  <a:srgbClr val="000000"/>
                </a:solidFill>
                <a:latin typeface="Canva Sans"/>
              </a:rPr>
              <a:t>siguente</a:t>
            </a:r>
            <a:r>
              <a:rPr lang="en-US" sz="3399" dirty="0">
                <a:solidFill>
                  <a:srgbClr val="000000"/>
                </a:solidFill>
                <a:latin typeface="Canva Sans"/>
              </a:rPr>
              <a:t> puntos: </a:t>
            </a:r>
          </a:p>
          <a:p>
            <a:pPr marL="734059" lvl="1" indent="-367030" algn="just">
              <a:lnSpc>
                <a:spcPts val="4759"/>
              </a:lnSpc>
              <a:buFont typeface="Arial"/>
              <a:buChar char="•"/>
            </a:pPr>
            <a:r>
              <a:rPr lang="en-US" sz="3399" dirty="0" err="1">
                <a:solidFill>
                  <a:srgbClr val="000000"/>
                </a:solidFill>
                <a:latin typeface="Canva Sans"/>
              </a:rPr>
              <a:t>Nombre</a:t>
            </a:r>
            <a:r>
              <a:rPr lang="en-US" sz="3399" dirty="0">
                <a:solidFill>
                  <a:srgbClr val="000000"/>
                </a:solidFill>
                <a:latin typeface="Canva Sans"/>
              </a:rPr>
              <a:t> </a:t>
            </a:r>
            <a:r>
              <a:rPr lang="en-US" sz="3399" dirty="0" err="1">
                <a:solidFill>
                  <a:srgbClr val="000000"/>
                </a:solidFill>
                <a:latin typeface="Canva Sans"/>
              </a:rPr>
              <a:t>completo</a:t>
            </a:r>
            <a:endParaRPr lang="en-US" sz="3399" dirty="0">
              <a:solidFill>
                <a:srgbClr val="000000"/>
              </a:solidFill>
              <a:latin typeface="Canva Sans"/>
            </a:endParaRPr>
          </a:p>
          <a:p>
            <a:pPr marL="734059" lvl="1" indent="-367030" algn="just">
              <a:lnSpc>
                <a:spcPts val="4759"/>
              </a:lnSpc>
              <a:buFont typeface="Arial"/>
              <a:buChar char="•"/>
            </a:pPr>
            <a:r>
              <a:rPr lang="en-US" sz="3399" dirty="0" err="1">
                <a:solidFill>
                  <a:srgbClr val="000000"/>
                </a:solidFill>
                <a:latin typeface="Canva Sans"/>
              </a:rPr>
              <a:t>Fecha</a:t>
            </a:r>
            <a:r>
              <a:rPr lang="en-US" sz="3399" dirty="0">
                <a:solidFill>
                  <a:srgbClr val="000000"/>
                </a:solidFill>
                <a:latin typeface="Canva Sans"/>
              </a:rPr>
              <a:t>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a:solidFill>
                  <a:srgbClr val="000000"/>
                </a:solidFill>
                <a:latin typeface="Canva Sans"/>
              </a:rPr>
              <a:t>Lugar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a:solidFill>
                  <a:srgbClr val="000000"/>
                </a:solidFill>
                <a:latin typeface="Canva Sans"/>
              </a:rPr>
              <a:t>CURP </a:t>
            </a:r>
          </a:p>
          <a:p>
            <a:pPr marL="734059" lvl="1" indent="-367030" algn="just">
              <a:lnSpc>
                <a:spcPts val="4759"/>
              </a:lnSpc>
              <a:buFont typeface="Arial"/>
              <a:buChar char="•"/>
            </a:pPr>
            <a:r>
              <a:rPr lang="en-US" sz="3399" dirty="0">
                <a:solidFill>
                  <a:srgbClr val="000000"/>
                </a:solidFill>
                <a:latin typeface="Canva Sans"/>
              </a:rPr>
              <a:t>Nivel escolar</a:t>
            </a:r>
          </a:p>
          <a:p>
            <a:pPr marL="734059" lvl="1" indent="-367030" algn="just">
              <a:lnSpc>
                <a:spcPts val="4759"/>
              </a:lnSpc>
              <a:buFont typeface="Arial"/>
              <a:buChar char="•"/>
            </a:pPr>
            <a:r>
              <a:rPr lang="en-US" sz="3399" dirty="0">
                <a:solidFill>
                  <a:srgbClr val="000000"/>
                </a:solidFill>
                <a:latin typeface="Canva Sans"/>
              </a:rPr>
              <a:t>Acta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err="1">
                <a:solidFill>
                  <a:srgbClr val="000000"/>
                </a:solidFill>
                <a:latin typeface="Canva Sans"/>
              </a:rPr>
              <a:t>Comprobante</a:t>
            </a:r>
            <a:r>
              <a:rPr lang="en-US" sz="3399" dirty="0">
                <a:solidFill>
                  <a:srgbClr val="000000"/>
                </a:solidFill>
                <a:latin typeface="Canva Sans"/>
              </a:rPr>
              <a:t> de </a:t>
            </a:r>
            <a:r>
              <a:rPr lang="en-US" sz="3399" dirty="0" err="1">
                <a:solidFill>
                  <a:srgbClr val="000000"/>
                </a:solidFill>
                <a:latin typeface="Canva Sans"/>
              </a:rPr>
              <a:t>estudios</a:t>
            </a:r>
            <a:r>
              <a:rPr lang="en-US" sz="3399" dirty="0">
                <a:solidFill>
                  <a:srgbClr val="000000"/>
                </a:solidFill>
                <a:latin typeface="Canva Sans"/>
              </a:rPr>
              <a:t> </a:t>
            </a:r>
          </a:p>
          <a:p>
            <a:pPr algn="just">
              <a:lnSpc>
                <a:spcPts val="4759"/>
              </a:lnSpc>
            </a:pPr>
            <a:r>
              <a:rPr lang="en-US" sz="3399" dirty="0">
                <a:solidFill>
                  <a:srgbClr val="000000"/>
                </a:solidFill>
                <a:latin typeface="Canva Sans"/>
              </a:rPr>
              <a:t>Entre </a:t>
            </a:r>
            <a:r>
              <a:rPr lang="en-US" sz="3399" dirty="0" err="1">
                <a:solidFill>
                  <a:srgbClr val="000000"/>
                </a:solidFill>
                <a:latin typeface="Canva Sans"/>
              </a:rPr>
              <a:t>otros</a:t>
            </a:r>
            <a:r>
              <a:rPr lang="en-US" sz="3399" dirty="0">
                <a:solidFill>
                  <a:srgbClr val="000000"/>
                </a:solidFill>
                <a:latin typeface="Canva Sans"/>
              </a:rPr>
              <a:t> </a:t>
            </a:r>
            <a:r>
              <a:rPr lang="en-US" sz="3399" dirty="0" err="1">
                <a:solidFill>
                  <a:srgbClr val="000000"/>
                </a:solidFill>
                <a:latin typeface="Canva Sans"/>
              </a:rPr>
              <a:t>datos</a:t>
            </a:r>
            <a:r>
              <a:rPr lang="en-US" sz="3399" dirty="0">
                <a:solidFill>
                  <a:srgbClr val="000000"/>
                </a:solidFill>
                <a:latin typeface="Canva Sans"/>
              </a:rPr>
              <a:t> que son </a:t>
            </a:r>
            <a:r>
              <a:rPr lang="en-US" sz="3399" dirty="0" err="1">
                <a:solidFill>
                  <a:srgbClr val="000000"/>
                </a:solidFill>
                <a:latin typeface="Canva Sans"/>
              </a:rPr>
              <a:t>relevantes</a:t>
            </a:r>
            <a:r>
              <a:rPr lang="en-US" sz="3399" dirty="0">
                <a:solidFill>
                  <a:srgbClr val="000000"/>
                </a:solidFill>
                <a:latin typeface="Canva Sans"/>
              </a:rPr>
              <a:t>, </a:t>
            </a:r>
            <a:r>
              <a:rPr lang="en-US" sz="3399" dirty="0" err="1">
                <a:solidFill>
                  <a:srgbClr val="000000"/>
                </a:solidFill>
                <a:latin typeface="Canva Sans"/>
              </a:rPr>
              <a:t>buscando</a:t>
            </a:r>
            <a:r>
              <a:rPr lang="en-US" sz="3399" dirty="0">
                <a:solidFill>
                  <a:srgbClr val="000000"/>
                </a:solidFill>
                <a:latin typeface="Canva Sans"/>
              </a:rPr>
              <a:t> que las </a:t>
            </a:r>
            <a:r>
              <a:rPr lang="en-US" sz="3399" dirty="0" err="1">
                <a:solidFill>
                  <a:srgbClr val="000000"/>
                </a:solidFill>
                <a:latin typeface="Canva Sans"/>
              </a:rPr>
              <a:t>alumnas</a:t>
            </a:r>
            <a:r>
              <a:rPr lang="en-US" sz="3399" dirty="0">
                <a:solidFill>
                  <a:srgbClr val="000000"/>
                </a:solidFill>
                <a:latin typeface="Canva Sans"/>
              </a:rPr>
              <a:t> </a:t>
            </a:r>
            <a:r>
              <a:rPr lang="en-US" sz="3399" dirty="0" err="1">
                <a:solidFill>
                  <a:srgbClr val="000000"/>
                </a:solidFill>
                <a:latin typeface="Canva Sans"/>
              </a:rPr>
              <a:t>nos</a:t>
            </a:r>
            <a:r>
              <a:rPr lang="en-US" sz="3399" dirty="0">
                <a:solidFill>
                  <a:srgbClr val="000000"/>
                </a:solidFill>
                <a:latin typeface="Canva Sans"/>
              </a:rPr>
              <a:t> </a:t>
            </a:r>
            <a:r>
              <a:rPr lang="en-US" sz="3399" dirty="0" err="1">
                <a:solidFill>
                  <a:srgbClr val="000000"/>
                </a:solidFill>
                <a:latin typeface="Canva Sans"/>
              </a:rPr>
              <a:t>compartan</a:t>
            </a:r>
            <a:r>
              <a:rPr lang="en-US" sz="3399" dirty="0">
                <a:solidFill>
                  <a:srgbClr val="000000"/>
                </a:solidFill>
                <a:latin typeface="Canva Sans"/>
              </a:rPr>
              <a:t> </a:t>
            </a:r>
          </a:p>
          <a:p>
            <a:pPr algn="just">
              <a:lnSpc>
                <a:spcPts val="4759"/>
              </a:lnSpc>
            </a:pPr>
            <a:r>
              <a:rPr lang="en-US" sz="3399" dirty="0" err="1">
                <a:solidFill>
                  <a:srgbClr val="000000"/>
                </a:solidFill>
                <a:latin typeface="Canva Sans"/>
              </a:rPr>
              <a:t>información</a:t>
            </a:r>
            <a:r>
              <a:rPr lang="en-US" sz="3399" dirty="0">
                <a:solidFill>
                  <a:srgbClr val="000000"/>
                </a:solidFill>
                <a:latin typeface="Canva Sans"/>
              </a:rPr>
              <a:t> </a:t>
            </a:r>
            <a:r>
              <a:rPr lang="en-US" sz="3399" dirty="0" err="1">
                <a:solidFill>
                  <a:srgbClr val="000000"/>
                </a:solidFill>
                <a:latin typeface="Canva Sans"/>
              </a:rPr>
              <a:t>necesaria</a:t>
            </a:r>
            <a:r>
              <a:rPr lang="en-US" sz="3399" dirty="0">
                <a:solidFill>
                  <a:srgbClr val="000000"/>
                </a:solidFill>
                <a:latin typeface="Canva Sans"/>
              </a:rPr>
              <a:t> para que se </a:t>
            </a:r>
            <a:r>
              <a:rPr lang="en-US" sz="3399" dirty="0" err="1">
                <a:solidFill>
                  <a:srgbClr val="000000"/>
                </a:solidFill>
                <a:latin typeface="Canva Sans"/>
              </a:rPr>
              <a:t>inicie</a:t>
            </a:r>
            <a:r>
              <a:rPr lang="en-US" sz="3399" dirty="0">
                <a:solidFill>
                  <a:srgbClr val="000000"/>
                </a:solidFill>
                <a:latin typeface="Canva Sans"/>
              </a:rPr>
              <a:t> </a:t>
            </a:r>
            <a:r>
              <a:rPr lang="en-US" sz="3399" dirty="0" err="1">
                <a:solidFill>
                  <a:srgbClr val="000000"/>
                </a:solidFill>
                <a:latin typeface="Canva Sans"/>
              </a:rPr>
              <a:t>el</a:t>
            </a:r>
            <a:r>
              <a:rPr lang="en-US" sz="3399" dirty="0">
                <a:solidFill>
                  <a:srgbClr val="000000"/>
                </a:solidFill>
                <a:latin typeface="Canva Sans"/>
              </a:rPr>
              <a:t> </a:t>
            </a:r>
            <a:r>
              <a:rPr lang="en-US" sz="3399" dirty="0" err="1">
                <a:solidFill>
                  <a:srgbClr val="000000"/>
                </a:solidFill>
                <a:latin typeface="Canva Sans"/>
              </a:rPr>
              <a:t>proceso</a:t>
            </a:r>
            <a:r>
              <a:rPr lang="en-US" sz="3399" dirty="0">
                <a:solidFill>
                  <a:srgbClr val="000000"/>
                </a:solidFill>
                <a:latin typeface="Canva Sans"/>
              </a:rPr>
              <a:t> de </a:t>
            </a:r>
            <a:r>
              <a:rPr lang="en-US" sz="3399" dirty="0" err="1">
                <a:solidFill>
                  <a:srgbClr val="000000"/>
                </a:solidFill>
                <a:latin typeface="Canva Sans"/>
              </a:rPr>
              <a:t>insripcion</a:t>
            </a:r>
            <a:r>
              <a:rPr lang="en-US" sz="3399" dirty="0">
                <a:solidFill>
                  <a:srgbClr val="000000"/>
                </a:solidFill>
                <a:latin typeface="Canva Sans"/>
              </a:rPr>
              <a:t> </a:t>
            </a:r>
            <a:r>
              <a:rPr lang="en-US" sz="3399" dirty="0" err="1">
                <a:solidFill>
                  <a:srgbClr val="000000"/>
                </a:solidFill>
                <a:latin typeface="Canva Sans"/>
              </a:rPr>
              <a:t>en</a:t>
            </a:r>
            <a:r>
              <a:rPr lang="en-US" sz="3399" dirty="0">
                <a:solidFill>
                  <a:srgbClr val="000000"/>
                </a:solidFill>
                <a:latin typeface="Canva Sans"/>
              </a:rPr>
              <a:t> </a:t>
            </a:r>
            <a:r>
              <a:rPr lang="en-US" sz="3399" dirty="0" err="1">
                <a:solidFill>
                  <a:srgbClr val="000000"/>
                </a:solidFill>
                <a:latin typeface="Canva Sans"/>
              </a:rPr>
              <a:t>el</a:t>
            </a:r>
            <a:r>
              <a:rPr lang="en-US" sz="3399" dirty="0">
                <a:solidFill>
                  <a:srgbClr val="000000"/>
                </a:solidFill>
                <a:latin typeface="Canva Sans"/>
              </a:rPr>
              <a:t> </a:t>
            </a:r>
            <a:r>
              <a:rPr lang="en-US" sz="3399" dirty="0" err="1">
                <a:solidFill>
                  <a:srgbClr val="000000"/>
                </a:solidFill>
                <a:latin typeface="Canva Sans"/>
              </a:rPr>
              <a:t>programa</a:t>
            </a:r>
            <a:r>
              <a:rPr lang="en-US" sz="3399" dirty="0">
                <a:solidFill>
                  <a:srgbClr val="000000"/>
                </a:solidFill>
                <a:latin typeface="Canva Sans"/>
              </a:rPr>
              <a:t> de </a:t>
            </a:r>
            <a:r>
              <a:rPr lang="en-US" sz="3399" dirty="0" err="1">
                <a:solidFill>
                  <a:srgbClr val="000000"/>
                </a:solidFill>
                <a:latin typeface="Canva Sans"/>
              </a:rPr>
              <a:t>estudio</a:t>
            </a:r>
            <a:r>
              <a:rPr lang="en-US" sz="3399" dirty="0">
                <a:solidFill>
                  <a:srgbClr val="000000"/>
                </a:solidFill>
                <a:latin typeface="Canva Sans"/>
              </a:rPr>
              <a:t>.</a:t>
            </a:r>
          </a:p>
          <a:p>
            <a:pPr algn="just">
              <a:lnSpc>
                <a:spcPts val="4759"/>
              </a:lnSpc>
            </a:pPr>
            <a:endParaRPr lang="en-US" sz="3399" dirty="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501</Words>
  <Application>Microsoft Office PowerPoint</Application>
  <PresentationFormat>Personalizado</PresentationFormat>
  <Paragraphs>41</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Open Sauce</vt:lpstr>
      <vt:lpstr>Open Sauce Bold</vt:lpstr>
      <vt:lpstr>Open Sans Bold</vt:lpstr>
      <vt:lpstr>Canva Sans</vt:lpstr>
      <vt:lpstr>Open Sauce Semi-Bold</vt:lpstr>
      <vt:lpstr>Arial</vt:lpstr>
      <vt:lpstr>Calibri</vt:lpstr>
      <vt:lpstr>Open Sauce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Proyecto Final_Captura_De_Informacion</dc:title>
  <dc:creator>Esteban Bernal Rodriguez</dc:creator>
  <cp:lastModifiedBy>ESTEBAN BERNAL RODRIGUEZ</cp:lastModifiedBy>
  <cp:revision>3</cp:revision>
  <dcterms:created xsi:type="dcterms:W3CDTF">2006-08-16T00:00:00Z</dcterms:created>
  <dcterms:modified xsi:type="dcterms:W3CDTF">2024-05-19T03:02:44Z</dcterms:modified>
  <dc:identifier>DAGFNXnZWBE</dc:identifier>
</cp:coreProperties>
</file>