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37"/>
  </p:notesMasterIdLst>
  <p:sldIdLst>
    <p:sldId id="256" r:id="rId3"/>
    <p:sldId id="295" r:id="rId4"/>
    <p:sldId id="257" r:id="rId5"/>
    <p:sldId id="268" r:id="rId6"/>
    <p:sldId id="266" r:id="rId7"/>
    <p:sldId id="259" r:id="rId8"/>
    <p:sldId id="281" r:id="rId9"/>
    <p:sldId id="275" r:id="rId10"/>
    <p:sldId id="296" r:id="rId11"/>
    <p:sldId id="287" r:id="rId12"/>
    <p:sldId id="288" r:id="rId13"/>
    <p:sldId id="272" r:id="rId14"/>
    <p:sldId id="297" r:id="rId15"/>
    <p:sldId id="298" r:id="rId16"/>
    <p:sldId id="299" r:id="rId17"/>
    <p:sldId id="278" r:id="rId18"/>
    <p:sldId id="282" r:id="rId19"/>
    <p:sldId id="286" r:id="rId20"/>
    <p:sldId id="294" r:id="rId21"/>
    <p:sldId id="277" r:id="rId22"/>
    <p:sldId id="289" r:id="rId23"/>
    <p:sldId id="290" r:id="rId24"/>
    <p:sldId id="271" r:id="rId25"/>
    <p:sldId id="269" r:id="rId26"/>
    <p:sldId id="279" r:id="rId27"/>
    <p:sldId id="280" r:id="rId28"/>
    <p:sldId id="284" r:id="rId29"/>
    <p:sldId id="285" r:id="rId30"/>
    <p:sldId id="291" r:id="rId31"/>
    <p:sldId id="300" r:id="rId32"/>
    <p:sldId id="301" r:id="rId33"/>
    <p:sldId id="302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6" autoAdjust="0"/>
    <p:restoredTop sz="82349" autoAdjust="0"/>
  </p:normalViewPr>
  <p:slideViewPr>
    <p:cSldViewPr>
      <p:cViewPr varScale="1">
        <p:scale>
          <a:sx n="103" d="100"/>
          <a:sy n="103" d="100"/>
        </p:scale>
        <p:origin x="145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</a:lstStyle>
          <a:p>
            <a:fld id="{2447E72A-D913-4DC2-9E0A-E520CE8FCC86}" type="datetimeFigureOut">
              <a:rPr lang="fr-FR"/>
              <a:pPr/>
              <a:t>20/11/2017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</a:lstStyle>
          <a:p>
            <a:fld id="{A5D78FC6-CE17-4259-A63C-DDFC12E048FC}" type="slidenum">
              <a:rPr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2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8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960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----- Notes de la réunion (05/10/11 23:08) -----</a:t>
            </a:r>
          </a:p>
          <a:p>
            <a:r>
              <a:rPr lang="fr-FR" dirty="0"/>
              <a:t>Notion d'héritage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382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 err="1" smtClean="0"/>
              <a:t>require</a:t>
            </a:r>
            <a:r>
              <a:rPr lang="fr-FR" sz="1700" dirty="0" smtClean="0"/>
              <a:t> est identique à </a:t>
            </a:r>
            <a:r>
              <a:rPr lang="fr-FR" sz="1700" dirty="0" err="1" smtClean="0"/>
              <a:t>include</a:t>
            </a:r>
            <a:r>
              <a:rPr lang="fr-FR" sz="1700" dirty="0" smtClean="0"/>
              <a:t> mise à part le fait que lorsqu'une erreur survient, il produit également une erreur fatale de niveau E_COMPILE_ERROR.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700" dirty="0" smtClean="0"/>
              <a:t>En d'autres termes, il stoppera le script alors que </a:t>
            </a:r>
            <a:r>
              <a:rPr lang="fr-FR" sz="1700" dirty="0" err="1" smtClean="0"/>
              <a:t>include</a:t>
            </a:r>
            <a:r>
              <a:rPr lang="fr-FR" sz="1700" dirty="0" smtClean="0"/>
              <a:t> n'émettra qu'une alerte de niveau E_WARNING, ce qui permet au script de continuer.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397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82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uk-UA" smtClean="0"/>
              <a:pPr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565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 latinLnBrk="0">
              <a:defRPr lang="fr-FR" cap="all" baseline="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fr-F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 latinLnBrk="0">
              <a:defRPr lang="fr-FR"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fr-FR"/>
              <a:pPr algn="ctr"/>
              <a:t>20/11/2017 14:05</a:t>
            </a:fld>
            <a:endParaRPr lang="fr-F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 latinLnBrk="0">
              <a:defRPr lang="fr-FR">
                <a:solidFill>
                  <a:schemeClr val="tx2"/>
                </a:solidFill>
              </a:defRPr>
            </a:lvl1pPr>
          </a:lstStyle>
          <a:p>
            <a:pPr algn="r"/>
            <a:endParaRPr lang="fr-F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 latinLnBrk="0">
              <a:defRPr lang="fr-FR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/>
              <a:pPr/>
              <a:t>‹#›</a:t>
            </a:fld>
            <a:endParaRPr lang="fr-FR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fr-FR">
                <a:solidFill>
                  <a:schemeClr val="tx2"/>
                </a:solidFill>
              </a:rPr>
              <a:pPr/>
              <a:t>20/11/2017 14:05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fr-FR" sz="1200">
                <a:solidFill>
                  <a:schemeClr val="tx2"/>
                </a:solidFill>
              </a:rPr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8D3816DF-213E-421B-92D3-C068DBB023D6}" type="datetime8">
              <a:rPr lang="fr-FR">
                <a:solidFill>
                  <a:schemeClr val="tx2"/>
                </a:solidFill>
              </a:rPr>
              <a:pPr/>
              <a:t>20/11/2017 14:05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2AC53DF-4216-466D-99A7-94400E6C2A25}" type="slidenum">
              <a:rPr lang="fr-FR" sz="1200">
                <a:solidFill>
                  <a:schemeClr val="tx2"/>
                </a:solidFill>
              </a:rPr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fr-FR"/>
              <a:pPr/>
              <a:t>20/11/2017 14:05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latinLnBrk="0">
              <a:buNone/>
              <a:defRPr lang="fr-FR" sz="2800">
                <a:solidFill>
                  <a:schemeClr val="tx2"/>
                </a:solidFill>
              </a:defRPr>
            </a:lvl1pPr>
            <a:lvl2pPr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 latinLnBrk="0">
              <a:buNone/>
              <a:defRPr lang="fr-FR" sz="4400" b="0" cap="none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fr-FR"/>
              <a:pPr/>
              <a:t>20/11/2017 14:05</a:t>
            </a:fld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 latinLnBrk="0">
              <a:defRPr lang="fr-FR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/>
              <a:pPr algn="ctr"/>
              <a:t>‹#›</a:t>
            </a:fld>
            <a:endParaRPr lang="fr-F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fr-FR"/>
              <a:pPr/>
              <a:t>20/11/2017 14:05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‹#›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 latinLnBrk="0">
              <a:defRPr lang="fr-FR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fr-FR"/>
              <a:pPr/>
              <a:t>20/11/2017 14:05</a:t>
            </a:fld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‹#›</a:t>
            </a:fld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fr-F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fr-F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fr-FR"/>
              <a:pPr/>
              <a:t>20/11/2017 14:05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fr-FR"/>
              <a:pPr/>
              <a:t>20/11/2017 14:05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 latinLnBrk="0">
              <a:defRPr lang="fr-FR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‹#›</a:t>
            </a:fld>
            <a:endParaRPr lang="fr-F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 latinLnBrk="0">
              <a:buNone/>
              <a:defRPr lang="fr-FR" sz="4400" b="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fr-FR"/>
              <a:pPr/>
              <a:t>20/11/2017 14:05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fr-FR" sz="1800"/>
            </a:lvl1pPr>
            <a:lvl2pPr>
              <a:buNone/>
              <a:defRPr lang="fr-FR" sz="1200"/>
            </a:lvl2pPr>
            <a:lvl3pPr>
              <a:buNone/>
              <a:defRPr lang="fr-FR" sz="1000"/>
            </a:lvl3pPr>
            <a:lvl4pPr>
              <a:buNone/>
              <a:defRPr lang="fr-FR" sz="900"/>
            </a:lvl4pPr>
            <a:lvl5pPr>
              <a:buNone/>
              <a:defRPr lang="fr-FR"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 latinLnBrk="0">
              <a:buFontTx/>
              <a:buNone/>
              <a:defRPr lang="fr-FR" sz="1700"/>
            </a:lvl1pPr>
            <a:lvl2pPr>
              <a:buFontTx/>
              <a:buNone/>
              <a:defRPr lang="fr-FR" sz="1200"/>
            </a:lvl2pPr>
            <a:lvl3pPr>
              <a:buFontTx/>
              <a:buNone/>
              <a:defRPr lang="fr-FR" sz="1000"/>
            </a:lvl3pPr>
            <a:lvl4pPr>
              <a:buFontTx/>
              <a:buNone/>
              <a:defRPr lang="fr-FR" sz="900"/>
            </a:lvl4pPr>
            <a:lvl5pPr>
              <a:buFontTx/>
              <a:buNone/>
              <a:defRPr lang="fr-FR"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 latinLnBrk="0">
              <a:buNone/>
              <a:defRPr lang="fr-FR"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1E20EC5-AC53-4169-941E-EDF10CD23748}" type="datetime8">
              <a:rPr lang="fr-FR"/>
              <a:pPr/>
              <a:t>20/11/2017 14:05</a:t>
            </a:fld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 latinLnBrk="0">
              <a:defRPr lang="fr-FR" sz="2800"/>
            </a:lvl1pPr>
          </a:lstStyle>
          <a:p>
            <a:pPr algn="ctr"/>
            <a:fld id="{1AD93096-5B34-4342-9326-69289CEAE4C2}" type="slidenum">
              <a:rPr/>
              <a:pPr algn="ctr"/>
              <a:t>‹#›</a:t>
            </a:fld>
            <a:endParaRPr lang="fr-F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fr-FR" sz="32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  <a:p>
            <a:pPr lvl="5"/>
            <a:r>
              <a:rPr lang="fr-FR"/>
              <a:t>Sixième niveau</a:t>
            </a:r>
          </a:p>
          <a:p>
            <a:pPr lvl="6"/>
            <a:r>
              <a:rPr lang="fr-FR"/>
              <a:t>Septième niveau</a:t>
            </a:r>
          </a:p>
          <a:p>
            <a:pPr lvl="7"/>
            <a:r>
              <a:rPr lang="fr-FR"/>
              <a:t>Huitième niveau</a:t>
            </a:r>
          </a:p>
          <a:p>
            <a:pPr lvl="8"/>
            <a:r>
              <a:rPr lang="fr-FR"/>
              <a:t>Neuvième niveau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fr-FR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fr-FR">
                <a:solidFill>
                  <a:schemeClr val="tx2"/>
                </a:solidFill>
              </a:rPr>
              <a:pPr/>
              <a:t>20/11/2017 14:05</a:t>
            </a:fld>
            <a:endParaRPr lang="fr-F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fr-FR" sz="1400">
                <a:solidFill>
                  <a:schemeClr val="tx2"/>
                </a:solidFill>
              </a:defRPr>
            </a:lvl1pPr>
          </a:lstStyle>
          <a:p>
            <a:pPr algn="r"/>
            <a:endParaRPr lang="fr-F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fr-FR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fr-FR" sz="1200">
                <a:solidFill>
                  <a:schemeClr val="tx2"/>
                </a:solidFill>
              </a:rPr>
              <a:pPr algn="ctr"/>
              <a:t>‹#›</a:t>
            </a:fld>
            <a:endParaRPr lang="fr-FR" sz="14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lang="fr-FR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fr-F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fr-F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fr-F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uise.site.uottawa.ca/umpleonlin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p.net/manual/fr/language.oop5.magic.php" TargetMode="Externa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M3203 P.O.O.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Programmation Orientée Objet</a:t>
            </a:r>
            <a:endParaRPr lang="fr-FR" dirty="0"/>
          </a:p>
          <a:p>
            <a:r>
              <a:rPr lang="fr-FR" dirty="0" smtClean="0"/>
              <a:t>MMI 2</a:t>
            </a:r>
            <a:r>
              <a:rPr lang="fr-FR" baseline="30000" dirty="0" smtClean="0"/>
              <a:t>ème</a:t>
            </a:r>
            <a:r>
              <a:rPr lang="fr-FR" dirty="0" smtClean="0"/>
              <a:t> année – S3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8600"/>
            <a:ext cx="12192000" cy="54254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1" y="6146800"/>
            <a:ext cx="848179" cy="55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destructeur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Méthode particulière « magique » appelée lors de la suppression de l’objet (</a:t>
            </a:r>
            <a:r>
              <a:rPr lang="fr-FR" dirty="0" err="1" smtClean="0"/>
              <a:t>unset</a:t>
            </a:r>
            <a:r>
              <a:rPr lang="fr-FR" dirty="0" smtClean="0"/>
              <a:t>)</a:t>
            </a:r>
          </a:p>
          <a:p>
            <a:r>
              <a:rPr lang="fr-FR" dirty="0" smtClean="0"/>
              <a:t>N’est pas obligatoire</a:t>
            </a:r>
          </a:p>
          <a:p>
            <a:r>
              <a:rPr lang="fr-FR" dirty="0" smtClean="0"/>
              <a:t>Syntaxe</a:t>
            </a:r>
            <a:br>
              <a:rPr lang="fr-FR" dirty="0" smtClean="0"/>
            </a:br>
            <a:r>
              <a:rPr lang="fr-FR" i="1" dirty="0" smtClean="0"/>
              <a:t>public </a:t>
            </a:r>
            <a:r>
              <a:rPr lang="fr-FR" i="1" dirty="0" err="1" smtClean="0"/>
              <a:t>function</a:t>
            </a:r>
            <a:r>
              <a:rPr lang="fr-FR" i="1" dirty="0" smtClean="0"/>
              <a:t> __</a:t>
            </a:r>
            <a:r>
              <a:rPr lang="fr-FR" i="1" dirty="0" err="1" smtClean="0"/>
              <a:t>destruct</a:t>
            </a:r>
            <a:r>
              <a:rPr lang="fr-FR" i="1" dirty="0" smtClean="0"/>
              <a:t>(</a:t>
            </a:r>
            <a:r>
              <a:rPr lang="is-IS" i="1" dirty="0" smtClean="0"/>
              <a:t>…</a:t>
            </a:r>
            <a:r>
              <a:rPr lang="fr-FR" i="1" dirty="0" smtClean="0"/>
              <a:t>) {</a:t>
            </a:r>
          </a:p>
          <a:p>
            <a:pPr marL="365760" lvl="1" indent="0">
              <a:buNone/>
            </a:pPr>
            <a:r>
              <a:rPr lang="fr-FR" i="1" dirty="0" smtClean="0"/>
              <a:t>}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37937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 et méthode « statique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propriété déclarée </a:t>
            </a:r>
            <a:r>
              <a:rPr lang="fr-FR" b="1" dirty="0" err="1"/>
              <a:t>s</a:t>
            </a:r>
            <a:r>
              <a:rPr lang="fr-FR" b="1" dirty="0" err="1" smtClean="0"/>
              <a:t>tatic</a:t>
            </a:r>
            <a:r>
              <a:rPr lang="fr-FR" dirty="0" smtClean="0"/>
              <a:t> est une propriété de la classe. On n’est pas obligé d’instancier la classe pour l’utilisée.</a:t>
            </a:r>
          </a:p>
          <a:p>
            <a:r>
              <a:rPr lang="fr-FR" dirty="0" smtClean="0"/>
              <a:t>Partagée par toutes les instances. </a:t>
            </a:r>
          </a:p>
          <a:p>
            <a:r>
              <a:rPr lang="fr-FR" dirty="0" smtClean="0"/>
              <a:t>C’est généralement une propriété public</a:t>
            </a:r>
          </a:p>
          <a:p>
            <a:r>
              <a:rPr lang="fr-FR" dirty="0" smtClean="0"/>
              <a:t>$</a:t>
            </a:r>
            <a:r>
              <a:rPr lang="fr-FR" dirty="0" err="1" smtClean="0"/>
              <a:t>this</a:t>
            </a:r>
            <a:r>
              <a:rPr lang="fr-FR" dirty="0" smtClean="0"/>
              <a:t> ne permet pas d’accéder à une variable </a:t>
            </a:r>
            <a:r>
              <a:rPr lang="fr-FR" dirty="0" err="1" smtClean="0"/>
              <a:t>static</a:t>
            </a:r>
            <a:endParaRPr lang="fr-FR" dirty="0" smtClean="0"/>
          </a:p>
          <a:p>
            <a:pPr lvl="1"/>
            <a:r>
              <a:rPr lang="fr-FR" dirty="0" smtClean="0"/>
              <a:t>Il faut utiliser </a:t>
            </a:r>
            <a:r>
              <a:rPr lang="fr-FR" b="1" dirty="0" smtClean="0"/>
              <a:t>self::</a:t>
            </a:r>
          </a:p>
          <a:p>
            <a:pPr lvl="1"/>
            <a:r>
              <a:rPr lang="fr-FR" dirty="0"/>
              <a:t>Une méthode </a:t>
            </a:r>
            <a:r>
              <a:rPr lang="fr-FR" dirty="0" err="1"/>
              <a:t>static</a:t>
            </a:r>
            <a:r>
              <a:rPr lang="fr-FR" dirty="0"/>
              <a:t> est une méthode qui n'agit pas sur des </a:t>
            </a:r>
            <a:r>
              <a:rPr lang="fr-FR" dirty="0" smtClean="0"/>
              <a:t>propriétés d'instance </a:t>
            </a:r>
            <a:r>
              <a:rPr lang="fr-FR" dirty="0"/>
              <a:t>mais uniquement sur des </a:t>
            </a:r>
            <a:r>
              <a:rPr lang="fr-FR" dirty="0" smtClean="0"/>
              <a:t>propriétés de </a:t>
            </a:r>
            <a:r>
              <a:rPr lang="fr-FR" dirty="0"/>
              <a:t>classe.</a:t>
            </a:r>
          </a:p>
        </p:txBody>
      </p:sp>
    </p:spTree>
    <p:extLst>
      <p:ext uri="{BB962C8B-B14F-4D97-AF65-F5344CB8AC3E}">
        <p14:creationId xmlns:p14="http://schemas.microsoft.com/office/powerpoint/2010/main" val="96909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L’encapsulation (rappels)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But : créer du code fiable, assurer la cohérence des données</a:t>
            </a:r>
          </a:p>
          <a:p>
            <a:r>
              <a:rPr lang="fr-FR" dirty="0" smtClean="0"/>
              <a:t>Concerne les </a:t>
            </a:r>
            <a:r>
              <a:rPr lang="fr-FR" b="1" dirty="0" smtClean="0"/>
              <a:t>propriétés</a:t>
            </a:r>
            <a:r>
              <a:rPr lang="fr-FR" dirty="0" smtClean="0"/>
              <a:t> et les </a:t>
            </a:r>
            <a:r>
              <a:rPr lang="fr-FR" b="1" dirty="0" smtClean="0"/>
              <a:t>méthodes</a:t>
            </a:r>
          </a:p>
          <a:p>
            <a:r>
              <a:rPr lang="fr-FR" dirty="0" smtClean="0"/>
              <a:t>3 niveaux de visibilité : </a:t>
            </a:r>
          </a:p>
          <a:p>
            <a:pPr lvl="1"/>
            <a:r>
              <a:rPr lang="fr-FR" b="1" dirty="0" smtClean="0"/>
              <a:t>Public</a:t>
            </a:r>
            <a:r>
              <a:rPr lang="fr-FR" dirty="0" smtClean="0"/>
              <a:t> (accessible en dehors de la classe : pas d’encapsulation)</a:t>
            </a:r>
          </a:p>
          <a:p>
            <a:pPr lvl="1"/>
            <a:r>
              <a:rPr lang="fr-FR" b="1" dirty="0" err="1" smtClean="0"/>
              <a:t>Private</a:t>
            </a:r>
            <a:r>
              <a:rPr lang="fr-FR" dirty="0" smtClean="0"/>
              <a:t> (accessible uniquement dans la classe)</a:t>
            </a:r>
          </a:p>
          <a:p>
            <a:pPr lvl="1"/>
            <a:r>
              <a:rPr lang="fr-FR" b="1" dirty="0" err="1" smtClean="0"/>
              <a:t>Protected</a:t>
            </a:r>
            <a:r>
              <a:rPr lang="fr-FR" dirty="0" smtClean="0"/>
              <a:t> (accessible dans la classe et dans les classes filles si héritage)</a:t>
            </a:r>
          </a:p>
          <a:p>
            <a:r>
              <a:rPr lang="fr-FR" dirty="0" smtClean="0"/>
              <a:t>Accéder à une propriété encapsulée oblige l’utilisation d’une méthode</a:t>
            </a:r>
          </a:p>
          <a:p>
            <a:pPr lvl="1"/>
            <a:r>
              <a:rPr lang="fr-FR" dirty="0" smtClean="0"/>
              <a:t>Pour lire la valeur : méthode appelée accesseur ou </a:t>
            </a:r>
            <a:r>
              <a:rPr lang="fr-FR" u="sng" dirty="0" smtClean="0"/>
              <a:t>getter</a:t>
            </a:r>
          </a:p>
          <a:p>
            <a:pPr lvl="1"/>
            <a:r>
              <a:rPr lang="fr-FR" dirty="0" smtClean="0"/>
              <a:t>Pour modifier la valeur : méthode appelée mutateur ou </a:t>
            </a:r>
            <a:r>
              <a:rPr lang="fr-FR" u="sng" dirty="0" smtClean="0"/>
              <a:t>setter</a:t>
            </a:r>
          </a:p>
        </p:txBody>
      </p:sp>
      <p:pic>
        <p:nvPicPr>
          <p:cNvPr id="5" name="Image 4" descr="Capture d’écran 2012-11-05 à 12.27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0" y="8467"/>
            <a:ext cx="5840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3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Quand utiliser Public, </a:t>
            </a:r>
            <a:r>
              <a:rPr lang="fr-FR" dirty="0" err="1" smtClean="0"/>
              <a:t>Private</a:t>
            </a:r>
            <a:r>
              <a:rPr lang="fr-FR" dirty="0" smtClean="0"/>
              <a:t>, </a:t>
            </a:r>
            <a:r>
              <a:rPr lang="fr-FR" dirty="0" err="1" smtClean="0"/>
              <a:t>Protected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Il n’y a pas de règle explicite pour le choix de la visibilité</a:t>
            </a:r>
          </a:p>
          <a:p>
            <a:r>
              <a:rPr lang="fr-FR" dirty="0" smtClean="0"/>
              <a:t>Il existe deux « écoles »</a:t>
            </a:r>
          </a:p>
          <a:p>
            <a:pPr lvl="1"/>
            <a:r>
              <a:rPr lang="fr-FR" dirty="0" smtClean="0"/>
              <a:t>Celle du tout ouvert, et donc de maximiser les propriétés et méthodes public.</a:t>
            </a:r>
          </a:p>
          <a:p>
            <a:pPr lvl="2"/>
            <a:r>
              <a:rPr lang="fr-FR" dirty="0" smtClean="0"/>
              <a:t>Avantages :</a:t>
            </a:r>
          </a:p>
          <a:p>
            <a:pPr lvl="3"/>
            <a:r>
              <a:rPr lang="fr-FR" dirty="0" smtClean="0"/>
              <a:t>Accès facilité, grande interopérabilité, réduction des erreurs de visibilité, plus grande « transparence » car tout est exposé.</a:t>
            </a:r>
          </a:p>
          <a:p>
            <a:pPr lvl="2"/>
            <a:r>
              <a:rPr lang="fr-FR" dirty="0" smtClean="0"/>
              <a:t>Inconvénients :</a:t>
            </a:r>
          </a:p>
          <a:p>
            <a:pPr lvl="3"/>
            <a:r>
              <a:rPr lang="fr-FR" dirty="0" smtClean="0"/>
              <a:t>Aucune maîtrise/sécurité a priori, sur les modifications des propriétés,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26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Quand utiliser Public, </a:t>
            </a:r>
            <a:r>
              <a:rPr lang="fr-FR" dirty="0" err="1"/>
              <a:t>Private</a:t>
            </a:r>
            <a:r>
              <a:rPr lang="fr-FR" dirty="0"/>
              <a:t>, </a:t>
            </a:r>
            <a:r>
              <a:rPr lang="fr-FR" dirty="0" err="1"/>
              <a:t>Protected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Celle du tout en « </a:t>
            </a:r>
            <a:r>
              <a:rPr lang="fr-FR" dirty="0" err="1" smtClean="0"/>
              <a:t>private</a:t>
            </a:r>
            <a:r>
              <a:rPr lang="fr-FR" dirty="0" smtClean="0"/>
              <a:t> » (pour les propriétés)</a:t>
            </a:r>
          </a:p>
          <a:p>
            <a:pPr lvl="1"/>
            <a:r>
              <a:rPr lang="fr-FR" dirty="0" smtClean="0"/>
              <a:t>Avantages:</a:t>
            </a:r>
          </a:p>
          <a:p>
            <a:pPr lvl="2"/>
            <a:r>
              <a:rPr lang="fr-FR" dirty="0" smtClean="0"/>
              <a:t>Maîtrise complète des opérations sur les propriétés, car obligation de passer par des getters et des setters.</a:t>
            </a:r>
          </a:p>
          <a:p>
            <a:pPr lvl="1"/>
            <a:r>
              <a:rPr lang="fr-FR" dirty="0" smtClean="0"/>
              <a:t>Inconvénients:</a:t>
            </a:r>
          </a:p>
          <a:p>
            <a:pPr lvl="2"/>
            <a:r>
              <a:rPr lang="fr-FR" dirty="0" smtClean="0"/>
              <a:t>Lourdeur du code, beaucoup de méthodes ajoutées (getters et setters), même lorsque l’on fait de l’héritage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6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Quand utiliser Public, </a:t>
            </a:r>
            <a:r>
              <a:rPr lang="fr-FR" dirty="0" err="1"/>
              <a:t>Private</a:t>
            </a:r>
            <a:r>
              <a:rPr lang="fr-FR" dirty="0"/>
              <a:t>, </a:t>
            </a:r>
            <a:r>
              <a:rPr lang="fr-FR" dirty="0" err="1"/>
              <a:t>Protected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Juste milieu, et contexte</a:t>
            </a:r>
          </a:p>
          <a:p>
            <a:pPr lvl="1"/>
            <a:r>
              <a:rPr lang="fr-FR" dirty="0" smtClean="0"/>
              <a:t>En fait, il faut s’intéresser au contexte et à l’application que vous développez.</a:t>
            </a:r>
          </a:p>
          <a:p>
            <a:pPr lvl="1"/>
            <a:r>
              <a:rPr lang="fr-FR" dirty="0" smtClean="0"/>
              <a:t>L’utilisation de tests, de méthodes de développement avancées (TDD Test Data </a:t>
            </a:r>
            <a:r>
              <a:rPr lang="fr-FR" dirty="0" err="1" smtClean="0"/>
              <a:t>Driven</a:t>
            </a:r>
            <a:r>
              <a:rPr lang="fr-FR" dirty="0" smtClean="0"/>
              <a:t>), peuvent permettre d’affiner les visibilités.</a:t>
            </a:r>
          </a:p>
          <a:p>
            <a:pPr lvl="1"/>
            <a:endParaRPr lang="fr-FR" dirty="0"/>
          </a:p>
          <a:p>
            <a:r>
              <a:rPr lang="fr-FR" dirty="0" smtClean="0"/>
              <a:t>Et pour nous, étudiants ?</a:t>
            </a:r>
          </a:p>
          <a:p>
            <a:pPr lvl="1"/>
            <a:r>
              <a:rPr lang="fr-FR" dirty="0" smtClean="0"/>
              <a:t>Le choix le plus judicieux reste la visibilité </a:t>
            </a:r>
            <a:r>
              <a:rPr lang="fr-FR" dirty="0" err="1" smtClean="0"/>
              <a:t>protected</a:t>
            </a:r>
            <a:r>
              <a:rPr lang="fr-FR" dirty="0" smtClean="0"/>
              <a:t>, et l’utilisation de getters et de setters sur les propriétés pour lesquelles cela est pertinent.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135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 (rappels)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But : technique de spécialisation d’une classe. </a:t>
            </a:r>
            <a:endParaRPr lang="fr-FR" dirty="0"/>
          </a:p>
          <a:p>
            <a:r>
              <a:rPr lang="fr-FR" dirty="0" smtClean="0"/>
              <a:t>La classe fille (enfant) hérite de toutes les propriétés et des méthodes de la classe mère (parent)</a:t>
            </a:r>
          </a:p>
          <a:p>
            <a:r>
              <a:rPr lang="fr-FR" dirty="0" smtClean="0"/>
              <a:t>La classe fille peut être spécialisée :</a:t>
            </a:r>
          </a:p>
          <a:p>
            <a:pPr lvl="1"/>
            <a:r>
              <a:rPr lang="fr-FR" dirty="0" smtClean="0"/>
              <a:t>par l’ajout de propriétés</a:t>
            </a:r>
          </a:p>
          <a:p>
            <a:pPr lvl="1"/>
            <a:r>
              <a:rPr lang="fr-FR" dirty="0" smtClean="0"/>
              <a:t>Par l’ajout de méthodes</a:t>
            </a:r>
          </a:p>
          <a:p>
            <a:pPr lvl="1"/>
            <a:r>
              <a:rPr lang="fr-FR" dirty="0" smtClean="0"/>
              <a:t>Par le redéfinition des méthodes </a:t>
            </a:r>
            <a:r>
              <a:rPr lang="fr-FR" dirty="0"/>
              <a:t>: méthodes de mêmes noms peuvent avoir des comportements différents ou effectuer des opérations sur des données de types </a:t>
            </a:r>
            <a:r>
              <a:rPr lang="fr-FR" dirty="0" smtClean="0"/>
              <a:t>différents. C’est le </a:t>
            </a:r>
            <a:r>
              <a:rPr lang="fr-FR" b="1" dirty="0" smtClean="0"/>
              <a:t>polymorphisme </a:t>
            </a:r>
            <a:r>
              <a:rPr lang="fr-FR" dirty="0" smtClean="0"/>
              <a:t>(peut prendre plusieurs formes)</a:t>
            </a:r>
          </a:p>
          <a:p>
            <a:endParaRPr lang="fr-FR" b="1" dirty="0" smtClean="0"/>
          </a:p>
        </p:txBody>
      </p:sp>
      <p:pic>
        <p:nvPicPr>
          <p:cNvPr id="4" name="Image 3" descr="Capture d’écran 2012-11-05 à 11.58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0" y="2074777"/>
            <a:ext cx="9144000" cy="47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6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9114E-6 -2.34151E-6 L -1.00052 0.0067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26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 (rappels)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Surcharge de méthode : éviter de réécrire du code</a:t>
            </a:r>
          </a:p>
          <a:p>
            <a:pPr lvl="1"/>
            <a:r>
              <a:rPr lang="fr-FR" dirty="0" smtClean="0"/>
              <a:t>Exemple méthode </a:t>
            </a:r>
            <a:r>
              <a:rPr lang="fr-FR" dirty="0" err="1" smtClean="0"/>
              <a:t>seDeplace</a:t>
            </a:r>
            <a:r>
              <a:rPr lang="fr-FR" dirty="0" smtClean="0"/>
              <a:t>()</a:t>
            </a:r>
          </a:p>
        </p:txBody>
      </p:sp>
      <p:pic>
        <p:nvPicPr>
          <p:cNvPr id="4" name="Image 3" descr="Capture d’écran 2012-11-05 à 13.58.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5"/>
          <a:stretch/>
        </p:blipFill>
        <p:spPr>
          <a:xfrm>
            <a:off x="1540933" y="2895601"/>
            <a:ext cx="5257800" cy="3132667"/>
          </a:xfrm>
          <a:prstGeom prst="rect">
            <a:avLst/>
          </a:prstGeom>
        </p:spPr>
      </p:pic>
      <p:grpSp>
        <p:nvGrpSpPr>
          <p:cNvPr id="7" name="Grouper 6"/>
          <p:cNvGrpSpPr/>
          <p:nvPr/>
        </p:nvGrpSpPr>
        <p:grpSpPr>
          <a:xfrm>
            <a:off x="6019800" y="2667000"/>
            <a:ext cx="4495800" cy="3294056"/>
            <a:chOff x="9448800" y="4038600"/>
            <a:chExt cx="9144000" cy="4894256"/>
          </a:xfrm>
        </p:grpSpPr>
        <p:pic>
          <p:nvPicPr>
            <p:cNvPr id="5" name="Image 4" descr="Capture d’écran 2012-11-05 à 13.58.5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8800" y="4038600"/>
              <a:ext cx="9144000" cy="4894256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>
            <a:xfrm>
              <a:off x="10134600" y="7086600"/>
              <a:ext cx="8458200" cy="1676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Ellipse 7"/>
          <p:cNvSpPr/>
          <p:nvPr/>
        </p:nvSpPr>
        <p:spPr>
          <a:xfrm>
            <a:off x="1905000" y="5334000"/>
            <a:ext cx="46482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51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 multiple (rappels)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Héritage multiple : une classe fille (enfant) peut être une classe mère (parent)</a:t>
            </a:r>
          </a:p>
          <a:p>
            <a:r>
              <a:rPr lang="fr-FR" dirty="0" smtClean="0"/>
              <a:t>Ne pas oublier : propriété déclarée </a:t>
            </a:r>
            <a:r>
              <a:rPr lang="fr-FR" dirty="0" err="1" smtClean="0"/>
              <a:t>protected</a:t>
            </a:r>
            <a:r>
              <a:rPr lang="fr-FR" dirty="0"/>
              <a:t>,</a:t>
            </a:r>
            <a:r>
              <a:rPr lang="fr-FR" dirty="0" smtClean="0"/>
              <a:t> ne sont visibles que par les classes filles.</a:t>
            </a:r>
          </a:p>
          <a:p>
            <a:r>
              <a:rPr lang="fr-FR" dirty="0" smtClean="0"/>
              <a:t>Classe abstraite : mot clé </a:t>
            </a:r>
            <a:r>
              <a:rPr lang="fr-FR" b="1" dirty="0" smtClean="0"/>
              <a:t>abstract</a:t>
            </a:r>
          </a:p>
          <a:p>
            <a:pPr lvl="1"/>
            <a:r>
              <a:rPr lang="fr-FR" dirty="0" smtClean="0"/>
              <a:t>permet de créer des modèles de classe : propriétés et méthodes communes à plusieurs classes</a:t>
            </a:r>
          </a:p>
          <a:p>
            <a:pPr lvl="1"/>
            <a:r>
              <a:rPr lang="fr-FR" dirty="0" smtClean="0"/>
              <a:t>Ne peut pas être instanciée</a:t>
            </a:r>
          </a:p>
          <a:p>
            <a:r>
              <a:rPr lang="fr-FR" dirty="0" smtClean="0"/>
              <a:t>mot clé </a:t>
            </a:r>
            <a:r>
              <a:rPr lang="fr-FR" b="1" dirty="0" smtClean="0"/>
              <a:t>final</a:t>
            </a:r>
          </a:p>
          <a:p>
            <a:pPr lvl="1"/>
            <a:r>
              <a:rPr lang="fr-FR" dirty="0" smtClean="0"/>
              <a:t>une classe est déclarée ‘final’ ne peut pas avoir de classe fille</a:t>
            </a:r>
          </a:p>
          <a:p>
            <a:pPr lvl="1"/>
            <a:r>
              <a:rPr lang="fr-FR" dirty="0" smtClean="0"/>
              <a:t>Une méthode déclarée ‘final’ ne peut pas être surchargé</a:t>
            </a:r>
          </a:p>
        </p:txBody>
      </p:sp>
    </p:spTree>
    <p:extLst>
      <p:ext uri="{BB962C8B-B14F-4D97-AF65-F5344CB8AC3E}">
        <p14:creationId xmlns:p14="http://schemas.microsoft.com/office/powerpoint/2010/main" val="225933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UML (complément)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UML : </a:t>
            </a:r>
            <a:r>
              <a:rPr lang="fr-FR" dirty="0" err="1"/>
              <a:t>Unified</a:t>
            </a:r>
            <a:r>
              <a:rPr lang="fr-FR" dirty="0"/>
              <a:t> </a:t>
            </a:r>
            <a:r>
              <a:rPr lang="fr-FR" dirty="0" err="1"/>
              <a:t>Modeling</a:t>
            </a:r>
            <a:r>
              <a:rPr lang="fr-FR" dirty="0"/>
              <a:t> </a:t>
            </a:r>
            <a:r>
              <a:rPr lang="fr-FR" dirty="0" err="1" smtClean="0"/>
              <a:t>Language</a:t>
            </a:r>
            <a:endParaRPr lang="fr-FR" dirty="0"/>
          </a:p>
          <a:p>
            <a:r>
              <a:rPr lang="fr-FR" dirty="0" smtClean="0"/>
              <a:t>Notamment : diagramme de classes</a:t>
            </a:r>
          </a:p>
          <a:p>
            <a:r>
              <a:rPr lang="fr-FR" dirty="0" smtClean="0"/>
              <a:t>Exemple :</a:t>
            </a:r>
          </a:p>
          <a:p>
            <a:pPr lvl="1"/>
            <a:r>
              <a:rPr lang="fr-FR" dirty="0">
                <a:hlinkClick r:id="rId2"/>
              </a:rPr>
              <a:t>http://cruise.site.uottawa.ca/umpleonline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5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Ce cours a été rédigé par Hervé Boulet.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26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Résolution de portée (compléments)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Opérateur appelé « double deux points » ::, a été abordé dans l’héritage</a:t>
            </a:r>
          </a:p>
          <a:p>
            <a:r>
              <a:rPr lang="fr-FR" dirty="0" smtClean="0"/>
              <a:t>Trois mots-clés :</a:t>
            </a:r>
          </a:p>
          <a:p>
            <a:pPr lvl="1"/>
            <a:r>
              <a:rPr lang="fr-FR" dirty="0"/>
              <a:t>p</a:t>
            </a:r>
            <a:r>
              <a:rPr lang="fr-FR" dirty="0" smtClean="0"/>
              <a:t>arent:: (classe parent)</a:t>
            </a:r>
          </a:p>
          <a:p>
            <a:pPr lvl="2"/>
            <a:r>
              <a:rPr lang="fr-FR" dirty="0" smtClean="0"/>
              <a:t>Ex : parent::__</a:t>
            </a:r>
            <a:r>
              <a:rPr lang="fr-FR" dirty="0" err="1" smtClean="0"/>
              <a:t>construct</a:t>
            </a:r>
            <a:r>
              <a:rPr lang="fr-FR" dirty="0" smtClean="0"/>
              <a:t>(</a:t>
            </a:r>
            <a:r>
              <a:rPr lang="is-IS" dirty="0" smtClean="0"/>
              <a:t>…);</a:t>
            </a:r>
            <a:endParaRPr lang="fr-FR" dirty="0" smtClean="0"/>
          </a:p>
          <a:p>
            <a:pPr lvl="1"/>
            <a:r>
              <a:rPr lang="fr-FR" dirty="0"/>
              <a:t>s</a:t>
            </a:r>
            <a:r>
              <a:rPr lang="fr-FR" dirty="0" smtClean="0"/>
              <a:t>elf:: (classe elle-même)</a:t>
            </a:r>
          </a:p>
          <a:p>
            <a:pPr lvl="2"/>
            <a:r>
              <a:rPr lang="fr-FR" dirty="0" smtClean="0"/>
              <a:t>Ex : self::$</a:t>
            </a:r>
            <a:r>
              <a:rPr lang="fr-FR" dirty="0" err="1" smtClean="0"/>
              <a:t>varstatique</a:t>
            </a:r>
            <a:endParaRPr lang="fr-FR" dirty="0" smtClean="0"/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omdelaclasse</a:t>
            </a:r>
            <a:r>
              <a:rPr lang="fr-FR" dirty="0" smtClean="0"/>
              <a:t>:: (spécifie le nom de la classe)</a:t>
            </a:r>
          </a:p>
          <a:p>
            <a:pPr lvl="3"/>
            <a:r>
              <a:rPr lang="fr-FR" dirty="0" smtClean="0"/>
              <a:t>Ex : </a:t>
            </a:r>
            <a:r>
              <a:rPr lang="fr-FR" dirty="0" err="1" smtClean="0"/>
              <a:t>nomdelaclasse</a:t>
            </a:r>
            <a:r>
              <a:rPr lang="fr-FR" dirty="0" smtClean="0"/>
              <a:t>::__</a:t>
            </a:r>
            <a:r>
              <a:rPr lang="fr-FR" dirty="0" err="1" smtClean="0"/>
              <a:t>construc</a:t>
            </a:r>
            <a:r>
              <a:rPr lang="fr-FR" dirty="0" smtClean="0"/>
              <a:t>(</a:t>
            </a:r>
            <a:r>
              <a:rPr lang="is-IS" dirty="0" smtClean="0"/>
              <a:t>…)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4692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magiques (compléments)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Méthode appelée lors de tel ou tel événement</a:t>
            </a:r>
          </a:p>
          <a:p>
            <a:pPr lvl="1"/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php.net/manual/fr/language.oop5.magic.php</a:t>
            </a:r>
            <a:endParaRPr lang="fr-FR" dirty="0" smtClean="0"/>
          </a:p>
          <a:p>
            <a:r>
              <a:rPr lang="fr-FR" dirty="0" smtClean="0"/>
              <a:t>__</a:t>
            </a:r>
            <a:r>
              <a:rPr lang="fr-FR" dirty="0" err="1" smtClean="0"/>
              <a:t>construct</a:t>
            </a:r>
            <a:r>
              <a:rPr lang="fr-FR" dirty="0" smtClean="0"/>
              <a:t>() </a:t>
            </a:r>
            <a:r>
              <a:rPr lang="fr-FR" dirty="0" smtClean="0">
                <a:sym typeface="Wingdings"/>
              </a:rPr>
              <a:t> new</a:t>
            </a:r>
          </a:p>
          <a:p>
            <a:r>
              <a:rPr lang="fr-FR" dirty="0" smtClean="0">
                <a:sym typeface="Wingdings"/>
              </a:rPr>
              <a:t>__</a:t>
            </a:r>
            <a:r>
              <a:rPr lang="fr-FR" dirty="0" err="1" smtClean="0">
                <a:sym typeface="Wingdings"/>
              </a:rPr>
              <a:t>destruct</a:t>
            </a:r>
            <a:r>
              <a:rPr lang="fr-FR" dirty="0" smtClean="0">
                <a:sym typeface="Wingdings"/>
              </a:rPr>
              <a:t>()  </a:t>
            </a:r>
            <a:r>
              <a:rPr lang="fr-FR" dirty="0" err="1" smtClean="0">
                <a:sym typeface="Wingdings"/>
              </a:rPr>
              <a:t>unset</a:t>
            </a:r>
            <a:endParaRPr lang="fr-FR" dirty="0" smtClean="0">
              <a:sym typeface="Wingdings"/>
            </a:endParaRPr>
          </a:p>
          <a:p>
            <a:r>
              <a:rPr lang="fr-FR" dirty="0">
                <a:sym typeface="Wingdings"/>
              </a:rPr>
              <a:t>__</a:t>
            </a:r>
            <a:r>
              <a:rPr lang="fr-FR" dirty="0" err="1">
                <a:sym typeface="Wingdings"/>
              </a:rPr>
              <a:t>toString</a:t>
            </a:r>
            <a:r>
              <a:rPr lang="fr-FR" dirty="0">
                <a:sym typeface="Wingdings"/>
              </a:rPr>
              <a:t>() détermine comment l'objet doit réagir lorsqu'il est traité comme une chaîne de caractères. </a:t>
            </a:r>
            <a:r>
              <a:rPr lang="fr-FR" dirty="0" smtClean="0">
                <a:sym typeface="Wingdings"/>
              </a:rPr>
              <a:t> Pratique pour des mises au point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48" y="3200400"/>
            <a:ext cx="39624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5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magiques (compléments)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ym typeface="Wingdings"/>
              </a:rPr>
              <a:t>Surcharges magiques</a:t>
            </a:r>
          </a:p>
          <a:p>
            <a:pPr lvl="1"/>
            <a:r>
              <a:rPr lang="fr-FR" dirty="0" smtClean="0">
                <a:sym typeface="Wingdings"/>
              </a:rPr>
              <a:t>__</a:t>
            </a:r>
            <a:r>
              <a:rPr lang="fr-FR" dirty="0">
                <a:sym typeface="Wingdings"/>
              </a:rPr>
              <a:t>set() est sollicitée lors de l'écriture de données vers des propriétés inaccessibles</a:t>
            </a:r>
            <a:r>
              <a:rPr lang="fr-FR" dirty="0" smtClean="0">
                <a:sym typeface="Wingdings"/>
              </a:rPr>
              <a:t>.</a:t>
            </a:r>
          </a:p>
          <a:p>
            <a:pPr lvl="1"/>
            <a:r>
              <a:rPr lang="fr-FR" dirty="0">
                <a:sym typeface="Wingdings"/>
              </a:rPr>
              <a:t>__</a:t>
            </a:r>
            <a:r>
              <a:rPr lang="fr-FR" dirty="0" err="1">
                <a:sym typeface="Wingdings"/>
              </a:rPr>
              <a:t>get</a:t>
            </a:r>
            <a:r>
              <a:rPr lang="fr-FR" dirty="0">
                <a:sym typeface="Wingdings"/>
              </a:rPr>
              <a:t>() est appelée pour lire des données depuis des propriétés inaccessibles</a:t>
            </a:r>
            <a:r>
              <a:rPr lang="fr-FR" dirty="0" smtClean="0">
                <a:sym typeface="Wingdings"/>
              </a:rPr>
              <a:t>.</a:t>
            </a:r>
          </a:p>
          <a:p>
            <a:pPr lvl="1"/>
            <a:r>
              <a:rPr lang="fr-FR" dirty="0" smtClean="0">
                <a:sym typeface="Wingdings"/>
              </a:rPr>
              <a:t>__</a:t>
            </a:r>
            <a:r>
              <a:rPr lang="fr-FR" dirty="0" err="1" smtClean="0">
                <a:sym typeface="Wingdings"/>
              </a:rPr>
              <a:t>isset</a:t>
            </a:r>
            <a:r>
              <a:rPr lang="fr-FR" dirty="0" smtClean="0">
                <a:sym typeface="Wingdings"/>
              </a:rPr>
              <a:t>(), __</a:t>
            </a:r>
            <a:r>
              <a:rPr lang="fr-FR" dirty="0" err="1" smtClean="0">
                <a:sym typeface="Wingdings"/>
              </a:rPr>
              <a:t>unset</a:t>
            </a:r>
            <a:r>
              <a:rPr lang="fr-FR" dirty="0" smtClean="0">
                <a:sym typeface="Wingdings"/>
              </a:rPr>
              <a:t>() </a:t>
            </a:r>
          </a:p>
          <a:p>
            <a:r>
              <a:rPr lang="fr-FR" dirty="0" smtClean="0">
                <a:sym typeface="Wingdings"/>
              </a:rPr>
              <a:t>Autres méthodes magiques</a:t>
            </a:r>
          </a:p>
          <a:p>
            <a:pPr lvl="1"/>
            <a:r>
              <a:rPr lang="fr-FR" dirty="0">
                <a:sym typeface="Wingdings"/>
              </a:rPr>
              <a:t>__call() est appelée lorsque l'on invoque des méthodes inaccessibles dans un contexte objet.</a:t>
            </a:r>
            <a:endParaRPr lang="fr-FR" dirty="0" smtClean="0">
              <a:sym typeface="Wingding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990600"/>
            <a:ext cx="5969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0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(rappels)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interfaces sont des types de données qui définissent un ensemble de méthodes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Les méthodes doivent être définies par toute classe qui implémente l’interface</a:t>
            </a:r>
            <a:r>
              <a:rPr lang="fr-FR" dirty="0" smtClean="0"/>
              <a:t>.</a:t>
            </a:r>
          </a:p>
          <a:p>
            <a:r>
              <a:rPr lang="fr-FR" dirty="0"/>
              <a:t>Une interface est similaire à une classe, </a:t>
            </a:r>
            <a:r>
              <a:rPr lang="fr-FR" dirty="0" smtClean="0"/>
              <a:t>mais</a:t>
            </a:r>
          </a:p>
          <a:p>
            <a:pPr lvl="1"/>
            <a:r>
              <a:rPr lang="fr-FR" dirty="0"/>
              <a:t>contiennent uniquement des déclarations de méthodes, pas leur </a:t>
            </a:r>
            <a:r>
              <a:rPr lang="fr-FR" dirty="0" smtClean="0"/>
              <a:t>implémentation</a:t>
            </a:r>
          </a:p>
          <a:p>
            <a:pPr lvl="1"/>
            <a:r>
              <a:rPr lang="fr-FR" dirty="0"/>
              <a:t>ne peuvent pas avoir d’attributs tels que public ou </a:t>
            </a:r>
            <a:r>
              <a:rPr lang="fr-FR" dirty="0" err="1" smtClean="0"/>
              <a:t>private</a:t>
            </a:r>
            <a:endParaRPr lang="fr-FR" dirty="0" smtClean="0"/>
          </a:p>
          <a:p>
            <a:r>
              <a:rPr lang="fr-FR" dirty="0" smtClean="0"/>
              <a:t>Intér</a:t>
            </a:r>
            <a:r>
              <a:rPr lang="fr-FR" dirty="0"/>
              <a:t>êt : Une conception rigoureuse et évite les oublis (travail en </a:t>
            </a:r>
            <a:r>
              <a:rPr lang="fr-FR" dirty="0" smtClean="0"/>
              <a:t>équipe</a:t>
            </a:r>
            <a:r>
              <a:rPr lang="fr-FR" dirty="0"/>
              <a:t>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265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2895601" y="2743200"/>
            <a:ext cx="7123113" cy="2895600"/>
          </a:xfrm>
        </p:spPr>
        <p:txBody>
          <a:bodyPr/>
          <a:lstStyle/>
          <a:p>
            <a:r>
              <a:rPr lang="fr-FR" dirty="0" smtClean="0"/>
              <a:t>Comparer les objets</a:t>
            </a:r>
          </a:p>
          <a:p>
            <a:r>
              <a:rPr lang="fr-FR" dirty="0" smtClean="0"/>
              <a:t>Parcourir les objets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2) Manipuler </a:t>
            </a:r>
            <a:r>
              <a:rPr lang="fr-FR" smtClean="0"/>
              <a:t>les objets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7924801" y="221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8043334" y="348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539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Identifiant d’objet et clonage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Lors de l’instanciation, on donne un </a:t>
            </a:r>
            <a:r>
              <a:rPr lang="fr-FR" smtClean="0"/>
              <a:t>identifiant à l’objet</a:t>
            </a:r>
            <a:endParaRPr lang="fr-FR" dirty="0" smtClean="0"/>
          </a:p>
          <a:p>
            <a:pPr lvl="1"/>
            <a:r>
              <a:rPr lang="fr-FR" dirty="0" smtClean="0"/>
              <a:t>$a = new Objet();</a:t>
            </a:r>
          </a:p>
          <a:p>
            <a:r>
              <a:rPr lang="fr-FR" dirty="0" smtClean="0"/>
              <a:t>Ecrire $b=$a est équivalent à donner deux identifiants pour le même objet</a:t>
            </a:r>
          </a:p>
          <a:p>
            <a:r>
              <a:rPr lang="fr-FR" dirty="0" smtClean="0"/>
              <a:t>Pour cloner un objet, on utilise l’instruction clone </a:t>
            </a:r>
          </a:p>
          <a:p>
            <a:pPr lvl="1"/>
            <a:r>
              <a:rPr lang="fr-FR" dirty="0" smtClean="0"/>
              <a:t>$b = clone a;</a:t>
            </a:r>
          </a:p>
          <a:p>
            <a:pPr lvl="1"/>
            <a:r>
              <a:rPr lang="fr-FR" dirty="0"/>
              <a:t>public </a:t>
            </a:r>
            <a:r>
              <a:rPr lang="fr-FR" dirty="0" err="1"/>
              <a:t>function</a:t>
            </a:r>
            <a:r>
              <a:rPr lang="fr-FR" dirty="0"/>
              <a:t> __clone() </a:t>
            </a:r>
            <a:r>
              <a:rPr lang="fr-FR" dirty="0" smtClean="0"/>
              <a:t>{</a:t>
            </a:r>
            <a:br>
              <a:rPr lang="fr-FR" dirty="0" smtClean="0"/>
            </a:br>
            <a:r>
              <a:rPr lang="fr-FR" dirty="0" smtClean="0"/>
              <a:t> $</a:t>
            </a:r>
            <a:r>
              <a:rPr lang="fr-FR" dirty="0" err="1"/>
              <a:t>this</a:t>
            </a:r>
            <a:r>
              <a:rPr lang="fr-FR" dirty="0"/>
              <a:t>-&gt;instance = ++self::$instances</a:t>
            </a:r>
            <a:r>
              <a:rPr lang="fr-FR" dirty="0" smtClean="0"/>
              <a:t>;</a:t>
            </a:r>
            <a:br>
              <a:rPr lang="fr-FR" dirty="0" smtClean="0"/>
            </a:br>
            <a:r>
              <a:rPr lang="fr-FR" dirty="0"/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47302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Comparer des 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La comparaison permet de vérifier si deux objets sont identiques ou pas</a:t>
            </a:r>
            <a:endParaRPr lang="fr-FR" dirty="0"/>
          </a:p>
        </p:txBody>
      </p:sp>
      <p:pic>
        <p:nvPicPr>
          <p:cNvPr id="4" name="Image 3" descr="Capture d’écran 2012-11-05 à 15.32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0" y="0"/>
            <a:ext cx="5337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4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22222E-6 L -0.80833 0.01111 " pathEditMode="relative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noté et Partiel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19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TP : consignes - recommandations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Mise en œuvre des concepts POO abordés</a:t>
            </a:r>
          </a:p>
          <a:p>
            <a:r>
              <a:rPr lang="fr-FR" dirty="0" smtClean="0"/>
              <a:t>Ecriture complète de classes et d’applications</a:t>
            </a:r>
          </a:p>
          <a:p>
            <a:r>
              <a:rPr lang="fr-FR" dirty="0" smtClean="0"/>
              <a:t>Important :</a:t>
            </a:r>
          </a:p>
          <a:p>
            <a:pPr lvl="1"/>
            <a:r>
              <a:rPr lang="fr-FR" dirty="0" smtClean="0"/>
              <a:t>Soyez structuré : noms des fichiers, dossiers,…</a:t>
            </a:r>
          </a:p>
          <a:p>
            <a:pPr lvl="2"/>
            <a:r>
              <a:rPr lang="fr-FR" dirty="0" smtClean="0"/>
              <a:t>A minima vous savez écrire la structure de votre classe (propriétés, méthodes, visibilités)</a:t>
            </a:r>
          </a:p>
          <a:p>
            <a:pPr lvl="1"/>
            <a:r>
              <a:rPr lang="fr-FR" dirty="0" smtClean="0"/>
              <a:t>Commentez toujours votre code</a:t>
            </a:r>
          </a:p>
          <a:p>
            <a:pPr lvl="1"/>
            <a:r>
              <a:rPr lang="fr-FR" dirty="0" smtClean="0"/>
              <a:t>Recherchez le code dans la documentation en ligne ou dans vos TD.</a:t>
            </a:r>
          </a:p>
          <a:p>
            <a:pPr lvl="1"/>
            <a:r>
              <a:rPr lang="fr-FR" dirty="0" smtClean="0"/>
              <a:t>C’est un </a:t>
            </a:r>
            <a:r>
              <a:rPr lang="fr-FR" b="1" dirty="0" smtClean="0"/>
              <a:t>travail personnel</a:t>
            </a:r>
          </a:p>
          <a:p>
            <a:r>
              <a:rPr lang="fr-FR" b="1" dirty="0" smtClean="0"/>
              <a:t>TP Noté le 20/12 à 8h00 ou à 9h30 (durée 1h15, pas de retard accepté)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26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Partiel du 20/12/17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mtClean="0"/>
              <a:t>Ecrit, 1h30</a:t>
            </a:r>
            <a:endParaRPr lang="fr-FR" dirty="0" smtClean="0"/>
          </a:p>
          <a:p>
            <a:r>
              <a:rPr lang="fr-FR" dirty="0" smtClean="0"/>
              <a:t>Evaluer vos connaissances en POO</a:t>
            </a:r>
          </a:p>
          <a:p>
            <a:r>
              <a:rPr lang="fr-FR" dirty="0" smtClean="0"/>
              <a:t>A partir d’exemple de codes PHP</a:t>
            </a:r>
          </a:p>
          <a:p>
            <a:pPr lvl="1"/>
            <a:r>
              <a:rPr lang="fr-FR" dirty="0" smtClean="0"/>
              <a:t>Interpréter le code</a:t>
            </a:r>
          </a:p>
          <a:p>
            <a:pPr lvl="1"/>
            <a:r>
              <a:rPr lang="fr-FR" dirty="0" smtClean="0"/>
              <a:t>Repérer des erreurs</a:t>
            </a:r>
          </a:p>
          <a:p>
            <a:pPr lvl="1"/>
            <a:r>
              <a:rPr lang="fr-FR" dirty="0" smtClean="0"/>
              <a:t>Proposer des solutions</a:t>
            </a:r>
          </a:p>
          <a:p>
            <a:pPr lvl="1"/>
            <a:endParaRPr lang="fr-FR" dirty="0"/>
          </a:p>
          <a:p>
            <a:r>
              <a:rPr lang="fr-FR" b="1" dirty="0" smtClean="0"/>
              <a:t>Il n’y aura pas d’écriture de code</a:t>
            </a:r>
          </a:p>
          <a:p>
            <a:r>
              <a:rPr lang="fr-FR" b="1" dirty="0" smtClean="0"/>
              <a:t>Il faudra connaître les concepts et comprendre les concepts pour analyser le code.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6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M3203– Au menu de ce cours !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Quelques rappels et précisions</a:t>
            </a:r>
          </a:p>
          <a:p>
            <a:r>
              <a:rPr lang="fr-FR" dirty="0" smtClean="0"/>
              <a:t>Des compléments</a:t>
            </a:r>
          </a:p>
          <a:p>
            <a:pPr marL="834390" lvl="1" indent="-514350"/>
            <a:r>
              <a:rPr lang="fr-FR" dirty="0" smtClean="0"/>
              <a:t>Méthodes magiques</a:t>
            </a:r>
          </a:p>
          <a:p>
            <a:pPr marL="834390" lvl="1" indent="-514350"/>
            <a:r>
              <a:rPr lang="fr-FR" dirty="0" smtClean="0"/>
              <a:t>Manipuler des objets</a:t>
            </a:r>
          </a:p>
          <a:p>
            <a:r>
              <a:rPr lang="fr-FR" dirty="0" smtClean="0"/>
              <a:t>TP Noté (1h30)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Class A {</a:t>
            </a:r>
          </a:p>
          <a:p>
            <a:pPr lvl="1"/>
            <a:r>
              <a:rPr lang="fr-FR" dirty="0" smtClean="0"/>
              <a:t>Public $var1;</a:t>
            </a:r>
          </a:p>
          <a:p>
            <a:pPr lvl="1"/>
            <a:r>
              <a:rPr lang="fr-FR" dirty="0" smtClean="0"/>
              <a:t>Public $var2;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Public </a:t>
            </a:r>
            <a:r>
              <a:rPr lang="fr-FR" dirty="0" err="1" smtClean="0"/>
              <a:t>function</a:t>
            </a:r>
            <a:r>
              <a:rPr lang="fr-FR" dirty="0"/>
              <a:t> </a:t>
            </a:r>
            <a:r>
              <a:rPr lang="fr-FR" dirty="0" smtClean="0"/>
              <a:t>__</a:t>
            </a:r>
            <a:r>
              <a:rPr lang="fr-FR" dirty="0" err="1" smtClean="0"/>
              <a:t>construct</a:t>
            </a:r>
            <a:r>
              <a:rPr lang="fr-FR" dirty="0" smtClean="0"/>
              <a:t>($var1, $var2)</a:t>
            </a:r>
          </a:p>
          <a:p>
            <a:pPr lvl="1"/>
            <a:r>
              <a:rPr lang="fr-FR" dirty="0" smtClean="0"/>
              <a:t>{ </a:t>
            </a:r>
            <a:r>
              <a:rPr lang="mr-IN" dirty="0" smtClean="0"/>
              <a:t>…</a:t>
            </a:r>
            <a:endParaRPr lang="fr-FR" dirty="0" smtClean="0"/>
          </a:p>
          <a:p>
            <a:pPr lvl="1"/>
            <a:r>
              <a:rPr lang="fr-FR" dirty="0"/>
              <a:t>}</a:t>
            </a:r>
          </a:p>
          <a:p>
            <a:pPr lvl="1"/>
            <a:r>
              <a:rPr lang="mr-IN" dirty="0" smtClean="0"/>
              <a:t>…</a:t>
            </a:r>
            <a:endParaRPr lang="fr-FR" dirty="0" smtClean="0"/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48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Class A {</a:t>
            </a:r>
          </a:p>
          <a:p>
            <a:pPr lvl="1"/>
            <a:r>
              <a:rPr lang="fr-FR" dirty="0" err="1" smtClean="0"/>
              <a:t>Protected</a:t>
            </a:r>
            <a:r>
              <a:rPr lang="fr-FR" dirty="0" smtClean="0"/>
              <a:t> $var1;</a:t>
            </a:r>
          </a:p>
          <a:p>
            <a:pPr lvl="1"/>
            <a:r>
              <a:rPr lang="fr-FR" dirty="0" err="1" smtClean="0"/>
              <a:t>Protected</a:t>
            </a:r>
            <a:r>
              <a:rPr lang="fr-FR" dirty="0" smtClean="0"/>
              <a:t> $var2;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Public </a:t>
            </a:r>
            <a:r>
              <a:rPr lang="fr-FR" dirty="0" err="1" smtClean="0"/>
              <a:t>function</a:t>
            </a:r>
            <a:r>
              <a:rPr lang="fr-FR" dirty="0"/>
              <a:t> </a:t>
            </a:r>
            <a:r>
              <a:rPr lang="fr-FR" dirty="0" smtClean="0"/>
              <a:t>__</a:t>
            </a:r>
            <a:r>
              <a:rPr lang="fr-FR" dirty="0" err="1" smtClean="0"/>
              <a:t>construct</a:t>
            </a:r>
            <a:r>
              <a:rPr lang="fr-FR" dirty="0" smtClean="0"/>
              <a:t>($var1, $var2)</a:t>
            </a:r>
          </a:p>
          <a:p>
            <a:pPr lvl="1"/>
            <a:r>
              <a:rPr lang="fr-FR" dirty="0" smtClean="0"/>
              <a:t>{ </a:t>
            </a:r>
            <a:r>
              <a:rPr lang="mr-IN" dirty="0" smtClean="0"/>
              <a:t>…</a:t>
            </a:r>
            <a:endParaRPr lang="fr-FR" dirty="0" smtClean="0"/>
          </a:p>
          <a:p>
            <a:pPr lvl="1"/>
            <a:r>
              <a:rPr lang="fr-FR" dirty="0" smtClean="0"/>
              <a:t>}</a:t>
            </a:r>
          </a:p>
          <a:p>
            <a:pPr lvl="1"/>
            <a:r>
              <a:rPr lang="fr-FR" dirty="0" smtClean="0"/>
              <a:t>Public </a:t>
            </a:r>
            <a:r>
              <a:rPr lang="fr-FR" dirty="0" err="1" smtClean="0"/>
              <a:t>function</a:t>
            </a:r>
            <a:r>
              <a:rPr lang="fr-FR" dirty="0" smtClean="0"/>
              <a:t> getVar1()</a:t>
            </a:r>
          </a:p>
          <a:p>
            <a:pPr lvl="1"/>
            <a:r>
              <a:rPr lang="fr-FR" dirty="0" smtClean="0"/>
              <a:t>{</a:t>
            </a:r>
            <a:r>
              <a:rPr lang="mr-IN" dirty="0" smtClean="0"/>
              <a:t>…</a:t>
            </a:r>
            <a:r>
              <a:rPr lang="fr-FR" dirty="0" smtClean="0"/>
              <a:t>}</a:t>
            </a:r>
          </a:p>
          <a:p>
            <a:pPr lvl="1"/>
            <a:r>
              <a:rPr lang="fr-FR" dirty="0"/>
              <a:t>Public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smtClean="0"/>
              <a:t>getVar2()</a:t>
            </a:r>
            <a:endParaRPr lang="fr-FR" dirty="0"/>
          </a:p>
          <a:p>
            <a:pPr lvl="1"/>
            <a:r>
              <a:rPr lang="fr-FR" dirty="0"/>
              <a:t>{</a:t>
            </a:r>
            <a:r>
              <a:rPr lang="mr-IN" dirty="0"/>
              <a:t>…</a:t>
            </a:r>
            <a:r>
              <a:rPr lang="fr-FR" dirty="0"/>
              <a:t>}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29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Class A {</a:t>
            </a:r>
          </a:p>
          <a:p>
            <a:pPr lvl="1"/>
            <a:r>
              <a:rPr lang="fr-FR" dirty="0" err="1" smtClean="0"/>
              <a:t>Protected</a:t>
            </a:r>
            <a:r>
              <a:rPr lang="fr-FR" dirty="0" smtClean="0"/>
              <a:t> $var1;</a:t>
            </a:r>
          </a:p>
          <a:p>
            <a:pPr lvl="1"/>
            <a:r>
              <a:rPr lang="fr-FR" dirty="0" err="1" smtClean="0"/>
              <a:t>Protected</a:t>
            </a:r>
            <a:r>
              <a:rPr lang="fr-FR" dirty="0" smtClean="0"/>
              <a:t> $var2;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Public </a:t>
            </a:r>
            <a:r>
              <a:rPr lang="fr-FR" dirty="0" err="1" smtClean="0"/>
              <a:t>function</a:t>
            </a:r>
            <a:r>
              <a:rPr lang="fr-FR" dirty="0"/>
              <a:t> </a:t>
            </a:r>
            <a:r>
              <a:rPr lang="fr-FR" dirty="0" smtClean="0"/>
              <a:t>__</a:t>
            </a:r>
            <a:r>
              <a:rPr lang="fr-FR" dirty="0" err="1" smtClean="0"/>
              <a:t>construct</a:t>
            </a:r>
            <a:r>
              <a:rPr lang="fr-FR" dirty="0" smtClean="0"/>
              <a:t>($var1, $var2)</a:t>
            </a:r>
          </a:p>
          <a:p>
            <a:pPr lvl="1"/>
            <a:r>
              <a:rPr lang="fr-FR" dirty="0" smtClean="0"/>
              <a:t>{ </a:t>
            </a:r>
            <a:r>
              <a:rPr lang="mr-IN" dirty="0" smtClean="0"/>
              <a:t>…</a:t>
            </a:r>
            <a:endParaRPr lang="fr-FR" dirty="0" smtClean="0"/>
          </a:p>
          <a:p>
            <a:pPr lvl="1"/>
            <a:r>
              <a:rPr lang="fr-FR" dirty="0" smtClean="0"/>
              <a:t>}</a:t>
            </a:r>
          </a:p>
          <a:p>
            <a:pPr lvl="1"/>
            <a:r>
              <a:rPr lang="fr-FR" dirty="0" smtClean="0"/>
              <a:t>Public </a:t>
            </a:r>
            <a:r>
              <a:rPr lang="fr-FR" dirty="0" err="1" smtClean="0"/>
              <a:t>function</a:t>
            </a:r>
            <a:r>
              <a:rPr lang="fr-FR" dirty="0" smtClean="0"/>
              <a:t> getVar1()</a:t>
            </a:r>
          </a:p>
          <a:p>
            <a:pPr lvl="1"/>
            <a:r>
              <a:rPr lang="fr-FR" dirty="0" smtClean="0"/>
              <a:t>{</a:t>
            </a:r>
            <a:r>
              <a:rPr lang="mr-IN" dirty="0" smtClean="0"/>
              <a:t>…</a:t>
            </a:r>
            <a:r>
              <a:rPr lang="fr-FR" dirty="0" smtClean="0"/>
              <a:t>}</a:t>
            </a:r>
          </a:p>
          <a:p>
            <a:pPr lvl="1"/>
            <a:r>
              <a:rPr lang="fr-FR" dirty="0"/>
              <a:t>Public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smtClean="0"/>
              <a:t>getVar2()</a:t>
            </a:r>
            <a:endParaRPr lang="fr-FR" dirty="0"/>
          </a:p>
          <a:p>
            <a:pPr lvl="1"/>
            <a:r>
              <a:rPr lang="fr-FR" dirty="0"/>
              <a:t>{</a:t>
            </a:r>
            <a:r>
              <a:rPr lang="mr-IN" dirty="0"/>
              <a:t>…</a:t>
            </a:r>
            <a:r>
              <a:rPr lang="fr-FR" dirty="0"/>
              <a:t>}</a:t>
            </a:r>
          </a:p>
          <a:p>
            <a:r>
              <a:rPr lang="fr-FR" smtClean="0"/>
              <a:t>}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fr-FR" dirty="0" smtClean="0"/>
              <a:t>Class B </a:t>
            </a:r>
            <a:r>
              <a:rPr lang="fr-FR" dirty="0" err="1" smtClean="0"/>
              <a:t>extends</a:t>
            </a:r>
            <a:r>
              <a:rPr lang="fr-FR" dirty="0" smtClean="0"/>
              <a:t> A {</a:t>
            </a:r>
          </a:p>
          <a:p>
            <a:r>
              <a:rPr lang="mr-IN" smtClean="0"/>
              <a:t>…</a:t>
            </a:r>
            <a:endParaRPr lang="fr-FR"/>
          </a:p>
          <a:p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8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 et autoformation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3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Classe anonyme</a:t>
            </a:r>
          </a:p>
          <a:p>
            <a:r>
              <a:rPr lang="fr-FR" dirty="0" smtClean="0"/>
              <a:t>Sérialisation dé-sérialisation d’objets</a:t>
            </a:r>
          </a:p>
          <a:p>
            <a:r>
              <a:rPr lang="fr-FR" dirty="0" smtClean="0"/>
              <a:t>Parcours d’objets</a:t>
            </a:r>
          </a:p>
          <a:p>
            <a:r>
              <a:rPr lang="is-IS" dirty="0" smtClean="0"/>
              <a:t>…d’autres langages C#, Java, Javascript,...</a:t>
            </a:r>
          </a:p>
          <a:p>
            <a:r>
              <a:rPr lang="is-IS" dirty="0" smtClean="0"/>
              <a:t>Sites web, ouvrages numériques disponibles sur le bureau virtuel de l’URCA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140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1) Rappels &amp; précisions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20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une classe (rappels)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136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Une classe est la </a:t>
            </a:r>
            <a:r>
              <a:rPr lang="fr-FR" b="1" dirty="0" smtClean="0"/>
              <a:t>définition</a:t>
            </a:r>
            <a:r>
              <a:rPr lang="fr-FR" dirty="0" smtClean="0"/>
              <a:t> d’un </a:t>
            </a:r>
            <a:r>
              <a:rPr lang="fr-FR" b="1" dirty="0" smtClean="0"/>
              <a:t>objet</a:t>
            </a:r>
          </a:p>
          <a:p>
            <a:pPr lvl="1"/>
            <a:r>
              <a:rPr lang="fr-FR" dirty="0" smtClean="0"/>
              <a:t>Des propriétés = variables</a:t>
            </a:r>
          </a:p>
          <a:p>
            <a:pPr lvl="1"/>
            <a:r>
              <a:rPr lang="fr-FR" dirty="0" smtClean="0"/>
              <a:t>Des méthodes = fonctions </a:t>
            </a:r>
            <a:r>
              <a:rPr lang="fr-FR" dirty="0" smtClean="0">
                <a:sym typeface="Wingdings"/>
              </a:rPr>
              <a:t> comportements de l’objet</a:t>
            </a:r>
          </a:p>
          <a:p>
            <a:r>
              <a:rPr lang="fr-FR" dirty="0" smtClean="0">
                <a:sym typeface="Wingdings"/>
              </a:rPr>
              <a:t>UN CODE BIEN ECRIT</a:t>
            </a:r>
          </a:p>
          <a:p>
            <a:pPr lvl="1"/>
            <a:r>
              <a:rPr lang="fr-FR" dirty="0" smtClean="0"/>
              <a:t>Distinguer la classe de l’application </a:t>
            </a:r>
            <a:r>
              <a:rPr lang="fr-FR" dirty="0" smtClean="0">
                <a:sym typeface="Wingdings"/>
              </a:rPr>
              <a:t> un fichier pour la classe, un fichier pour l’application</a:t>
            </a:r>
          </a:p>
          <a:p>
            <a:pPr lvl="1"/>
            <a:r>
              <a:rPr lang="fr-FR" dirty="0" smtClean="0">
                <a:sym typeface="Wingdings"/>
              </a:rPr>
              <a:t>Placer toutes les classes dans un dossier</a:t>
            </a:r>
          </a:p>
          <a:p>
            <a:pPr lvl="1"/>
            <a:r>
              <a:rPr lang="fr-FR" dirty="0" smtClean="0">
                <a:sym typeface="Wingdings"/>
              </a:rPr>
              <a:t>Conventions de nommage :</a:t>
            </a:r>
          </a:p>
          <a:p>
            <a:pPr lvl="2"/>
            <a:r>
              <a:rPr lang="fr-FR" dirty="0" smtClean="0">
                <a:sym typeface="Wingdings"/>
              </a:rPr>
              <a:t>Classe : le nom commence par une majuscule</a:t>
            </a:r>
          </a:p>
          <a:p>
            <a:pPr lvl="2"/>
            <a:r>
              <a:rPr lang="fr-FR" dirty="0" smtClean="0">
                <a:sym typeface="Wingdings"/>
              </a:rPr>
              <a:t>Objet, variable en minuscules</a:t>
            </a:r>
          </a:p>
          <a:p>
            <a:pPr lvl="1"/>
            <a:r>
              <a:rPr lang="fr-FR" dirty="0" smtClean="0">
                <a:sym typeface="Wingdings"/>
              </a:rPr>
              <a:t>Généralement on déclare d’abord les propriétés puis les méthodes dans n’importe quel ordre.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575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une classe (rappels)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objet est une instance d’une classe. </a:t>
            </a:r>
            <a:endParaRPr lang="fr-FR" dirty="0" smtClean="0"/>
          </a:p>
          <a:p>
            <a:r>
              <a:rPr lang="fr-FR" dirty="0" smtClean="0"/>
              <a:t>On </a:t>
            </a:r>
            <a:r>
              <a:rPr lang="fr-FR" dirty="0"/>
              <a:t>créé autant </a:t>
            </a:r>
            <a:r>
              <a:rPr lang="fr-FR" dirty="0" smtClean="0"/>
              <a:t>d’objets </a:t>
            </a:r>
            <a:r>
              <a:rPr lang="fr-FR" dirty="0"/>
              <a:t>que l’on souhaite</a:t>
            </a:r>
            <a:r>
              <a:rPr lang="fr-FR" dirty="0" smtClean="0"/>
              <a:t>.</a:t>
            </a:r>
          </a:p>
          <a:p>
            <a:r>
              <a:rPr lang="fr-FR" dirty="0" smtClean="0"/>
              <a:t>Objet créé grâce à l’instruction NEW. 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unobjet</a:t>
            </a:r>
            <a:r>
              <a:rPr lang="fr-FR" dirty="0" smtClean="0"/>
              <a:t>=new </a:t>
            </a:r>
            <a:r>
              <a:rPr lang="fr-FR" dirty="0" err="1" smtClean="0"/>
              <a:t>Uneclasse</a:t>
            </a:r>
            <a:r>
              <a:rPr lang="fr-FR" dirty="0" smtClean="0"/>
              <a:t>(</a:t>
            </a:r>
            <a:r>
              <a:rPr lang="is-IS" dirty="0" smtClean="0"/>
              <a:t>…)</a:t>
            </a:r>
            <a:endParaRPr lang="fr-FR" dirty="0" smtClean="0"/>
          </a:p>
          <a:p>
            <a:r>
              <a:rPr lang="fr-FR" dirty="0" smtClean="0"/>
              <a:t>Objet </a:t>
            </a:r>
            <a:r>
              <a:rPr lang="fr-FR" b="1" dirty="0" smtClean="0"/>
              <a:t>détruit</a:t>
            </a:r>
            <a:r>
              <a:rPr lang="fr-FR" dirty="0" smtClean="0"/>
              <a:t> grâce à l’instruction UNSET</a:t>
            </a:r>
          </a:p>
          <a:p>
            <a:pPr lvl="1"/>
            <a:r>
              <a:rPr lang="fr-FR" dirty="0" err="1"/>
              <a:t>u</a:t>
            </a:r>
            <a:r>
              <a:rPr lang="fr-FR" dirty="0" err="1" smtClean="0"/>
              <a:t>nset</a:t>
            </a:r>
            <a:r>
              <a:rPr lang="fr-FR" dirty="0" smtClean="0"/>
              <a:t>($</a:t>
            </a:r>
            <a:r>
              <a:rPr lang="fr-FR" dirty="0" err="1" smtClean="0"/>
              <a:t>unobjet</a:t>
            </a:r>
            <a:r>
              <a:rPr lang="fr-FR" dirty="0" smtClean="0"/>
              <a:t>)</a:t>
            </a:r>
          </a:p>
          <a:p>
            <a:r>
              <a:rPr lang="fr-FR" dirty="0" smtClean="0"/>
              <a:t>La création des objets se fait dans l’application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une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entend par application, la mise en œuvre des classes : créer des objets, manipuler les objets</a:t>
            </a:r>
          </a:p>
          <a:p>
            <a:r>
              <a:rPr lang="fr-FR" dirty="0" smtClean="0"/>
              <a:t>Une classe = fichier .</a:t>
            </a:r>
            <a:r>
              <a:rPr lang="fr-FR" dirty="0" err="1" smtClean="0"/>
              <a:t>php</a:t>
            </a:r>
            <a:r>
              <a:rPr lang="fr-FR" dirty="0" smtClean="0"/>
              <a:t> distinct, parfois préfixe ou suffixe class. </a:t>
            </a:r>
            <a:br>
              <a:rPr lang="fr-FR" dirty="0" smtClean="0"/>
            </a:br>
            <a:r>
              <a:rPr lang="fr-FR" dirty="0" smtClean="0"/>
              <a:t>Ex : </a:t>
            </a:r>
            <a:r>
              <a:rPr lang="fr-FR" dirty="0" err="1" smtClean="0"/>
              <a:t>class.Personne.php</a:t>
            </a:r>
            <a:r>
              <a:rPr lang="fr-FR" dirty="0" smtClean="0"/>
              <a:t> ou </a:t>
            </a:r>
            <a:r>
              <a:rPr lang="fr-FR" dirty="0" err="1" smtClean="0"/>
              <a:t>Personne.class.php</a:t>
            </a:r>
            <a:endParaRPr lang="fr-FR" dirty="0" smtClean="0"/>
          </a:p>
          <a:p>
            <a:r>
              <a:rPr lang="fr-FR" dirty="0" smtClean="0"/>
              <a:t>Dans l’application fichier .</a:t>
            </a:r>
            <a:r>
              <a:rPr lang="fr-FR" dirty="0" err="1" smtClean="0"/>
              <a:t>php</a:t>
            </a:r>
            <a:r>
              <a:rPr lang="fr-FR" dirty="0" smtClean="0"/>
              <a:t> : utilisation de l’instruction </a:t>
            </a:r>
            <a:r>
              <a:rPr lang="fr-FR" dirty="0" err="1" smtClean="0"/>
              <a:t>require</a:t>
            </a:r>
            <a:r>
              <a:rPr lang="fr-FR" dirty="0" smtClean="0"/>
              <a:t> (ou </a:t>
            </a:r>
            <a:r>
              <a:rPr lang="fr-FR" dirty="0" err="1" smtClean="0"/>
              <a:t>include</a:t>
            </a:r>
            <a:r>
              <a:rPr lang="fr-FR" dirty="0" smtClean="0"/>
              <a:t>)</a:t>
            </a:r>
          </a:p>
        </p:txBody>
      </p:sp>
      <p:pic>
        <p:nvPicPr>
          <p:cNvPr id="4" name="Image 3" descr="Capture d’écran 2012-11-05 à 11.25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0" y="1905000"/>
            <a:ext cx="9144000" cy="4771916"/>
          </a:xfrm>
          <a:prstGeom prst="rect">
            <a:avLst/>
          </a:prstGeom>
        </p:spPr>
      </p:pic>
      <p:grpSp>
        <p:nvGrpSpPr>
          <p:cNvPr id="10" name="Grouper 9"/>
          <p:cNvGrpSpPr/>
          <p:nvPr/>
        </p:nvGrpSpPr>
        <p:grpSpPr>
          <a:xfrm>
            <a:off x="12496800" y="31442"/>
            <a:ext cx="4648200" cy="1752600"/>
            <a:chOff x="-5943600" y="2743200"/>
            <a:chExt cx="4648200" cy="1752600"/>
          </a:xfrm>
        </p:grpSpPr>
        <p:sp>
          <p:nvSpPr>
            <p:cNvPr id="5" name="Rectangle 4"/>
            <p:cNvSpPr/>
            <p:nvPr/>
          </p:nvSpPr>
          <p:spPr>
            <a:xfrm>
              <a:off x="-3200400" y="2743200"/>
              <a:ext cx="1905000" cy="1447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fr-FR" dirty="0" err="1"/>
                <a:t>class.Personne.php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5943600" y="3276600"/>
              <a:ext cx="2971800" cy="1219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fr-FR" dirty="0"/>
                <a:t>td3.php</a:t>
              </a:r>
            </a:p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require</a:t>
              </a:r>
              <a:r>
                <a:rPr lang="fr-FR" dirty="0">
                  <a:solidFill>
                    <a:schemeClr val="tx1"/>
                  </a:solidFill>
                </a:rPr>
                <a:t>(</a:t>
              </a:r>
              <a:r>
                <a:rPr lang="fr-FR" dirty="0" err="1">
                  <a:solidFill>
                    <a:schemeClr val="tx1"/>
                  </a:solidFill>
                </a:rPr>
                <a:t>class.Personne.php</a:t>
              </a:r>
              <a:r>
                <a:rPr lang="fr-FR" dirty="0">
                  <a:solidFill>
                    <a:schemeClr val="tx1"/>
                  </a:solidFill>
                </a:rPr>
                <a:t>);</a:t>
              </a:r>
            </a:p>
            <a:p>
              <a:pPr algn="ctr"/>
              <a:endParaRPr lang="fr-FR" dirty="0"/>
            </a:p>
          </p:txBody>
        </p:sp>
        <p:sp>
          <p:nvSpPr>
            <p:cNvPr id="7" name="Flèche en arc 6"/>
            <p:cNvSpPr/>
            <p:nvPr/>
          </p:nvSpPr>
          <p:spPr>
            <a:xfrm flipH="1">
              <a:off x="-3886200" y="2743200"/>
              <a:ext cx="875878" cy="82296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2688319"/>
                <a:gd name="adj5" fmla="val 1250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4457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6206E-6 4.72004E-7 L -0.7754 0.39981 " pathEditMode="relative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473E-6 -4.90514E-6 L -1.02553 0.0076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77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Méthode particulière « magique » appelée dès la création de l’instance (new)</a:t>
            </a:r>
          </a:p>
          <a:p>
            <a:r>
              <a:rPr lang="fr-FR" dirty="0" smtClean="0"/>
              <a:t>Généralement utilisée pour initialiser les valeurs des propriétés mais pas seulement</a:t>
            </a:r>
          </a:p>
          <a:p>
            <a:r>
              <a:rPr lang="fr-FR" dirty="0" smtClean="0"/>
              <a:t>N’est pas obligatoire</a:t>
            </a:r>
          </a:p>
          <a:p>
            <a:r>
              <a:rPr lang="fr-FR" dirty="0" smtClean="0"/>
              <a:t>Syntaxe</a:t>
            </a:r>
            <a:br>
              <a:rPr lang="fr-FR" dirty="0" smtClean="0"/>
            </a:br>
            <a:r>
              <a:rPr lang="fr-FR" i="1" dirty="0" smtClean="0"/>
              <a:t>public </a:t>
            </a:r>
            <a:r>
              <a:rPr lang="fr-FR" i="1" dirty="0" err="1" smtClean="0"/>
              <a:t>function</a:t>
            </a:r>
            <a:r>
              <a:rPr lang="fr-FR" i="1" dirty="0" smtClean="0"/>
              <a:t> __</a:t>
            </a:r>
            <a:r>
              <a:rPr lang="fr-FR" i="1" dirty="0" err="1" smtClean="0"/>
              <a:t>construct</a:t>
            </a:r>
            <a:r>
              <a:rPr lang="fr-FR" i="1" dirty="0" smtClean="0"/>
              <a:t>($arg1, $arg2) {</a:t>
            </a:r>
          </a:p>
          <a:p>
            <a:pPr marL="365760" lvl="1" indent="0">
              <a:buNone/>
            </a:pPr>
            <a:r>
              <a:rPr lang="fr-FR" i="1" dirty="0"/>
              <a:t>	</a:t>
            </a:r>
            <a:r>
              <a:rPr lang="fr-FR" i="1" dirty="0" smtClean="0"/>
              <a:t>$</a:t>
            </a:r>
            <a:r>
              <a:rPr lang="fr-FR" i="1" dirty="0" err="1" smtClean="0"/>
              <a:t>this</a:t>
            </a:r>
            <a:r>
              <a:rPr lang="fr-FR" i="1" dirty="0" smtClean="0"/>
              <a:t>-&gt;attribut1=$arg1;</a:t>
            </a:r>
          </a:p>
          <a:p>
            <a:pPr marL="365760" lvl="1" indent="0">
              <a:buNone/>
            </a:pPr>
            <a:r>
              <a:rPr lang="fr-FR" i="1" dirty="0"/>
              <a:t>	</a:t>
            </a:r>
            <a:r>
              <a:rPr lang="fr-FR" i="1" dirty="0" smtClean="0"/>
              <a:t>$</a:t>
            </a:r>
            <a:r>
              <a:rPr lang="fr-FR" i="1" dirty="0" err="1" smtClean="0"/>
              <a:t>this</a:t>
            </a:r>
            <a:r>
              <a:rPr lang="fr-FR" i="1" dirty="0" smtClean="0"/>
              <a:t>-&gt;attribut2=$arg2;</a:t>
            </a:r>
          </a:p>
          <a:p>
            <a:pPr marL="365760" lvl="1" indent="0">
              <a:buNone/>
            </a:pPr>
            <a:r>
              <a:rPr lang="fr-FR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551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Précisions</a:t>
            </a:r>
          </a:p>
          <a:p>
            <a:pPr lvl="1"/>
            <a:r>
              <a:rPr lang="fr-FR" dirty="0" smtClean="0"/>
              <a:t>Toutes les propriétés de votre classe ne doivent pas nécessairement être initialisées par le constructeur</a:t>
            </a:r>
          </a:p>
          <a:p>
            <a:pPr lvl="1"/>
            <a:r>
              <a:rPr lang="fr-FR" dirty="0" smtClean="0"/>
              <a:t>Le constructeur peut initialiser les propriétés qui ne sont pas en paramètres</a:t>
            </a:r>
          </a:p>
          <a:p>
            <a:pPr lvl="2"/>
            <a:r>
              <a:rPr lang="fr-FR" i="1" dirty="0"/>
              <a:t>public </a:t>
            </a:r>
            <a:r>
              <a:rPr lang="fr-FR" i="1" dirty="0" err="1"/>
              <a:t>function</a:t>
            </a:r>
            <a:r>
              <a:rPr lang="fr-FR" i="1" dirty="0"/>
              <a:t> __</a:t>
            </a:r>
            <a:r>
              <a:rPr lang="fr-FR" i="1" dirty="0" err="1"/>
              <a:t>construct</a:t>
            </a:r>
            <a:r>
              <a:rPr lang="fr-FR" i="1" dirty="0"/>
              <a:t>($arg1, $arg2) {</a:t>
            </a:r>
          </a:p>
          <a:p>
            <a:pPr marL="1097280" lvl="3" indent="0">
              <a:buNone/>
            </a:pPr>
            <a:r>
              <a:rPr lang="fr-FR" i="1" dirty="0"/>
              <a:t>	$</a:t>
            </a:r>
            <a:r>
              <a:rPr lang="fr-FR" i="1" dirty="0" err="1"/>
              <a:t>this</a:t>
            </a:r>
            <a:r>
              <a:rPr lang="fr-FR" i="1" dirty="0"/>
              <a:t>-&gt;attribut1=$</a:t>
            </a:r>
            <a:r>
              <a:rPr lang="fr-FR" i="1" dirty="0" smtClean="0"/>
              <a:t>arg1 * $arg2;</a:t>
            </a:r>
            <a:endParaRPr lang="fr-FR" i="1" dirty="0"/>
          </a:p>
          <a:p>
            <a:pPr marL="1097280" lvl="3" indent="0">
              <a:buNone/>
            </a:pPr>
            <a:r>
              <a:rPr lang="fr-FR" i="1" dirty="0" smtClean="0"/>
              <a:t>	$</a:t>
            </a:r>
            <a:r>
              <a:rPr lang="fr-FR" i="1" dirty="0" err="1" smtClean="0"/>
              <a:t>this</a:t>
            </a:r>
            <a:r>
              <a:rPr lang="fr-FR" i="1" dirty="0" smtClean="0"/>
              <a:t>-&gt;attribut3=$arg2 * 0,20;</a:t>
            </a:r>
          </a:p>
          <a:p>
            <a:pPr marL="1097280" lvl="3" indent="0">
              <a:buNone/>
            </a:pPr>
            <a:r>
              <a:rPr lang="fr-FR" i="1" dirty="0" smtClean="0"/>
              <a:t>}</a:t>
            </a:r>
            <a:endParaRPr lang="fr-FR" i="1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7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1671259990">
  <a:themeElements>
    <a:clrScheme name="Officiel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786E968-A0F2-47D4-8CE8-3393AEDB0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TC101671259990</Template>
  <TotalTime>0</TotalTime>
  <Words>1395</Words>
  <Application>Microsoft Macintosh PowerPoint</Application>
  <PresentationFormat>Grand écran</PresentationFormat>
  <Paragraphs>241</Paragraphs>
  <Slides>34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Calibri</vt:lpstr>
      <vt:lpstr>Mangal</vt:lpstr>
      <vt:lpstr>Tw Cen MT</vt:lpstr>
      <vt:lpstr>Wingdings</vt:lpstr>
      <vt:lpstr>Wingdings 2</vt:lpstr>
      <vt:lpstr>TC101671259990</vt:lpstr>
      <vt:lpstr>M3203 P.O.O.</vt:lpstr>
      <vt:lpstr>Présentation PowerPoint</vt:lpstr>
      <vt:lpstr>M3203– Au menu de ce cours !</vt:lpstr>
      <vt:lpstr>1) Rappels &amp; précisions</vt:lpstr>
      <vt:lpstr>Créer une classe (rappels)</vt:lpstr>
      <vt:lpstr>Utiliser une classe (rappels)</vt:lpstr>
      <vt:lpstr>Créer une application</vt:lpstr>
      <vt:lpstr>Le constructeur</vt:lpstr>
      <vt:lpstr>Le constructeur</vt:lpstr>
      <vt:lpstr>Le destructeur</vt:lpstr>
      <vt:lpstr>Propriété et méthode « statique »</vt:lpstr>
      <vt:lpstr>L’encapsulation (rappels)</vt:lpstr>
      <vt:lpstr>Quand utiliser Public, Private, Protected ?</vt:lpstr>
      <vt:lpstr>Quand utiliser Public, Private, Protected ?</vt:lpstr>
      <vt:lpstr>Quand utiliser Public, Private, Protected ?</vt:lpstr>
      <vt:lpstr>Héritage (rappels)</vt:lpstr>
      <vt:lpstr>Héritage (rappels)</vt:lpstr>
      <vt:lpstr>Héritage multiple (rappels)</vt:lpstr>
      <vt:lpstr>Modélisation UML (complément)</vt:lpstr>
      <vt:lpstr>Résolution de portée (compléments)</vt:lpstr>
      <vt:lpstr>Méthodes magiques (compléments)</vt:lpstr>
      <vt:lpstr>Méthodes magiques (compléments)</vt:lpstr>
      <vt:lpstr>Interface (rappels)</vt:lpstr>
      <vt:lpstr>2) Manipuler les objets</vt:lpstr>
      <vt:lpstr>Identifiant d’objet et clonage</vt:lpstr>
      <vt:lpstr>Comparer des objets</vt:lpstr>
      <vt:lpstr>TP noté et Partiel</vt:lpstr>
      <vt:lpstr>TP : consignes - recommandations</vt:lpstr>
      <vt:lpstr>Partiel du 20/12/17</vt:lpstr>
      <vt:lpstr>Exemple</vt:lpstr>
      <vt:lpstr>Exemple</vt:lpstr>
      <vt:lpstr>Exemple</vt:lpstr>
      <vt:lpstr>Perspectives et autoformation</vt:lpstr>
      <vt:lpstr>Pour aller plus loin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modified xsi:type="dcterms:W3CDTF">2017-11-20T13:50:49Z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