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7"/>
  </p:notesMasterIdLst>
  <p:sldIdLst>
    <p:sldId id="256" r:id="rId2"/>
    <p:sldId id="288" r:id="rId3"/>
    <p:sldId id="289" r:id="rId4"/>
    <p:sldId id="283" r:id="rId5"/>
    <p:sldId id="263" r:id="rId6"/>
    <p:sldId id="264" r:id="rId7"/>
    <p:sldId id="265" r:id="rId8"/>
    <p:sldId id="266" r:id="rId9"/>
    <p:sldId id="267" r:id="rId10"/>
    <p:sldId id="268" r:id="rId11"/>
    <p:sldId id="269" r:id="rId12"/>
    <p:sldId id="270" r:id="rId13"/>
    <p:sldId id="271" r:id="rId14"/>
    <p:sldId id="258" r:id="rId15"/>
    <p:sldId id="282" r:id="rId16"/>
    <p:sldId id="259" r:id="rId17"/>
    <p:sldId id="260" r:id="rId18"/>
    <p:sldId id="291" r:id="rId19"/>
    <p:sldId id="290" r:id="rId20"/>
    <p:sldId id="272" r:id="rId21"/>
    <p:sldId id="273" r:id="rId22"/>
    <p:sldId id="274" r:id="rId23"/>
    <p:sldId id="275" r:id="rId24"/>
    <p:sldId id="276" r:id="rId25"/>
    <p:sldId id="277" r:id="rId26"/>
    <p:sldId id="278" r:id="rId27"/>
    <p:sldId id="279" r:id="rId28"/>
    <p:sldId id="280" r:id="rId29"/>
    <p:sldId id="281" r:id="rId30"/>
    <p:sldId id="285" r:id="rId31"/>
    <p:sldId id="261" r:id="rId32"/>
    <p:sldId id="284" r:id="rId33"/>
    <p:sldId id="286" r:id="rId34"/>
    <p:sldId id="287" r:id="rId35"/>
    <p:sldId id="262" r:id="rId3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AEA527-C876-4776-B57B-2AF537C29DB7}" v="2" dt="2023-06-19T00:09:57.630"/>
    <p1510:client id="{939780F9-BE2D-54AF-55B9-1FB7B70720A0}" v="147" dt="2023-06-18T23:58:23.957"/>
    <p1510:client id="{B92634BF-A28A-49D1-EE03-0D9F83BD6FA5}" v="17" dt="2023-06-18T23:38:06.530"/>
  </p1510:revLst>
</p1510:revInfo>
</file>

<file path=ppt/tableStyles.xml><?xml version="1.0" encoding="utf-8"?>
<a:tblStyleLst xmlns:a="http://schemas.openxmlformats.org/drawingml/2006/main" def="{56C92C04-FC64-471A-B484-8783DC983824}">
  <a:tblStyle styleId="{56C92C04-FC64-471A-B484-8783DC983824}"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099E06-0E6B-448D-9D27-60429F06E6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74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nel Rajesh" userId="b39f31be-f29f-4100-b1b4-3789a0f884c3" providerId="ADAL" clId="{2FAEA527-C876-4776-B57B-2AF537C29DB7}"/>
    <pc:docChg chg="modSld">
      <pc:chgData name="Dannel Rajesh" userId="b39f31be-f29f-4100-b1b4-3789a0f884c3" providerId="ADAL" clId="{2FAEA527-C876-4776-B57B-2AF537C29DB7}" dt="2023-06-19T00:09:57.630" v="13"/>
      <pc:docMkLst>
        <pc:docMk/>
      </pc:docMkLst>
      <pc:sldChg chg="addSp modSp mod">
        <pc:chgData name="Dannel Rajesh" userId="b39f31be-f29f-4100-b1b4-3789a0f884c3" providerId="ADAL" clId="{2FAEA527-C876-4776-B57B-2AF537C29DB7}" dt="2023-06-19T00:09:57.630" v="13"/>
        <pc:sldMkLst>
          <pc:docMk/>
          <pc:sldMk cId="1628640508" sldId="290"/>
        </pc:sldMkLst>
        <pc:spChg chg="mod">
          <ac:chgData name="Dannel Rajesh" userId="b39f31be-f29f-4100-b1b4-3789a0f884c3" providerId="ADAL" clId="{2FAEA527-C876-4776-B57B-2AF537C29DB7}" dt="2023-06-18T23:59:53.392" v="0" actId="20577"/>
          <ac:spMkLst>
            <pc:docMk/>
            <pc:sldMk cId="1628640508" sldId="290"/>
            <ac:spMk id="78" creationId="{00000000-0000-0000-0000-000000000000}"/>
          </ac:spMkLst>
        </pc:spChg>
        <pc:graphicFrameChg chg="mod">
          <ac:chgData name="Dannel Rajesh" userId="b39f31be-f29f-4100-b1b4-3789a0f884c3" providerId="ADAL" clId="{2FAEA527-C876-4776-B57B-2AF537C29DB7}" dt="2023-06-19T00:09:57.630" v="13"/>
          <ac:graphicFrameMkLst>
            <pc:docMk/>
            <pc:sldMk cId="1628640508" sldId="290"/>
            <ac:graphicFrameMk id="79" creationId="{00000000-0000-0000-0000-000000000000}"/>
          </ac:graphicFrameMkLst>
        </pc:graphicFrameChg>
        <pc:picChg chg="add mod">
          <ac:chgData name="Dannel Rajesh" userId="b39f31be-f29f-4100-b1b4-3789a0f884c3" providerId="ADAL" clId="{2FAEA527-C876-4776-B57B-2AF537C29DB7}" dt="2023-06-19T00:08:29.028" v="8" actId="1076"/>
          <ac:picMkLst>
            <pc:docMk/>
            <pc:sldMk cId="1628640508" sldId="290"/>
            <ac:picMk id="3" creationId="{4BD76B44-8EF1-0A30-69B1-CD450A20970E}"/>
          </ac:picMkLst>
        </pc:picChg>
        <pc:picChg chg="add mod">
          <ac:chgData name="Dannel Rajesh" userId="b39f31be-f29f-4100-b1b4-3789a0f884c3" providerId="ADAL" clId="{2FAEA527-C876-4776-B57B-2AF537C29DB7}" dt="2023-06-19T00:09:20.118" v="12" actId="1076"/>
          <ac:picMkLst>
            <pc:docMk/>
            <pc:sldMk cId="1628640508" sldId="290"/>
            <ac:picMk id="4" creationId="{6390F317-E3E7-C9FD-A56F-B90E521DE4D2}"/>
          </ac:picMkLst>
        </pc:picChg>
      </pc:sldChg>
      <pc:sldChg chg="modSp mod">
        <pc:chgData name="Dannel Rajesh" userId="b39f31be-f29f-4100-b1b4-3789a0f884c3" providerId="ADAL" clId="{2FAEA527-C876-4776-B57B-2AF537C29DB7}" dt="2023-06-19T00:00:15.092" v="3" actId="20577"/>
        <pc:sldMkLst>
          <pc:docMk/>
          <pc:sldMk cId="1004642177" sldId="291"/>
        </pc:sldMkLst>
        <pc:spChg chg="mod">
          <ac:chgData name="Dannel Rajesh" userId="b39f31be-f29f-4100-b1b4-3789a0f884c3" providerId="ADAL" clId="{2FAEA527-C876-4776-B57B-2AF537C29DB7}" dt="2023-06-19T00:00:15.092" v="3" actId="20577"/>
          <ac:spMkLst>
            <pc:docMk/>
            <pc:sldMk cId="1004642177" sldId="291"/>
            <ac:spMk id="7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957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485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413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86377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156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4738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323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5119595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815843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c10fef63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c10fef63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Paste screenshots of your initial Trello board / task decomposition on this slide.  If you have a long list, you might need to break it up into several columns.  Delete this instruction when you are done.</a:t>
            </a:r>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c10fef63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c10fef63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Discusses how the information from planning, testing and trialling of components assisted in the development of a high-quality outcome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5706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6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3707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339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666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05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Program Name goes here</a:t>
            </a:r>
            <a:endParaRPr/>
          </a:p>
        </p:txBody>
      </p:sp>
      <p:sp>
        <p:nvSpPr>
          <p:cNvPr id="55" name="Google Shape;55;p13"/>
          <p:cNvSpPr txBox="1">
            <a:spLocks noGrp="1"/>
          </p:cNvSpPr>
          <p:nvPr>
            <p:ph type="body" idx="1"/>
          </p:nvPr>
        </p:nvSpPr>
        <p:spPr>
          <a:xfrm>
            <a:off x="311700" y="1152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b="1">
                <a:solidFill>
                  <a:srgbClr val="274E13"/>
                </a:solidFill>
              </a:rPr>
              <a:t>Link to github Repository: </a:t>
            </a:r>
            <a:endParaRPr sz="2000" b="1">
              <a:solidFill>
                <a:srgbClr val="274E13"/>
              </a:solidFill>
            </a:endParaRPr>
          </a:p>
          <a:p>
            <a:pPr marL="0" lvl="0" indent="0" algn="l" rtl="0">
              <a:lnSpc>
                <a:spcPct val="100000"/>
              </a:lnSpc>
              <a:spcBef>
                <a:spcPts val="0"/>
              </a:spcBef>
              <a:spcAft>
                <a:spcPts val="0"/>
              </a:spcAft>
              <a:buClr>
                <a:schemeClr val="dk1"/>
              </a:buClr>
              <a:buSzPts val="1100"/>
              <a:buFont typeface="Arial"/>
              <a:buNone/>
            </a:pPr>
            <a:endParaRPr sz="2000">
              <a:solidFill>
                <a:srgbClr val="274E13"/>
              </a:solidFill>
            </a:endParaRPr>
          </a:p>
          <a:p>
            <a:pPr marL="0" lvl="0" indent="0" algn="l" rtl="0">
              <a:lnSpc>
                <a:spcPct val="100000"/>
              </a:lnSpc>
              <a:spcBef>
                <a:spcPts val="0"/>
              </a:spcBef>
              <a:spcAft>
                <a:spcPts val="0"/>
              </a:spcAft>
              <a:buClr>
                <a:schemeClr val="dk1"/>
              </a:buClr>
              <a:buSzPts val="1100"/>
              <a:buFont typeface="Arial"/>
              <a:buNone/>
            </a:pPr>
            <a:r>
              <a:rPr lang="en" sz="2000" b="1">
                <a:solidFill>
                  <a:srgbClr val="274E13"/>
                </a:solidFill>
              </a:rPr>
              <a:t>Links to trello board / project management tools:</a:t>
            </a:r>
            <a:endParaRPr sz="2000"/>
          </a:p>
        </p:txBody>
      </p:sp>
      <p:graphicFrame>
        <p:nvGraphicFramePr>
          <p:cNvPr id="56" name="Google Shape;56;p13"/>
          <p:cNvGraphicFramePr/>
          <p:nvPr/>
        </p:nvGraphicFramePr>
        <p:xfrm>
          <a:off x="311700" y="3077800"/>
          <a:ext cx="8520600" cy="1499299"/>
        </p:xfrm>
        <a:graphic>
          <a:graphicData uri="http://schemas.openxmlformats.org/drawingml/2006/table">
            <a:tbl>
              <a:tblPr>
                <a:noFill/>
                <a:tableStyleId>{56C92C04-FC64-471A-B484-8783DC983824}</a:tableStyleId>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a:solidFill>
                            <a:srgbClr val="990000"/>
                          </a:solidFill>
                        </a:rPr>
                        <a:t>You MUST provide evidence showing how the problem has been decomposed, how the components have been developed and trialled, and of how they have been assembled and tested to create a final, working outcome.</a:t>
                      </a:r>
                      <a:endParaRPr sz="2000" b="1" i="1">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2</a:t>
            </a:r>
          </a:p>
          <a:p>
            <a:pPr marL="114300" indent="0">
              <a:buNone/>
            </a:pPr>
            <a:r>
              <a:rPr lang="en-US" dirty="0"/>
              <a:t>Explain how you plan to address the implication</a:t>
            </a:r>
          </a:p>
          <a:p>
            <a:pPr marL="114300" indent="0">
              <a:buNone/>
            </a:pPr>
            <a:endParaRPr lang="en-NZ" dirty="0"/>
          </a:p>
        </p:txBody>
      </p:sp>
    </p:spTree>
    <p:extLst>
      <p:ext uri="{BB962C8B-B14F-4D97-AF65-F5344CB8AC3E}">
        <p14:creationId xmlns:p14="http://schemas.microsoft.com/office/powerpoint/2010/main" val="1312020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3</a:t>
            </a:r>
          </a:p>
          <a:p>
            <a:pPr marL="114300" indent="0">
              <a:buNone/>
            </a:pPr>
            <a:r>
              <a:rPr lang="en-US" dirty="0"/>
              <a:t>Describe the implication</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777656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3</a:t>
            </a:r>
          </a:p>
          <a:p>
            <a:pPr marL="114300" indent="0">
              <a:buNone/>
            </a:pPr>
            <a:r>
              <a:rPr lang="en-US" dirty="0"/>
              <a:t>Explain why it needs to be considered</a:t>
            </a:r>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3955449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3</a:t>
            </a:r>
          </a:p>
          <a:p>
            <a:pPr marL="114300" indent="0">
              <a:buNone/>
            </a:pPr>
            <a:r>
              <a:rPr lang="en-US" dirty="0"/>
              <a:t>Explain how you plan to address the implication</a:t>
            </a:r>
          </a:p>
          <a:p>
            <a:pPr marL="114300" indent="0">
              <a:buNone/>
            </a:pPr>
            <a:endParaRPr lang="en-NZ" dirty="0"/>
          </a:p>
        </p:txBody>
      </p:sp>
    </p:spTree>
    <p:extLst>
      <p:ext uri="{BB962C8B-B14F-4D97-AF65-F5344CB8AC3E}">
        <p14:creationId xmlns:p14="http://schemas.microsoft.com/office/powerpoint/2010/main" val="1415581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Decomposition</a:t>
            </a:r>
            <a:endParaRPr/>
          </a:p>
        </p:txBody>
      </p:sp>
      <p:sp>
        <p:nvSpPr>
          <p:cNvPr id="68" name="Google Shape;68;p15"/>
          <p:cNvSpPr txBox="1">
            <a:spLocks noGrp="1"/>
          </p:cNvSpPr>
          <p:nvPr>
            <p:ph type="body" idx="1"/>
          </p:nvPr>
        </p:nvSpPr>
        <p:spPr>
          <a:xfrm>
            <a:off x="311700" y="1152475"/>
            <a:ext cx="8424300" cy="1180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Paste screenshots of your initial Trello board / task decomposition on this slide.  If you have a long list, you might need to break it up into several columns.  Delete this instruction when you are done.</a:t>
            </a:r>
            <a:endParaRPr i="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Component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so that you have  TRELLO and a TEST for each component</a:t>
            </a:r>
            <a:endParaRPr lang="en-NZ" dirty="0"/>
          </a:p>
        </p:txBody>
      </p:sp>
    </p:spTree>
    <p:extLst>
      <p:ext uri="{BB962C8B-B14F-4D97-AF65-F5344CB8AC3E}">
        <p14:creationId xmlns:p14="http://schemas.microsoft.com/office/powerpoint/2010/main" val="146530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 1 (Trello screenshot)</a:t>
            </a:r>
            <a:endParaRPr/>
          </a:p>
        </p:txBody>
      </p:sp>
      <p:pic>
        <p:nvPicPr>
          <p:cNvPr id="2" name="Picture 2" descr="Graphical user interface, text, application, chat or text message&#10;&#10;Description automatically generated">
            <a:extLst>
              <a:ext uri="{FF2B5EF4-FFF2-40B4-BE49-F238E27FC236}">
                <a16:creationId xmlns:a16="http://schemas.microsoft.com/office/drawing/2014/main" id="{4909F801-B2D9-CCE0-BB7D-4859ECD80F87}"/>
              </a:ext>
            </a:extLst>
          </p:cNvPr>
          <p:cNvPicPr>
            <a:picLocks noChangeAspect="1"/>
          </p:cNvPicPr>
          <p:nvPr/>
        </p:nvPicPr>
        <p:blipFill>
          <a:blip r:embed="rId3"/>
          <a:stretch>
            <a:fillRect/>
          </a:stretch>
        </p:blipFill>
        <p:spPr>
          <a:xfrm>
            <a:off x="309282" y="1325103"/>
            <a:ext cx="8659904" cy="2607591"/>
          </a:xfrm>
          <a:prstGeom prst="rect">
            <a:avLst/>
          </a:prstGeom>
        </p:spPr>
      </p:pic>
      <p:sp>
        <p:nvSpPr>
          <p:cNvPr id="4" name="TextBox 3">
            <a:extLst>
              <a:ext uri="{FF2B5EF4-FFF2-40B4-BE49-F238E27FC236}">
                <a16:creationId xmlns:a16="http://schemas.microsoft.com/office/drawing/2014/main" id="{49E13269-9291-634B-7DF5-4A400E46BA4A}"/>
              </a:ext>
            </a:extLst>
          </p:cNvPr>
          <p:cNvSpPr txBox="1"/>
          <p:nvPr/>
        </p:nvSpPr>
        <p:spPr>
          <a:xfrm>
            <a:off x="1828799" y="1018614"/>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Version 1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 dirty="0"/>
              <a:t>Component 1 – Welcome v1Test Plan (and screenshot)</a:t>
            </a:r>
            <a:endParaRPr dirty="0"/>
          </a:p>
        </p:txBody>
      </p:sp>
      <p:graphicFrame>
        <p:nvGraphicFramePr>
          <p:cNvPr id="79" name="Google Shape;79;p17"/>
          <p:cNvGraphicFramePr/>
          <p:nvPr>
            <p:extLst>
              <p:ext uri="{D42A27DB-BD31-4B8C-83A1-F6EECF244321}">
                <p14:modId xmlns:p14="http://schemas.microsoft.com/office/powerpoint/2010/main" val="1864381640"/>
              </p:ext>
            </p:extLst>
          </p:nvPr>
        </p:nvGraphicFramePr>
        <p:xfrm>
          <a:off x="261452" y="3533554"/>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t>Test Case</a:t>
                      </a:r>
                      <a:endParaRPr sz="1800" b="1" dirty="0"/>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t>Expected Values</a:t>
                      </a:r>
                      <a:endParaRPr sz="1800" b="1" dirty="0"/>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US" sz="1800" dirty="0"/>
                        <a:t>Run program to test</a:t>
                      </a:r>
                      <a:endParaRPr sz="1800" dirty="0"/>
                    </a:p>
                  </a:txBody>
                  <a:tcPr marL="91425" marR="91425" marT="91425" marB="91425"/>
                </a:tc>
                <a:tc>
                  <a:txBody>
                    <a:bodyPr/>
                    <a:lstStyle/>
                    <a:p>
                      <a:pPr lvl="0" algn="l">
                        <a:lnSpc>
                          <a:spcPct val="100000"/>
                        </a:lnSpc>
                        <a:spcBef>
                          <a:spcPts val="0"/>
                        </a:spcBef>
                        <a:spcAft>
                          <a:spcPts val="0"/>
                        </a:spcAft>
                        <a:buNone/>
                      </a:pPr>
                      <a:r>
                        <a:rPr lang="en-US" sz="1800" b="0" i="0" u="none" strike="noStrike" noProof="0" dirty="0">
                          <a:latin typeface="Arial"/>
                        </a:rPr>
                        <a:t>Print Welcome message with random names from</a:t>
                      </a:r>
                      <a:endParaRPr lang="en-US" dirty="0"/>
                    </a:p>
                    <a:p>
                      <a:pPr marL="0" lvl="0" indent="0" algn="l">
                        <a:spcBef>
                          <a:spcPts val="0"/>
                        </a:spcBef>
                        <a:spcAft>
                          <a:spcPts val="0"/>
                        </a:spcAft>
                        <a:buNone/>
                      </a:pPr>
                      <a:r>
                        <a:rPr lang="en-US" sz="1800" b="0" i="0" u="none" strike="noStrike" noProof="0" dirty="0">
                          <a:latin typeface="Arial"/>
                        </a:rPr>
                        <a:t>list of names – Runs correctly</a:t>
                      </a:r>
                      <a:endParaRPr dirty="0"/>
                    </a:p>
                  </a:txBody>
                  <a:tcPr marL="91425" marR="91425" marT="91425" marB="91425"/>
                </a:tc>
                <a:extLst>
                  <a:ext uri="{0D108BD9-81ED-4DB2-BD59-A6C34878D82A}">
                    <a16:rowId xmlns:a16="http://schemas.microsoft.com/office/drawing/2014/main" val="10001"/>
                  </a:ext>
                </a:extLst>
              </a:tr>
            </a:tbl>
          </a:graphicData>
        </a:graphic>
      </p:graphicFrame>
      <p:pic>
        <p:nvPicPr>
          <p:cNvPr id="2" name="Picture 2" descr="Text&#10;&#10;Description automatically generated">
            <a:extLst>
              <a:ext uri="{FF2B5EF4-FFF2-40B4-BE49-F238E27FC236}">
                <a16:creationId xmlns:a16="http://schemas.microsoft.com/office/drawing/2014/main" id="{1237835B-0D2F-78C3-BB88-1166478399DB}"/>
              </a:ext>
            </a:extLst>
          </p:cNvPr>
          <p:cNvPicPr>
            <a:picLocks noChangeAspect="1"/>
          </p:cNvPicPr>
          <p:nvPr/>
        </p:nvPicPr>
        <p:blipFill>
          <a:blip r:embed="rId3"/>
          <a:stretch>
            <a:fillRect/>
          </a:stretch>
        </p:blipFill>
        <p:spPr>
          <a:xfrm>
            <a:off x="443753" y="1464916"/>
            <a:ext cx="4175312" cy="1420293"/>
          </a:xfrm>
          <a:prstGeom prst="rect">
            <a:avLst/>
          </a:prstGeom>
        </p:spPr>
      </p:pic>
      <p:pic>
        <p:nvPicPr>
          <p:cNvPr id="3" name="Picture 3" descr="Text&#10;&#10;Description automatically generated">
            <a:extLst>
              <a:ext uri="{FF2B5EF4-FFF2-40B4-BE49-F238E27FC236}">
                <a16:creationId xmlns:a16="http://schemas.microsoft.com/office/drawing/2014/main" id="{AFBC602B-2CAC-1B98-C96F-11BEEEB380E2}"/>
              </a:ext>
            </a:extLst>
          </p:cNvPr>
          <p:cNvPicPr>
            <a:picLocks noChangeAspect="1"/>
          </p:cNvPicPr>
          <p:nvPr/>
        </p:nvPicPr>
        <p:blipFill>
          <a:blip r:embed="rId4"/>
          <a:stretch>
            <a:fillRect/>
          </a:stretch>
        </p:blipFill>
        <p:spPr>
          <a:xfrm>
            <a:off x="4699747" y="1602025"/>
            <a:ext cx="4343399" cy="56784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1 v2 (Trello screenshot)</a:t>
            </a:r>
            <a:endParaRPr dirty="0"/>
          </a:p>
        </p:txBody>
      </p:sp>
      <p:pic>
        <p:nvPicPr>
          <p:cNvPr id="6" name="Picture 6" descr="Graphical user interface, text, application, chat or text message&#10;&#10;Description automatically generated">
            <a:extLst>
              <a:ext uri="{FF2B5EF4-FFF2-40B4-BE49-F238E27FC236}">
                <a16:creationId xmlns:a16="http://schemas.microsoft.com/office/drawing/2014/main" id="{8145EEED-CA78-4237-E474-1D3DF39C4661}"/>
              </a:ext>
            </a:extLst>
          </p:cNvPr>
          <p:cNvPicPr>
            <a:picLocks noChangeAspect="1"/>
          </p:cNvPicPr>
          <p:nvPr/>
        </p:nvPicPr>
        <p:blipFill>
          <a:blip r:embed="rId3"/>
          <a:stretch>
            <a:fillRect/>
          </a:stretch>
        </p:blipFill>
        <p:spPr>
          <a:xfrm>
            <a:off x="215153" y="1205518"/>
            <a:ext cx="8693522" cy="2403010"/>
          </a:xfrm>
          <a:prstGeom prst="rect">
            <a:avLst/>
          </a:prstGeom>
        </p:spPr>
      </p:pic>
    </p:spTree>
    <p:extLst>
      <p:ext uri="{BB962C8B-B14F-4D97-AF65-F5344CB8AC3E}">
        <p14:creationId xmlns:p14="http://schemas.microsoft.com/office/powerpoint/2010/main" val="1004642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 dirty="0"/>
              <a:t>Component 1 – Welcome v2 Test Plan (and screenshot)</a:t>
            </a:r>
            <a:endParaRPr dirty="0"/>
          </a:p>
        </p:txBody>
      </p:sp>
      <p:graphicFrame>
        <p:nvGraphicFramePr>
          <p:cNvPr id="79" name="Google Shape;79;p17"/>
          <p:cNvGraphicFramePr/>
          <p:nvPr>
            <p:extLst>
              <p:ext uri="{D42A27DB-BD31-4B8C-83A1-F6EECF244321}">
                <p14:modId xmlns:p14="http://schemas.microsoft.com/office/powerpoint/2010/main" val="577809711"/>
              </p:ext>
            </p:extLst>
          </p:nvPr>
        </p:nvGraphicFramePr>
        <p:xfrm>
          <a:off x="261452" y="3533554"/>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t>Test Case</a:t>
                      </a:r>
                      <a:endParaRPr sz="1800" b="1" dirty="0"/>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t>Expected Values</a:t>
                      </a:r>
                      <a:endParaRPr sz="1800" b="1" dirty="0"/>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US" sz="1800" dirty="0"/>
                        <a:t>Run program to test</a:t>
                      </a:r>
                      <a:endParaRPr sz="1800" dirty="0"/>
                    </a:p>
                  </a:txBody>
                  <a:tcPr marL="91425" marR="91425" marT="91425" marB="91425"/>
                </a:tc>
                <a:tc>
                  <a:txBody>
                    <a:bodyPr/>
                    <a:lstStyle/>
                    <a:p>
                      <a:pPr lvl="0" algn="l">
                        <a:lnSpc>
                          <a:spcPct val="100000"/>
                        </a:lnSpc>
                        <a:spcBef>
                          <a:spcPts val="0"/>
                        </a:spcBef>
                        <a:spcAft>
                          <a:spcPts val="0"/>
                        </a:spcAft>
                        <a:buNone/>
                      </a:pPr>
                      <a:r>
                        <a:rPr lang="en-NZ" sz="1800" b="0" i="0" u="none" strike="noStrike" noProof="0" dirty="0">
                          <a:latin typeface="Arial"/>
                        </a:rPr>
                        <a:t>Main and welcome run correctly.</a:t>
                      </a:r>
                    </a:p>
                    <a:p>
                      <a:pPr lvl="0" algn="l">
                        <a:lnSpc>
                          <a:spcPct val="100000"/>
                        </a:lnSpc>
                        <a:spcBef>
                          <a:spcPts val="0"/>
                        </a:spcBef>
                        <a:spcAft>
                          <a:spcPts val="0"/>
                        </a:spcAft>
                        <a:buNone/>
                      </a:pPr>
                      <a:r>
                        <a:rPr lang="en-NZ" sz="1800" b="0" i="0" u="none" strike="noStrike" noProof="0">
                          <a:latin typeface="Arial"/>
                        </a:rPr>
                        <a:t>Welcome message prints with random name</a:t>
                      </a:r>
                      <a:endParaRPr dirty="0"/>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4BD76B44-8EF1-0A30-69B1-CD450A20970E}"/>
              </a:ext>
            </a:extLst>
          </p:cNvPr>
          <p:cNvPicPr>
            <a:picLocks noChangeAspect="1"/>
          </p:cNvPicPr>
          <p:nvPr/>
        </p:nvPicPr>
        <p:blipFill>
          <a:blip r:embed="rId3"/>
          <a:stretch>
            <a:fillRect/>
          </a:stretch>
        </p:blipFill>
        <p:spPr>
          <a:xfrm>
            <a:off x="657013" y="1419809"/>
            <a:ext cx="2421277" cy="1996491"/>
          </a:xfrm>
          <a:prstGeom prst="rect">
            <a:avLst/>
          </a:prstGeom>
        </p:spPr>
      </p:pic>
      <p:pic>
        <p:nvPicPr>
          <p:cNvPr id="4" name="Picture 3" descr="Text&#10;&#10;Description automatically generated">
            <a:extLst>
              <a:ext uri="{FF2B5EF4-FFF2-40B4-BE49-F238E27FC236}">
                <a16:creationId xmlns:a16="http://schemas.microsoft.com/office/drawing/2014/main" id="{6390F317-E3E7-C9FD-A56F-B90E521DE4D2}"/>
              </a:ext>
            </a:extLst>
          </p:cNvPr>
          <p:cNvPicPr>
            <a:picLocks noChangeAspect="1"/>
          </p:cNvPicPr>
          <p:nvPr/>
        </p:nvPicPr>
        <p:blipFill>
          <a:blip r:embed="rId4"/>
          <a:stretch>
            <a:fillRect/>
          </a:stretch>
        </p:blipFill>
        <p:spPr>
          <a:xfrm>
            <a:off x="3288031" y="1535571"/>
            <a:ext cx="5555361" cy="726299"/>
          </a:xfrm>
          <a:prstGeom prst="rect">
            <a:avLst/>
          </a:prstGeom>
        </p:spPr>
      </p:pic>
    </p:spTree>
    <p:extLst>
      <p:ext uri="{BB962C8B-B14F-4D97-AF65-F5344CB8AC3E}">
        <p14:creationId xmlns:p14="http://schemas.microsoft.com/office/powerpoint/2010/main" val="1628640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CFC6D-1627-A6D4-6B9E-2DE3E54A2279}"/>
              </a:ext>
            </a:extLst>
          </p:cNvPr>
          <p:cNvSpPr>
            <a:spLocks noGrp="1"/>
          </p:cNvSpPr>
          <p:nvPr>
            <p:ph type="title"/>
          </p:nvPr>
        </p:nvSpPr>
        <p:spPr>
          <a:xfrm>
            <a:off x="311700" y="283660"/>
            <a:ext cx="8520600" cy="572700"/>
          </a:xfrm>
        </p:spPr>
        <p:txBody>
          <a:bodyPr/>
          <a:lstStyle/>
          <a:p>
            <a:r>
              <a:rPr lang="en-US" dirty="0"/>
              <a:t> Decomposition 1 (Trello Screen Shot)</a:t>
            </a:r>
          </a:p>
        </p:txBody>
      </p:sp>
      <p:pic>
        <p:nvPicPr>
          <p:cNvPr id="4" name="Picture 4" descr="Graphical user interface, application, Word&#10;&#10;Description automatically generated">
            <a:extLst>
              <a:ext uri="{FF2B5EF4-FFF2-40B4-BE49-F238E27FC236}">
                <a16:creationId xmlns:a16="http://schemas.microsoft.com/office/drawing/2014/main" id="{B78A35E8-02B5-3F7F-BF12-FC86BCB7B2F6}"/>
              </a:ext>
            </a:extLst>
          </p:cNvPr>
          <p:cNvPicPr>
            <a:picLocks noChangeAspect="1"/>
          </p:cNvPicPr>
          <p:nvPr/>
        </p:nvPicPr>
        <p:blipFill>
          <a:blip r:embed="rId2"/>
          <a:stretch>
            <a:fillRect/>
          </a:stretch>
        </p:blipFill>
        <p:spPr>
          <a:xfrm>
            <a:off x="1694330" y="890321"/>
            <a:ext cx="5896534" cy="4216745"/>
          </a:xfrm>
          <a:prstGeom prst="rect">
            <a:avLst/>
          </a:prstGeom>
        </p:spPr>
      </p:pic>
    </p:spTree>
    <p:extLst>
      <p:ext uri="{BB962C8B-B14F-4D97-AF65-F5344CB8AC3E}">
        <p14:creationId xmlns:p14="http://schemas.microsoft.com/office/powerpoint/2010/main" val="1172867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2 (Trello screenshot)</a:t>
            </a:r>
            <a:endParaRPr dirty="0"/>
          </a:p>
        </p:txBody>
      </p:sp>
    </p:spTree>
    <p:extLst>
      <p:ext uri="{BB962C8B-B14F-4D97-AF65-F5344CB8AC3E}">
        <p14:creationId xmlns:p14="http://schemas.microsoft.com/office/powerpoint/2010/main" val="2095003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2 -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16980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3 (Trello screenshot)</a:t>
            </a:r>
            <a:endParaRPr dirty="0"/>
          </a:p>
        </p:txBody>
      </p:sp>
    </p:spTree>
    <p:extLst>
      <p:ext uri="{BB962C8B-B14F-4D97-AF65-F5344CB8AC3E}">
        <p14:creationId xmlns:p14="http://schemas.microsoft.com/office/powerpoint/2010/main" val="3443263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3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97752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4 (Trello screenshot)</a:t>
            </a:r>
            <a:endParaRPr dirty="0"/>
          </a:p>
        </p:txBody>
      </p:sp>
    </p:spTree>
    <p:extLst>
      <p:ext uri="{BB962C8B-B14F-4D97-AF65-F5344CB8AC3E}">
        <p14:creationId xmlns:p14="http://schemas.microsoft.com/office/powerpoint/2010/main" val="3721456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4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04000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5 (Trello screenshot)</a:t>
            </a:r>
            <a:endParaRPr dirty="0"/>
          </a:p>
        </p:txBody>
      </p:sp>
    </p:spTree>
    <p:extLst>
      <p:ext uri="{BB962C8B-B14F-4D97-AF65-F5344CB8AC3E}">
        <p14:creationId xmlns:p14="http://schemas.microsoft.com/office/powerpoint/2010/main" val="1844760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5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242682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6 (Trello screenshot)</a:t>
            </a:r>
            <a:endParaRPr dirty="0"/>
          </a:p>
        </p:txBody>
      </p:sp>
    </p:spTree>
    <p:extLst>
      <p:ext uri="{BB962C8B-B14F-4D97-AF65-F5344CB8AC3E}">
        <p14:creationId xmlns:p14="http://schemas.microsoft.com/office/powerpoint/2010/main" val="3240135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5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32040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CFC6D-1627-A6D4-6B9E-2DE3E54A2279}"/>
              </a:ext>
            </a:extLst>
          </p:cNvPr>
          <p:cNvSpPr>
            <a:spLocks noGrp="1"/>
          </p:cNvSpPr>
          <p:nvPr>
            <p:ph type="title"/>
          </p:nvPr>
        </p:nvSpPr>
        <p:spPr>
          <a:xfrm>
            <a:off x="311700" y="283660"/>
            <a:ext cx="8520600" cy="572700"/>
          </a:xfrm>
        </p:spPr>
        <p:txBody>
          <a:bodyPr/>
          <a:lstStyle/>
          <a:p>
            <a:r>
              <a:rPr lang="en-US" dirty="0"/>
              <a:t> Decomposition 2 (Trello Screen Shot)</a:t>
            </a:r>
          </a:p>
        </p:txBody>
      </p:sp>
      <p:pic>
        <p:nvPicPr>
          <p:cNvPr id="3" name="Picture 4" descr="Graphical user interface, application, Word&#10;&#10;Description automatically generated">
            <a:extLst>
              <a:ext uri="{FF2B5EF4-FFF2-40B4-BE49-F238E27FC236}">
                <a16:creationId xmlns:a16="http://schemas.microsoft.com/office/drawing/2014/main" id="{CCB131B0-C6DC-952F-9E30-B355C0F888BB}"/>
              </a:ext>
            </a:extLst>
          </p:cNvPr>
          <p:cNvPicPr>
            <a:picLocks noChangeAspect="1"/>
          </p:cNvPicPr>
          <p:nvPr/>
        </p:nvPicPr>
        <p:blipFill>
          <a:blip r:embed="rId2"/>
          <a:stretch>
            <a:fillRect/>
          </a:stretch>
        </p:blipFill>
        <p:spPr>
          <a:xfrm>
            <a:off x="1566583" y="855920"/>
            <a:ext cx="6084793" cy="4137631"/>
          </a:xfrm>
          <a:prstGeom prst="rect">
            <a:avLst/>
          </a:prstGeom>
        </p:spPr>
      </p:pic>
    </p:spTree>
    <p:extLst>
      <p:ext uri="{BB962C8B-B14F-4D97-AF65-F5344CB8AC3E}">
        <p14:creationId xmlns:p14="http://schemas.microsoft.com/office/powerpoint/2010/main" val="3571800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Version Control Section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if required – Show screenshot of GitHub commits and comments</a:t>
            </a:r>
            <a:endParaRPr lang="en-NZ" dirty="0"/>
          </a:p>
        </p:txBody>
      </p:sp>
    </p:spTree>
    <p:extLst>
      <p:ext uri="{BB962C8B-B14F-4D97-AF65-F5344CB8AC3E}">
        <p14:creationId xmlns:p14="http://schemas.microsoft.com/office/powerpoint/2010/main" val="17387229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Version Control Evidence</a:t>
            </a:r>
            <a:endParaRPr/>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Your version control evidence should go here.  This could be in the form of annotated screenshots which show you you managed this process or you could make a brief screencast explaining how you implemented version control.</a:t>
            </a:r>
            <a:endParaRPr i="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Python Code </a:t>
            </a:r>
            <a:r>
              <a:rPr lang="en-US" dirty="0" err="1"/>
              <a:t>Coventions</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Show screenshot of PEP8 testing both before and after.</a:t>
            </a:r>
            <a:endParaRPr lang="en-NZ" dirty="0"/>
          </a:p>
        </p:txBody>
      </p:sp>
    </p:spTree>
    <p:extLst>
      <p:ext uri="{BB962C8B-B14F-4D97-AF65-F5344CB8AC3E}">
        <p14:creationId xmlns:p14="http://schemas.microsoft.com/office/powerpoint/2010/main" val="16021392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of errors</a:t>
            </a:r>
            <a:endParaRPr i="1" dirty="0"/>
          </a:p>
        </p:txBody>
      </p:sp>
    </p:spTree>
    <p:extLst>
      <p:ext uri="{BB962C8B-B14F-4D97-AF65-F5344CB8AC3E}">
        <p14:creationId xmlns:p14="http://schemas.microsoft.com/office/powerpoint/2010/main" val="22032324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after errors fixed</a:t>
            </a:r>
            <a:endParaRPr i="1" dirty="0"/>
          </a:p>
        </p:txBody>
      </p:sp>
    </p:spTree>
    <p:extLst>
      <p:ext uri="{BB962C8B-B14F-4D97-AF65-F5344CB8AC3E}">
        <p14:creationId xmlns:p14="http://schemas.microsoft.com/office/powerpoint/2010/main" val="24225925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E599"/>
        </a:solid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311700" y="397700"/>
            <a:ext cx="8520600" cy="417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i="1">
                <a:solidFill>
                  <a:srgbClr val="595959"/>
                </a:solidFill>
              </a:rPr>
              <a:t>Discusses how the information from planning, testing and trialling of components assisted in the development of a high-quality outcome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Relevant Implications</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You must have at least 3. You can have more if you feel you need to consider more.</a:t>
            </a:r>
            <a:endParaRPr lang="en-NZ" dirty="0"/>
          </a:p>
        </p:txBody>
      </p:sp>
    </p:spTree>
    <p:extLst>
      <p:ext uri="{BB962C8B-B14F-4D97-AF65-F5344CB8AC3E}">
        <p14:creationId xmlns:p14="http://schemas.microsoft.com/office/powerpoint/2010/main" val="1678974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1</a:t>
            </a:r>
          </a:p>
          <a:p>
            <a:pPr marL="114300" indent="0">
              <a:buNone/>
            </a:pPr>
            <a:r>
              <a:rPr lang="en-US" dirty="0"/>
              <a:t>Describe the implication</a:t>
            </a:r>
          </a:p>
          <a:p>
            <a:pPr marL="114300" indent="0">
              <a:lnSpc>
                <a:spcPct val="114999"/>
              </a:lnSpc>
              <a:buNone/>
            </a:pPr>
            <a:r>
              <a:rPr lang="en-US" dirty="0"/>
              <a:t>Error recovery when the user has imputed something, and the program sends messages to send any solutions for the problem. So, the BOT must be able to find the problem and find a solution to it too.</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1320346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1</a:t>
            </a:r>
          </a:p>
          <a:p>
            <a:pPr marL="114300" indent="0">
              <a:buNone/>
            </a:pPr>
            <a:r>
              <a:rPr lang="en-US" dirty="0"/>
              <a:t>Explain why it needs to be considered</a:t>
            </a:r>
          </a:p>
          <a:p>
            <a:pPr marL="114300" indent="0">
              <a:lnSpc>
                <a:spcPct val="114999"/>
              </a:lnSpc>
              <a:buNone/>
            </a:pPr>
            <a:r>
              <a:rPr lang="en-US" dirty="0"/>
              <a:t>Error recovery is important as the program needs to identify the issue and be able to help the user rather than the user searching through all the information and frustrating them. It is also import because if the program does not use error recovery the user might have to re-do the program and re-enter all the information</a:t>
            </a:r>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2682424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1</a:t>
            </a:r>
          </a:p>
          <a:p>
            <a:pPr marL="114300" indent="0">
              <a:buNone/>
            </a:pPr>
            <a:r>
              <a:rPr lang="en-US" dirty="0"/>
              <a:t>Explain how you plan to address the implication</a:t>
            </a:r>
          </a:p>
          <a:p>
            <a:pPr marL="114300" indent="0">
              <a:lnSpc>
                <a:spcPct val="114999"/>
              </a:lnSpc>
              <a:buNone/>
            </a:pPr>
            <a:r>
              <a:rPr lang="en-US" dirty="0"/>
              <a:t>To ensure the user can recover from errors I will be using value error code and the validation code to inform the user as soon as an incorrect or in-valid code has been entered</a:t>
            </a:r>
          </a:p>
          <a:p>
            <a:pPr marL="114300" indent="0">
              <a:buNone/>
            </a:pPr>
            <a:endParaRPr lang="en-NZ" dirty="0"/>
          </a:p>
        </p:txBody>
      </p:sp>
    </p:spTree>
    <p:extLst>
      <p:ext uri="{BB962C8B-B14F-4D97-AF65-F5344CB8AC3E}">
        <p14:creationId xmlns:p14="http://schemas.microsoft.com/office/powerpoint/2010/main" val="1674096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2</a:t>
            </a:r>
          </a:p>
          <a:p>
            <a:pPr marL="114300" indent="0">
              <a:buNone/>
            </a:pPr>
            <a:r>
              <a:rPr lang="en-US" dirty="0"/>
              <a:t>Describe the implication</a:t>
            </a:r>
          </a:p>
          <a:p>
            <a:pPr marL="114300" indent="0">
              <a:lnSpc>
                <a:spcPct val="114999"/>
              </a:lnSpc>
              <a:buNone/>
            </a:pPr>
            <a:r>
              <a:rPr lang="en-US" dirty="0"/>
              <a:t>The second implication is privacy. This implication addresses where </a:t>
            </a:r>
            <a:r>
              <a:rPr lang="en-US" dirty="0" err="1"/>
              <a:t>someonw</a:t>
            </a:r>
            <a:r>
              <a:rPr lang="en-US" dirty="0"/>
              <a:t> can leak </a:t>
            </a:r>
            <a:r>
              <a:rPr lang="en-US" dirty="0" err="1"/>
              <a:t>ou</a:t>
            </a:r>
            <a:r>
              <a:rPr lang="en-US" dirty="0"/>
              <a:t> information</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1508299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2</a:t>
            </a:r>
          </a:p>
          <a:p>
            <a:pPr marL="114300" indent="0">
              <a:buNone/>
            </a:pPr>
            <a:r>
              <a:rPr lang="en-US" dirty="0"/>
              <a:t>Explain why it needs to be considered</a:t>
            </a:r>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310243858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861</Words>
  <Application>Microsoft Office PowerPoint</Application>
  <PresentationFormat>On-screen Show (16:9)</PresentationFormat>
  <Paragraphs>107</Paragraphs>
  <Slides>35</Slides>
  <Notes>20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35</vt:i4>
      </vt:variant>
    </vt:vector>
  </HeadingPairs>
  <TitlesOfParts>
    <vt:vector size="37" baseType="lpstr">
      <vt:lpstr>Arial</vt:lpstr>
      <vt:lpstr>Simple Light</vt:lpstr>
      <vt:lpstr>Program Name goes here</vt:lpstr>
      <vt:lpstr> Decomposition 1 (Trello Screen Shot)</vt:lpstr>
      <vt:lpstr> Decomposition 2 (Trello Screen Shot)</vt:lpstr>
      <vt:lpstr>Relevant Implications</vt:lpstr>
      <vt:lpstr>Explain the relevant implications</vt:lpstr>
      <vt:lpstr>Explain the relevant implications</vt:lpstr>
      <vt:lpstr>Explain the relevant implications</vt:lpstr>
      <vt:lpstr>Explain the relevant implications</vt:lpstr>
      <vt:lpstr>Explain the relevant implications</vt:lpstr>
      <vt:lpstr>Explain the relevant implications</vt:lpstr>
      <vt:lpstr>Explain the relevant implications</vt:lpstr>
      <vt:lpstr>Explain the relevant implications</vt:lpstr>
      <vt:lpstr>Explain the relevant implications</vt:lpstr>
      <vt:lpstr>Decomposition</vt:lpstr>
      <vt:lpstr>Component Section</vt:lpstr>
      <vt:lpstr>Component 1 (Trello screenshot)</vt:lpstr>
      <vt:lpstr>Component 1 – Welcome v1Test Plan (and screenshot)</vt:lpstr>
      <vt:lpstr>Component 1 v2 (Trello screenshot)</vt:lpstr>
      <vt:lpstr>Component 1 – Welcome v2 Test Plan (and screenshot)</vt:lpstr>
      <vt:lpstr>Component 2 (Trello screenshot)</vt:lpstr>
      <vt:lpstr>Component 2 - Test Plan (?and screenshot)</vt:lpstr>
      <vt:lpstr>Component 3 (Trello screenshot)</vt:lpstr>
      <vt:lpstr>Component 3  - Test Plan (?and screenshot)</vt:lpstr>
      <vt:lpstr>Component 4 (Trello screenshot)</vt:lpstr>
      <vt:lpstr>Component 4  - Test Plan (?and screenshot)</vt:lpstr>
      <vt:lpstr>Component 5 (Trello screenshot)</vt:lpstr>
      <vt:lpstr>Component 5  - Test Plan (?and screenshot)</vt:lpstr>
      <vt:lpstr>Component 6 (Trello screenshot)</vt:lpstr>
      <vt:lpstr>Component 5  - Test Plan (?and screenshot)</vt:lpstr>
      <vt:lpstr>Version Control Section Section</vt:lpstr>
      <vt:lpstr>Version Control Evidence</vt:lpstr>
      <vt:lpstr>Python Code Coventions</vt:lpstr>
      <vt:lpstr>Python convention testing (PEP8)</vt:lpstr>
      <vt:lpstr>Python convention testing (PEP8)</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Name goes here</dc:title>
  <cp:lastModifiedBy>Dannel Rajesh</cp:lastModifiedBy>
  <cp:revision>147</cp:revision>
  <dcterms:modified xsi:type="dcterms:W3CDTF">2023-06-19T00:10:06Z</dcterms:modified>
</cp:coreProperties>
</file>