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9"/>
  </p:notesMasterIdLst>
  <p:sldIdLst>
    <p:sldId id="256" r:id="rId2"/>
    <p:sldId id="288" r:id="rId3"/>
    <p:sldId id="289" r:id="rId4"/>
    <p:sldId id="283" r:id="rId5"/>
    <p:sldId id="263" r:id="rId6"/>
    <p:sldId id="264" r:id="rId7"/>
    <p:sldId id="265" r:id="rId8"/>
    <p:sldId id="266" r:id="rId9"/>
    <p:sldId id="267" r:id="rId10"/>
    <p:sldId id="268" r:id="rId11"/>
    <p:sldId id="269" r:id="rId12"/>
    <p:sldId id="270" r:id="rId13"/>
    <p:sldId id="271" r:id="rId14"/>
    <p:sldId id="258" r:id="rId15"/>
    <p:sldId id="282" r:id="rId16"/>
    <p:sldId id="259" r:id="rId17"/>
    <p:sldId id="260" r:id="rId18"/>
    <p:sldId id="291" r:id="rId19"/>
    <p:sldId id="290" r:id="rId20"/>
    <p:sldId id="272" r:id="rId21"/>
    <p:sldId id="292" r:id="rId22"/>
    <p:sldId id="273" r:id="rId23"/>
    <p:sldId id="293" r:id="rId24"/>
    <p:sldId id="274" r:id="rId25"/>
    <p:sldId id="275" r:id="rId26"/>
    <p:sldId id="276" r:id="rId27"/>
    <p:sldId id="277" r:id="rId28"/>
    <p:sldId id="278" r:id="rId29"/>
    <p:sldId id="279" r:id="rId30"/>
    <p:sldId id="280" r:id="rId31"/>
    <p:sldId id="281" r:id="rId32"/>
    <p:sldId id="285" r:id="rId33"/>
    <p:sldId id="261" r:id="rId34"/>
    <p:sldId id="284" r:id="rId35"/>
    <p:sldId id="286" r:id="rId36"/>
    <p:sldId id="287" r:id="rId37"/>
    <p:sldId id="262"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AEA527-C876-4776-B57B-2AF537C29DB7}" v="3" dt="2023-06-22T02:36:32.940"/>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74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nel Rajesh" userId="b39f31be-f29f-4100-b1b4-3789a0f884c3" providerId="ADAL" clId="{2FAEA527-C876-4776-B57B-2AF537C29DB7}"/>
    <pc:docChg chg="custSel addSld modSld">
      <pc:chgData name="Dannel Rajesh" userId="b39f31be-f29f-4100-b1b4-3789a0f884c3" providerId="ADAL" clId="{2FAEA527-C876-4776-B57B-2AF537C29DB7}" dt="2023-06-22T02:38:25.880" v="107" actId="20577"/>
      <pc:docMkLst>
        <pc:docMk/>
      </pc:docMkLst>
      <pc:sldChg chg="addSp modSp mod">
        <pc:chgData name="Dannel Rajesh" userId="b39f31be-f29f-4100-b1b4-3789a0f884c3" providerId="ADAL" clId="{2FAEA527-C876-4776-B57B-2AF537C29DB7}" dt="2023-06-22T02:29:00.227" v="70" actId="20577"/>
        <pc:sldMkLst>
          <pc:docMk/>
          <pc:sldMk cId="2095003138" sldId="272"/>
        </pc:sldMkLst>
        <pc:spChg chg="mod">
          <ac:chgData name="Dannel Rajesh" userId="b39f31be-f29f-4100-b1b4-3789a0f884c3" providerId="ADAL" clId="{2FAEA527-C876-4776-B57B-2AF537C29DB7}" dt="2023-06-22T02:29:00.227" v="70" actId="20577"/>
          <ac:spMkLst>
            <pc:docMk/>
            <pc:sldMk cId="2095003138" sldId="272"/>
            <ac:spMk id="73" creationId="{00000000-0000-0000-0000-000000000000}"/>
          </ac:spMkLst>
        </pc:spChg>
        <pc:picChg chg="add mod">
          <ac:chgData name="Dannel Rajesh" userId="b39f31be-f29f-4100-b1b4-3789a0f884c3" providerId="ADAL" clId="{2FAEA527-C876-4776-B57B-2AF537C29DB7}" dt="2023-06-22T02:28:48.415" v="66" actId="1076"/>
          <ac:picMkLst>
            <pc:docMk/>
            <pc:sldMk cId="2095003138" sldId="272"/>
            <ac:picMk id="3" creationId="{4DB4DFF6-2AA9-D86D-6BE0-C1CFA6A90862}"/>
          </ac:picMkLst>
        </pc:picChg>
      </pc:sldChg>
      <pc:sldChg chg="addSp modSp mod">
        <pc:chgData name="Dannel Rajesh" userId="b39f31be-f29f-4100-b1b4-3789a0f884c3" providerId="ADAL" clId="{2FAEA527-C876-4776-B57B-2AF537C29DB7}" dt="2023-06-22T02:38:12.651" v="102" actId="20577"/>
        <pc:sldMkLst>
          <pc:docMk/>
          <pc:sldMk cId="2116980625" sldId="273"/>
        </pc:sldMkLst>
        <pc:spChg chg="mod">
          <ac:chgData name="Dannel Rajesh" userId="b39f31be-f29f-4100-b1b4-3789a0f884c3" providerId="ADAL" clId="{2FAEA527-C876-4776-B57B-2AF537C29DB7}" dt="2023-06-22T02:38:12.651" v="102" actId="20577"/>
          <ac:spMkLst>
            <pc:docMk/>
            <pc:sldMk cId="2116980625" sldId="273"/>
            <ac:spMk id="78" creationId="{00000000-0000-0000-0000-000000000000}"/>
          </ac:spMkLst>
        </pc:spChg>
        <pc:graphicFrameChg chg="mod modGraphic">
          <ac:chgData name="Dannel Rajesh" userId="b39f31be-f29f-4100-b1b4-3789a0f884c3" providerId="ADAL" clId="{2FAEA527-C876-4776-B57B-2AF537C29DB7}" dt="2023-06-22T02:36:45.943" v="100" actId="20577"/>
          <ac:graphicFrameMkLst>
            <pc:docMk/>
            <pc:sldMk cId="2116980625" sldId="273"/>
            <ac:graphicFrameMk id="79" creationId="{00000000-0000-0000-0000-000000000000}"/>
          </ac:graphicFrameMkLst>
        </pc:graphicFrameChg>
        <pc:picChg chg="add mod">
          <ac:chgData name="Dannel Rajesh" userId="b39f31be-f29f-4100-b1b4-3789a0f884c3" providerId="ADAL" clId="{2FAEA527-C876-4776-B57B-2AF537C29DB7}" dt="2023-06-22T02:36:22.213" v="93" actId="14100"/>
          <ac:picMkLst>
            <pc:docMk/>
            <pc:sldMk cId="2116980625" sldId="273"/>
            <ac:picMk id="3" creationId="{A7198EF8-2B81-E035-3B18-820FB2C7A90F}"/>
          </ac:picMkLst>
        </pc:picChg>
        <pc:picChg chg="add mod">
          <ac:chgData name="Dannel Rajesh" userId="b39f31be-f29f-4100-b1b4-3789a0f884c3" providerId="ADAL" clId="{2FAEA527-C876-4776-B57B-2AF537C29DB7}" dt="2023-06-22T02:36:19.579" v="92" actId="14100"/>
          <ac:picMkLst>
            <pc:docMk/>
            <pc:sldMk cId="2116980625" sldId="273"/>
            <ac:picMk id="5" creationId="{CFC09E8D-F2B6-7EF7-49EE-46E6FC408015}"/>
          </ac:picMkLst>
        </pc:picChg>
      </pc:sldChg>
      <pc:sldChg chg="addSp modSp mod">
        <pc:chgData name="Dannel Rajesh" userId="b39f31be-f29f-4100-b1b4-3789a0f884c3" providerId="ADAL" clId="{2FAEA527-C876-4776-B57B-2AF537C29DB7}" dt="2023-06-19T00:09:57.630" v="13"/>
        <pc:sldMkLst>
          <pc:docMk/>
          <pc:sldMk cId="1628640508" sldId="290"/>
        </pc:sldMkLst>
        <pc:spChg chg="mod">
          <ac:chgData name="Dannel Rajesh" userId="b39f31be-f29f-4100-b1b4-3789a0f884c3" providerId="ADAL" clId="{2FAEA527-C876-4776-B57B-2AF537C29DB7}" dt="2023-06-18T23:59:53.392" v="0" actId="20577"/>
          <ac:spMkLst>
            <pc:docMk/>
            <pc:sldMk cId="1628640508" sldId="290"/>
            <ac:spMk id="78" creationId="{00000000-0000-0000-0000-000000000000}"/>
          </ac:spMkLst>
        </pc:spChg>
        <pc:graphicFrameChg chg="mod">
          <ac:chgData name="Dannel Rajesh" userId="b39f31be-f29f-4100-b1b4-3789a0f884c3" providerId="ADAL" clId="{2FAEA527-C876-4776-B57B-2AF537C29DB7}" dt="2023-06-19T00:09:57.630" v="13"/>
          <ac:graphicFrameMkLst>
            <pc:docMk/>
            <pc:sldMk cId="1628640508" sldId="290"/>
            <ac:graphicFrameMk id="79" creationId="{00000000-0000-0000-0000-000000000000}"/>
          </ac:graphicFrameMkLst>
        </pc:graphicFrameChg>
        <pc:picChg chg="add mod">
          <ac:chgData name="Dannel Rajesh" userId="b39f31be-f29f-4100-b1b4-3789a0f884c3" providerId="ADAL" clId="{2FAEA527-C876-4776-B57B-2AF537C29DB7}" dt="2023-06-19T00:08:29.028" v="8" actId="1076"/>
          <ac:picMkLst>
            <pc:docMk/>
            <pc:sldMk cId="1628640508" sldId="290"/>
            <ac:picMk id="3" creationId="{4BD76B44-8EF1-0A30-69B1-CD450A20970E}"/>
          </ac:picMkLst>
        </pc:picChg>
        <pc:picChg chg="add mod">
          <ac:chgData name="Dannel Rajesh" userId="b39f31be-f29f-4100-b1b4-3789a0f884c3" providerId="ADAL" clId="{2FAEA527-C876-4776-B57B-2AF537C29DB7}" dt="2023-06-19T00:09:20.118" v="12" actId="1076"/>
          <ac:picMkLst>
            <pc:docMk/>
            <pc:sldMk cId="1628640508" sldId="290"/>
            <ac:picMk id="4" creationId="{6390F317-E3E7-C9FD-A56F-B90E521DE4D2}"/>
          </ac:picMkLst>
        </pc:picChg>
      </pc:sldChg>
      <pc:sldChg chg="modSp mod">
        <pc:chgData name="Dannel Rajesh" userId="b39f31be-f29f-4100-b1b4-3789a0f884c3" providerId="ADAL" clId="{2FAEA527-C876-4776-B57B-2AF537C29DB7}" dt="2023-06-19T00:00:15.092" v="3" actId="20577"/>
        <pc:sldMkLst>
          <pc:docMk/>
          <pc:sldMk cId="1004642177" sldId="291"/>
        </pc:sldMkLst>
        <pc:spChg chg="mod">
          <ac:chgData name="Dannel Rajesh" userId="b39f31be-f29f-4100-b1b4-3789a0f884c3" providerId="ADAL" clId="{2FAEA527-C876-4776-B57B-2AF537C29DB7}" dt="2023-06-19T00:00:15.092" v="3" actId="20577"/>
          <ac:spMkLst>
            <pc:docMk/>
            <pc:sldMk cId="1004642177" sldId="291"/>
            <ac:spMk id="73" creationId="{00000000-0000-0000-0000-000000000000}"/>
          </ac:spMkLst>
        </pc:spChg>
      </pc:sldChg>
      <pc:sldChg chg="addSp delSp modSp add mod">
        <pc:chgData name="Dannel Rajesh" userId="b39f31be-f29f-4100-b1b4-3789a0f884c3" providerId="ADAL" clId="{2FAEA527-C876-4776-B57B-2AF537C29DB7}" dt="2023-06-22T02:28:56.395" v="67"/>
        <pc:sldMkLst>
          <pc:docMk/>
          <pc:sldMk cId="1031046766" sldId="292"/>
        </pc:sldMkLst>
        <pc:spChg chg="mod">
          <ac:chgData name="Dannel Rajesh" userId="b39f31be-f29f-4100-b1b4-3789a0f884c3" providerId="ADAL" clId="{2FAEA527-C876-4776-B57B-2AF537C29DB7}" dt="2023-06-22T02:28:56.395" v="67"/>
          <ac:spMkLst>
            <pc:docMk/>
            <pc:sldMk cId="1031046766" sldId="292"/>
            <ac:spMk id="73" creationId="{00000000-0000-0000-0000-000000000000}"/>
          </ac:spMkLst>
        </pc:spChg>
        <pc:picChg chg="del">
          <ac:chgData name="Dannel Rajesh" userId="b39f31be-f29f-4100-b1b4-3789a0f884c3" providerId="ADAL" clId="{2FAEA527-C876-4776-B57B-2AF537C29DB7}" dt="2023-06-22T02:27:54.576" v="20" actId="21"/>
          <ac:picMkLst>
            <pc:docMk/>
            <pc:sldMk cId="1031046766" sldId="292"/>
            <ac:picMk id="3" creationId="{4DB4DFF6-2AA9-D86D-6BE0-C1CFA6A90862}"/>
          </ac:picMkLst>
        </pc:picChg>
        <pc:picChg chg="add mod">
          <ac:chgData name="Dannel Rajesh" userId="b39f31be-f29f-4100-b1b4-3789a0f884c3" providerId="ADAL" clId="{2FAEA527-C876-4776-B57B-2AF537C29DB7}" dt="2023-06-22T02:27:55.710" v="21" actId="1076"/>
          <ac:picMkLst>
            <pc:docMk/>
            <pc:sldMk cId="1031046766" sldId="292"/>
            <ac:picMk id="4" creationId="{CF60C6C1-0AB0-E112-4EF5-CC80603B4BF0}"/>
          </ac:picMkLst>
        </pc:picChg>
      </pc:sldChg>
      <pc:sldChg chg="delSp modSp add mod">
        <pc:chgData name="Dannel Rajesh" userId="b39f31be-f29f-4100-b1b4-3789a0f884c3" providerId="ADAL" clId="{2FAEA527-C876-4776-B57B-2AF537C29DB7}" dt="2023-06-22T02:38:25.880" v="107" actId="20577"/>
        <pc:sldMkLst>
          <pc:docMk/>
          <pc:sldMk cId="568505923" sldId="293"/>
        </pc:sldMkLst>
        <pc:spChg chg="mod">
          <ac:chgData name="Dannel Rajesh" userId="b39f31be-f29f-4100-b1b4-3789a0f884c3" providerId="ADAL" clId="{2FAEA527-C876-4776-B57B-2AF537C29DB7}" dt="2023-06-22T02:38:25.880" v="107" actId="20577"/>
          <ac:spMkLst>
            <pc:docMk/>
            <pc:sldMk cId="568505923" sldId="293"/>
            <ac:spMk id="78" creationId="{00000000-0000-0000-0000-000000000000}"/>
          </ac:spMkLst>
        </pc:spChg>
        <pc:picChg chg="del">
          <ac:chgData name="Dannel Rajesh" userId="b39f31be-f29f-4100-b1b4-3789a0f884c3" providerId="ADAL" clId="{2FAEA527-C876-4776-B57B-2AF537C29DB7}" dt="2023-06-22T02:38:22.488" v="105" actId="21"/>
          <ac:picMkLst>
            <pc:docMk/>
            <pc:sldMk cId="568505923" sldId="293"/>
            <ac:picMk id="3" creationId="{A7198EF8-2B81-E035-3B18-820FB2C7A90F}"/>
          </ac:picMkLst>
        </pc:picChg>
        <pc:picChg chg="del">
          <ac:chgData name="Dannel Rajesh" userId="b39f31be-f29f-4100-b1b4-3789a0f884c3" providerId="ADAL" clId="{2FAEA527-C876-4776-B57B-2AF537C29DB7}" dt="2023-06-22T02:38:21.214" v="104" actId="21"/>
          <ac:picMkLst>
            <pc:docMk/>
            <pc:sldMk cId="568505923" sldId="293"/>
            <ac:picMk id="5" creationId="{CFC09E8D-F2B6-7EF7-49EE-46E6FC40801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68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5706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6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560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 Name goes here</a:t>
            </a:r>
            <a:endParaRPr/>
          </a:p>
        </p:txBody>
      </p:sp>
      <p:sp>
        <p:nvSpPr>
          <p:cNvPr id="55" name="Google Shape;55;p13"/>
          <p:cNvSpPr txBox="1">
            <a:spLocks noGrp="1"/>
          </p:cNvSpPr>
          <p:nvPr>
            <p:ph type="body" idx="1"/>
          </p:nvPr>
        </p:nvSpPr>
        <p:spPr>
          <a:xfrm>
            <a:off x="311700" y="1152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a:solidFill>
                  <a:srgbClr val="274E13"/>
                </a:solidFill>
              </a:rPr>
              <a:t>Link to github Repository: </a:t>
            </a:r>
            <a:endParaRPr sz="2000" b="1">
              <a:solidFill>
                <a:srgbClr val="274E13"/>
              </a:solidFill>
            </a:endParaRPr>
          </a:p>
          <a:p>
            <a:pPr marL="0" lvl="0" indent="0" algn="l" rtl="0">
              <a:lnSpc>
                <a:spcPct val="100000"/>
              </a:lnSpc>
              <a:spcBef>
                <a:spcPts val="0"/>
              </a:spcBef>
              <a:spcAft>
                <a:spcPts val="0"/>
              </a:spcAft>
              <a:buClr>
                <a:schemeClr val="dk1"/>
              </a:buClr>
              <a:buSzPts val="1100"/>
              <a:buFont typeface="Arial"/>
              <a:buNone/>
            </a:pPr>
            <a:endParaRPr sz="2000">
              <a:solidFill>
                <a:srgbClr val="274E13"/>
              </a:solidFill>
            </a:endParaRPr>
          </a:p>
          <a:p>
            <a:pPr marL="0" lvl="0" indent="0" algn="l" rtl="0">
              <a:lnSpc>
                <a:spcPct val="100000"/>
              </a:lnSpc>
              <a:spcBef>
                <a:spcPts val="0"/>
              </a:spcBef>
              <a:spcAft>
                <a:spcPts val="0"/>
              </a:spcAft>
              <a:buClr>
                <a:schemeClr val="dk1"/>
              </a:buClr>
              <a:buSzPts val="1100"/>
              <a:buFont typeface="Arial"/>
              <a:buNone/>
            </a:pPr>
            <a:r>
              <a:rPr lang="en" sz="2000" b="1">
                <a:solidFill>
                  <a:srgbClr val="274E13"/>
                </a:solidFill>
              </a:rPr>
              <a:t>Links to trello board / project management tools:</a:t>
            </a:r>
            <a:endParaRPr sz="2000"/>
          </a:p>
        </p:txBody>
      </p:sp>
      <p:graphicFrame>
        <p:nvGraphicFramePr>
          <p:cNvPr id="56" name="Google Shape;56;p13"/>
          <p:cNvGraphicFramePr/>
          <p:nvPr/>
        </p:nvGraphicFramePr>
        <p:xfrm>
          <a:off x="311700" y="3077800"/>
          <a:ext cx="8520600" cy="1499299"/>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a:solidFill>
                            <a:srgbClr val="990000"/>
                          </a:solidFill>
                        </a:rPr>
                        <a:t>You MUST provide evidence showing how the problem has been decomposed, how the components have been developed and trialled, and of how they have been assembled and tested to create a final, working outcome.</a:t>
                      </a:r>
                      <a:endParaRPr sz="2000" b="1" i="1">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2</a:t>
            </a:r>
          </a:p>
          <a:p>
            <a:pPr marL="114300" indent="0">
              <a:buNone/>
            </a:pPr>
            <a:r>
              <a:rPr lang="en-US" dirty="0"/>
              <a:t>Explain how you plan to address the implication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3</a:t>
            </a:r>
          </a:p>
          <a:p>
            <a:pPr marL="114300" indent="0">
              <a:buNone/>
            </a:pPr>
            <a:r>
              <a:rPr lang="en-US" dirty="0"/>
              <a:t>Describe the implication</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777656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3</a:t>
            </a:r>
          </a:p>
          <a:p>
            <a:pPr marL="114300" indent="0">
              <a:buNone/>
            </a:pPr>
            <a:r>
              <a:rPr lang="en-US" dirty="0"/>
              <a:t>Explain why it needs to be considered</a:t>
            </a:r>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3955449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3</a:t>
            </a:r>
          </a:p>
          <a:p>
            <a:pPr marL="114300" indent="0">
              <a:buNone/>
            </a:pPr>
            <a:r>
              <a:rPr lang="en-US" dirty="0"/>
              <a:t>Explain how you plan to address the implication</a:t>
            </a:r>
          </a:p>
          <a:p>
            <a:pPr marL="114300" indent="0">
              <a:buNone/>
            </a:pPr>
            <a:endParaRPr lang="en-NZ" dirty="0"/>
          </a:p>
        </p:txBody>
      </p:sp>
    </p:spTree>
    <p:extLst>
      <p:ext uri="{BB962C8B-B14F-4D97-AF65-F5344CB8AC3E}">
        <p14:creationId xmlns:p14="http://schemas.microsoft.com/office/powerpoint/2010/main" val="1415581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Decomposition</a:t>
            </a:r>
            <a:endParaRPr/>
          </a:p>
        </p:txBody>
      </p:sp>
      <p:sp>
        <p:nvSpPr>
          <p:cNvPr id="68" name="Google Shape;68;p15"/>
          <p:cNvSpPr txBox="1">
            <a:spLocks noGrp="1"/>
          </p:cNvSpPr>
          <p:nvPr>
            <p:ph type="body" idx="1"/>
          </p:nvPr>
        </p:nvSpPr>
        <p:spPr>
          <a:xfrm>
            <a:off x="311700" y="1152475"/>
            <a:ext cx="8424300" cy="118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Paste screenshots of your initial Trello board / task decomposition on this slide.  If you have a long list, you might need to break it up into several columns.  Delete this instruction when you are done.</a:t>
            </a:r>
            <a:endParaRPr i="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1 (Trello screenshot)</a:t>
            </a:r>
            <a:endParaRPr/>
          </a:p>
        </p:txBody>
      </p:sp>
      <p:pic>
        <p:nvPicPr>
          <p:cNvPr id="2" name="Picture 2" descr="Graphical user interface, text, application, chat or text message&#10;&#10;Description automatically generated">
            <a:extLst>
              <a:ext uri="{FF2B5EF4-FFF2-40B4-BE49-F238E27FC236}">
                <a16:creationId xmlns:a16="http://schemas.microsoft.com/office/drawing/2014/main" id="{4909F801-B2D9-CCE0-BB7D-4859ECD80F87}"/>
              </a:ext>
            </a:extLst>
          </p:cNvPr>
          <p:cNvPicPr>
            <a:picLocks noChangeAspect="1"/>
          </p:cNvPicPr>
          <p:nvPr/>
        </p:nvPicPr>
        <p:blipFill>
          <a:blip r:embed="rId3"/>
          <a:stretch>
            <a:fillRect/>
          </a:stretch>
        </p:blipFill>
        <p:spPr>
          <a:xfrm>
            <a:off x="309282" y="1325103"/>
            <a:ext cx="8659904" cy="2607591"/>
          </a:xfrm>
          <a:prstGeom prst="rect">
            <a:avLst/>
          </a:prstGeom>
        </p:spPr>
      </p:pic>
      <p:sp>
        <p:nvSpPr>
          <p:cNvPr id="4" name="TextBox 3">
            <a:extLst>
              <a:ext uri="{FF2B5EF4-FFF2-40B4-BE49-F238E27FC236}">
                <a16:creationId xmlns:a16="http://schemas.microsoft.com/office/drawing/2014/main" id="{49E13269-9291-634B-7DF5-4A400E46BA4A}"/>
              </a:ext>
            </a:extLst>
          </p:cNvPr>
          <p:cNvSpPr txBox="1"/>
          <p:nvPr/>
        </p:nvSpPr>
        <p:spPr>
          <a:xfrm>
            <a:off x="1828799" y="101861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Version 1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dirty="0"/>
              <a:t>Component 1 – Welcome v1Test Plan (and screenshot)</a:t>
            </a:r>
            <a:endParaRPr dirty="0"/>
          </a:p>
        </p:txBody>
      </p:sp>
      <p:graphicFrame>
        <p:nvGraphicFramePr>
          <p:cNvPr id="79" name="Google Shape;79;p17"/>
          <p:cNvGraphicFramePr/>
          <p:nvPr>
            <p:extLst>
              <p:ext uri="{D42A27DB-BD31-4B8C-83A1-F6EECF244321}">
                <p14:modId xmlns:p14="http://schemas.microsoft.com/office/powerpoint/2010/main" val="1864381640"/>
              </p:ext>
            </p:extLst>
          </p:nvPr>
        </p:nvGraphicFramePr>
        <p:xfrm>
          <a:off x="261452" y="3533554"/>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t>Expected Values</a:t>
                      </a:r>
                      <a:endParaRPr sz="1800" b="1" dirty="0"/>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US" sz="1800" dirty="0"/>
                        <a:t>Run program to test</a:t>
                      </a:r>
                      <a:endParaRPr sz="1800" dirty="0"/>
                    </a:p>
                  </a:txBody>
                  <a:tcPr marL="91425" marR="91425" marT="91425" marB="91425"/>
                </a:tc>
                <a:tc>
                  <a:txBody>
                    <a:bodyPr/>
                    <a:lstStyle/>
                    <a:p>
                      <a:pPr lvl="0" algn="l">
                        <a:lnSpc>
                          <a:spcPct val="100000"/>
                        </a:lnSpc>
                        <a:spcBef>
                          <a:spcPts val="0"/>
                        </a:spcBef>
                        <a:spcAft>
                          <a:spcPts val="0"/>
                        </a:spcAft>
                        <a:buNone/>
                      </a:pPr>
                      <a:r>
                        <a:rPr lang="en-US" sz="1800" b="0" i="0" u="none" strike="noStrike" noProof="0" dirty="0">
                          <a:latin typeface="Arial"/>
                        </a:rPr>
                        <a:t>Print Welcome message with random names from</a:t>
                      </a:r>
                      <a:endParaRPr lang="en-US" dirty="0"/>
                    </a:p>
                    <a:p>
                      <a:pPr marL="0" lvl="0" indent="0" algn="l">
                        <a:spcBef>
                          <a:spcPts val="0"/>
                        </a:spcBef>
                        <a:spcAft>
                          <a:spcPts val="0"/>
                        </a:spcAft>
                        <a:buNone/>
                      </a:pPr>
                      <a:r>
                        <a:rPr lang="en-US" sz="1800" b="0" i="0" u="none" strike="noStrike" noProof="0" dirty="0">
                          <a:latin typeface="Arial"/>
                        </a:rPr>
                        <a:t>list of names – Runs correctly</a:t>
                      </a:r>
                      <a:endParaRPr dirty="0"/>
                    </a:p>
                  </a:txBody>
                  <a:tcPr marL="91425" marR="91425" marT="91425" marB="91425"/>
                </a:tc>
                <a:extLst>
                  <a:ext uri="{0D108BD9-81ED-4DB2-BD59-A6C34878D82A}">
                    <a16:rowId xmlns:a16="http://schemas.microsoft.com/office/drawing/2014/main" val="10001"/>
                  </a:ext>
                </a:extLst>
              </a:tr>
            </a:tbl>
          </a:graphicData>
        </a:graphic>
      </p:graphicFrame>
      <p:pic>
        <p:nvPicPr>
          <p:cNvPr id="2" name="Picture 2" descr="Text&#10;&#10;Description automatically generated">
            <a:extLst>
              <a:ext uri="{FF2B5EF4-FFF2-40B4-BE49-F238E27FC236}">
                <a16:creationId xmlns:a16="http://schemas.microsoft.com/office/drawing/2014/main" id="{1237835B-0D2F-78C3-BB88-1166478399DB}"/>
              </a:ext>
            </a:extLst>
          </p:cNvPr>
          <p:cNvPicPr>
            <a:picLocks noChangeAspect="1"/>
          </p:cNvPicPr>
          <p:nvPr/>
        </p:nvPicPr>
        <p:blipFill>
          <a:blip r:embed="rId3"/>
          <a:stretch>
            <a:fillRect/>
          </a:stretch>
        </p:blipFill>
        <p:spPr>
          <a:xfrm>
            <a:off x="443753" y="1464916"/>
            <a:ext cx="4175312" cy="1420293"/>
          </a:xfrm>
          <a:prstGeom prst="rect">
            <a:avLst/>
          </a:prstGeom>
        </p:spPr>
      </p:pic>
      <p:pic>
        <p:nvPicPr>
          <p:cNvPr id="3" name="Picture 3" descr="Text&#10;&#10;Description automatically generated">
            <a:extLst>
              <a:ext uri="{FF2B5EF4-FFF2-40B4-BE49-F238E27FC236}">
                <a16:creationId xmlns:a16="http://schemas.microsoft.com/office/drawing/2014/main" id="{AFBC602B-2CAC-1B98-C96F-11BEEEB380E2}"/>
              </a:ext>
            </a:extLst>
          </p:cNvPr>
          <p:cNvPicPr>
            <a:picLocks noChangeAspect="1"/>
          </p:cNvPicPr>
          <p:nvPr/>
        </p:nvPicPr>
        <p:blipFill>
          <a:blip r:embed="rId4"/>
          <a:stretch>
            <a:fillRect/>
          </a:stretch>
        </p:blipFill>
        <p:spPr>
          <a:xfrm>
            <a:off x="4699747" y="1602025"/>
            <a:ext cx="4343399" cy="56784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1 v2 (Trello screenshot)</a:t>
            </a:r>
            <a:endParaRPr dirty="0"/>
          </a:p>
        </p:txBody>
      </p:sp>
      <p:pic>
        <p:nvPicPr>
          <p:cNvPr id="6" name="Picture 6" descr="Graphical user interface, text, application, chat or text message&#10;&#10;Description automatically generated">
            <a:extLst>
              <a:ext uri="{FF2B5EF4-FFF2-40B4-BE49-F238E27FC236}">
                <a16:creationId xmlns:a16="http://schemas.microsoft.com/office/drawing/2014/main" id="{8145EEED-CA78-4237-E474-1D3DF39C4661}"/>
              </a:ext>
            </a:extLst>
          </p:cNvPr>
          <p:cNvPicPr>
            <a:picLocks noChangeAspect="1"/>
          </p:cNvPicPr>
          <p:nvPr/>
        </p:nvPicPr>
        <p:blipFill>
          <a:blip r:embed="rId3"/>
          <a:stretch>
            <a:fillRect/>
          </a:stretch>
        </p:blipFill>
        <p:spPr>
          <a:xfrm>
            <a:off x="215153" y="1205518"/>
            <a:ext cx="8693522" cy="2403010"/>
          </a:xfrm>
          <a:prstGeom prst="rect">
            <a:avLst/>
          </a:prstGeom>
        </p:spPr>
      </p:pic>
    </p:spTree>
    <p:extLst>
      <p:ext uri="{BB962C8B-B14F-4D97-AF65-F5344CB8AC3E}">
        <p14:creationId xmlns:p14="http://schemas.microsoft.com/office/powerpoint/2010/main" val="1004642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dirty="0"/>
              <a:t>Component 1 – Welcome v2 Test Plan (and screenshot)</a:t>
            </a:r>
            <a:endParaRPr dirty="0"/>
          </a:p>
        </p:txBody>
      </p:sp>
      <p:graphicFrame>
        <p:nvGraphicFramePr>
          <p:cNvPr id="79" name="Google Shape;79;p17"/>
          <p:cNvGraphicFramePr/>
          <p:nvPr>
            <p:extLst>
              <p:ext uri="{D42A27DB-BD31-4B8C-83A1-F6EECF244321}">
                <p14:modId xmlns:p14="http://schemas.microsoft.com/office/powerpoint/2010/main" val="577809711"/>
              </p:ext>
            </p:extLst>
          </p:nvPr>
        </p:nvGraphicFramePr>
        <p:xfrm>
          <a:off x="261452" y="3533554"/>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t>Expected Values</a:t>
                      </a:r>
                      <a:endParaRPr sz="1800" b="1" dirty="0"/>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US" sz="1800" dirty="0"/>
                        <a:t>Run program to test</a:t>
                      </a:r>
                      <a:endParaRPr sz="1800" dirty="0"/>
                    </a:p>
                  </a:txBody>
                  <a:tcPr marL="91425" marR="91425" marT="91425" marB="91425"/>
                </a:tc>
                <a:tc>
                  <a:txBody>
                    <a:bodyPr/>
                    <a:lstStyle/>
                    <a:p>
                      <a:pPr lvl="0" algn="l">
                        <a:lnSpc>
                          <a:spcPct val="100000"/>
                        </a:lnSpc>
                        <a:spcBef>
                          <a:spcPts val="0"/>
                        </a:spcBef>
                        <a:spcAft>
                          <a:spcPts val="0"/>
                        </a:spcAft>
                        <a:buNone/>
                      </a:pPr>
                      <a:r>
                        <a:rPr lang="en-NZ" sz="1800" b="0" i="0" u="none" strike="noStrike" noProof="0" dirty="0">
                          <a:latin typeface="Arial"/>
                        </a:rPr>
                        <a:t>Main and welcome run correctly.</a:t>
                      </a:r>
                    </a:p>
                    <a:p>
                      <a:pPr lvl="0" algn="l">
                        <a:lnSpc>
                          <a:spcPct val="100000"/>
                        </a:lnSpc>
                        <a:spcBef>
                          <a:spcPts val="0"/>
                        </a:spcBef>
                        <a:spcAft>
                          <a:spcPts val="0"/>
                        </a:spcAft>
                        <a:buNone/>
                      </a:pPr>
                      <a:r>
                        <a:rPr lang="en-NZ" sz="1800" b="0" i="0" u="none" strike="noStrike" noProof="0">
                          <a:latin typeface="Arial"/>
                        </a:rPr>
                        <a:t>Welcome message prints with random name</a:t>
                      </a:r>
                      <a:endParaRPr dirty="0"/>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4BD76B44-8EF1-0A30-69B1-CD450A20970E}"/>
              </a:ext>
            </a:extLst>
          </p:cNvPr>
          <p:cNvPicPr>
            <a:picLocks noChangeAspect="1"/>
          </p:cNvPicPr>
          <p:nvPr/>
        </p:nvPicPr>
        <p:blipFill>
          <a:blip r:embed="rId3"/>
          <a:stretch>
            <a:fillRect/>
          </a:stretch>
        </p:blipFill>
        <p:spPr>
          <a:xfrm>
            <a:off x="657013" y="1419809"/>
            <a:ext cx="2421277" cy="1996491"/>
          </a:xfrm>
          <a:prstGeom prst="rect">
            <a:avLst/>
          </a:prstGeom>
        </p:spPr>
      </p:pic>
      <p:pic>
        <p:nvPicPr>
          <p:cNvPr id="4" name="Picture 3" descr="Text&#10;&#10;Description automatically generated">
            <a:extLst>
              <a:ext uri="{FF2B5EF4-FFF2-40B4-BE49-F238E27FC236}">
                <a16:creationId xmlns:a16="http://schemas.microsoft.com/office/drawing/2014/main" id="{6390F317-E3E7-C9FD-A56F-B90E521DE4D2}"/>
              </a:ext>
            </a:extLst>
          </p:cNvPr>
          <p:cNvPicPr>
            <a:picLocks noChangeAspect="1"/>
          </p:cNvPicPr>
          <p:nvPr/>
        </p:nvPicPr>
        <p:blipFill>
          <a:blip r:embed="rId4"/>
          <a:stretch>
            <a:fillRect/>
          </a:stretch>
        </p:blipFill>
        <p:spPr>
          <a:xfrm>
            <a:off x="3288031" y="1535571"/>
            <a:ext cx="5555361" cy="726299"/>
          </a:xfrm>
          <a:prstGeom prst="rect">
            <a:avLst/>
          </a:prstGeom>
        </p:spPr>
      </p:pic>
    </p:spTree>
    <p:extLst>
      <p:ext uri="{BB962C8B-B14F-4D97-AF65-F5344CB8AC3E}">
        <p14:creationId xmlns:p14="http://schemas.microsoft.com/office/powerpoint/2010/main" val="1628640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CFC6D-1627-A6D4-6B9E-2DE3E54A2279}"/>
              </a:ext>
            </a:extLst>
          </p:cNvPr>
          <p:cNvSpPr>
            <a:spLocks noGrp="1"/>
          </p:cNvSpPr>
          <p:nvPr>
            <p:ph type="title"/>
          </p:nvPr>
        </p:nvSpPr>
        <p:spPr>
          <a:xfrm>
            <a:off x="311700" y="283660"/>
            <a:ext cx="8520600" cy="572700"/>
          </a:xfrm>
        </p:spPr>
        <p:txBody>
          <a:bodyPr/>
          <a:lstStyle/>
          <a:p>
            <a:r>
              <a:rPr lang="en-US" dirty="0"/>
              <a:t> Decomposition 1 (Trello Screen Shot)</a:t>
            </a:r>
          </a:p>
        </p:txBody>
      </p:sp>
      <p:pic>
        <p:nvPicPr>
          <p:cNvPr id="4" name="Picture 4" descr="Graphical user interface, application, Word&#10;&#10;Description automatically generated">
            <a:extLst>
              <a:ext uri="{FF2B5EF4-FFF2-40B4-BE49-F238E27FC236}">
                <a16:creationId xmlns:a16="http://schemas.microsoft.com/office/drawing/2014/main" id="{B78A35E8-02B5-3F7F-BF12-FC86BCB7B2F6}"/>
              </a:ext>
            </a:extLst>
          </p:cNvPr>
          <p:cNvPicPr>
            <a:picLocks noChangeAspect="1"/>
          </p:cNvPicPr>
          <p:nvPr/>
        </p:nvPicPr>
        <p:blipFill>
          <a:blip r:embed="rId2"/>
          <a:stretch>
            <a:fillRect/>
          </a:stretch>
        </p:blipFill>
        <p:spPr>
          <a:xfrm>
            <a:off x="1694330" y="890321"/>
            <a:ext cx="5896534" cy="4216745"/>
          </a:xfrm>
          <a:prstGeom prst="rect">
            <a:avLst/>
          </a:prstGeom>
        </p:spPr>
      </p:pic>
    </p:spTree>
    <p:extLst>
      <p:ext uri="{BB962C8B-B14F-4D97-AF65-F5344CB8AC3E}">
        <p14:creationId xmlns:p14="http://schemas.microsoft.com/office/powerpoint/2010/main" val="1172867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Delivery/ click and collect Menu (Trello screenshot)</a:t>
            </a:r>
            <a:endParaRPr dirty="0"/>
          </a:p>
        </p:txBody>
      </p:sp>
      <p:pic>
        <p:nvPicPr>
          <p:cNvPr id="3" name="Picture 2">
            <a:extLst>
              <a:ext uri="{FF2B5EF4-FFF2-40B4-BE49-F238E27FC236}">
                <a16:creationId xmlns:a16="http://schemas.microsoft.com/office/drawing/2014/main" id="{4DB4DFF6-2AA9-D86D-6BE0-C1CFA6A90862}"/>
              </a:ext>
            </a:extLst>
          </p:cNvPr>
          <p:cNvPicPr>
            <a:picLocks noChangeAspect="1"/>
          </p:cNvPicPr>
          <p:nvPr/>
        </p:nvPicPr>
        <p:blipFill>
          <a:blip r:embed="rId3"/>
          <a:stretch>
            <a:fillRect/>
          </a:stretch>
        </p:blipFill>
        <p:spPr>
          <a:xfrm>
            <a:off x="311700" y="1531238"/>
            <a:ext cx="8335780" cy="2505667"/>
          </a:xfrm>
          <a:prstGeom prst="rect">
            <a:avLst/>
          </a:prstGeom>
        </p:spPr>
      </p:pic>
    </p:spTree>
    <p:extLst>
      <p:ext uri="{BB962C8B-B14F-4D97-AF65-F5344CB8AC3E}">
        <p14:creationId xmlns:p14="http://schemas.microsoft.com/office/powerpoint/2010/main" val="2095003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Delivery/ click and collect Menu v2</a:t>
            </a:r>
            <a:endParaRPr dirty="0"/>
          </a:p>
        </p:txBody>
      </p:sp>
      <p:pic>
        <p:nvPicPr>
          <p:cNvPr id="4" name="Picture 3">
            <a:extLst>
              <a:ext uri="{FF2B5EF4-FFF2-40B4-BE49-F238E27FC236}">
                <a16:creationId xmlns:a16="http://schemas.microsoft.com/office/drawing/2014/main" id="{CF60C6C1-0AB0-E112-4EF5-CC80603B4BF0}"/>
              </a:ext>
            </a:extLst>
          </p:cNvPr>
          <p:cNvPicPr>
            <a:picLocks noChangeAspect="1"/>
          </p:cNvPicPr>
          <p:nvPr/>
        </p:nvPicPr>
        <p:blipFill>
          <a:blip r:embed="rId3"/>
          <a:stretch>
            <a:fillRect/>
          </a:stretch>
        </p:blipFill>
        <p:spPr>
          <a:xfrm>
            <a:off x="622900" y="1128775"/>
            <a:ext cx="8087854" cy="3658111"/>
          </a:xfrm>
          <a:prstGeom prst="rect">
            <a:avLst/>
          </a:prstGeom>
        </p:spPr>
      </p:pic>
    </p:spTree>
    <p:extLst>
      <p:ext uri="{BB962C8B-B14F-4D97-AF65-F5344CB8AC3E}">
        <p14:creationId xmlns:p14="http://schemas.microsoft.com/office/powerpoint/2010/main" val="1031046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 Test Plan v1(?and screenshot)</a:t>
            </a:r>
            <a:endParaRPr dirty="0"/>
          </a:p>
        </p:txBody>
      </p:sp>
      <p:graphicFrame>
        <p:nvGraphicFramePr>
          <p:cNvPr id="79" name="Google Shape;79;p17"/>
          <p:cNvGraphicFramePr/>
          <p:nvPr>
            <p:extLst>
              <p:ext uri="{D42A27DB-BD31-4B8C-83A1-F6EECF244321}">
                <p14:modId xmlns:p14="http://schemas.microsoft.com/office/powerpoint/2010/main" val="2884583491"/>
              </p:ext>
            </p:extLst>
          </p:nvPr>
        </p:nvGraphicFramePr>
        <p:xfrm>
          <a:off x="213142" y="3589080"/>
          <a:ext cx="8520600" cy="12801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t>Run Program</a:t>
                      </a:r>
                      <a:endParaRPr sz="1800" dirty="0"/>
                    </a:p>
                  </a:txBody>
                  <a:tcPr marL="91425" marR="91425" marT="91425" marB="91425"/>
                </a:tc>
                <a:tc>
                  <a:txBody>
                    <a:bodyPr/>
                    <a:lstStyle/>
                    <a:p>
                      <a:pPr rtl="0" fontAlgn="base"/>
                      <a:r>
                        <a:rPr lang="en-NZ" sz="1400" b="0" i="0" u="none" strike="noStrike" cap="none" dirty="0">
                          <a:solidFill>
                            <a:srgbClr val="000000"/>
                          </a:solidFill>
                          <a:effectLst/>
                          <a:latin typeface="Arial"/>
                          <a:ea typeface="Arial"/>
                          <a:cs typeface="Arial"/>
                          <a:sym typeface="Arial"/>
                        </a:rPr>
                        <a:t>Enter c program prints pickup </a:t>
                      </a:r>
                      <a:r>
                        <a:rPr lang="en-US" sz="1400" b="0" i="0" u="none" strike="noStrike" cap="none" dirty="0">
                          <a:solidFill>
                            <a:srgbClr val="000000"/>
                          </a:solidFill>
                          <a:effectLst/>
                          <a:latin typeface="Arial"/>
                          <a:ea typeface="Arial"/>
                          <a:cs typeface="Arial"/>
                          <a:sym typeface="Arial"/>
                        </a:rPr>
                        <a:t>​</a:t>
                      </a:r>
                    </a:p>
                    <a:p>
                      <a:pPr rtl="0" fontAlgn="base"/>
                      <a:r>
                        <a:rPr lang="en-NZ" sz="1400" b="0" i="0" u="none" strike="noStrike" cap="none" dirty="0">
                          <a:solidFill>
                            <a:srgbClr val="000000"/>
                          </a:solidFill>
                          <a:effectLst/>
                          <a:latin typeface="Arial"/>
                          <a:ea typeface="Arial"/>
                          <a:cs typeface="Arial"/>
                          <a:sym typeface="Arial"/>
                        </a:rPr>
                        <a:t>Enter d program prints delivery</a:t>
                      </a:r>
                      <a:r>
                        <a:rPr lang="en-US" sz="1400" b="0" i="0" u="none" strike="noStrike" cap="none" dirty="0">
                          <a:solidFill>
                            <a:srgbClr val="000000"/>
                          </a:solidFill>
                          <a:effectLst/>
                          <a:latin typeface="Arial"/>
                          <a:ea typeface="Arial"/>
                          <a:cs typeface="Arial"/>
                          <a:sym typeface="Arial"/>
                        </a:rPr>
                        <a:t>​</a:t>
                      </a:r>
                    </a:p>
                    <a:p>
                      <a:pPr rtl="0" fontAlgn="base"/>
                      <a:r>
                        <a:rPr lang="en-NZ" sz="1400" b="0" i="0" u="none" strike="noStrike" cap="none" dirty="0">
                          <a:solidFill>
                            <a:srgbClr val="000000"/>
                          </a:solidFill>
                          <a:effectLst/>
                          <a:latin typeface="Arial"/>
                          <a:ea typeface="Arial"/>
                          <a:cs typeface="Arial"/>
                          <a:sym typeface="Arial"/>
                        </a:rPr>
                        <a:t>Enter invalid program stops</a:t>
                      </a:r>
                      <a:endParaRPr lang="en-US" sz="1400" b="0" i="0" u="none" strike="noStrike" cap="none" dirty="0">
                        <a:solidFill>
                          <a:srgbClr val="000000"/>
                        </a:solidFill>
                        <a:effectLst/>
                        <a:latin typeface="Arial"/>
                        <a:ea typeface="Arial"/>
                        <a:cs typeface="Arial"/>
                        <a:sym typeface="Arial"/>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A7198EF8-2B81-E035-3B18-820FB2C7A90F}"/>
              </a:ext>
            </a:extLst>
          </p:cNvPr>
          <p:cNvPicPr>
            <a:picLocks noChangeAspect="1"/>
          </p:cNvPicPr>
          <p:nvPr/>
        </p:nvPicPr>
        <p:blipFill>
          <a:blip r:embed="rId3"/>
          <a:stretch>
            <a:fillRect/>
          </a:stretch>
        </p:blipFill>
        <p:spPr>
          <a:xfrm>
            <a:off x="4571999" y="1504495"/>
            <a:ext cx="4416213" cy="1629511"/>
          </a:xfrm>
          <a:prstGeom prst="rect">
            <a:avLst/>
          </a:prstGeom>
        </p:spPr>
      </p:pic>
      <p:pic>
        <p:nvPicPr>
          <p:cNvPr id="5" name="Picture 4">
            <a:extLst>
              <a:ext uri="{FF2B5EF4-FFF2-40B4-BE49-F238E27FC236}">
                <a16:creationId xmlns:a16="http://schemas.microsoft.com/office/drawing/2014/main" id="{CFC09E8D-F2B6-7EF7-49EE-46E6FC408015}"/>
              </a:ext>
            </a:extLst>
          </p:cNvPr>
          <p:cNvPicPr>
            <a:picLocks noChangeAspect="1"/>
          </p:cNvPicPr>
          <p:nvPr/>
        </p:nvPicPr>
        <p:blipFill>
          <a:blip r:embed="rId4"/>
          <a:stretch>
            <a:fillRect/>
          </a:stretch>
        </p:blipFill>
        <p:spPr>
          <a:xfrm>
            <a:off x="213141" y="1298341"/>
            <a:ext cx="4182751" cy="2145822"/>
          </a:xfrm>
          <a:prstGeom prst="rect">
            <a:avLst/>
          </a:prstGeom>
        </p:spPr>
      </p:pic>
    </p:spTree>
    <p:extLst>
      <p:ext uri="{BB962C8B-B14F-4D97-AF65-F5344CB8AC3E}">
        <p14:creationId xmlns:p14="http://schemas.microsoft.com/office/powerpoint/2010/main" val="2116980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 Test Plan v2(?and screenshot)</a:t>
            </a:r>
            <a:endParaRPr dirty="0"/>
          </a:p>
        </p:txBody>
      </p:sp>
      <p:graphicFrame>
        <p:nvGraphicFramePr>
          <p:cNvPr id="79" name="Google Shape;79;p17"/>
          <p:cNvGraphicFramePr/>
          <p:nvPr/>
        </p:nvGraphicFramePr>
        <p:xfrm>
          <a:off x="213142" y="3589080"/>
          <a:ext cx="8520600" cy="12801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t>Run Program</a:t>
                      </a:r>
                      <a:endParaRPr sz="1800" dirty="0"/>
                    </a:p>
                  </a:txBody>
                  <a:tcPr marL="91425" marR="91425" marT="91425" marB="91425"/>
                </a:tc>
                <a:tc>
                  <a:txBody>
                    <a:bodyPr/>
                    <a:lstStyle/>
                    <a:p>
                      <a:pPr rtl="0" fontAlgn="base"/>
                      <a:r>
                        <a:rPr lang="en-NZ" sz="1400" b="0" i="0" u="none" strike="noStrike" cap="none" dirty="0">
                          <a:solidFill>
                            <a:srgbClr val="000000"/>
                          </a:solidFill>
                          <a:effectLst/>
                          <a:latin typeface="Arial"/>
                          <a:ea typeface="Arial"/>
                          <a:cs typeface="Arial"/>
                          <a:sym typeface="Arial"/>
                        </a:rPr>
                        <a:t>Enter c program prints pickup </a:t>
                      </a:r>
                      <a:r>
                        <a:rPr lang="en-US" sz="1400" b="0" i="0" u="none" strike="noStrike" cap="none" dirty="0">
                          <a:solidFill>
                            <a:srgbClr val="000000"/>
                          </a:solidFill>
                          <a:effectLst/>
                          <a:latin typeface="Arial"/>
                          <a:ea typeface="Arial"/>
                          <a:cs typeface="Arial"/>
                          <a:sym typeface="Arial"/>
                        </a:rPr>
                        <a:t>​</a:t>
                      </a:r>
                    </a:p>
                    <a:p>
                      <a:pPr rtl="0" fontAlgn="base"/>
                      <a:r>
                        <a:rPr lang="en-NZ" sz="1400" b="0" i="0" u="none" strike="noStrike" cap="none" dirty="0">
                          <a:solidFill>
                            <a:srgbClr val="000000"/>
                          </a:solidFill>
                          <a:effectLst/>
                          <a:latin typeface="Arial"/>
                          <a:ea typeface="Arial"/>
                          <a:cs typeface="Arial"/>
                          <a:sym typeface="Arial"/>
                        </a:rPr>
                        <a:t>Enter d program prints delivery</a:t>
                      </a:r>
                      <a:r>
                        <a:rPr lang="en-US" sz="1400" b="0" i="0" u="none" strike="noStrike" cap="none" dirty="0">
                          <a:solidFill>
                            <a:srgbClr val="000000"/>
                          </a:solidFill>
                          <a:effectLst/>
                          <a:latin typeface="Arial"/>
                          <a:ea typeface="Arial"/>
                          <a:cs typeface="Arial"/>
                          <a:sym typeface="Arial"/>
                        </a:rPr>
                        <a:t>​</a:t>
                      </a:r>
                    </a:p>
                    <a:p>
                      <a:pPr rtl="0" fontAlgn="base"/>
                      <a:r>
                        <a:rPr lang="en-NZ" sz="1400" b="0" i="0" u="none" strike="noStrike" cap="none" dirty="0">
                          <a:solidFill>
                            <a:srgbClr val="000000"/>
                          </a:solidFill>
                          <a:effectLst/>
                          <a:latin typeface="Arial"/>
                          <a:ea typeface="Arial"/>
                          <a:cs typeface="Arial"/>
                          <a:sym typeface="Arial"/>
                        </a:rPr>
                        <a:t>Enter invalid program stops</a:t>
                      </a:r>
                      <a:endParaRPr lang="en-US" sz="1400" b="0" i="0" u="none" strike="noStrike" cap="none" dirty="0">
                        <a:solidFill>
                          <a:srgbClr val="000000"/>
                        </a:solidFill>
                        <a:effectLst/>
                        <a:latin typeface="Arial"/>
                        <a:ea typeface="Arial"/>
                        <a:cs typeface="Arial"/>
                        <a:sym typeface="Arial"/>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68505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3 (Trello screenshot)</a:t>
            </a:r>
            <a:endParaRPr dirty="0"/>
          </a:p>
        </p:txBody>
      </p:sp>
    </p:spTree>
    <p:extLst>
      <p:ext uri="{BB962C8B-B14F-4D97-AF65-F5344CB8AC3E}">
        <p14:creationId xmlns:p14="http://schemas.microsoft.com/office/powerpoint/2010/main" val="3443263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3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97752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4 (Trello screenshot)</a:t>
            </a:r>
            <a:endParaRPr dirty="0"/>
          </a:p>
        </p:txBody>
      </p:sp>
    </p:spTree>
    <p:extLst>
      <p:ext uri="{BB962C8B-B14F-4D97-AF65-F5344CB8AC3E}">
        <p14:creationId xmlns:p14="http://schemas.microsoft.com/office/powerpoint/2010/main" val="3721456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4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04000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(Trello screenshot)</a:t>
            </a:r>
            <a:endParaRPr dirty="0"/>
          </a:p>
        </p:txBody>
      </p:sp>
    </p:spTree>
    <p:extLst>
      <p:ext uri="{BB962C8B-B14F-4D97-AF65-F5344CB8AC3E}">
        <p14:creationId xmlns:p14="http://schemas.microsoft.com/office/powerpoint/2010/main" val="1844760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24268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CFC6D-1627-A6D4-6B9E-2DE3E54A2279}"/>
              </a:ext>
            </a:extLst>
          </p:cNvPr>
          <p:cNvSpPr>
            <a:spLocks noGrp="1"/>
          </p:cNvSpPr>
          <p:nvPr>
            <p:ph type="title"/>
          </p:nvPr>
        </p:nvSpPr>
        <p:spPr>
          <a:xfrm>
            <a:off x="311700" y="283660"/>
            <a:ext cx="8520600" cy="572700"/>
          </a:xfrm>
        </p:spPr>
        <p:txBody>
          <a:bodyPr/>
          <a:lstStyle/>
          <a:p>
            <a:r>
              <a:rPr lang="en-US" dirty="0"/>
              <a:t> Decomposition 2 (Trello Screen Shot)</a:t>
            </a:r>
          </a:p>
        </p:txBody>
      </p:sp>
      <p:pic>
        <p:nvPicPr>
          <p:cNvPr id="3" name="Picture 4" descr="Graphical user interface, application, Word&#10;&#10;Description automatically generated">
            <a:extLst>
              <a:ext uri="{FF2B5EF4-FFF2-40B4-BE49-F238E27FC236}">
                <a16:creationId xmlns:a16="http://schemas.microsoft.com/office/drawing/2014/main" id="{CCB131B0-C6DC-952F-9E30-B355C0F888BB}"/>
              </a:ext>
            </a:extLst>
          </p:cNvPr>
          <p:cNvPicPr>
            <a:picLocks noChangeAspect="1"/>
          </p:cNvPicPr>
          <p:nvPr/>
        </p:nvPicPr>
        <p:blipFill>
          <a:blip r:embed="rId2"/>
          <a:stretch>
            <a:fillRect/>
          </a:stretch>
        </p:blipFill>
        <p:spPr>
          <a:xfrm>
            <a:off x="1566583" y="855920"/>
            <a:ext cx="6084793" cy="4137631"/>
          </a:xfrm>
          <a:prstGeom prst="rect">
            <a:avLst/>
          </a:prstGeom>
        </p:spPr>
      </p:pic>
    </p:spTree>
    <p:extLst>
      <p:ext uri="{BB962C8B-B14F-4D97-AF65-F5344CB8AC3E}">
        <p14:creationId xmlns:p14="http://schemas.microsoft.com/office/powerpoint/2010/main" val="3571800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(Trello screenshot)</a:t>
            </a:r>
            <a:endParaRPr dirty="0"/>
          </a:p>
        </p:txBody>
      </p:sp>
    </p:spTree>
    <p:extLst>
      <p:ext uri="{BB962C8B-B14F-4D97-AF65-F5344CB8AC3E}">
        <p14:creationId xmlns:p14="http://schemas.microsoft.com/office/powerpoint/2010/main" val="3240135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2040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Relevant Implications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You must have at least 3. You can have more if you feel you need to consider more.</a:t>
            </a:r>
            <a:endParaRPr lang="en-NZ" dirty="0"/>
          </a:p>
        </p:txBody>
      </p:sp>
    </p:spTree>
    <p:extLst>
      <p:ext uri="{BB962C8B-B14F-4D97-AF65-F5344CB8AC3E}">
        <p14:creationId xmlns:p14="http://schemas.microsoft.com/office/powerpoint/2010/main" val="1678974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1</a:t>
            </a:r>
          </a:p>
          <a:p>
            <a:pPr marL="114300" indent="0">
              <a:buNone/>
            </a:pPr>
            <a:r>
              <a:rPr lang="en-US" dirty="0"/>
              <a:t>Describe the implication</a:t>
            </a:r>
          </a:p>
          <a:p>
            <a:pPr marL="114300" indent="0">
              <a:lnSpc>
                <a:spcPct val="114999"/>
              </a:lnSpc>
              <a:buNone/>
            </a:pPr>
            <a:r>
              <a:rPr lang="en-US" dirty="0"/>
              <a:t>Error recovery when the user has imputed something, and the program sends messages to send any solutions for the problem. So, the BOT must be able to find the problem and find a solution to it too.</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320346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1</a:t>
            </a:r>
          </a:p>
          <a:p>
            <a:pPr marL="114300" indent="0">
              <a:buNone/>
            </a:pPr>
            <a:r>
              <a:rPr lang="en-US" dirty="0"/>
              <a:t>Explain why it needs to be considered</a:t>
            </a:r>
          </a:p>
          <a:p>
            <a:pPr marL="114300" indent="0">
              <a:lnSpc>
                <a:spcPct val="114999"/>
              </a:lnSpc>
              <a:buNone/>
            </a:pPr>
            <a:r>
              <a:rPr lang="en-US" dirty="0"/>
              <a:t>Error recovery is important as the program needs to identify the issue and be able to help the user rather than the user searching through all the information and frustrating them. It is also import because if the program does not use error recovery the user might have to re-do the program and re-enter all the information</a:t>
            </a:r>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2682424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1</a:t>
            </a:r>
          </a:p>
          <a:p>
            <a:pPr marL="114300" indent="0">
              <a:buNone/>
            </a:pPr>
            <a:r>
              <a:rPr lang="en-US" dirty="0"/>
              <a:t>Explain how you plan to address the implication</a:t>
            </a:r>
          </a:p>
          <a:p>
            <a:pPr marL="114300" indent="0">
              <a:lnSpc>
                <a:spcPct val="114999"/>
              </a:lnSpc>
              <a:buNone/>
            </a:pPr>
            <a:r>
              <a:rPr lang="en-US" dirty="0"/>
              <a:t>To ensure the user can recover from errors I will be using value error code and the validation code to inform the user as soon as an incorrect or in-valid code has been entered</a:t>
            </a:r>
          </a:p>
          <a:p>
            <a:pPr marL="114300" indent="0">
              <a:buNone/>
            </a:pPr>
            <a:endParaRPr lang="en-NZ" dirty="0"/>
          </a:p>
        </p:txBody>
      </p:sp>
    </p:spTree>
    <p:extLst>
      <p:ext uri="{BB962C8B-B14F-4D97-AF65-F5344CB8AC3E}">
        <p14:creationId xmlns:p14="http://schemas.microsoft.com/office/powerpoint/2010/main" val="1674096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2</a:t>
            </a:r>
          </a:p>
          <a:p>
            <a:pPr marL="114300" indent="0">
              <a:buNone/>
            </a:pPr>
            <a:r>
              <a:rPr lang="en-US" dirty="0"/>
              <a:t>Describe the implication</a:t>
            </a:r>
          </a:p>
          <a:p>
            <a:pPr marL="114300" indent="0">
              <a:lnSpc>
                <a:spcPct val="114999"/>
              </a:lnSpc>
              <a:buNone/>
            </a:pPr>
            <a:r>
              <a:rPr lang="en-US" dirty="0"/>
              <a:t>The second implication is privacy. This implication addresses where </a:t>
            </a:r>
            <a:r>
              <a:rPr lang="en-US" dirty="0" err="1"/>
              <a:t>someonw</a:t>
            </a:r>
            <a:r>
              <a:rPr lang="en-US" dirty="0"/>
              <a:t> can leak </a:t>
            </a:r>
            <a:r>
              <a:rPr lang="en-US" dirty="0" err="1"/>
              <a:t>ou</a:t>
            </a:r>
            <a:r>
              <a:rPr lang="en-US" dirty="0"/>
              <a:t> information</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2</a:t>
            </a:r>
          </a:p>
          <a:p>
            <a:pPr marL="114300" indent="0">
              <a:buNone/>
            </a:pPr>
            <a:r>
              <a:rPr lang="en-US" dirty="0"/>
              <a:t>Explain why it needs to be considered</a:t>
            </a:r>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310243858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927</Words>
  <Application>Microsoft Office PowerPoint</Application>
  <PresentationFormat>On-screen Show (16:9)</PresentationFormat>
  <Paragraphs>119</Paragraphs>
  <Slides>37</Slides>
  <Notes>22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37</vt:i4>
      </vt:variant>
    </vt:vector>
  </HeadingPairs>
  <TitlesOfParts>
    <vt:vector size="39" baseType="lpstr">
      <vt:lpstr>Arial</vt:lpstr>
      <vt:lpstr>Simple Light</vt:lpstr>
      <vt:lpstr>Program Name goes here</vt:lpstr>
      <vt:lpstr> Decomposition 1 (Trello Screen Shot)</vt:lpstr>
      <vt:lpstr> Decomposition 2 (Trello Screen Shot)</vt:lpstr>
      <vt:lpstr>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Decomposition</vt:lpstr>
      <vt:lpstr>Component Section</vt:lpstr>
      <vt:lpstr>Component 1 (Trello screenshot)</vt:lpstr>
      <vt:lpstr>Component 1 – Welcome v1Test Plan (and screenshot)</vt:lpstr>
      <vt:lpstr>Component 1 v2 (Trello screenshot)</vt:lpstr>
      <vt:lpstr>Component 1 – Welcome v2 Test Plan (and screenshot)</vt:lpstr>
      <vt:lpstr>Component 2 Delivery/ click and collect Menu (Trello screenshot)</vt:lpstr>
      <vt:lpstr>Component 2 Delivery/ click and collect Menu v2</vt:lpstr>
      <vt:lpstr>Component 2 - Test Plan v1(?and screenshot)</vt:lpstr>
      <vt:lpstr>Component 2 - Test Plan v2(?and screenshot)</vt:lpstr>
      <vt:lpstr>Component 3 (Trello screenshot)</vt:lpstr>
      <vt:lpstr>Component 3  - Test Plan (?and screenshot)</vt:lpstr>
      <vt:lpstr>Component 4 (Trello screenshot)</vt:lpstr>
      <vt:lpstr>Component 4  - Test Plan (?and screenshot)</vt:lpstr>
      <vt:lpstr>Component 5 (Trello screenshot)</vt:lpstr>
      <vt:lpstr>Component 5  - Test Plan (?and screenshot)</vt:lpstr>
      <vt:lpstr>Component 6 (Trello screenshot)</vt:lpstr>
      <vt:lpstr>Component 5  - Test Plan (?and screenshot)</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cp:lastModifiedBy>Dannel Rajesh</cp:lastModifiedBy>
  <cp:revision>147</cp:revision>
  <dcterms:modified xsi:type="dcterms:W3CDTF">2023-06-22T02:38:32Z</dcterms:modified>
</cp:coreProperties>
</file>