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3" r:id="rId26"/>
    <p:sldId id="281" r:id="rId27"/>
    <p:sldId id="284" r:id="rId2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2D8"/>
    <a:srgbClr val="E7EAED"/>
    <a:srgbClr val="156082"/>
    <a:srgbClr val="B50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16" autoAdjust="0"/>
  </p:normalViewPr>
  <p:slideViewPr>
    <p:cSldViewPr snapToGrid="0">
      <p:cViewPr varScale="1">
        <p:scale>
          <a:sx n="111" d="100"/>
          <a:sy n="111" d="100"/>
        </p:scale>
        <p:origin x="600"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B6B0F-03F9-E18B-C89F-286A47041A21}"/>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PE"/>
          </a:p>
        </p:txBody>
      </p:sp>
      <p:sp>
        <p:nvSpPr>
          <p:cNvPr id="3" name="Subtítulo 2">
            <a:extLst>
              <a:ext uri="{FF2B5EF4-FFF2-40B4-BE49-F238E27FC236}">
                <a16:creationId xmlns:a16="http://schemas.microsoft.com/office/drawing/2014/main" id="{D3BC2593-A39B-8A1E-B37B-A764C1DB3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PE"/>
          </a:p>
        </p:txBody>
      </p:sp>
      <p:sp>
        <p:nvSpPr>
          <p:cNvPr id="4" name="Marcador de fecha 3">
            <a:extLst>
              <a:ext uri="{FF2B5EF4-FFF2-40B4-BE49-F238E27FC236}">
                <a16:creationId xmlns:a16="http://schemas.microsoft.com/office/drawing/2014/main" id="{F5C13407-7403-FEEA-2F30-17BE74B5CBC9}"/>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5" name="Marcador de pie de página 4">
            <a:extLst>
              <a:ext uri="{FF2B5EF4-FFF2-40B4-BE49-F238E27FC236}">
                <a16:creationId xmlns:a16="http://schemas.microsoft.com/office/drawing/2014/main" id="{A6A29876-3A09-915B-C117-386C296130B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C5A84FE-60C0-3111-6911-5346B253BF08}"/>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61684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C9207-D3E1-6A3D-4B43-AB62483379BB}"/>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6467F830-C717-8862-5B35-893DBFC802D0}"/>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DD1DBE79-EBBA-4DCB-F59C-6C352AD6668F}"/>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5" name="Marcador de pie de página 4">
            <a:extLst>
              <a:ext uri="{FF2B5EF4-FFF2-40B4-BE49-F238E27FC236}">
                <a16:creationId xmlns:a16="http://schemas.microsoft.com/office/drawing/2014/main" id="{878101F9-A951-178D-AF69-A92CD424C51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31FD5D2-F584-A87C-4B31-3D6EA29857B7}"/>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153247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3182B9F-18EF-9039-8F90-C0523CCC78D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2FFEC953-C3DE-D497-A36A-B8B80A7B9837}"/>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DD2C8A4E-92C7-1DA7-E3C5-027412846C08}"/>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5" name="Marcador de pie de página 4">
            <a:extLst>
              <a:ext uri="{FF2B5EF4-FFF2-40B4-BE49-F238E27FC236}">
                <a16:creationId xmlns:a16="http://schemas.microsoft.com/office/drawing/2014/main" id="{852D70C5-11D6-CCB3-111F-326A7879607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7D672F1-BEAE-D533-557D-3ECDE80E8C5C}"/>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186643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0C4F3-64EA-F00F-1168-ACE497DB9900}"/>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05ABA904-D2EE-DADE-D0C3-AF834D42F407}"/>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D1CEBE4C-3C02-7CCF-7836-98D22C5952B8}"/>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5" name="Marcador de pie de página 4">
            <a:extLst>
              <a:ext uri="{FF2B5EF4-FFF2-40B4-BE49-F238E27FC236}">
                <a16:creationId xmlns:a16="http://schemas.microsoft.com/office/drawing/2014/main" id="{8757D6FE-3750-C010-B4DF-AA265288748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59C9697-1933-F8F9-BE13-6570F7A9FB17}"/>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258298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56AC1-861F-1F5A-5615-80493AD0CC2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12D507D3-9D8B-FD30-899E-53C8BFD0EC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686B405-DEAD-F911-0D2F-83E8BEF3B919}"/>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5" name="Marcador de pie de página 4">
            <a:extLst>
              <a:ext uri="{FF2B5EF4-FFF2-40B4-BE49-F238E27FC236}">
                <a16:creationId xmlns:a16="http://schemas.microsoft.com/office/drawing/2014/main" id="{928027F6-81A0-6B04-5264-8810785C8DD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00CBCFF-5404-1456-3FEC-4D973F79AF16}"/>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175958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F81AB6-7D05-33FC-21C9-8C4C4C20B7D8}"/>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605A67F9-84A4-BA97-55E4-EC136F849948}"/>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contenido 3">
            <a:extLst>
              <a:ext uri="{FF2B5EF4-FFF2-40B4-BE49-F238E27FC236}">
                <a16:creationId xmlns:a16="http://schemas.microsoft.com/office/drawing/2014/main" id="{B2AC5AC2-62FB-D060-6E86-2F0466C2B167}"/>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fecha 4">
            <a:extLst>
              <a:ext uri="{FF2B5EF4-FFF2-40B4-BE49-F238E27FC236}">
                <a16:creationId xmlns:a16="http://schemas.microsoft.com/office/drawing/2014/main" id="{B88C2751-83D6-2A25-CB58-D1FD960D95B3}"/>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6" name="Marcador de pie de página 5">
            <a:extLst>
              <a:ext uri="{FF2B5EF4-FFF2-40B4-BE49-F238E27FC236}">
                <a16:creationId xmlns:a16="http://schemas.microsoft.com/office/drawing/2014/main" id="{4FA08DB4-08B2-1F61-51B6-585E6AF2FD0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35C9890-6441-EC83-09FC-EC6E32B748F9}"/>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220010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9540FE-6FB8-150D-4296-ACBF1689D5AD}"/>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229E0E9A-E7FF-41D7-7521-087285B40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9C867E90-539F-14E4-E07F-A0D4DD20AD70}"/>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texto 4">
            <a:extLst>
              <a:ext uri="{FF2B5EF4-FFF2-40B4-BE49-F238E27FC236}">
                <a16:creationId xmlns:a16="http://schemas.microsoft.com/office/drawing/2014/main" id="{ED8B5C9A-8AD2-8057-CF38-B098BE90F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5FC61785-978C-CE03-B2BA-D24EABAC09F6}"/>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7" name="Marcador de fecha 6">
            <a:extLst>
              <a:ext uri="{FF2B5EF4-FFF2-40B4-BE49-F238E27FC236}">
                <a16:creationId xmlns:a16="http://schemas.microsoft.com/office/drawing/2014/main" id="{89B60762-7312-B35E-1945-8BC38508B155}"/>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8" name="Marcador de pie de página 7">
            <a:extLst>
              <a:ext uri="{FF2B5EF4-FFF2-40B4-BE49-F238E27FC236}">
                <a16:creationId xmlns:a16="http://schemas.microsoft.com/office/drawing/2014/main" id="{37770F17-9950-2AE1-0B96-CE245549C17A}"/>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30A36CC4-C1D6-36FD-CAA0-7186EC4D32C9}"/>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336873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085EA-EFCB-D231-8A82-5DE4E16A0C3E}"/>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D92D52DD-B210-1301-20B5-5268736F60EF}"/>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4" name="Marcador de pie de página 3">
            <a:extLst>
              <a:ext uri="{FF2B5EF4-FFF2-40B4-BE49-F238E27FC236}">
                <a16:creationId xmlns:a16="http://schemas.microsoft.com/office/drawing/2014/main" id="{DB8A0C2C-77B5-48CB-D8C5-BE316ED8E13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93F50E4-3B41-9EEF-AEE0-75BB13B97788}"/>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333563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56D74B6-78C5-A77C-A242-7BABD9811042}"/>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3" name="Marcador de pie de página 2">
            <a:extLst>
              <a:ext uri="{FF2B5EF4-FFF2-40B4-BE49-F238E27FC236}">
                <a16:creationId xmlns:a16="http://schemas.microsoft.com/office/drawing/2014/main" id="{2A99BD78-52E3-43E8-8922-78E752FB8AF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BD02A9D6-641A-0E1A-8FA0-4460830EB226}"/>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22085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01633-8BBC-CDB2-921C-440CFFDB13F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F3F934C7-9902-6D35-D021-0D9A74123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texto 3">
            <a:extLst>
              <a:ext uri="{FF2B5EF4-FFF2-40B4-BE49-F238E27FC236}">
                <a16:creationId xmlns:a16="http://schemas.microsoft.com/office/drawing/2014/main" id="{F6D58875-A3D9-6A96-7679-4B42E2023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472277D-29CE-882B-E171-05E75C39F9B1}"/>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6" name="Marcador de pie de página 5">
            <a:extLst>
              <a:ext uri="{FF2B5EF4-FFF2-40B4-BE49-F238E27FC236}">
                <a16:creationId xmlns:a16="http://schemas.microsoft.com/office/drawing/2014/main" id="{B204AC41-9C22-3FEA-701B-E5C176846F8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A4FD591-83B6-1C6C-002A-FD3A5F625744}"/>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242301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22FE34-DD08-84B0-3E3F-2631BD8F18B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posición de imagen 2">
            <a:extLst>
              <a:ext uri="{FF2B5EF4-FFF2-40B4-BE49-F238E27FC236}">
                <a16:creationId xmlns:a16="http://schemas.microsoft.com/office/drawing/2014/main" id="{5D16F59D-D37B-B7EF-BD03-FFC3ADCC1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7B042D98-CF64-3202-D49F-2B66FFFAD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AA3D5D3-E340-CEB3-DA73-552AD1387B8A}"/>
              </a:ext>
            </a:extLst>
          </p:cNvPr>
          <p:cNvSpPr>
            <a:spLocks noGrp="1"/>
          </p:cNvSpPr>
          <p:nvPr>
            <p:ph type="dt" sz="half" idx="10"/>
          </p:nvPr>
        </p:nvSpPr>
        <p:spPr/>
        <p:txBody>
          <a:bodyPr/>
          <a:lstStyle/>
          <a:p>
            <a:fld id="{06DBA77E-B9DD-4743-90B2-6C610F2B15E7}" type="datetimeFigureOut">
              <a:rPr lang="es-PE" smtClean="0"/>
              <a:t>25/04/2024</a:t>
            </a:fld>
            <a:endParaRPr lang="es-PE"/>
          </a:p>
        </p:txBody>
      </p:sp>
      <p:sp>
        <p:nvSpPr>
          <p:cNvPr id="6" name="Marcador de pie de página 5">
            <a:extLst>
              <a:ext uri="{FF2B5EF4-FFF2-40B4-BE49-F238E27FC236}">
                <a16:creationId xmlns:a16="http://schemas.microsoft.com/office/drawing/2014/main" id="{28C4B5FF-8C70-EE8E-4E5D-1778CFFCAC4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50D1E35-A598-F1B6-D525-39F78B29AF99}"/>
              </a:ext>
            </a:extLst>
          </p:cNvPr>
          <p:cNvSpPr>
            <a:spLocks noGrp="1"/>
          </p:cNvSpPr>
          <p:nvPr>
            <p:ph type="sldNum" sz="quarter" idx="12"/>
          </p:nvPr>
        </p:nvSpPr>
        <p:spPr/>
        <p:txBody>
          <a:bodyPr/>
          <a:lstStyle/>
          <a:p>
            <a:fld id="{BD850958-8816-4C23-B3F3-F18B7DD1C56C}" type="slidenum">
              <a:rPr lang="es-PE" smtClean="0"/>
              <a:t>‹Nº›</a:t>
            </a:fld>
            <a:endParaRPr lang="es-PE"/>
          </a:p>
        </p:txBody>
      </p:sp>
    </p:spTree>
    <p:extLst>
      <p:ext uri="{BB962C8B-B14F-4D97-AF65-F5344CB8AC3E}">
        <p14:creationId xmlns:p14="http://schemas.microsoft.com/office/powerpoint/2010/main" val="344352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2F71EF-603B-F7C0-CECB-CB5562B0B6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48FB7F34-4BE2-57E4-2625-21E40C6E71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75076D80-C1D8-1954-F99A-D9ADBD25C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BA77E-B9DD-4743-90B2-6C610F2B15E7}" type="datetimeFigureOut">
              <a:rPr lang="es-PE" smtClean="0"/>
              <a:t>25/04/2024</a:t>
            </a:fld>
            <a:endParaRPr lang="es-PE"/>
          </a:p>
        </p:txBody>
      </p:sp>
      <p:sp>
        <p:nvSpPr>
          <p:cNvPr id="5" name="Marcador de pie de página 4">
            <a:extLst>
              <a:ext uri="{FF2B5EF4-FFF2-40B4-BE49-F238E27FC236}">
                <a16:creationId xmlns:a16="http://schemas.microsoft.com/office/drawing/2014/main" id="{2A90C0DE-9CEA-2470-5510-EA3C34F83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985568A5-A3E3-05F3-C7C1-91C4D42D6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850958-8816-4C23-B3F3-F18B7DD1C56C}" type="slidenum">
              <a:rPr lang="es-PE" smtClean="0"/>
              <a:t>‹Nº›</a:t>
            </a:fld>
            <a:endParaRPr lang="es-PE"/>
          </a:p>
        </p:txBody>
      </p:sp>
    </p:spTree>
    <p:extLst>
      <p:ext uri="{BB962C8B-B14F-4D97-AF65-F5344CB8AC3E}">
        <p14:creationId xmlns:p14="http://schemas.microsoft.com/office/powerpoint/2010/main" val="1892626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DDF2591-CB28-6A9E-65A4-5331192D3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774" y="177609"/>
            <a:ext cx="5566910" cy="169399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1F639FD-E01D-7748-D210-6E5A6D3FACF5}"/>
              </a:ext>
            </a:extLst>
          </p:cNvPr>
          <p:cNvSpPr txBox="1"/>
          <p:nvPr/>
        </p:nvSpPr>
        <p:spPr>
          <a:xfrm>
            <a:off x="2766658" y="2107838"/>
            <a:ext cx="6902852" cy="461665"/>
          </a:xfrm>
          <a:prstGeom prst="rect">
            <a:avLst/>
          </a:prstGeom>
          <a:noFill/>
        </p:spPr>
        <p:txBody>
          <a:bodyPr wrap="none" rtlCol="0">
            <a:spAutoFit/>
          </a:bodyPr>
          <a:lstStyle/>
          <a:p>
            <a:r>
              <a:rPr lang="es-MX" sz="2400" b="1" u="sng"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An</a:t>
            </a:r>
            <a:r>
              <a:rPr lang="es-419"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álisis y Diseño de Sistemas de información</a:t>
            </a:r>
            <a:endParaRPr lang="es-PE"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5B94834-E04E-CDE9-6F67-CDC2A0EB7A50}"/>
              </a:ext>
            </a:extLst>
          </p:cNvPr>
          <p:cNvSpPr txBox="1"/>
          <p:nvPr/>
        </p:nvSpPr>
        <p:spPr>
          <a:xfrm>
            <a:off x="3593936" y="2818452"/>
            <a:ext cx="5004127" cy="461665"/>
          </a:xfrm>
          <a:prstGeom prst="rect">
            <a:avLst/>
          </a:prstGeom>
          <a:noFill/>
        </p:spPr>
        <p:txBody>
          <a:bodyPr wrap="none" rtlCol="0">
            <a:spAutoFit/>
          </a:bodyPr>
          <a:lstStyle/>
          <a:p>
            <a:pPr algn="l"/>
            <a:r>
              <a:rPr lang="es-MX" sz="2400" i="0" dirty="0">
                <a:effectLst/>
                <a:highlight>
                  <a:srgbClr val="FFFFFF"/>
                </a:highlight>
                <a:latin typeface="Arial" panose="020B0604020202020204" pitchFamily="34" charset="0"/>
                <a:cs typeface="Arial" panose="020B0604020202020204" pitchFamily="34" charset="0"/>
              </a:rPr>
              <a:t>Avance de Proyecto Final 1 (APF1)</a:t>
            </a:r>
          </a:p>
        </p:txBody>
      </p:sp>
      <p:sp>
        <p:nvSpPr>
          <p:cNvPr id="6" name="CuadroTexto 5">
            <a:extLst>
              <a:ext uri="{FF2B5EF4-FFF2-40B4-BE49-F238E27FC236}">
                <a16:creationId xmlns:a16="http://schemas.microsoft.com/office/drawing/2014/main" id="{E2660C73-D1F5-36BD-3E4C-35BFD7B7DD0E}"/>
              </a:ext>
            </a:extLst>
          </p:cNvPr>
          <p:cNvSpPr txBox="1"/>
          <p:nvPr/>
        </p:nvSpPr>
        <p:spPr>
          <a:xfrm>
            <a:off x="5233424" y="3357873"/>
            <a:ext cx="1725152" cy="461665"/>
          </a:xfrm>
          <a:prstGeom prst="rect">
            <a:avLst/>
          </a:prstGeom>
          <a:noFill/>
        </p:spPr>
        <p:txBody>
          <a:bodyPr wrap="none" rtlCol="0">
            <a:spAutoFit/>
          </a:bodyPr>
          <a:lstStyle/>
          <a:p>
            <a:pPr algn="l"/>
            <a:r>
              <a:rPr lang="es-MX" sz="2400" i="0" dirty="0">
                <a:effectLst/>
                <a:highlight>
                  <a:srgbClr val="FFFFFF"/>
                </a:highlight>
                <a:latin typeface="Arial" panose="020B0604020202020204" pitchFamily="34" charset="0"/>
                <a:cs typeface="Arial" panose="020B0604020202020204" pitchFamily="34" charset="0"/>
              </a:rPr>
              <a:t>Integrantes</a:t>
            </a:r>
          </a:p>
        </p:txBody>
      </p:sp>
      <p:sp>
        <p:nvSpPr>
          <p:cNvPr id="8" name="CuadroTexto 7">
            <a:extLst>
              <a:ext uri="{FF2B5EF4-FFF2-40B4-BE49-F238E27FC236}">
                <a16:creationId xmlns:a16="http://schemas.microsoft.com/office/drawing/2014/main" id="{5505F393-9527-3E58-7558-A1EB882FD878}"/>
              </a:ext>
            </a:extLst>
          </p:cNvPr>
          <p:cNvSpPr txBox="1"/>
          <p:nvPr/>
        </p:nvSpPr>
        <p:spPr>
          <a:xfrm>
            <a:off x="2523803" y="3962569"/>
            <a:ext cx="6902852" cy="2172774"/>
          </a:xfrm>
          <a:prstGeom prst="rect">
            <a:avLst/>
          </a:prstGeom>
          <a:noFill/>
        </p:spPr>
        <p:txBody>
          <a:bodyPr wrap="square">
            <a:spAutoFit/>
          </a:bodyPr>
          <a:lstStyle/>
          <a:p>
            <a:pPr algn="ctr">
              <a:lnSpc>
                <a:spcPct val="107000"/>
              </a:lnSpc>
              <a:spcAft>
                <a:spcPts val="800"/>
              </a:spcAft>
            </a:pPr>
            <a:r>
              <a:rPr lang="es-PE" sz="1600" dirty="0">
                <a:effectLst/>
                <a:latin typeface="Arial" panose="020B0604020202020204" pitchFamily="34" charset="0"/>
                <a:ea typeface="Calibri" panose="020F0502020204030204" pitchFamily="34" charset="0"/>
                <a:cs typeface="Arial" panose="020B0604020202020204" pitchFamily="34" charset="0"/>
              </a:rPr>
              <a:t>ANGELES BRAVO JOSÉ EDUARDO			</a:t>
            </a:r>
            <a:r>
              <a:rPr lang="es-PE" sz="1600" b="1" dirty="0">
                <a:effectLst/>
                <a:latin typeface="Arial" panose="020B0604020202020204" pitchFamily="34" charset="0"/>
                <a:ea typeface="Calibri" panose="020F0502020204030204" pitchFamily="34" charset="0"/>
                <a:cs typeface="Arial" panose="020B0604020202020204" pitchFamily="34" charset="0"/>
              </a:rPr>
              <a:t>U20300932</a:t>
            </a:r>
          </a:p>
          <a:p>
            <a:pPr algn="ctr">
              <a:lnSpc>
                <a:spcPct val="107000"/>
              </a:lnSpc>
              <a:spcAft>
                <a:spcPts val="800"/>
              </a:spcAft>
            </a:pPr>
            <a:r>
              <a:rPr lang="es-ES" sz="1600" dirty="0">
                <a:effectLst/>
                <a:latin typeface="Arial" panose="020B0604020202020204" pitchFamily="34" charset="0"/>
                <a:ea typeface="Calibri" panose="020F0502020204030204" pitchFamily="34" charset="0"/>
                <a:cs typeface="Arial" panose="020B0604020202020204" pitchFamily="34" charset="0"/>
              </a:rPr>
              <a:t>MENDOZA TIQUILLAHUANCA JHON CLEIVER 		</a:t>
            </a:r>
            <a:r>
              <a:rPr lang="es-ES" sz="1600" b="1" dirty="0">
                <a:effectLst/>
                <a:latin typeface="Arial" panose="020B0604020202020204" pitchFamily="34" charset="0"/>
                <a:ea typeface="Calibri" panose="020F0502020204030204" pitchFamily="34" charset="0"/>
                <a:cs typeface="Arial" panose="020B0604020202020204" pitchFamily="34" charset="0"/>
              </a:rPr>
              <a:t>U21313137</a:t>
            </a:r>
          </a:p>
          <a:p>
            <a:pPr algn="ctr">
              <a:lnSpc>
                <a:spcPct val="107000"/>
              </a:lnSpc>
              <a:spcAft>
                <a:spcPts val="800"/>
              </a:spcAft>
            </a:pPr>
            <a:r>
              <a:rPr lang="es-PE" sz="1600" dirty="0">
                <a:effectLst/>
                <a:latin typeface="Arial" panose="020B0604020202020204" pitchFamily="34" charset="0"/>
                <a:ea typeface="Calibri" panose="020F0502020204030204" pitchFamily="34" charset="0"/>
                <a:cs typeface="Arial" panose="020B0604020202020204" pitchFamily="34" charset="0"/>
              </a:rPr>
              <a:t>OCHOA MONSALVE HELDER HANS ANDERSEN </a:t>
            </a:r>
            <a:r>
              <a:rPr lang="es-PE" sz="1600" dirty="0">
                <a:latin typeface="Arial" panose="020B0604020202020204" pitchFamily="34" charset="0"/>
                <a:ea typeface="Calibri" panose="020F0502020204030204" pitchFamily="34" charset="0"/>
                <a:cs typeface="Arial" panose="020B0604020202020204" pitchFamily="34" charset="0"/>
              </a:rPr>
              <a:t> 	</a:t>
            </a:r>
            <a:r>
              <a:rPr lang="es-PE" sz="1600" b="1" dirty="0">
                <a:effectLst/>
                <a:latin typeface="Arial" panose="020B0604020202020204" pitchFamily="34" charset="0"/>
                <a:ea typeface="Calibri" panose="020F0502020204030204" pitchFamily="34" charset="0"/>
                <a:cs typeface="Arial" panose="020B0604020202020204" pitchFamily="34" charset="0"/>
              </a:rPr>
              <a:t>U21313835</a:t>
            </a:r>
            <a:endParaRPr lang="es-PE"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s-ES" sz="1600" dirty="0">
                <a:effectLst/>
                <a:latin typeface="Arial" panose="020B0604020202020204" pitchFamily="34" charset="0"/>
                <a:ea typeface="Calibri" panose="020F0502020204030204" pitchFamily="34" charset="0"/>
                <a:cs typeface="Arial" panose="020B0604020202020204" pitchFamily="34" charset="0"/>
              </a:rPr>
              <a:t>PAICO CARRILLO FABIAN ALEXIS</a:t>
            </a:r>
            <a:r>
              <a:rPr lang="es-ES" sz="1600" b="1" dirty="0">
                <a:effectLst/>
                <a:latin typeface="Arial" panose="020B0604020202020204" pitchFamily="34" charset="0"/>
                <a:ea typeface="Calibri" panose="020F0502020204030204" pitchFamily="34" charset="0"/>
                <a:cs typeface="Arial" panose="020B0604020202020204" pitchFamily="34" charset="0"/>
              </a:rPr>
              <a:t>			</a:t>
            </a:r>
            <a:r>
              <a:rPr lang="es-PE" sz="1600" b="1" dirty="0">
                <a:effectLst/>
                <a:latin typeface="Arial" panose="020B0604020202020204" pitchFamily="34" charset="0"/>
                <a:ea typeface="Calibri" panose="020F0502020204030204" pitchFamily="34" charset="0"/>
                <a:cs typeface="Arial" panose="020B0604020202020204" pitchFamily="34" charset="0"/>
              </a:rPr>
              <a:t>U20311541</a:t>
            </a:r>
            <a:endParaRPr lang="es-PE"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s-PE" sz="1600" dirty="0">
                <a:effectLst/>
                <a:latin typeface="Arial" panose="020B0604020202020204" pitchFamily="34" charset="0"/>
                <a:ea typeface="Calibri" panose="020F0502020204030204" pitchFamily="34" charset="0"/>
                <a:cs typeface="Arial" panose="020B0604020202020204" pitchFamily="34" charset="0"/>
              </a:rPr>
              <a:t>SILVA PATAZCA JHON ANTHONY 			</a:t>
            </a:r>
            <a:r>
              <a:rPr lang="es-PE" sz="1600" b="1" dirty="0">
                <a:effectLst/>
                <a:latin typeface="Arial" panose="020B0604020202020204" pitchFamily="34" charset="0"/>
                <a:ea typeface="Calibri" panose="020F0502020204030204" pitchFamily="34" charset="0"/>
                <a:cs typeface="Arial" panose="020B0604020202020204" pitchFamily="34" charset="0"/>
              </a:rPr>
              <a:t>U17204844</a:t>
            </a:r>
            <a:endParaRPr lang="es-PE"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s-ES" sz="1600" dirty="0">
                <a:effectLst/>
                <a:latin typeface="Arial" panose="020B0604020202020204" pitchFamily="34" charset="0"/>
                <a:ea typeface="Calibri" panose="020F0502020204030204" pitchFamily="34" charset="0"/>
                <a:cs typeface="Arial" panose="020B0604020202020204" pitchFamily="34" charset="0"/>
              </a:rPr>
              <a:t>VELA FUENTES DANNER ALEJANDRO 		</a:t>
            </a:r>
            <a:r>
              <a:rPr lang="es-ES" sz="1600" b="1" dirty="0">
                <a:effectLst/>
                <a:latin typeface="Arial" panose="020B0604020202020204" pitchFamily="34" charset="0"/>
                <a:ea typeface="Calibri" panose="020F0502020204030204" pitchFamily="34" charset="0"/>
                <a:cs typeface="Arial" panose="020B0604020202020204" pitchFamily="34" charset="0"/>
              </a:rPr>
              <a:t>U21216437</a:t>
            </a:r>
            <a:endParaRPr lang="es-PE"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22149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BFA773BB-E6F1-7321-128B-EBFA82ECCD22}"/>
              </a:ext>
            </a:extLst>
          </p:cNvPr>
          <p:cNvSpPr txBox="1"/>
          <p:nvPr/>
        </p:nvSpPr>
        <p:spPr>
          <a:xfrm>
            <a:off x="3620218" y="893856"/>
            <a:ext cx="4951562" cy="707886"/>
          </a:xfrm>
          <a:prstGeom prst="rect">
            <a:avLst/>
          </a:prstGeom>
          <a:noFill/>
        </p:spPr>
        <p:txBody>
          <a:bodyPr wrap="square" rtlCol="0">
            <a:spAutoFit/>
          </a:bodyPr>
          <a:lstStyle/>
          <a:p>
            <a:pPr algn="ctr"/>
            <a:r>
              <a:rPr lang="es-419" sz="2800" b="1" dirty="0">
                <a:latin typeface="Arial" panose="020B0604020202020204" pitchFamily="34" charset="0"/>
                <a:ea typeface="Yu Gothic Light" panose="020B0300000000000000" pitchFamily="34" charset="-128"/>
                <a:cs typeface="Times New Roman" panose="02020603050405020304" pitchFamily="18" charset="0"/>
              </a:rPr>
              <a:t>Cronograma de actividades</a:t>
            </a:r>
            <a:endParaRPr lang="es-PE" sz="2800" b="1" dirty="0">
              <a:effectLst/>
              <a:latin typeface="Times New Roman" panose="02020603050405020304" pitchFamily="18" charset="0"/>
              <a:ea typeface="Yu Gothic Light" panose="020B0300000000000000" pitchFamily="34" charset="-128"/>
              <a:cs typeface="Times New Roman" panose="02020603050405020304" pitchFamily="18" charset="0"/>
            </a:endParaRPr>
          </a:p>
          <a:p>
            <a:endParaRPr lang="es-PE" sz="1100" dirty="0"/>
          </a:p>
        </p:txBody>
      </p:sp>
      <p:pic>
        <p:nvPicPr>
          <p:cNvPr id="2" name="Imagen 1">
            <a:extLst>
              <a:ext uri="{FF2B5EF4-FFF2-40B4-BE49-F238E27FC236}">
                <a16:creationId xmlns:a16="http://schemas.microsoft.com/office/drawing/2014/main" id="{10D2CB50-D189-74D3-5EE2-EC58F8158B75}"/>
              </a:ext>
            </a:extLst>
          </p:cNvPr>
          <p:cNvPicPr>
            <a:picLocks noChangeAspect="1"/>
          </p:cNvPicPr>
          <p:nvPr/>
        </p:nvPicPr>
        <p:blipFill>
          <a:blip r:embed="rId3"/>
          <a:stretch>
            <a:fillRect/>
          </a:stretch>
        </p:blipFill>
        <p:spPr>
          <a:xfrm>
            <a:off x="424131" y="1475798"/>
            <a:ext cx="11343736" cy="4411007"/>
          </a:xfrm>
          <a:prstGeom prst="rect">
            <a:avLst/>
          </a:prstGeom>
        </p:spPr>
      </p:pic>
    </p:spTree>
    <p:extLst>
      <p:ext uri="{BB962C8B-B14F-4D97-AF65-F5344CB8AC3E}">
        <p14:creationId xmlns:p14="http://schemas.microsoft.com/office/powerpoint/2010/main" val="2864741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14348AA1-B735-33B4-05FB-E867EA3790E1}"/>
              </a:ext>
            </a:extLst>
          </p:cNvPr>
          <p:cNvSpPr txBox="1"/>
          <p:nvPr/>
        </p:nvSpPr>
        <p:spPr>
          <a:xfrm>
            <a:off x="669985" y="2100936"/>
            <a:ext cx="6142006" cy="457754"/>
          </a:xfrm>
          <a:prstGeom prst="rect">
            <a:avLst/>
          </a:prstGeom>
          <a:noFill/>
        </p:spPr>
        <p:txBody>
          <a:bodyPr wrap="square">
            <a:spAutoFit/>
          </a:bodyPr>
          <a:lstStyle/>
          <a:p>
            <a:pPr lvl="0" algn="just">
              <a:lnSpc>
                <a:spcPct val="150000"/>
              </a:lnSpc>
              <a:spcBef>
                <a:spcPts val="1800"/>
              </a:spcBef>
              <a:spcAft>
                <a:spcPts val="400"/>
              </a:spcAft>
            </a:pPr>
            <a:r>
              <a:rPr lang="es-419" b="1" kern="0" dirty="0">
                <a:latin typeface="Arial" panose="020B0604020202020204" pitchFamily="34" charset="0"/>
                <a:ea typeface="Yu Gothic Light" panose="020B0300000000000000" pitchFamily="34" charset="-128"/>
                <a:cs typeface="Times New Roman" panose="02020603050405020304" pitchFamily="18" charset="0"/>
              </a:rPr>
              <a:t>F</a:t>
            </a:r>
            <a:r>
              <a:rPr lang="es-419" sz="1800" b="1" kern="0" dirty="0">
                <a:effectLst/>
                <a:latin typeface="Arial" panose="020B0604020202020204" pitchFamily="34" charset="0"/>
                <a:ea typeface="Yu Gothic Light" panose="020B0300000000000000" pitchFamily="34" charset="-128"/>
                <a:cs typeface="Times New Roman" panose="02020603050405020304" pitchFamily="18" charset="0"/>
              </a:rPr>
              <a:t>ASE DE INICIO</a:t>
            </a:r>
            <a:endParaRPr lang="es-PE" sz="1800" b="1" kern="0" dirty="0">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4" name="CuadroTexto 3">
            <a:extLst>
              <a:ext uri="{FF2B5EF4-FFF2-40B4-BE49-F238E27FC236}">
                <a16:creationId xmlns:a16="http://schemas.microsoft.com/office/drawing/2014/main" id="{30610765-2597-1E4D-2A31-79B92F9C5FC5}"/>
              </a:ext>
            </a:extLst>
          </p:cNvPr>
          <p:cNvSpPr txBox="1"/>
          <p:nvPr/>
        </p:nvSpPr>
        <p:spPr>
          <a:xfrm>
            <a:off x="669985" y="3002737"/>
            <a:ext cx="10852029" cy="1754326"/>
          </a:xfrm>
          <a:prstGeom prst="rect">
            <a:avLst/>
          </a:prstGeom>
          <a:noFill/>
        </p:spPr>
        <p:txBody>
          <a:bodyPr wrap="square" rtlCol="0">
            <a:spAutoFit/>
          </a:bodyPr>
          <a:lstStyle/>
          <a:p>
            <a:pPr algn="just"/>
            <a:r>
              <a:rPr lang="es-419" sz="1800" dirty="0">
                <a:effectLst/>
                <a:latin typeface="Arial" panose="020B0604020202020204" pitchFamily="34" charset="0"/>
                <a:ea typeface="Calibri" panose="020F0502020204030204" pitchFamily="34" charset="0"/>
                <a:cs typeface="Arial" panose="020B0604020202020204" pitchFamily="34" charset="0"/>
              </a:rPr>
              <a:t>Ante la necesidad de optimizar la gestión de inventario de Reencauchadora Panamericana, se propone la implementación de un Sistema Integral de Gestión de Inventario. Este sistema automatizará los procesos de registro, seguimiento y control de neumáticos, garantizando la integridad y precisión de los datos. Nuestra propuesta de valor radica en ofrecer una solución tecnológica que permita a la empresa omitir tiempo innecesario, optimizando así sus procesos internos de manera eficiente y reduciendo costes asociados a errores en la gestión de inventario</a:t>
            </a:r>
            <a:endParaRPr lang="es-PE"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8334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506D43A-8E78-31EB-DEB9-8327E5FFA375}"/>
              </a:ext>
            </a:extLst>
          </p:cNvPr>
          <p:cNvSpPr txBox="1"/>
          <p:nvPr/>
        </p:nvSpPr>
        <p:spPr>
          <a:xfrm>
            <a:off x="1332871" y="2780092"/>
            <a:ext cx="2829464" cy="1361719"/>
          </a:xfrm>
          <a:prstGeom prst="rect">
            <a:avLst/>
          </a:prstGeom>
          <a:noFill/>
        </p:spPr>
        <p:txBody>
          <a:bodyPr wrap="square">
            <a:spAutoFit/>
          </a:bodyPr>
          <a:lstStyle>
            <a:defPPr>
              <a:defRPr lang="es-PE"/>
            </a:defPPr>
            <a:lvl1pPr indent="228600" algn="ctr">
              <a:lnSpc>
                <a:spcPct val="107000"/>
              </a:lnSpc>
              <a:spcBef>
                <a:spcPts val="800"/>
              </a:spcBef>
              <a:spcAft>
                <a:spcPts val="400"/>
              </a:spcAft>
              <a:defRPr sz="4000" b="1">
                <a:solidFill>
                  <a:srgbClr val="000000"/>
                </a:solidFill>
                <a:effectLst/>
                <a:latin typeface="Arial" panose="020B0604020202020204" pitchFamily="34" charset="0"/>
                <a:ea typeface="Yu Gothic Light" panose="020B0300000000000000" pitchFamily="34" charset="-128"/>
                <a:cs typeface="Times New Roman" panose="02020603050405020304" pitchFamily="18" charset="0"/>
              </a:defRPr>
            </a:lvl1pPr>
          </a:lstStyle>
          <a:p>
            <a:pPr indent="0"/>
            <a:r>
              <a:rPr lang="es-419" dirty="0"/>
              <a:t>Actores de negocio</a:t>
            </a:r>
            <a:endParaRPr lang="es-PE" dirty="0"/>
          </a:p>
        </p:txBody>
      </p:sp>
      <p:pic>
        <p:nvPicPr>
          <p:cNvPr id="4" name="Imagen 3">
            <a:extLst>
              <a:ext uri="{FF2B5EF4-FFF2-40B4-BE49-F238E27FC236}">
                <a16:creationId xmlns:a16="http://schemas.microsoft.com/office/drawing/2014/main" id="{22D8AFD5-3141-917E-F31F-E857CD4F08EF}"/>
              </a:ext>
            </a:extLst>
          </p:cNvPr>
          <p:cNvPicPr>
            <a:picLocks noChangeAspect="1"/>
          </p:cNvPicPr>
          <p:nvPr/>
        </p:nvPicPr>
        <p:blipFill>
          <a:blip r:embed="rId3"/>
          <a:stretch>
            <a:fillRect/>
          </a:stretch>
        </p:blipFill>
        <p:spPr>
          <a:xfrm>
            <a:off x="5638978" y="1803602"/>
            <a:ext cx="4752975" cy="3314700"/>
          </a:xfrm>
          <a:prstGeom prst="rect">
            <a:avLst/>
          </a:prstGeom>
        </p:spPr>
      </p:pic>
      <p:sp>
        <p:nvSpPr>
          <p:cNvPr id="6" name="CuadroTexto 5">
            <a:extLst>
              <a:ext uri="{FF2B5EF4-FFF2-40B4-BE49-F238E27FC236}">
                <a16:creationId xmlns:a16="http://schemas.microsoft.com/office/drawing/2014/main" id="{3EFE84C8-E1CE-F404-16CF-2CD562F6D6D8}"/>
              </a:ext>
            </a:extLst>
          </p:cNvPr>
          <p:cNvSpPr txBox="1"/>
          <p:nvPr/>
        </p:nvSpPr>
        <p:spPr>
          <a:xfrm>
            <a:off x="379565" y="728323"/>
            <a:ext cx="6142006" cy="369332"/>
          </a:xfrm>
          <a:prstGeom prst="rect">
            <a:avLst/>
          </a:prstGeom>
          <a:noFill/>
        </p:spPr>
        <p:txBody>
          <a:bodyPr wrap="square">
            <a:spAutoFit/>
          </a:bodyPr>
          <a:lstStyle/>
          <a:p>
            <a:r>
              <a:rPr lang="es-MX" b="1" dirty="0">
                <a:latin typeface="Arial" panose="020B0604020202020204" pitchFamily="34" charset="0"/>
                <a:cs typeface="Arial" panose="020B0604020202020204" pitchFamily="34" charset="0"/>
              </a:rPr>
              <a:t>MODELO DE PROCESO DEL NEGOCIO</a:t>
            </a:r>
            <a:endParaRPr lang="es-PE"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004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B93AA572-B17A-7DA0-54B7-8AFAE9BA3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05" y="2370423"/>
            <a:ext cx="6350681" cy="2503500"/>
          </a:xfrm>
          <a:prstGeom prst="rect">
            <a:avLst/>
          </a:prstGeom>
        </p:spPr>
      </p:pic>
      <p:sp>
        <p:nvSpPr>
          <p:cNvPr id="5" name="CuadroTexto 4">
            <a:extLst>
              <a:ext uri="{FF2B5EF4-FFF2-40B4-BE49-F238E27FC236}">
                <a16:creationId xmlns:a16="http://schemas.microsoft.com/office/drawing/2014/main" id="{2DD417DD-07C6-57AB-FBE8-B1F089342AE7}"/>
              </a:ext>
            </a:extLst>
          </p:cNvPr>
          <p:cNvSpPr txBox="1"/>
          <p:nvPr/>
        </p:nvSpPr>
        <p:spPr>
          <a:xfrm>
            <a:off x="6914160" y="2941314"/>
            <a:ext cx="4645235" cy="1361719"/>
          </a:xfrm>
          <a:prstGeom prst="rect">
            <a:avLst/>
          </a:prstGeom>
          <a:noFill/>
        </p:spPr>
        <p:txBody>
          <a:bodyPr wrap="square">
            <a:spAutoFit/>
          </a:bodyPr>
          <a:lstStyle>
            <a:defPPr>
              <a:defRPr lang="es-PE"/>
            </a:defPPr>
            <a:lvl1pPr indent="228600" algn="ctr">
              <a:lnSpc>
                <a:spcPct val="107000"/>
              </a:lnSpc>
              <a:spcBef>
                <a:spcPts val="800"/>
              </a:spcBef>
              <a:spcAft>
                <a:spcPts val="400"/>
              </a:spcAft>
              <a:defRPr sz="4000" b="1">
                <a:solidFill>
                  <a:srgbClr val="000000"/>
                </a:solidFill>
                <a:effectLst/>
                <a:latin typeface="Arial" panose="020B0604020202020204" pitchFamily="34" charset="0"/>
                <a:ea typeface="Yu Gothic Light" panose="020B0300000000000000" pitchFamily="34" charset="-128"/>
                <a:cs typeface="Times New Roman" panose="02020603050405020304" pitchFamily="18" charset="0"/>
              </a:defRPr>
            </a:lvl1pPr>
          </a:lstStyle>
          <a:p>
            <a:pPr indent="0"/>
            <a:r>
              <a:rPr lang="es-419" dirty="0"/>
              <a:t>Casos de uso de negocio</a:t>
            </a:r>
            <a:endParaRPr lang="es-PE" dirty="0"/>
          </a:p>
        </p:txBody>
      </p:sp>
    </p:spTree>
    <p:extLst>
      <p:ext uri="{BB962C8B-B14F-4D97-AF65-F5344CB8AC3E}">
        <p14:creationId xmlns:p14="http://schemas.microsoft.com/office/powerpoint/2010/main" val="169838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EDBD1CE-3552-FA38-C4E3-0B178432E6DA}"/>
              </a:ext>
            </a:extLst>
          </p:cNvPr>
          <p:cNvSpPr txBox="1"/>
          <p:nvPr/>
        </p:nvSpPr>
        <p:spPr>
          <a:xfrm>
            <a:off x="3366121" y="1555141"/>
            <a:ext cx="5459756" cy="703078"/>
          </a:xfrm>
          <a:prstGeom prst="rect">
            <a:avLst/>
          </a:prstGeom>
          <a:noFill/>
        </p:spPr>
        <p:txBody>
          <a:bodyPr wrap="square">
            <a:spAutoFit/>
          </a:bodyPr>
          <a:lstStyle>
            <a:defPPr>
              <a:defRPr lang="es-PE"/>
            </a:defPPr>
            <a:lvl1pPr indent="228600" algn="ctr">
              <a:lnSpc>
                <a:spcPct val="107000"/>
              </a:lnSpc>
              <a:spcBef>
                <a:spcPts val="800"/>
              </a:spcBef>
              <a:spcAft>
                <a:spcPts val="400"/>
              </a:spcAft>
              <a:defRPr sz="4000" b="1">
                <a:solidFill>
                  <a:srgbClr val="000000"/>
                </a:solidFill>
                <a:effectLst/>
                <a:latin typeface="Arial" panose="020B0604020202020204" pitchFamily="34" charset="0"/>
                <a:ea typeface="Yu Gothic Light" panose="020B0300000000000000" pitchFamily="34" charset="-128"/>
                <a:cs typeface="Times New Roman" panose="02020603050405020304" pitchFamily="18" charset="0"/>
              </a:defRPr>
            </a:lvl1pPr>
          </a:lstStyle>
          <a:p>
            <a:pPr indent="0"/>
            <a:r>
              <a:rPr lang="es-419" dirty="0"/>
              <a:t>Objetivos del negocio</a:t>
            </a:r>
            <a:endParaRPr lang="es-PE" dirty="0"/>
          </a:p>
        </p:txBody>
      </p:sp>
      <p:pic>
        <p:nvPicPr>
          <p:cNvPr id="3" name="Imagen 2">
            <a:extLst>
              <a:ext uri="{FF2B5EF4-FFF2-40B4-BE49-F238E27FC236}">
                <a16:creationId xmlns:a16="http://schemas.microsoft.com/office/drawing/2014/main" id="{4262C323-6922-1574-AA82-831624ED6F4D}"/>
              </a:ext>
            </a:extLst>
          </p:cNvPr>
          <p:cNvPicPr>
            <a:picLocks noChangeAspect="1"/>
          </p:cNvPicPr>
          <p:nvPr/>
        </p:nvPicPr>
        <p:blipFill>
          <a:blip r:embed="rId3"/>
          <a:stretch>
            <a:fillRect/>
          </a:stretch>
        </p:blipFill>
        <p:spPr>
          <a:xfrm>
            <a:off x="2199408" y="2703135"/>
            <a:ext cx="7793182" cy="3018564"/>
          </a:xfrm>
          <a:prstGeom prst="rect">
            <a:avLst/>
          </a:prstGeom>
        </p:spPr>
      </p:pic>
    </p:spTree>
    <p:extLst>
      <p:ext uri="{BB962C8B-B14F-4D97-AF65-F5344CB8AC3E}">
        <p14:creationId xmlns:p14="http://schemas.microsoft.com/office/powerpoint/2010/main" val="74045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43F43E1-67DC-8FE6-8FF6-E804C7D7687A}"/>
              </a:ext>
            </a:extLst>
          </p:cNvPr>
          <p:cNvSpPr txBox="1"/>
          <p:nvPr/>
        </p:nvSpPr>
        <p:spPr>
          <a:xfrm>
            <a:off x="448574" y="975587"/>
            <a:ext cx="4218317" cy="369332"/>
          </a:xfrm>
          <a:prstGeom prst="rect">
            <a:avLst/>
          </a:prstGeom>
          <a:noFill/>
        </p:spPr>
        <p:txBody>
          <a:bodyPr wrap="square">
            <a:spAutoFit/>
          </a:bodyPr>
          <a:lstStyle/>
          <a:p>
            <a:pPr indent="0"/>
            <a:r>
              <a:rPr lang="es-MX" b="1" dirty="0"/>
              <a:t>MODELO DEL ANÁLISIS DEL NEGOCIO</a:t>
            </a:r>
            <a:endParaRPr lang="es-PE" b="1" dirty="0"/>
          </a:p>
        </p:txBody>
      </p:sp>
      <p:sp>
        <p:nvSpPr>
          <p:cNvPr id="6" name="CuadroTexto 5">
            <a:extLst>
              <a:ext uri="{FF2B5EF4-FFF2-40B4-BE49-F238E27FC236}">
                <a16:creationId xmlns:a16="http://schemas.microsoft.com/office/drawing/2014/main" id="{73F938E4-F5A3-BA1B-06E8-868FAC0DD094}"/>
              </a:ext>
            </a:extLst>
          </p:cNvPr>
          <p:cNvSpPr txBox="1"/>
          <p:nvPr/>
        </p:nvSpPr>
        <p:spPr>
          <a:xfrm>
            <a:off x="813084" y="2748140"/>
            <a:ext cx="3489295" cy="1361719"/>
          </a:xfrm>
          <a:prstGeom prst="rect">
            <a:avLst/>
          </a:prstGeom>
          <a:noFill/>
        </p:spPr>
        <p:txBody>
          <a:bodyPr wrap="square">
            <a:spAutoFit/>
          </a:bodyPr>
          <a:lstStyle>
            <a:defPPr>
              <a:defRPr lang="es-PE"/>
            </a:defPPr>
            <a:lvl1pPr indent="228600" algn="ctr">
              <a:lnSpc>
                <a:spcPct val="107000"/>
              </a:lnSpc>
              <a:spcBef>
                <a:spcPts val="800"/>
              </a:spcBef>
              <a:spcAft>
                <a:spcPts val="400"/>
              </a:spcAft>
              <a:defRPr sz="4000" b="1">
                <a:solidFill>
                  <a:srgbClr val="000000"/>
                </a:solidFill>
                <a:effectLst/>
                <a:latin typeface="Arial" panose="020B0604020202020204" pitchFamily="34" charset="0"/>
                <a:ea typeface="Yu Gothic Light" panose="020B0300000000000000" pitchFamily="34" charset="-128"/>
                <a:cs typeface="Times New Roman" panose="02020603050405020304" pitchFamily="18" charset="0"/>
              </a:defRPr>
            </a:lvl1pPr>
          </a:lstStyle>
          <a:p>
            <a:pPr indent="0"/>
            <a:r>
              <a:rPr lang="es-419" dirty="0"/>
              <a:t>Trabajadores de negocio</a:t>
            </a:r>
            <a:endParaRPr lang="es-PE" dirty="0"/>
          </a:p>
        </p:txBody>
      </p:sp>
      <p:pic>
        <p:nvPicPr>
          <p:cNvPr id="8" name="Imagen 7">
            <a:extLst>
              <a:ext uri="{FF2B5EF4-FFF2-40B4-BE49-F238E27FC236}">
                <a16:creationId xmlns:a16="http://schemas.microsoft.com/office/drawing/2014/main" id="{B9E99F5E-6B4F-B58E-301F-D42E7FC253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8451" y="1633627"/>
            <a:ext cx="4871052" cy="3879454"/>
          </a:xfrm>
          <a:prstGeom prst="rect">
            <a:avLst/>
          </a:prstGeom>
          <a:noFill/>
          <a:ln>
            <a:noFill/>
          </a:ln>
        </p:spPr>
      </p:pic>
    </p:spTree>
    <p:extLst>
      <p:ext uri="{BB962C8B-B14F-4D97-AF65-F5344CB8AC3E}">
        <p14:creationId xmlns:p14="http://schemas.microsoft.com/office/powerpoint/2010/main" val="152060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43F43E1-67DC-8FE6-8FF6-E804C7D7687A}"/>
              </a:ext>
            </a:extLst>
          </p:cNvPr>
          <p:cNvSpPr txBox="1"/>
          <p:nvPr/>
        </p:nvSpPr>
        <p:spPr>
          <a:xfrm>
            <a:off x="448574" y="975587"/>
            <a:ext cx="4218317" cy="369332"/>
          </a:xfrm>
          <a:prstGeom prst="rect">
            <a:avLst/>
          </a:prstGeom>
          <a:noFill/>
        </p:spPr>
        <p:txBody>
          <a:bodyPr wrap="square">
            <a:spAutoFit/>
          </a:bodyPr>
          <a:lstStyle/>
          <a:p>
            <a:pPr indent="0"/>
            <a:r>
              <a:rPr lang="es-MX" b="1" dirty="0"/>
              <a:t>MODELO DEL ANÁLISIS DEL NEGOCIO</a:t>
            </a:r>
            <a:endParaRPr lang="es-PE" b="1" dirty="0"/>
          </a:p>
        </p:txBody>
      </p:sp>
      <p:sp>
        <p:nvSpPr>
          <p:cNvPr id="2" name="CuadroTexto 1">
            <a:extLst>
              <a:ext uri="{FF2B5EF4-FFF2-40B4-BE49-F238E27FC236}">
                <a16:creationId xmlns:a16="http://schemas.microsoft.com/office/drawing/2014/main" id="{73F938E4-F5A3-BA1B-06E8-868FAC0DD094}"/>
              </a:ext>
            </a:extLst>
          </p:cNvPr>
          <p:cNvSpPr txBox="1"/>
          <p:nvPr/>
        </p:nvSpPr>
        <p:spPr>
          <a:xfrm>
            <a:off x="7041356" y="2943201"/>
            <a:ext cx="3489295" cy="1361719"/>
          </a:xfrm>
          <a:prstGeom prst="rect">
            <a:avLst/>
          </a:prstGeom>
          <a:noFill/>
        </p:spPr>
        <p:txBody>
          <a:bodyPr wrap="square">
            <a:spAutoFit/>
          </a:bodyPr>
          <a:lstStyle>
            <a:defPPr>
              <a:defRPr lang="es-PE"/>
            </a:defPPr>
            <a:lvl1pPr indent="228600" algn="ctr">
              <a:lnSpc>
                <a:spcPct val="107000"/>
              </a:lnSpc>
              <a:spcBef>
                <a:spcPts val="800"/>
              </a:spcBef>
              <a:spcAft>
                <a:spcPts val="400"/>
              </a:spcAft>
              <a:defRPr sz="4000" b="1">
                <a:solidFill>
                  <a:srgbClr val="000000"/>
                </a:solidFill>
                <a:effectLst/>
                <a:latin typeface="Arial" panose="020B0604020202020204" pitchFamily="34" charset="0"/>
                <a:ea typeface="Yu Gothic Light" panose="020B0300000000000000" pitchFamily="34" charset="-128"/>
                <a:cs typeface="Times New Roman" panose="02020603050405020304" pitchFamily="18" charset="0"/>
              </a:defRPr>
            </a:lvl1pPr>
          </a:lstStyle>
          <a:p>
            <a:pPr indent="0"/>
            <a:r>
              <a:rPr lang="es-419" dirty="0"/>
              <a:t>Entidades de negocio</a:t>
            </a:r>
            <a:endParaRPr lang="es-PE" dirty="0"/>
          </a:p>
        </p:txBody>
      </p:sp>
      <p:pic>
        <p:nvPicPr>
          <p:cNvPr id="3" name="Imagen 2">
            <a:extLst>
              <a:ext uri="{FF2B5EF4-FFF2-40B4-BE49-F238E27FC236}">
                <a16:creationId xmlns:a16="http://schemas.microsoft.com/office/drawing/2014/main" id="{15FD8B37-785D-9354-C101-A7D7CEB9F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022" y="2118436"/>
            <a:ext cx="3964287" cy="3507366"/>
          </a:xfrm>
          <a:prstGeom prst="rect">
            <a:avLst/>
          </a:prstGeom>
        </p:spPr>
      </p:pic>
    </p:spTree>
    <p:extLst>
      <p:ext uri="{BB962C8B-B14F-4D97-AF65-F5344CB8AC3E}">
        <p14:creationId xmlns:p14="http://schemas.microsoft.com/office/powerpoint/2010/main" val="4099471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43F43E1-67DC-8FE6-8FF6-E804C7D7687A}"/>
              </a:ext>
            </a:extLst>
          </p:cNvPr>
          <p:cNvSpPr txBox="1"/>
          <p:nvPr/>
        </p:nvSpPr>
        <p:spPr>
          <a:xfrm>
            <a:off x="448574" y="975587"/>
            <a:ext cx="4218317" cy="369332"/>
          </a:xfrm>
          <a:prstGeom prst="rect">
            <a:avLst/>
          </a:prstGeom>
          <a:noFill/>
        </p:spPr>
        <p:txBody>
          <a:bodyPr wrap="square">
            <a:spAutoFit/>
          </a:bodyPr>
          <a:lstStyle/>
          <a:p>
            <a:pPr indent="0"/>
            <a:r>
              <a:rPr lang="es-MX" b="1" dirty="0"/>
              <a:t>MODELO DEL ANÁLISIS DEL NEGOCIO</a:t>
            </a:r>
            <a:endParaRPr lang="es-PE" b="1" dirty="0"/>
          </a:p>
        </p:txBody>
      </p:sp>
      <p:pic>
        <p:nvPicPr>
          <p:cNvPr id="2" name="Imagen 1">
            <a:extLst>
              <a:ext uri="{FF2B5EF4-FFF2-40B4-BE49-F238E27FC236}">
                <a16:creationId xmlns:a16="http://schemas.microsoft.com/office/drawing/2014/main" id="{4FEED2AB-6528-4BFD-0E48-3F7BED76E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535" y="2559037"/>
            <a:ext cx="7616926" cy="3205332"/>
          </a:xfrm>
          <a:prstGeom prst="rect">
            <a:avLst/>
          </a:prstGeom>
        </p:spPr>
      </p:pic>
      <p:sp>
        <p:nvSpPr>
          <p:cNvPr id="3" name="CuadroTexto 2">
            <a:extLst>
              <a:ext uri="{FF2B5EF4-FFF2-40B4-BE49-F238E27FC236}">
                <a16:creationId xmlns:a16="http://schemas.microsoft.com/office/drawing/2014/main" id="{B09DFD5F-F090-C533-7525-484D2A7CD111}"/>
              </a:ext>
            </a:extLst>
          </p:cNvPr>
          <p:cNvSpPr txBox="1"/>
          <p:nvPr/>
        </p:nvSpPr>
        <p:spPr>
          <a:xfrm>
            <a:off x="2745546" y="1541922"/>
            <a:ext cx="6700905" cy="703078"/>
          </a:xfrm>
          <a:prstGeom prst="rect">
            <a:avLst/>
          </a:prstGeom>
          <a:noFill/>
        </p:spPr>
        <p:txBody>
          <a:bodyPr wrap="square">
            <a:spAutoFit/>
          </a:bodyPr>
          <a:lstStyle>
            <a:defPPr>
              <a:defRPr lang="es-PE"/>
            </a:defPPr>
            <a:lvl1pPr indent="228600" algn="ctr">
              <a:lnSpc>
                <a:spcPct val="107000"/>
              </a:lnSpc>
              <a:spcBef>
                <a:spcPts val="800"/>
              </a:spcBef>
              <a:spcAft>
                <a:spcPts val="400"/>
              </a:spcAft>
              <a:defRPr sz="4000" b="1">
                <a:solidFill>
                  <a:srgbClr val="000000"/>
                </a:solidFill>
                <a:effectLst/>
                <a:latin typeface="Arial" panose="020B0604020202020204" pitchFamily="34" charset="0"/>
                <a:ea typeface="Yu Gothic Light" panose="020B0300000000000000" pitchFamily="34" charset="-128"/>
                <a:cs typeface="Times New Roman" panose="02020603050405020304" pitchFamily="18" charset="0"/>
              </a:defRPr>
            </a:lvl1pPr>
          </a:lstStyle>
          <a:p>
            <a:pPr indent="0"/>
            <a:r>
              <a:rPr lang="es-419" dirty="0"/>
              <a:t>Realización del negocio</a:t>
            </a:r>
            <a:endParaRPr lang="es-PE" dirty="0"/>
          </a:p>
        </p:txBody>
      </p:sp>
    </p:spTree>
    <p:extLst>
      <p:ext uri="{BB962C8B-B14F-4D97-AF65-F5344CB8AC3E}">
        <p14:creationId xmlns:p14="http://schemas.microsoft.com/office/powerpoint/2010/main" val="1482456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43F43E1-67DC-8FE6-8FF6-E804C7D7687A}"/>
              </a:ext>
            </a:extLst>
          </p:cNvPr>
          <p:cNvSpPr txBox="1"/>
          <p:nvPr/>
        </p:nvSpPr>
        <p:spPr>
          <a:xfrm>
            <a:off x="448574" y="975587"/>
            <a:ext cx="3338421" cy="369332"/>
          </a:xfrm>
          <a:prstGeom prst="rect">
            <a:avLst/>
          </a:prstGeom>
          <a:noFill/>
        </p:spPr>
        <p:txBody>
          <a:bodyPr wrap="square">
            <a:spAutoFit/>
          </a:bodyPr>
          <a:lstStyle/>
          <a:p>
            <a:pPr indent="0"/>
            <a:r>
              <a:rPr lang="es-MX" b="1" dirty="0">
                <a:latin typeface="Arial" panose="020B0604020202020204" pitchFamily="34" charset="0"/>
                <a:cs typeface="Arial" panose="020B0604020202020204" pitchFamily="34" charset="0"/>
              </a:rPr>
              <a:t>ACTIVIDADES DEL SISTEMA</a:t>
            </a:r>
            <a:endParaRPr lang="es-PE" b="1"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1E8182D6-39E0-028D-C803-C568F1957E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4952" y="1945937"/>
            <a:ext cx="9509702" cy="4114119"/>
          </a:xfrm>
          <a:prstGeom prst="rect">
            <a:avLst/>
          </a:prstGeom>
        </p:spPr>
      </p:pic>
      <p:sp>
        <p:nvSpPr>
          <p:cNvPr id="8" name="CuadroTexto 7">
            <a:extLst>
              <a:ext uri="{FF2B5EF4-FFF2-40B4-BE49-F238E27FC236}">
                <a16:creationId xmlns:a16="http://schemas.microsoft.com/office/drawing/2014/main" id="{4EB9F627-BAEF-BAAE-9709-A2D5D025A3AC}"/>
              </a:ext>
            </a:extLst>
          </p:cNvPr>
          <p:cNvSpPr txBox="1"/>
          <p:nvPr/>
        </p:nvSpPr>
        <p:spPr>
          <a:xfrm>
            <a:off x="1224952" y="1459715"/>
            <a:ext cx="3338421" cy="307777"/>
          </a:xfrm>
          <a:prstGeom prst="rect">
            <a:avLst/>
          </a:prstGeom>
          <a:noFill/>
        </p:spPr>
        <p:txBody>
          <a:bodyPr wrap="square">
            <a:spAutoFit/>
          </a:bodyPr>
          <a:lstStyle/>
          <a:p>
            <a:pPr marL="285750" indent="-285750">
              <a:buFont typeface="Arial" panose="020B0604020202020204" pitchFamily="34" charset="0"/>
              <a:buChar char="•"/>
            </a:pPr>
            <a:r>
              <a:rPr lang="es-MX" sz="1400" b="1" dirty="0">
                <a:latin typeface="Arial" panose="020B0604020202020204" pitchFamily="34" charset="0"/>
                <a:cs typeface="Arial" panose="020B0604020202020204" pitchFamily="34" charset="0"/>
              </a:rPr>
              <a:t>Registro de llanta</a:t>
            </a:r>
            <a:endParaRPr lang="es-PE"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787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FD81E15C-75B9-870F-3E68-3B3B75E113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8853" y="2099252"/>
            <a:ext cx="9172754" cy="3282950"/>
          </a:xfrm>
          <a:prstGeom prst="rect">
            <a:avLst/>
          </a:prstGeom>
          <a:noFill/>
          <a:ln>
            <a:noFill/>
          </a:ln>
        </p:spPr>
      </p:pic>
      <p:sp>
        <p:nvSpPr>
          <p:cNvPr id="8" name="CuadroTexto 7">
            <a:extLst>
              <a:ext uri="{FF2B5EF4-FFF2-40B4-BE49-F238E27FC236}">
                <a16:creationId xmlns:a16="http://schemas.microsoft.com/office/drawing/2014/main" id="{4F983620-5275-C5E4-7FC6-1611BC18253B}"/>
              </a:ext>
            </a:extLst>
          </p:cNvPr>
          <p:cNvSpPr txBox="1"/>
          <p:nvPr/>
        </p:nvSpPr>
        <p:spPr>
          <a:xfrm>
            <a:off x="431322" y="995158"/>
            <a:ext cx="6142006" cy="369332"/>
          </a:xfrm>
          <a:prstGeom prst="rect">
            <a:avLst/>
          </a:prstGeom>
          <a:noFill/>
        </p:spPr>
        <p:txBody>
          <a:bodyPr wrap="square">
            <a:spAutoFit/>
          </a:bodyPr>
          <a:lstStyle/>
          <a:p>
            <a:pPr marL="285750" indent="-285750">
              <a:buFont typeface="Arial" panose="020B0604020202020204" pitchFamily="34" charset="0"/>
              <a:buChar char="•"/>
            </a:pPr>
            <a:r>
              <a:rPr lang="es-MX" sz="1800" b="1" dirty="0">
                <a:latin typeface="Arial" panose="020B0604020202020204" pitchFamily="34" charset="0"/>
                <a:cs typeface="Arial" panose="020B0604020202020204" pitchFamily="34" charset="0"/>
              </a:rPr>
              <a:t>Seguimiento de la llanta</a:t>
            </a:r>
            <a:endParaRPr lang="es-PE"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88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7F215E68-FA91-F039-FFC8-6CF2224F74C1}"/>
              </a:ext>
            </a:extLst>
          </p:cNvPr>
          <p:cNvSpPr txBox="1"/>
          <p:nvPr/>
        </p:nvSpPr>
        <p:spPr>
          <a:xfrm>
            <a:off x="658482" y="1803602"/>
            <a:ext cx="10875034" cy="3416320"/>
          </a:xfrm>
          <a:prstGeom prst="rect">
            <a:avLst/>
          </a:prstGeom>
          <a:noFill/>
        </p:spPr>
        <p:txBody>
          <a:bodyPr wrap="square" rtlCol="0">
            <a:spAutoFit/>
          </a:bodyPr>
          <a:lstStyle/>
          <a:p>
            <a:r>
              <a:rPr lang="es-MX" b="1" u="sng" dirty="0" err="1">
                <a:latin typeface="Arial" panose="020B0604020202020204" pitchFamily="34" charset="0"/>
                <a:cs typeface="Arial" panose="020B0604020202020204" pitchFamily="34" charset="0"/>
              </a:rPr>
              <a:t>Introducci</a:t>
            </a:r>
            <a:r>
              <a:rPr lang="es-419" b="1" u="sng" dirty="0" err="1">
                <a:latin typeface="Arial" panose="020B0604020202020204" pitchFamily="34" charset="0"/>
                <a:cs typeface="Arial" panose="020B0604020202020204" pitchFamily="34" charset="0"/>
              </a:rPr>
              <a:t>ón</a:t>
            </a:r>
            <a:endParaRPr lang="es-MX" b="1" u="sng" dirty="0">
              <a:latin typeface="Arial" panose="020B0604020202020204" pitchFamily="34" charset="0"/>
              <a:cs typeface="Arial" panose="020B0604020202020204" pitchFamily="34" charset="0"/>
            </a:endParaRPr>
          </a:p>
          <a:p>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En el ámbito dinámico de la industria automotriz, la gestión eficiente de recursos y procesos es esencial. Las empresas reencauchadoras de neumáticos son clave al ofrecer alternativas económicas para mantener vehículos funcionando de forma segura y eficiente.</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Este proyecto se enfoca en diseñar un sistema de información para una empresa reencauchadora de neumáticos, centrado en optimizar su gestión de inventario. A través de metodologías de análisis y diseño, se busca mejorar la eficiencia operativa y la experiencia del usuario, facilitando la automatización de procesos clave. El objetivo es brindar una herramienta tecnológica que apoye la toma de decisiones informadas y agilice las operaciones internas, adaptándose a las demandas cambiantes del mercado automotriz.</a:t>
            </a: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8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F983620-5275-C5E4-7FC6-1611BC18253B}"/>
              </a:ext>
            </a:extLst>
          </p:cNvPr>
          <p:cNvSpPr txBox="1"/>
          <p:nvPr/>
        </p:nvSpPr>
        <p:spPr>
          <a:xfrm>
            <a:off x="431322" y="995158"/>
            <a:ext cx="6142006" cy="369332"/>
          </a:xfrm>
          <a:prstGeom prst="rect">
            <a:avLst/>
          </a:prstGeom>
          <a:noFill/>
        </p:spPr>
        <p:txBody>
          <a:bodyPr wrap="square">
            <a:spAutoFit/>
          </a:bodyPr>
          <a:lstStyle/>
          <a:p>
            <a:pPr marL="285750" indent="-285750">
              <a:buFont typeface="Arial" panose="020B0604020202020204" pitchFamily="34" charset="0"/>
              <a:buChar char="•"/>
            </a:pPr>
            <a:r>
              <a:rPr lang="es-MX" sz="1800" b="1" dirty="0">
                <a:latin typeface="Arial" panose="020B0604020202020204" pitchFamily="34" charset="0"/>
                <a:cs typeface="Arial" panose="020B0604020202020204" pitchFamily="34" charset="0"/>
              </a:rPr>
              <a:t>Actualización de inventario</a:t>
            </a:r>
            <a:endParaRPr lang="es-PE" sz="1800" b="1"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BA168BDD-FD6E-7AF5-35A4-EA69523CC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339" y="1663416"/>
            <a:ext cx="8051320" cy="4349196"/>
          </a:xfrm>
          <a:prstGeom prst="rect">
            <a:avLst/>
          </a:prstGeom>
        </p:spPr>
      </p:pic>
    </p:spTree>
    <p:extLst>
      <p:ext uri="{BB962C8B-B14F-4D97-AF65-F5344CB8AC3E}">
        <p14:creationId xmlns:p14="http://schemas.microsoft.com/office/powerpoint/2010/main" val="941784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F983620-5275-C5E4-7FC6-1611BC18253B}"/>
              </a:ext>
            </a:extLst>
          </p:cNvPr>
          <p:cNvSpPr txBox="1"/>
          <p:nvPr/>
        </p:nvSpPr>
        <p:spPr>
          <a:xfrm>
            <a:off x="431322" y="995158"/>
            <a:ext cx="6142006" cy="369332"/>
          </a:xfrm>
          <a:prstGeom prst="rect">
            <a:avLst/>
          </a:prstGeom>
          <a:noFill/>
        </p:spPr>
        <p:txBody>
          <a:bodyPr wrap="square">
            <a:spAutoFit/>
          </a:bodyPr>
          <a:lstStyle/>
          <a:p>
            <a:pPr marL="285750" indent="-285750">
              <a:buFont typeface="Arial" panose="020B0604020202020204" pitchFamily="34" charset="0"/>
              <a:buChar char="•"/>
            </a:pPr>
            <a:r>
              <a:rPr lang="es-MX" sz="1800" b="1" dirty="0">
                <a:latin typeface="Arial" panose="020B0604020202020204" pitchFamily="34" charset="0"/>
                <a:cs typeface="Arial" panose="020B0604020202020204" pitchFamily="34" charset="0"/>
              </a:rPr>
              <a:t>Genera el reporte de inventario</a:t>
            </a:r>
            <a:endParaRPr lang="es-PE" sz="1800" b="1" dirty="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42DB388A-DAE5-DBC3-7B65-852AB6276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366" y="1690777"/>
            <a:ext cx="10777266" cy="4103625"/>
          </a:xfrm>
          <a:prstGeom prst="rect">
            <a:avLst/>
          </a:prstGeom>
          <a:noFill/>
          <a:ln>
            <a:noFill/>
          </a:ln>
        </p:spPr>
      </p:pic>
    </p:spTree>
    <p:extLst>
      <p:ext uri="{BB962C8B-B14F-4D97-AF65-F5344CB8AC3E}">
        <p14:creationId xmlns:p14="http://schemas.microsoft.com/office/powerpoint/2010/main" val="3124466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F983620-5275-C5E4-7FC6-1611BC18253B}"/>
              </a:ext>
            </a:extLst>
          </p:cNvPr>
          <p:cNvSpPr txBox="1"/>
          <p:nvPr/>
        </p:nvSpPr>
        <p:spPr>
          <a:xfrm>
            <a:off x="3132825" y="901801"/>
            <a:ext cx="5926347" cy="707886"/>
          </a:xfrm>
          <a:prstGeom prst="rect">
            <a:avLst/>
          </a:prstGeom>
          <a:noFill/>
        </p:spPr>
        <p:txBody>
          <a:bodyPr wrap="square">
            <a:spAutoFit/>
          </a:bodyPr>
          <a:lstStyle/>
          <a:p>
            <a:pPr algn="ctr"/>
            <a:r>
              <a:rPr lang="es-MX" sz="2000" b="1" dirty="0">
                <a:latin typeface="Arial" panose="020B0604020202020204" pitchFamily="34" charset="0"/>
                <a:cs typeface="Arial" panose="020B0604020202020204" pitchFamily="34" charset="0"/>
              </a:rPr>
              <a:t>RECOPILACIÓN DE REQUERIMIENTOS (entrevista/CUESTIONARIO)</a:t>
            </a:r>
            <a:endParaRPr lang="es-PE" sz="20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6266834-EC08-39C7-50D1-0C17F8E7B14F}"/>
              </a:ext>
            </a:extLst>
          </p:cNvPr>
          <p:cNvPicPr>
            <a:picLocks noChangeAspect="1"/>
          </p:cNvPicPr>
          <p:nvPr/>
        </p:nvPicPr>
        <p:blipFill>
          <a:blip r:embed="rId3"/>
          <a:stretch>
            <a:fillRect/>
          </a:stretch>
        </p:blipFill>
        <p:spPr>
          <a:xfrm>
            <a:off x="467451" y="1804122"/>
            <a:ext cx="5498262" cy="2381969"/>
          </a:xfrm>
          <a:prstGeom prst="rect">
            <a:avLst/>
          </a:prstGeom>
        </p:spPr>
      </p:pic>
      <p:pic>
        <p:nvPicPr>
          <p:cNvPr id="13" name="Imagen 12">
            <a:extLst>
              <a:ext uri="{FF2B5EF4-FFF2-40B4-BE49-F238E27FC236}">
                <a16:creationId xmlns:a16="http://schemas.microsoft.com/office/drawing/2014/main" id="{3F59A98D-8B4E-21B2-A8FA-79B35AB76A2C}"/>
              </a:ext>
            </a:extLst>
          </p:cNvPr>
          <p:cNvPicPr>
            <a:picLocks noChangeAspect="1"/>
          </p:cNvPicPr>
          <p:nvPr/>
        </p:nvPicPr>
        <p:blipFill>
          <a:blip r:embed="rId4"/>
          <a:stretch>
            <a:fillRect/>
          </a:stretch>
        </p:blipFill>
        <p:spPr>
          <a:xfrm>
            <a:off x="6226288" y="4186091"/>
            <a:ext cx="5498262" cy="2000529"/>
          </a:xfrm>
          <a:prstGeom prst="rect">
            <a:avLst/>
          </a:prstGeom>
        </p:spPr>
      </p:pic>
    </p:spTree>
    <p:extLst>
      <p:ext uri="{BB962C8B-B14F-4D97-AF65-F5344CB8AC3E}">
        <p14:creationId xmlns:p14="http://schemas.microsoft.com/office/powerpoint/2010/main" val="3337039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F983620-5275-C5E4-7FC6-1611BC18253B}"/>
              </a:ext>
            </a:extLst>
          </p:cNvPr>
          <p:cNvSpPr txBox="1"/>
          <p:nvPr/>
        </p:nvSpPr>
        <p:spPr>
          <a:xfrm>
            <a:off x="3132825" y="901801"/>
            <a:ext cx="5926347" cy="707886"/>
          </a:xfrm>
          <a:prstGeom prst="rect">
            <a:avLst/>
          </a:prstGeom>
          <a:noFill/>
        </p:spPr>
        <p:txBody>
          <a:bodyPr wrap="square">
            <a:spAutoFit/>
          </a:bodyPr>
          <a:lstStyle/>
          <a:p>
            <a:pPr algn="ctr"/>
            <a:r>
              <a:rPr lang="es-MX" sz="2000" b="1" dirty="0">
                <a:latin typeface="Arial" panose="020B0604020202020204" pitchFamily="34" charset="0"/>
                <a:cs typeface="Arial" panose="020B0604020202020204" pitchFamily="34" charset="0"/>
              </a:rPr>
              <a:t>RECOPILACIÓN DE REQUERIMIENTOS (entrevista/CUESTIONARIO)</a:t>
            </a:r>
            <a:endParaRPr lang="es-PE" sz="20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6266834-EC08-39C7-50D1-0C17F8E7B1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2726" y="1883925"/>
            <a:ext cx="7115168" cy="1808267"/>
          </a:xfrm>
          <a:prstGeom prst="rect">
            <a:avLst/>
          </a:prstGeom>
        </p:spPr>
      </p:pic>
      <p:pic>
        <p:nvPicPr>
          <p:cNvPr id="8196" name="Picture 4" descr="Gráfico de las respuestas de Formularios. Título de la pregunta: ¿Es necesario algún tipo de validación de datos o restricciones en el sistema?&#10;. Número de respuestas: 1 respuesta.">
            <a:extLst>
              <a:ext uri="{FF2B5EF4-FFF2-40B4-BE49-F238E27FC236}">
                <a16:creationId xmlns:a16="http://schemas.microsoft.com/office/drawing/2014/main" id="{D5E4B1D9-08D6-6C9B-7B6A-61F9F2139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882" y="3885591"/>
            <a:ext cx="6090249" cy="222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00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F983620-5275-C5E4-7FC6-1611BC18253B}"/>
              </a:ext>
            </a:extLst>
          </p:cNvPr>
          <p:cNvSpPr txBox="1"/>
          <p:nvPr/>
        </p:nvSpPr>
        <p:spPr>
          <a:xfrm>
            <a:off x="3132825" y="901801"/>
            <a:ext cx="5926347" cy="707886"/>
          </a:xfrm>
          <a:prstGeom prst="rect">
            <a:avLst/>
          </a:prstGeom>
          <a:noFill/>
        </p:spPr>
        <p:txBody>
          <a:bodyPr wrap="square">
            <a:spAutoFit/>
          </a:bodyPr>
          <a:lstStyle/>
          <a:p>
            <a:pPr algn="ctr"/>
            <a:r>
              <a:rPr lang="es-MX" sz="2000" b="1" dirty="0">
                <a:latin typeface="Arial" panose="020B0604020202020204" pitchFamily="34" charset="0"/>
                <a:cs typeface="Arial" panose="020B0604020202020204" pitchFamily="34" charset="0"/>
              </a:rPr>
              <a:t>RECOPILACIÓN DE REQUERIMIENTOS (entrevista/CUESTIONARIO)</a:t>
            </a:r>
            <a:endParaRPr lang="es-PE" sz="2000" b="1"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A0DA6F76-1021-B3C4-A165-102894EF258F}"/>
              </a:ext>
            </a:extLst>
          </p:cNvPr>
          <p:cNvPicPr>
            <a:picLocks noChangeAspect="1"/>
          </p:cNvPicPr>
          <p:nvPr/>
        </p:nvPicPr>
        <p:blipFill>
          <a:blip r:embed="rId3"/>
          <a:stretch>
            <a:fillRect/>
          </a:stretch>
        </p:blipFill>
        <p:spPr>
          <a:xfrm>
            <a:off x="5072332" y="1962435"/>
            <a:ext cx="6521570" cy="1785136"/>
          </a:xfrm>
          <a:prstGeom prst="rect">
            <a:avLst/>
          </a:prstGeom>
        </p:spPr>
      </p:pic>
      <p:pic>
        <p:nvPicPr>
          <p:cNvPr id="6" name="Imagen 5">
            <a:extLst>
              <a:ext uri="{FF2B5EF4-FFF2-40B4-BE49-F238E27FC236}">
                <a16:creationId xmlns:a16="http://schemas.microsoft.com/office/drawing/2014/main" id="{87C4A9F1-333C-B8E8-2C8F-ED23086BF62D}"/>
              </a:ext>
            </a:extLst>
          </p:cNvPr>
          <p:cNvPicPr>
            <a:picLocks noChangeAspect="1"/>
          </p:cNvPicPr>
          <p:nvPr/>
        </p:nvPicPr>
        <p:blipFill>
          <a:blip r:embed="rId4"/>
          <a:stretch>
            <a:fillRect/>
          </a:stretch>
        </p:blipFill>
        <p:spPr>
          <a:xfrm>
            <a:off x="514623" y="4100319"/>
            <a:ext cx="7079410" cy="1823990"/>
          </a:xfrm>
          <a:prstGeom prst="rect">
            <a:avLst/>
          </a:prstGeom>
        </p:spPr>
      </p:pic>
    </p:spTree>
    <p:extLst>
      <p:ext uri="{BB962C8B-B14F-4D97-AF65-F5344CB8AC3E}">
        <p14:creationId xmlns:p14="http://schemas.microsoft.com/office/powerpoint/2010/main" val="85405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F983620-5275-C5E4-7FC6-1611BC18253B}"/>
              </a:ext>
            </a:extLst>
          </p:cNvPr>
          <p:cNvSpPr txBox="1"/>
          <p:nvPr/>
        </p:nvSpPr>
        <p:spPr>
          <a:xfrm>
            <a:off x="3132825" y="901801"/>
            <a:ext cx="5926347" cy="707886"/>
          </a:xfrm>
          <a:prstGeom prst="rect">
            <a:avLst/>
          </a:prstGeom>
          <a:noFill/>
        </p:spPr>
        <p:txBody>
          <a:bodyPr wrap="square">
            <a:spAutoFit/>
          </a:bodyPr>
          <a:lstStyle/>
          <a:p>
            <a:pPr algn="ctr"/>
            <a:r>
              <a:rPr lang="es-MX" sz="2000" b="1" dirty="0">
                <a:latin typeface="Arial" panose="020B0604020202020204" pitchFamily="34" charset="0"/>
                <a:cs typeface="Arial" panose="020B0604020202020204" pitchFamily="34" charset="0"/>
              </a:rPr>
              <a:t>RECOPILACIÓN DE REQUERIMIENTOS (entrevista/CUESTIONARIO)</a:t>
            </a:r>
            <a:endParaRPr lang="es-PE" sz="2000" b="1"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9D3082AC-1BE3-DE96-3DB8-098DB8D95FD8}"/>
              </a:ext>
            </a:extLst>
          </p:cNvPr>
          <p:cNvPicPr>
            <a:picLocks noChangeAspect="1"/>
          </p:cNvPicPr>
          <p:nvPr/>
        </p:nvPicPr>
        <p:blipFill>
          <a:blip r:embed="rId3"/>
          <a:stretch>
            <a:fillRect/>
          </a:stretch>
        </p:blipFill>
        <p:spPr>
          <a:xfrm>
            <a:off x="570612" y="2068117"/>
            <a:ext cx="5793028" cy="1710253"/>
          </a:xfrm>
          <a:prstGeom prst="rect">
            <a:avLst/>
          </a:prstGeom>
        </p:spPr>
      </p:pic>
      <p:pic>
        <p:nvPicPr>
          <p:cNvPr id="11" name="Imagen 10">
            <a:extLst>
              <a:ext uri="{FF2B5EF4-FFF2-40B4-BE49-F238E27FC236}">
                <a16:creationId xmlns:a16="http://schemas.microsoft.com/office/drawing/2014/main" id="{EBF5A356-CBC7-1B2D-9A90-15A18C201BA3}"/>
              </a:ext>
            </a:extLst>
          </p:cNvPr>
          <p:cNvPicPr>
            <a:picLocks noChangeAspect="1"/>
          </p:cNvPicPr>
          <p:nvPr/>
        </p:nvPicPr>
        <p:blipFill>
          <a:blip r:embed="rId4"/>
          <a:stretch>
            <a:fillRect/>
          </a:stretch>
        </p:blipFill>
        <p:spPr>
          <a:xfrm>
            <a:off x="4148246" y="4127144"/>
            <a:ext cx="7449590" cy="1829055"/>
          </a:xfrm>
          <a:prstGeom prst="rect">
            <a:avLst/>
          </a:prstGeom>
        </p:spPr>
      </p:pic>
    </p:spTree>
    <p:extLst>
      <p:ext uri="{BB962C8B-B14F-4D97-AF65-F5344CB8AC3E}">
        <p14:creationId xmlns:p14="http://schemas.microsoft.com/office/powerpoint/2010/main" val="248960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F983620-5275-C5E4-7FC6-1611BC18253B}"/>
              </a:ext>
            </a:extLst>
          </p:cNvPr>
          <p:cNvSpPr txBox="1"/>
          <p:nvPr/>
        </p:nvSpPr>
        <p:spPr>
          <a:xfrm>
            <a:off x="3132825" y="901801"/>
            <a:ext cx="5926347" cy="707886"/>
          </a:xfrm>
          <a:prstGeom prst="rect">
            <a:avLst/>
          </a:prstGeom>
          <a:noFill/>
        </p:spPr>
        <p:txBody>
          <a:bodyPr wrap="square">
            <a:spAutoFit/>
          </a:bodyPr>
          <a:lstStyle/>
          <a:p>
            <a:pPr algn="ctr"/>
            <a:r>
              <a:rPr lang="es-MX" sz="2000" b="1" dirty="0">
                <a:latin typeface="Arial" panose="020B0604020202020204" pitchFamily="34" charset="0"/>
                <a:cs typeface="Arial" panose="020B0604020202020204" pitchFamily="34" charset="0"/>
              </a:rPr>
              <a:t>RECOPILACIÓN DE REQUERIMIENTOS (entrevista/CUESTIONARIO)</a:t>
            </a:r>
            <a:endParaRPr lang="es-PE" sz="2000" b="1"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A6DF4CA7-F064-3976-0AA2-AF5DD7AF3CD7}"/>
              </a:ext>
            </a:extLst>
          </p:cNvPr>
          <p:cNvPicPr>
            <a:picLocks noChangeAspect="1"/>
          </p:cNvPicPr>
          <p:nvPr/>
        </p:nvPicPr>
        <p:blipFill>
          <a:blip r:embed="rId3"/>
          <a:stretch>
            <a:fillRect/>
          </a:stretch>
        </p:blipFill>
        <p:spPr>
          <a:xfrm>
            <a:off x="1039356" y="2183684"/>
            <a:ext cx="6973273" cy="1676634"/>
          </a:xfrm>
          <a:prstGeom prst="rect">
            <a:avLst/>
          </a:prstGeom>
        </p:spPr>
      </p:pic>
      <p:pic>
        <p:nvPicPr>
          <p:cNvPr id="11" name="Imagen 10">
            <a:extLst>
              <a:ext uri="{FF2B5EF4-FFF2-40B4-BE49-F238E27FC236}">
                <a16:creationId xmlns:a16="http://schemas.microsoft.com/office/drawing/2014/main" id="{DF8514B0-96B0-995A-70BB-52C2708D87F6}"/>
              </a:ext>
            </a:extLst>
          </p:cNvPr>
          <p:cNvPicPr>
            <a:picLocks noChangeAspect="1"/>
          </p:cNvPicPr>
          <p:nvPr/>
        </p:nvPicPr>
        <p:blipFill>
          <a:blip r:embed="rId4"/>
          <a:stretch>
            <a:fillRect/>
          </a:stretch>
        </p:blipFill>
        <p:spPr>
          <a:xfrm>
            <a:off x="3885700" y="4142597"/>
            <a:ext cx="7163800" cy="2105319"/>
          </a:xfrm>
          <a:prstGeom prst="rect">
            <a:avLst/>
          </a:prstGeom>
        </p:spPr>
      </p:pic>
    </p:spTree>
    <p:extLst>
      <p:ext uri="{BB962C8B-B14F-4D97-AF65-F5344CB8AC3E}">
        <p14:creationId xmlns:p14="http://schemas.microsoft.com/office/powerpoint/2010/main" val="1811089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12A448D-8D49-9FA5-2E06-A750BA5B134F}"/>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89D649B6-C933-49D9-318E-80C453871724}"/>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20A3C7A8-0E9C-3EFE-47AA-FF4C3D34D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6F908CD-5DD6-E081-45B1-DC1191415265}"/>
              </a:ext>
            </a:extLst>
          </p:cNvPr>
          <p:cNvSpPr txBox="1"/>
          <p:nvPr/>
        </p:nvSpPr>
        <p:spPr>
          <a:xfrm>
            <a:off x="3024996" y="1010093"/>
            <a:ext cx="6142006" cy="369332"/>
          </a:xfrm>
          <a:prstGeom prst="rect">
            <a:avLst/>
          </a:prstGeom>
          <a:noFill/>
        </p:spPr>
        <p:txBody>
          <a:bodyPr wrap="square">
            <a:spAutoFit/>
          </a:bodyPr>
          <a:lstStyle/>
          <a:p>
            <a:pPr algn="ctr"/>
            <a:r>
              <a:rPr lang="es-MX" b="1" dirty="0">
                <a:latin typeface="Arial" panose="020B0604020202020204" pitchFamily="34" charset="0"/>
                <a:cs typeface="Arial" panose="020B0604020202020204" pitchFamily="34" charset="0"/>
              </a:rPr>
              <a:t>MATRIZ DE REQUERIMIENTOS</a:t>
            </a:r>
            <a:endParaRPr lang="es-PE" dirty="0"/>
          </a:p>
        </p:txBody>
      </p:sp>
      <p:graphicFrame>
        <p:nvGraphicFramePr>
          <p:cNvPr id="13" name="Tabla 12">
            <a:extLst>
              <a:ext uri="{FF2B5EF4-FFF2-40B4-BE49-F238E27FC236}">
                <a16:creationId xmlns:a16="http://schemas.microsoft.com/office/drawing/2014/main" id="{AA210AA7-6BBE-90DB-7C17-3693E770AC05}"/>
              </a:ext>
            </a:extLst>
          </p:cNvPr>
          <p:cNvGraphicFramePr>
            <a:graphicFrameLocks noGrp="1"/>
          </p:cNvGraphicFramePr>
          <p:nvPr>
            <p:extLst>
              <p:ext uri="{D42A27DB-BD31-4B8C-83A1-F6EECF244321}">
                <p14:modId xmlns:p14="http://schemas.microsoft.com/office/powerpoint/2010/main" val="1329888684"/>
              </p:ext>
            </p:extLst>
          </p:nvPr>
        </p:nvGraphicFramePr>
        <p:xfrm>
          <a:off x="1233577" y="1379425"/>
          <a:ext cx="9724844" cy="4848040"/>
        </p:xfrm>
        <a:graphic>
          <a:graphicData uri="http://schemas.openxmlformats.org/drawingml/2006/table">
            <a:tbl>
              <a:tblPr firstRow="1" firstCol="1" bandRow="1">
                <a:tableStyleId>{5C22544A-7EE6-4342-B048-85BDC9FD1C3A}</a:tableStyleId>
              </a:tblPr>
              <a:tblGrid>
                <a:gridCol w="1339107">
                  <a:extLst>
                    <a:ext uri="{9D8B030D-6E8A-4147-A177-3AD203B41FA5}">
                      <a16:colId xmlns:a16="http://schemas.microsoft.com/office/drawing/2014/main" val="987583382"/>
                    </a:ext>
                  </a:extLst>
                </a:gridCol>
                <a:gridCol w="1575420">
                  <a:extLst>
                    <a:ext uri="{9D8B030D-6E8A-4147-A177-3AD203B41FA5}">
                      <a16:colId xmlns:a16="http://schemas.microsoft.com/office/drawing/2014/main" val="3019776638"/>
                    </a:ext>
                  </a:extLst>
                </a:gridCol>
                <a:gridCol w="656050">
                  <a:extLst>
                    <a:ext uri="{9D8B030D-6E8A-4147-A177-3AD203B41FA5}">
                      <a16:colId xmlns:a16="http://schemas.microsoft.com/office/drawing/2014/main" val="1569595452"/>
                    </a:ext>
                  </a:extLst>
                </a:gridCol>
                <a:gridCol w="2230346">
                  <a:extLst>
                    <a:ext uri="{9D8B030D-6E8A-4147-A177-3AD203B41FA5}">
                      <a16:colId xmlns:a16="http://schemas.microsoft.com/office/drawing/2014/main" val="1843777953"/>
                    </a:ext>
                  </a:extLst>
                </a:gridCol>
                <a:gridCol w="857479">
                  <a:extLst>
                    <a:ext uri="{9D8B030D-6E8A-4147-A177-3AD203B41FA5}">
                      <a16:colId xmlns:a16="http://schemas.microsoft.com/office/drawing/2014/main" val="1962772019"/>
                    </a:ext>
                  </a:extLst>
                </a:gridCol>
                <a:gridCol w="1399873">
                  <a:extLst>
                    <a:ext uri="{9D8B030D-6E8A-4147-A177-3AD203B41FA5}">
                      <a16:colId xmlns:a16="http://schemas.microsoft.com/office/drawing/2014/main" val="1238172162"/>
                    </a:ext>
                  </a:extLst>
                </a:gridCol>
                <a:gridCol w="1666569">
                  <a:extLst>
                    <a:ext uri="{9D8B030D-6E8A-4147-A177-3AD203B41FA5}">
                      <a16:colId xmlns:a16="http://schemas.microsoft.com/office/drawing/2014/main" val="373321217"/>
                    </a:ext>
                  </a:extLst>
                </a:gridCol>
              </a:tblGrid>
              <a:tr h="749310">
                <a:tc>
                  <a:txBody>
                    <a:bodyPr/>
                    <a:lstStyle/>
                    <a:p>
                      <a:pPr algn="ctr">
                        <a:lnSpc>
                          <a:spcPct val="107000"/>
                        </a:lnSpc>
                        <a:spcAft>
                          <a:spcPts val="800"/>
                        </a:spcAft>
                      </a:pPr>
                      <a:r>
                        <a:rPr lang="en-US" sz="1000" kern="100" dirty="0" err="1">
                          <a:effectLst/>
                        </a:rPr>
                        <a:t>Actividad</a:t>
                      </a:r>
                      <a:r>
                        <a:rPr lang="en-US" sz="1000" kern="100" dirty="0">
                          <a:effectLst/>
                        </a:rPr>
                        <a:t> de </a:t>
                      </a:r>
                      <a:r>
                        <a:rPr lang="en-US" sz="1000" kern="100" dirty="0" err="1">
                          <a:effectLst/>
                        </a:rPr>
                        <a:t>negocio</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dirty="0" err="1">
                          <a:effectLst/>
                        </a:rPr>
                        <a:t>Responsable</a:t>
                      </a:r>
                      <a:r>
                        <a:rPr lang="en-US" sz="1000" kern="100" dirty="0">
                          <a:effectLst/>
                        </a:rPr>
                        <a:t> de </a:t>
                      </a:r>
                      <a:r>
                        <a:rPr lang="en-US" sz="1000" kern="100" dirty="0" err="1">
                          <a:effectLst/>
                        </a:rPr>
                        <a:t>negocio</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gridSpan="2">
                  <a:txBody>
                    <a:bodyPr/>
                    <a:lstStyle/>
                    <a:p>
                      <a:pPr algn="ctr">
                        <a:lnSpc>
                          <a:spcPct val="107000"/>
                        </a:lnSpc>
                        <a:spcAft>
                          <a:spcPts val="800"/>
                        </a:spcAft>
                      </a:pPr>
                      <a:r>
                        <a:rPr lang="en-US" sz="1000" kern="100" dirty="0" err="1">
                          <a:effectLst/>
                        </a:rPr>
                        <a:t>Requerimiento</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PE"/>
                    </a:p>
                  </a:txBody>
                  <a:tcPr/>
                </a:tc>
                <a:tc gridSpan="2">
                  <a:txBody>
                    <a:bodyPr/>
                    <a:lstStyle/>
                    <a:p>
                      <a:pPr algn="ctr">
                        <a:lnSpc>
                          <a:spcPct val="107000"/>
                        </a:lnSpc>
                        <a:spcAft>
                          <a:spcPts val="800"/>
                        </a:spcAft>
                      </a:pPr>
                      <a:r>
                        <a:rPr lang="en-US" sz="1000" kern="100" dirty="0">
                          <a:effectLst/>
                        </a:rPr>
                        <a:t>Caso de </a:t>
                      </a:r>
                      <a:r>
                        <a:rPr lang="en-US" sz="1000" kern="100" dirty="0" err="1">
                          <a:effectLst/>
                        </a:rPr>
                        <a:t>uso</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s-PE"/>
                    </a:p>
                  </a:txBody>
                  <a:tcPr/>
                </a:tc>
                <a:tc>
                  <a:txBody>
                    <a:bodyPr/>
                    <a:lstStyle/>
                    <a:p>
                      <a:pPr algn="ctr">
                        <a:lnSpc>
                          <a:spcPct val="107000"/>
                        </a:lnSpc>
                        <a:spcAft>
                          <a:spcPts val="800"/>
                        </a:spcAft>
                      </a:pPr>
                      <a:r>
                        <a:rPr lang="en-US" sz="1000" kern="100" dirty="0" err="1">
                          <a:effectLst/>
                        </a:rPr>
                        <a:t>Actores</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6839171"/>
                  </a:ext>
                </a:extLst>
              </a:tr>
              <a:tr h="629671">
                <a:tc>
                  <a:txBody>
                    <a:bodyPr/>
                    <a:lstStyle/>
                    <a:p>
                      <a:pPr algn="ctr">
                        <a:lnSpc>
                          <a:spcPct val="107000"/>
                        </a:lnSpc>
                        <a:spcAft>
                          <a:spcPts val="800"/>
                        </a:spcAft>
                      </a:pPr>
                      <a:r>
                        <a:rPr lang="en-US" sz="1000" kern="100">
                          <a:effectLst/>
                        </a:rPr>
                        <a:t>Registro de llantas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Administrador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R01</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PE" sz="1000" kern="100">
                          <a:effectLst/>
                        </a:rPr>
                        <a:t>Registro detallado de entrada y salida de neumáticos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3">
                  <a:txBody>
                    <a:bodyPr/>
                    <a:lstStyle/>
                    <a:p>
                      <a:pPr algn="ctr">
                        <a:lnSpc>
                          <a:spcPct val="107000"/>
                        </a:lnSpc>
                        <a:spcAft>
                          <a:spcPts val="800"/>
                        </a:spcAft>
                      </a:pPr>
                      <a:r>
                        <a:rPr lang="en-US" sz="1000" kern="100">
                          <a:effectLst/>
                        </a:rPr>
                        <a:t>CU01</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3">
                  <a:txBody>
                    <a:bodyPr/>
                    <a:lstStyle/>
                    <a:p>
                      <a:pPr algn="ctr">
                        <a:lnSpc>
                          <a:spcPct val="107000"/>
                        </a:lnSpc>
                        <a:spcAft>
                          <a:spcPts val="800"/>
                        </a:spcAft>
                      </a:pPr>
                      <a:r>
                        <a:rPr lang="en-US" sz="1000" kern="100">
                          <a:effectLst/>
                        </a:rPr>
                        <a:t>Registro de llantas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Administrador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01229148"/>
                  </a:ext>
                </a:extLst>
              </a:tr>
              <a:tr h="950375">
                <a:tc>
                  <a:txBody>
                    <a:bodyPr/>
                    <a:lstStyle/>
                    <a:p>
                      <a:pPr algn="ctr">
                        <a:lnSpc>
                          <a:spcPct val="107000"/>
                        </a:lnSpc>
                        <a:spcAft>
                          <a:spcPts val="800"/>
                        </a:spcAft>
                      </a:pPr>
                      <a:r>
                        <a:rPr lang="es-PE" sz="1000" kern="100">
                          <a:effectLst/>
                        </a:rPr>
                        <a:t>Verificar que los datos registrados sean correctos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Sistema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R02</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PE" sz="1000" kern="100">
                          <a:effectLst/>
                        </a:rPr>
                        <a:t>Validación obligatoria de datos al registrar llantas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s-PE"/>
                    </a:p>
                  </a:txBody>
                  <a:tcPr/>
                </a:tc>
                <a:tc vMerge="1">
                  <a:txBody>
                    <a:bodyPr/>
                    <a:lstStyle/>
                    <a:p>
                      <a:endParaRPr lang="es-PE"/>
                    </a:p>
                  </a:txBody>
                  <a:tcPr/>
                </a:tc>
                <a:tc>
                  <a:txBody>
                    <a:bodyPr/>
                    <a:lstStyle/>
                    <a:p>
                      <a:pPr algn="ctr">
                        <a:lnSpc>
                          <a:spcPct val="107000"/>
                        </a:lnSpc>
                        <a:spcAft>
                          <a:spcPts val="800"/>
                        </a:spcAft>
                      </a:pPr>
                      <a:r>
                        <a:rPr lang="en-US" sz="1000" kern="100">
                          <a:effectLst/>
                        </a:rPr>
                        <a:t>Sistema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8721839"/>
                  </a:ext>
                </a:extLst>
              </a:tr>
              <a:tr h="629671">
                <a:tc>
                  <a:txBody>
                    <a:bodyPr/>
                    <a:lstStyle/>
                    <a:p>
                      <a:pPr algn="ctr">
                        <a:lnSpc>
                          <a:spcPct val="107000"/>
                        </a:lnSpc>
                        <a:spcAft>
                          <a:spcPts val="800"/>
                        </a:spcAft>
                      </a:pPr>
                      <a:r>
                        <a:rPr lang="en-US" sz="1000" kern="100">
                          <a:effectLst/>
                        </a:rPr>
                        <a:t>Acceso al sistema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Administrador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R03</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PE" sz="1000" kern="100">
                          <a:effectLst/>
                        </a:rPr>
                        <a:t>Restricción de acceso al sistema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s-PE"/>
                    </a:p>
                  </a:txBody>
                  <a:tcPr/>
                </a:tc>
                <a:tc vMerge="1">
                  <a:txBody>
                    <a:bodyPr/>
                    <a:lstStyle/>
                    <a:p>
                      <a:endParaRPr lang="es-PE"/>
                    </a:p>
                  </a:txBody>
                  <a:tcPr/>
                </a:tc>
                <a:tc>
                  <a:txBody>
                    <a:bodyPr/>
                    <a:lstStyle/>
                    <a:p>
                      <a:pPr algn="ctr">
                        <a:lnSpc>
                          <a:spcPct val="107000"/>
                        </a:lnSpc>
                        <a:spcAft>
                          <a:spcPts val="800"/>
                        </a:spcAft>
                      </a:pPr>
                      <a:r>
                        <a:rPr lang="en-US" sz="1000" kern="100">
                          <a:effectLst/>
                        </a:rPr>
                        <a:t>Administrador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51251881"/>
                  </a:ext>
                </a:extLst>
              </a:tr>
              <a:tr h="629671">
                <a:tc>
                  <a:txBody>
                    <a:bodyPr/>
                    <a:lstStyle/>
                    <a:p>
                      <a:pPr algn="ctr">
                        <a:lnSpc>
                          <a:spcPct val="107000"/>
                        </a:lnSpc>
                        <a:spcAft>
                          <a:spcPts val="800"/>
                        </a:spcAft>
                      </a:pPr>
                      <a:r>
                        <a:rPr lang="en-US" sz="1000" kern="100">
                          <a:effectLst/>
                        </a:rPr>
                        <a:t>Seguimiento de llantas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Administrador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2">
                  <a:txBody>
                    <a:bodyPr/>
                    <a:lstStyle/>
                    <a:p>
                      <a:pPr algn="ctr">
                        <a:lnSpc>
                          <a:spcPct val="107000"/>
                        </a:lnSpc>
                        <a:spcAft>
                          <a:spcPts val="800"/>
                        </a:spcAft>
                      </a:pPr>
                      <a:r>
                        <a:rPr lang="en-US" sz="1000" kern="100">
                          <a:effectLst/>
                        </a:rPr>
                        <a:t>R04</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2">
                  <a:txBody>
                    <a:bodyPr/>
                    <a:lstStyle/>
                    <a:p>
                      <a:pPr algn="ctr">
                        <a:lnSpc>
                          <a:spcPct val="107000"/>
                        </a:lnSpc>
                        <a:spcAft>
                          <a:spcPts val="800"/>
                        </a:spcAft>
                      </a:pPr>
                      <a:r>
                        <a:rPr lang="es-PE" sz="1000" kern="100">
                          <a:effectLst/>
                        </a:rPr>
                        <a:t>Seguimiento y control de llantas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CU02</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Seguimiento de llantas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Administrador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7777577"/>
                  </a:ext>
                </a:extLst>
              </a:tr>
              <a:tr h="629671">
                <a:tc>
                  <a:txBody>
                    <a:bodyPr/>
                    <a:lstStyle/>
                    <a:p>
                      <a:pPr algn="ctr">
                        <a:lnSpc>
                          <a:spcPct val="107000"/>
                        </a:lnSpc>
                        <a:spcAft>
                          <a:spcPts val="800"/>
                        </a:spcAft>
                      </a:pPr>
                      <a:r>
                        <a:rPr lang="en-US" sz="1000" kern="100">
                          <a:effectLst/>
                        </a:rPr>
                        <a:t>Actualizar inventario</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Administrador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s-PE"/>
                    </a:p>
                  </a:txBody>
                  <a:tcPr/>
                </a:tc>
                <a:tc vMerge="1">
                  <a:txBody>
                    <a:bodyPr/>
                    <a:lstStyle/>
                    <a:p>
                      <a:endParaRPr lang="es-PE"/>
                    </a:p>
                  </a:txBody>
                  <a:tcPr/>
                </a:tc>
                <a:tc>
                  <a:txBody>
                    <a:bodyPr/>
                    <a:lstStyle/>
                    <a:p>
                      <a:pPr algn="ctr">
                        <a:lnSpc>
                          <a:spcPct val="107000"/>
                        </a:lnSpc>
                        <a:spcAft>
                          <a:spcPts val="800"/>
                        </a:spcAft>
                      </a:pPr>
                      <a:r>
                        <a:rPr lang="en-US" sz="1000" kern="100">
                          <a:effectLst/>
                        </a:rPr>
                        <a:t>CU03</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Actualización de inventario</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Administrador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10772988"/>
                  </a:ext>
                </a:extLst>
              </a:tr>
              <a:tr h="629671">
                <a:tc>
                  <a:txBody>
                    <a:bodyPr/>
                    <a:lstStyle/>
                    <a:p>
                      <a:pPr algn="ctr">
                        <a:lnSpc>
                          <a:spcPct val="107000"/>
                        </a:lnSpc>
                        <a:spcAft>
                          <a:spcPts val="800"/>
                        </a:spcAft>
                      </a:pPr>
                      <a:r>
                        <a:rPr lang="en-US" sz="1000" kern="100" dirty="0" err="1">
                          <a:effectLst/>
                        </a:rPr>
                        <a:t>Generar</a:t>
                      </a:r>
                      <a:r>
                        <a:rPr lang="en-US" sz="1000" kern="100" dirty="0">
                          <a:effectLst/>
                        </a:rPr>
                        <a:t> </a:t>
                      </a:r>
                      <a:r>
                        <a:rPr lang="en-US" sz="1000" kern="100" dirty="0" err="1">
                          <a:effectLst/>
                        </a:rPr>
                        <a:t>reportes</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Sistema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R05</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PE" sz="1000" kern="100">
                          <a:effectLst/>
                        </a:rPr>
                        <a:t>Generación de informes con detalles del inventario</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CU04</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a:effectLst/>
                        </a:rPr>
                        <a:t>Generar reporte de inventario</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US" sz="1000" kern="100" dirty="0">
                          <a:effectLst/>
                        </a:rPr>
                        <a:t>Sistema</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62737925"/>
                  </a:ext>
                </a:extLst>
              </a:tr>
            </a:tbl>
          </a:graphicData>
        </a:graphic>
      </p:graphicFrame>
    </p:spTree>
    <p:extLst>
      <p:ext uri="{BB962C8B-B14F-4D97-AF65-F5344CB8AC3E}">
        <p14:creationId xmlns:p14="http://schemas.microsoft.com/office/powerpoint/2010/main" val="74853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3D70120D-3D86-BD85-84E8-30710BAA6838}"/>
              </a:ext>
            </a:extLst>
          </p:cNvPr>
          <p:cNvSpPr txBox="1"/>
          <p:nvPr/>
        </p:nvSpPr>
        <p:spPr>
          <a:xfrm>
            <a:off x="730368" y="1482365"/>
            <a:ext cx="10768643" cy="5078313"/>
          </a:xfrm>
          <a:prstGeom prst="rect">
            <a:avLst/>
          </a:prstGeom>
          <a:noFill/>
        </p:spPr>
        <p:txBody>
          <a:bodyPr wrap="square" rtlCol="0">
            <a:spAutoFit/>
          </a:bodyPr>
          <a:lstStyle/>
          <a:p>
            <a:pPr algn="ctr"/>
            <a:r>
              <a:rPr lang="es-MX" b="1" u="sng" dirty="0">
                <a:latin typeface="Arial" panose="020B0604020202020204" pitchFamily="34" charset="0"/>
                <a:cs typeface="Arial" panose="020B0604020202020204" pitchFamily="34" charset="0"/>
              </a:rPr>
              <a:t>JUSTIFICACIÓN</a:t>
            </a:r>
          </a:p>
          <a:p>
            <a:endParaRPr lang="es-MX" b="1" kern="0" dirty="0">
              <a:latin typeface="Arial" panose="020B0604020202020204" pitchFamily="34" charset="0"/>
              <a:ea typeface="Yu Gothic Light" panose="020B0300000000000000" pitchFamily="34" charset="-128"/>
              <a:cs typeface="Times New Roman" panose="02020603050405020304" pitchFamily="18" charset="0"/>
            </a:endParaRPr>
          </a:p>
          <a:p>
            <a:pPr algn="just"/>
            <a:r>
              <a:rPr lang="es-MX" dirty="0">
                <a:latin typeface="Arial" panose="020B0604020202020204" pitchFamily="34" charset="0"/>
                <a:cs typeface="Arial" panose="020B0604020202020204" pitchFamily="34" charset="0"/>
              </a:rPr>
              <a:t>La justificación del proyecto radica en la necesidad de adaptar las empresas a la tecnología actual para optimizar procesos. La implementación de un sistema informático para la gestión de inventario permitirá automatizar tareas, aumentando la eficiencia operativa de la empresa.</a:t>
            </a:r>
          </a:p>
          <a:p>
            <a:pPr algn="just"/>
            <a:endParaRPr lang="es-MX" dirty="0">
              <a:latin typeface="Arial" panose="020B0604020202020204" pitchFamily="34" charset="0"/>
              <a:cs typeface="Arial" panose="020B0604020202020204" pitchFamily="34" charset="0"/>
            </a:endParaRPr>
          </a:p>
          <a:p>
            <a:pPr algn="ctr"/>
            <a:r>
              <a:rPr lang="es-MX" b="1" u="sng" dirty="0">
                <a:latin typeface="Arial" panose="020B0604020202020204" pitchFamily="34" charset="0"/>
                <a:cs typeface="Arial" panose="020B0604020202020204" pitchFamily="34" charset="0"/>
              </a:rPr>
              <a:t>OBJETIVO GENERAL</a:t>
            </a:r>
          </a:p>
          <a:p>
            <a:pPr algn="ctr"/>
            <a:endParaRPr lang="es-MX" b="1"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Desarrollar un sistema que permita gestionar el inventario de la empresa Reencauchadora Panamericana, con la finalidad de tener un control al momento de registrar la entrada y salida de neumáticos.</a:t>
            </a:r>
          </a:p>
          <a:p>
            <a:pPr algn="ctr"/>
            <a:r>
              <a:rPr lang="es-MX" b="1" u="sng" dirty="0">
                <a:latin typeface="Arial" panose="020B0604020202020204" pitchFamily="34" charset="0"/>
                <a:cs typeface="Arial" panose="020B0604020202020204" pitchFamily="34" charset="0"/>
              </a:rPr>
              <a:t>OBJETIVOS ESPECÍFICOS</a:t>
            </a:r>
          </a:p>
          <a:p>
            <a:pPr algn="ctr"/>
            <a:endParaRPr lang="es-MX" b="1"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Desarrollar el modelo de negocio</a:t>
            </a:r>
          </a:p>
          <a:p>
            <a:pPr algn="just"/>
            <a:r>
              <a:rPr lang="es-MX" dirty="0">
                <a:latin typeface="Arial" panose="020B0604020202020204" pitchFamily="34" charset="0"/>
                <a:cs typeface="Arial" panose="020B0604020202020204" pitchFamily="34" charset="0"/>
              </a:rPr>
              <a:t>Recopilar información para el análisis y diseños necesarios</a:t>
            </a:r>
          </a:p>
          <a:p>
            <a:pPr algn="just"/>
            <a:r>
              <a:rPr lang="es-MX" dirty="0">
                <a:latin typeface="Arial" panose="020B0604020202020204" pitchFamily="34" charset="0"/>
                <a:cs typeface="Arial" panose="020B0604020202020204" pitchFamily="34" charset="0"/>
              </a:rPr>
              <a:t>Realizar el diseño del sistema para la gestión de inventario</a:t>
            </a:r>
          </a:p>
          <a:p>
            <a:pPr algn="just"/>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032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A845493F-D6CD-7E0D-6D02-F6B3EE8C6A78}"/>
              </a:ext>
            </a:extLst>
          </p:cNvPr>
          <p:cNvSpPr txBox="1"/>
          <p:nvPr/>
        </p:nvSpPr>
        <p:spPr>
          <a:xfrm>
            <a:off x="543464" y="901801"/>
            <a:ext cx="6142006" cy="457754"/>
          </a:xfrm>
          <a:prstGeom prst="rect">
            <a:avLst/>
          </a:prstGeom>
          <a:noFill/>
        </p:spPr>
        <p:txBody>
          <a:bodyPr wrap="square">
            <a:spAutoFit/>
          </a:bodyPr>
          <a:lstStyle/>
          <a:p>
            <a:pPr>
              <a:lnSpc>
                <a:spcPct val="150000"/>
              </a:lnSpc>
              <a:spcBef>
                <a:spcPts val="1800"/>
              </a:spcBef>
              <a:spcAft>
                <a:spcPts val="400"/>
              </a:spcAft>
            </a:pPr>
            <a:r>
              <a:rPr lang="es-419" sz="1800" b="1" u="sng" kern="0" dirty="0">
                <a:effectLst/>
                <a:latin typeface="Arial" panose="020B0604020202020204" pitchFamily="34" charset="0"/>
                <a:ea typeface="Yu Gothic Light" panose="020B0300000000000000" pitchFamily="34" charset="-128"/>
                <a:cs typeface="Times New Roman" panose="02020603050405020304" pitchFamily="18" charset="0"/>
              </a:rPr>
              <a:t>ASPECTOS DE LA ORGANIZACIÓN</a:t>
            </a:r>
            <a:endParaRPr lang="es-PE" sz="1800" b="1" u="sng" kern="0" dirty="0">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5" name="CuadroTexto 4">
            <a:extLst>
              <a:ext uri="{FF2B5EF4-FFF2-40B4-BE49-F238E27FC236}">
                <a16:creationId xmlns:a16="http://schemas.microsoft.com/office/drawing/2014/main" id="{17214ABC-FA15-AD02-4CCC-13038D4E9B32}"/>
              </a:ext>
            </a:extLst>
          </p:cNvPr>
          <p:cNvSpPr txBox="1"/>
          <p:nvPr/>
        </p:nvSpPr>
        <p:spPr>
          <a:xfrm>
            <a:off x="465827" y="1792300"/>
            <a:ext cx="11067689" cy="2848344"/>
          </a:xfrm>
          <a:prstGeom prst="rect">
            <a:avLst/>
          </a:prstGeom>
          <a:noFill/>
        </p:spPr>
        <p:txBody>
          <a:bodyPr wrap="square">
            <a:spAutoFit/>
          </a:bodyPr>
          <a:lstStyle/>
          <a:p>
            <a:pPr algn="ctr">
              <a:lnSpc>
                <a:spcPct val="150000"/>
              </a:lnSpc>
              <a:spcBef>
                <a:spcPts val="800"/>
              </a:spcBef>
              <a:spcAft>
                <a:spcPts val="400"/>
              </a:spcAft>
            </a:pPr>
            <a:r>
              <a:rPr lang="es-419" sz="1800" b="1" u="sng" dirty="0">
                <a:effectLst/>
                <a:latin typeface="Arial" panose="020B0604020202020204" pitchFamily="34" charset="0"/>
                <a:ea typeface="Yu Gothic Light" panose="020B0300000000000000" pitchFamily="34" charset="-128"/>
                <a:cs typeface="Times New Roman" panose="02020603050405020304" pitchFamily="18" charset="0"/>
              </a:rPr>
              <a:t>Visión</a:t>
            </a:r>
            <a:endParaRPr lang="es-PE" sz="1800" b="1" u="sng" dirty="0">
              <a:effectLst/>
              <a:latin typeface="Times New Roman" panose="02020603050405020304" pitchFamily="18" charset="0"/>
              <a:ea typeface="Yu Gothic Light" panose="020B0300000000000000" pitchFamily="34" charset="-128"/>
              <a:cs typeface="Times New Roman" panose="02020603050405020304" pitchFamily="18" charset="0"/>
            </a:endParaRPr>
          </a:p>
          <a:p>
            <a:pPr algn="ctr">
              <a:lnSpc>
                <a:spcPct val="150000"/>
              </a:lnSpc>
              <a:spcAft>
                <a:spcPts val="800"/>
              </a:spcAft>
            </a:pPr>
            <a:r>
              <a:rPr lang="es-419" sz="1800" dirty="0">
                <a:effectLst/>
                <a:latin typeface="Arial" panose="020B0604020202020204" pitchFamily="34" charset="0"/>
                <a:ea typeface="Calibri" panose="020F0502020204030204" pitchFamily="34" charset="0"/>
                <a:cs typeface="Arial" panose="020B0604020202020204" pitchFamily="34" charset="0"/>
              </a:rPr>
              <a:t>“Atraer a más clientes y ofrecer un buen servicio, garantizando que el cliente esté satisfecho durante el tiempo dedicado a su atención y la calidad de nuestro servicio”</a:t>
            </a:r>
            <a:endParaRPr lang="es-PE" sz="16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spcBef>
                <a:spcPts val="800"/>
              </a:spcBef>
              <a:spcAft>
                <a:spcPts val="400"/>
              </a:spcAft>
            </a:pPr>
            <a:r>
              <a:rPr lang="es-419" sz="1800" b="1" u="sng" dirty="0">
                <a:effectLst/>
                <a:latin typeface="Arial" panose="020B0604020202020204" pitchFamily="34" charset="0"/>
                <a:ea typeface="Yu Gothic Light" panose="020B0300000000000000" pitchFamily="34" charset="-128"/>
                <a:cs typeface="Times New Roman" panose="02020603050405020304" pitchFamily="18" charset="0"/>
              </a:rPr>
              <a:t>Misión</a:t>
            </a:r>
            <a:endParaRPr lang="es-PE" sz="1800" b="1" u="sng" dirty="0">
              <a:effectLst/>
              <a:latin typeface="Times New Roman" panose="02020603050405020304" pitchFamily="18" charset="0"/>
              <a:ea typeface="Yu Gothic Light" panose="020B0300000000000000" pitchFamily="34" charset="-128"/>
              <a:cs typeface="Times New Roman" panose="02020603050405020304" pitchFamily="18" charset="0"/>
            </a:endParaRPr>
          </a:p>
          <a:p>
            <a:pPr algn="ctr">
              <a:lnSpc>
                <a:spcPct val="150000"/>
              </a:lnSpc>
              <a:spcAft>
                <a:spcPts val="800"/>
              </a:spcAft>
            </a:pPr>
            <a:r>
              <a:rPr lang="es-419" sz="1800" dirty="0">
                <a:effectLst/>
                <a:latin typeface="Arial" panose="020B0604020202020204" pitchFamily="34" charset="0"/>
                <a:ea typeface="Calibri" panose="020F0502020204030204" pitchFamily="34" charset="0"/>
                <a:cs typeface="Arial" panose="020B0604020202020204" pitchFamily="34" charset="0"/>
              </a:rPr>
              <a:t>“Darles un buen servicio a los clientes durante su atención para volvernos una empresa de renombre en la región”</a:t>
            </a:r>
            <a:endParaRPr lang="es-PE"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2833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06CE50A2-9B15-E340-6A3B-DB54E68AF486}"/>
              </a:ext>
            </a:extLst>
          </p:cNvPr>
          <p:cNvSpPr txBox="1"/>
          <p:nvPr/>
        </p:nvSpPr>
        <p:spPr>
          <a:xfrm>
            <a:off x="741874" y="1278988"/>
            <a:ext cx="4977439" cy="4300023"/>
          </a:xfrm>
          <a:prstGeom prst="rect">
            <a:avLst/>
          </a:prstGeom>
          <a:noFill/>
        </p:spPr>
        <p:txBody>
          <a:bodyPr wrap="square">
            <a:spAutoFit/>
          </a:bodyPr>
          <a:lstStyle/>
          <a:p>
            <a:pPr>
              <a:lnSpc>
                <a:spcPct val="150000"/>
              </a:lnSpc>
              <a:spcBef>
                <a:spcPts val="800"/>
              </a:spcBef>
              <a:spcAft>
                <a:spcPts val="400"/>
              </a:spcAft>
            </a:pPr>
            <a:r>
              <a:rPr lang="es-419" sz="2000" b="1" u="sng" dirty="0">
                <a:effectLst/>
                <a:latin typeface="Arial" panose="020B0604020202020204" pitchFamily="34" charset="0"/>
                <a:ea typeface="Yu Gothic Light" panose="020B0300000000000000" pitchFamily="34" charset="-128"/>
                <a:cs typeface="Times New Roman" panose="02020603050405020304" pitchFamily="18" charset="0"/>
              </a:rPr>
              <a:t>Descripción de la empresa</a:t>
            </a:r>
            <a:endParaRPr lang="es-PE" sz="2000" b="1" u="sng" dirty="0">
              <a:effectLst/>
              <a:latin typeface="Times New Roman" panose="02020603050405020304" pitchFamily="18" charset="0"/>
              <a:ea typeface="Yu Gothic Light" panose="020B0300000000000000" pitchFamily="34" charset="-128"/>
              <a:cs typeface="Times New Roman" panose="02020603050405020304" pitchFamily="18" charset="0"/>
            </a:endParaRPr>
          </a:p>
          <a:p>
            <a:pPr algn="just">
              <a:lnSpc>
                <a:spcPct val="150000"/>
              </a:lnSpc>
              <a:spcAft>
                <a:spcPts val="800"/>
              </a:spcAft>
            </a:pPr>
            <a:r>
              <a:rPr lang="es-419" sz="1800" dirty="0">
                <a:effectLst/>
                <a:latin typeface="Arial" panose="020B0604020202020204" pitchFamily="34" charset="0"/>
                <a:ea typeface="Calibri" panose="020F0502020204030204" pitchFamily="34" charset="0"/>
                <a:cs typeface="Arial" panose="020B0604020202020204" pitchFamily="34" charset="0"/>
              </a:rPr>
              <a:t>Reencauchadora Panamericana tiene aproximadamente 18 años de vigencia ante SUNAT, la empresa se dedica al reencauche de llantas de camión. Se brinda servicios a los clientes que llevan la llanta desgastada y se renueva. Asimismo, la empresa se dedica a la venta de llantas ya reencauchadas para que los clientes puedan venderlas posteriormente a un monto distinto.</a:t>
            </a:r>
            <a:endParaRPr lang="es-PE"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n 2">
            <a:extLst>
              <a:ext uri="{FF2B5EF4-FFF2-40B4-BE49-F238E27FC236}">
                <a16:creationId xmlns:a16="http://schemas.microsoft.com/office/drawing/2014/main" id="{645A0141-609C-5E45-85E5-4F25426008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5645" y="1734844"/>
            <a:ext cx="3280915" cy="21850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Imagen 14">
            <a:extLst>
              <a:ext uri="{FF2B5EF4-FFF2-40B4-BE49-F238E27FC236}">
                <a16:creationId xmlns:a16="http://schemas.microsoft.com/office/drawing/2014/main" id="{94DA8BDA-73D3-0969-A5C3-425601FF60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657" y="3586451"/>
            <a:ext cx="3345720" cy="2509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59906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1094B5D-CA6C-249D-9432-DA4066497A79}"/>
              </a:ext>
            </a:extLst>
          </p:cNvPr>
          <p:cNvSpPr txBox="1"/>
          <p:nvPr/>
        </p:nvSpPr>
        <p:spPr>
          <a:xfrm>
            <a:off x="534839" y="2408883"/>
            <a:ext cx="10248180" cy="1812163"/>
          </a:xfrm>
          <a:prstGeom prst="rect">
            <a:avLst/>
          </a:prstGeom>
          <a:noFill/>
        </p:spPr>
        <p:txBody>
          <a:bodyPr wrap="square">
            <a:spAutoFit/>
          </a:bodyPr>
          <a:lstStyle/>
          <a:p>
            <a:pPr marL="447675">
              <a:lnSpc>
                <a:spcPct val="150000"/>
              </a:lnSpc>
              <a:spcAft>
                <a:spcPts val="800"/>
              </a:spcAft>
            </a:pPr>
            <a:r>
              <a:rPr lang="es-419" b="1" dirty="0">
                <a:latin typeface="Arial" panose="020B0604020202020204" pitchFamily="34" charset="0"/>
                <a:ea typeface="Calibri" panose="020F0502020204030204" pitchFamily="34" charset="0"/>
                <a:cs typeface="Arial" panose="020B0604020202020204" pitchFamily="34" charset="0"/>
              </a:rPr>
              <a:t>Área</a:t>
            </a:r>
            <a:endParaRPr lang="es-419" sz="1800" b="1" dirty="0">
              <a:effectLst/>
              <a:latin typeface="Arial" panose="020B0604020202020204" pitchFamily="34" charset="0"/>
              <a:ea typeface="Calibri" panose="020F0502020204030204" pitchFamily="34" charset="0"/>
              <a:cs typeface="Arial" panose="020B0604020202020204" pitchFamily="34" charset="0"/>
            </a:endParaRPr>
          </a:p>
          <a:p>
            <a:pPr marL="447675">
              <a:lnSpc>
                <a:spcPct val="150000"/>
              </a:lnSpc>
              <a:spcAft>
                <a:spcPts val="800"/>
              </a:spcAft>
            </a:pPr>
            <a:r>
              <a:rPr lang="es-419" sz="1800" dirty="0">
                <a:effectLst/>
                <a:latin typeface="Arial" panose="020B0604020202020204" pitchFamily="34" charset="0"/>
                <a:ea typeface="Calibri" panose="020F0502020204030204" pitchFamily="34" charset="0"/>
                <a:cs typeface="Arial" panose="020B0604020202020204" pitchFamily="34" charset="0"/>
              </a:rPr>
              <a:t>El proyecto se desarrollará en la empresa reencauchadora </a:t>
            </a:r>
            <a:r>
              <a:rPr lang="es-MX" sz="1800" b="1" dirty="0">
                <a:effectLst/>
                <a:latin typeface="Arial" panose="020B0604020202020204" pitchFamily="34" charset="0"/>
                <a:ea typeface="Calibri" panose="020F0502020204030204" pitchFamily="34" charset="0"/>
                <a:cs typeface="Arial" panose="020B0604020202020204" pitchFamily="34" charset="0"/>
              </a:rPr>
              <a:t>Reencauchadora Panamericana </a:t>
            </a:r>
            <a:r>
              <a:rPr lang="es-MX" sz="1800" dirty="0">
                <a:effectLst/>
                <a:latin typeface="Arial" panose="020B0604020202020204" pitchFamily="34" charset="0"/>
                <a:ea typeface="Calibri" panose="020F0502020204030204" pitchFamily="34" charset="0"/>
                <a:cs typeface="Arial" panose="020B0604020202020204" pitchFamily="34" charset="0"/>
              </a:rPr>
              <a:t>en Lambayeque en el área de almacén. Se encargará de brindar un control y manejo adecuado de las existencias al momento de la salida y entrada de neumáticos. </a:t>
            </a:r>
            <a:endParaRPr lang="es-PE"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CuadroTexto 12">
            <a:extLst>
              <a:ext uri="{FF2B5EF4-FFF2-40B4-BE49-F238E27FC236}">
                <a16:creationId xmlns:a16="http://schemas.microsoft.com/office/drawing/2014/main" id="{3E8AF3E3-4E61-959F-3F5A-0E54BF6AC8BD}"/>
              </a:ext>
            </a:extLst>
          </p:cNvPr>
          <p:cNvSpPr txBox="1"/>
          <p:nvPr/>
        </p:nvSpPr>
        <p:spPr>
          <a:xfrm>
            <a:off x="534839" y="1044553"/>
            <a:ext cx="6142006" cy="457754"/>
          </a:xfrm>
          <a:prstGeom prst="rect">
            <a:avLst/>
          </a:prstGeom>
          <a:noFill/>
        </p:spPr>
        <p:txBody>
          <a:bodyPr wrap="square">
            <a:spAutoFit/>
          </a:bodyPr>
          <a:lstStyle/>
          <a:p>
            <a:pPr lvl="0">
              <a:lnSpc>
                <a:spcPct val="150000"/>
              </a:lnSpc>
              <a:spcBef>
                <a:spcPts val="1800"/>
              </a:spcBef>
              <a:spcAft>
                <a:spcPts val="400"/>
              </a:spcAft>
            </a:pPr>
            <a:r>
              <a:rPr lang="es-419" sz="1800" b="1" kern="0" dirty="0">
                <a:effectLst/>
                <a:latin typeface="Arial" panose="020B0604020202020204" pitchFamily="34" charset="0"/>
                <a:ea typeface="Yu Gothic Light" panose="020B0300000000000000" pitchFamily="34" charset="-128"/>
                <a:cs typeface="Times New Roman" panose="02020603050405020304" pitchFamily="18" charset="0"/>
              </a:rPr>
              <a:t>AMBITO DEL PROYECTO</a:t>
            </a:r>
            <a:endParaRPr lang="es-PE" sz="1800" b="1" kern="0" dirty="0">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418414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1">
            <a:extLst>
              <a:ext uri="{FF2B5EF4-FFF2-40B4-BE49-F238E27FC236}">
                <a16:creationId xmlns:a16="http://schemas.microsoft.com/office/drawing/2014/main" id="{00C82946-E130-1736-AA32-DEFC9EB13901}"/>
              </a:ext>
            </a:extLst>
          </p:cNvPr>
          <p:cNvGraphicFramePr>
            <a:graphicFrameLocks noGrp="1"/>
          </p:cNvGraphicFramePr>
          <p:nvPr>
            <p:extLst>
              <p:ext uri="{D42A27DB-BD31-4B8C-83A1-F6EECF244321}">
                <p14:modId xmlns:p14="http://schemas.microsoft.com/office/powerpoint/2010/main" val="2649479289"/>
              </p:ext>
            </p:extLst>
          </p:nvPr>
        </p:nvGraphicFramePr>
        <p:xfrm>
          <a:off x="5239282" y="1639701"/>
          <a:ext cx="6532724" cy="4001112"/>
        </p:xfrm>
        <a:graphic>
          <a:graphicData uri="http://schemas.openxmlformats.org/drawingml/2006/table">
            <a:tbl>
              <a:tblPr firstRow="1" firstCol="1" bandRow="1">
                <a:tableStyleId>{5C22544A-7EE6-4342-B048-85BDC9FD1C3A}</a:tableStyleId>
              </a:tblPr>
              <a:tblGrid>
                <a:gridCol w="1114424">
                  <a:extLst>
                    <a:ext uri="{9D8B030D-6E8A-4147-A177-3AD203B41FA5}">
                      <a16:colId xmlns:a16="http://schemas.microsoft.com/office/drawing/2014/main" val="378554494"/>
                    </a:ext>
                  </a:extLst>
                </a:gridCol>
                <a:gridCol w="4006235">
                  <a:extLst>
                    <a:ext uri="{9D8B030D-6E8A-4147-A177-3AD203B41FA5}">
                      <a16:colId xmlns:a16="http://schemas.microsoft.com/office/drawing/2014/main" val="4209846902"/>
                    </a:ext>
                  </a:extLst>
                </a:gridCol>
                <a:gridCol w="1412065">
                  <a:extLst>
                    <a:ext uri="{9D8B030D-6E8A-4147-A177-3AD203B41FA5}">
                      <a16:colId xmlns:a16="http://schemas.microsoft.com/office/drawing/2014/main" val="150860557"/>
                    </a:ext>
                  </a:extLst>
                </a:gridCol>
              </a:tblGrid>
              <a:tr h="273802">
                <a:tc>
                  <a:txBody>
                    <a:bodyPr/>
                    <a:lstStyle/>
                    <a:p>
                      <a:pPr algn="ctr">
                        <a:lnSpc>
                          <a:spcPct val="150000"/>
                        </a:lnSpc>
                        <a:spcAft>
                          <a:spcPts val="800"/>
                        </a:spcAft>
                      </a:pPr>
                      <a:r>
                        <a:rPr lang="es-419" sz="1000" b="1" kern="100" dirty="0">
                          <a:solidFill>
                            <a:schemeClr val="lt1"/>
                          </a:solidFill>
                          <a:effectLst/>
                          <a:latin typeface="+mn-lt"/>
                          <a:ea typeface="+mn-ea"/>
                          <a:cs typeface="+mn-cs"/>
                        </a:rPr>
                        <a:t>CARGO</a:t>
                      </a:r>
                      <a:endParaRPr lang="es-PE" sz="1000" b="1" kern="100" dirty="0">
                        <a:solidFill>
                          <a:schemeClr val="lt1"/>
                        </a:solidFill>
                        <a:effectLst/>
                        <a:latin typeface="+mn-lt"/>
                        <a:ea typeface="+mn-ea"/>
                        <a:cs typeface="+mn-cs"/>
                      </a:endParaRPr>
                    </a:p>
                  </a:txBody>
                  <a:tcPr marL="68580" marR="68580" marT="0" marB="0"/>
                </a:tc>
                <a:tc>
                  <a:txBody>
                    <a:bodyPr/>
                    <a:lstStyle/>
                    <a:p>
                      <a:pPr algn="ctr">
                        <a:lnSpc>
                          <a:spcPct val="150000"/>
                        </a:lnSpc>
                        <a:spcAft>
                          <a:spcPts val="800"/>
                        </a:spcAft>
                      </a:pPr>
                      <a:r>
                        <a:rPr lang="es-419" sz="1100" kern="100" dirty="0">
                          <a:effectLst/>
                          <a:latin typeface="Arial" panose="020B0604020202020204" pitchFamily="34" charset="0"/>
                          <a:cs typeface="Arial" panose="020B0604020202020204" pitchFamily="34" charset="0"/>
                        </a:rPr>
                        <a:t>FUNCIÓN</a:t>
                      </a:r>
                      <a:endParaRPr lang="es-PE" sz="11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800"/>
                        </a:spcAft>
                      </a:pPr>
                      <a:r>
                        <a:rPr lang="es-419" sz="1100" kern="100" dirty="0">
                          <a:effectLst/>
                          <a:latin typeface="Arial" panose="020B0604020202020204" pitchFamily="34" charset="0"/>
                          <a:cs typeface="Arial" panose="020B0604020202020204" pitchFamily="34" charset="0"/>
                        </a:rPr>
                        <a:t>ENCARGADO</a:t>
                      </a:r>
                      <a:endParaRPr lang="es-PE" sz="11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2202458"/>
                  </a:ext>
                </a:extLst>
              </a:tr>
              <a:tr h="1076506">
                <a:tc>
                  <a:txBody>
                    <a:bodyPr/>
                    <a:lstStyle/>
                    <a:p>
                      <a:pPr algn="ctr">
                        <a:lnSpc>
                          <a:spcPct val="150000"/>
                        </a:lnSpc>
                        <a:spcAft>
                          <a:spcPts val="800"/>
                        </a:spcAft>
                      </a:pPr>
                      <a:r>
                        <a:rPr lang="es-419" sz="1000" kern="100" dirty="0">
                          <a:effectLst/>
                        </a:rPr>
                        <a:t>Analista</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50000"/>
                        </a:lnSpc>
                        <a:spcAft>
                          <a:spcPts val="800"/>
                        </a:spcAft>
                      </a:pPr>
                      <a:r>
                        <a:rPr lang="es-419" sz="1000" kern="100" dirty="0">
                          <a:effectLst/>
                        </a:rPr>
                        <a:t>Se encarga de analizar los requisitos del proyecto, entender las necesidades del cliente y traducirlas en especificaciones técnicas y funcionales para el equipo de desarrollo.</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800"/>
                        </a:spcAft>
                      </a:pPr>
                      <a:r>
                        <a:rPr lang="en-US" sz="1000" kern="100">
                          <a:effectLst/>
                        </a:rPr>
                        <a:t>Helder Hans Andersen Ochoa Monsalve</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51876"/>
                  </a:ext>
                </a:extLst>
              </a:tr>
              <a:tr h="524766">
                <a:tc>
                  <a:txBody>
                    <a:bodyPr/>
                    <a:lstStyle/>
                    <a:p>
                      <a:pPr algn="ctr">
                        <a:lnSpc>
                          <a:spcPct val="150000"/>
                        </a:lnSpc>
                        <a:spcAft>
                          <a:spcPts val="800"/>
                        </a:spcAft>
                      </a:pPr>
                      <a:r>
                        <a:rPr lang="en-US" sz="1000" kern="100">
                          <a:effectLst/>
                        </a:rPr>
                        <a:t>Desarrolador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50000"/>
                        </a:lnSpc>
                        <a:spcAft>
                          <a:spcPts val="800"/>
                        </a:spcAft>
                      </a:pPr>
                      <a:r>
                        <a:rPr lang="es-PE" sz="1000" kern="100">
                          <a:effectLst/>
                        </a:rPr>
                        <a:t>Es responsable de escribir el código del software según las especificaciones proporcionadas por el analista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800"/>
                        </a:spcAft>
                      </a:pPr>
                      <a:r>
                        <a:rPr lang="es-419" sz="1000" kern="100">
                          <a:effectLst/>
                        </a:rPr>
                        <a:t>José Eduardo Angeles Bravo</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0262978"/>
                  </a:ext>
                </a:extLst>
              </a:tr>
              <a:tr h="524766">
                <a:tc>
                  <a:txBody>
                    <a:bodyPr/>
                    <a:lstStyle/>
                    <a:p>
                      <a:pPr algn="ctr">
                        <a:lnSpc>
                          <a:spcPct val="150000"/>
                        </a:lnSpc>
                        <a:spcAft>
                          <a:spcPts val="800"/>
                        </a:spcAft>
                      </a:pPr>
                      <a:r>
                        <a:rPr lang="es-419" sz="1000" kern="100">
                          <a:effectLst/>
                        </a:rPr>
                        <a:t>Administrador del sistema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50000"/>
                        </a:lnSpc>
                        <a:spcAft>
                          <a:spcPts val="800"/>
                        </a:spcAft>
                      </a:pPr>
                      <a:r>
                        <a:rPr lang="es-419" sz="1000" kern="100">
                          <a:effectLst/>
                        </a:rPr>
                        <a:t>Gestiona la infraestructura informática necesaria para el desarrollo y funcionamiento del software.</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800"/>
                        </a:spcAft>
                      </a:pPr>
                      <a:r>
                        <a:rPr lang="es-419" sz="1000" kern="100">
                          <a:effectLst/>
                        </a:rPr>
                        <a:t>Jhon Anthony Silva Patazca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16476514"/>
                  </a:ext>
                </a:extLst>
              </a:tr>
              <a:tr h="800636">
                <a:tc>
                  <a:txBody>
                    <a:bodyPr/>
                    <a:lstStyle/>
                    <a:p>
                      <a:pPr algn="ctr">
                        <a:lnSpc>
                          <a:spcPct val="150000"/>
                        </a:lnSpc>
                        <a:spcAft>
                          <a:spcPts val="800"/>
                        </a:spcAft>
                      </a:pPr>
                      <a:r>
                        <a:rPr lang="es-419" sz="1000" kern="100">
                          <a:effectLst/>
                        </a:rPr>
                        <a:t>Diseñador</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50000"/>
                        </a:lnSpc>
                        <a:spcAft>
                          <a:spcPts val="800"/>
                        </a:spcAft>
                      </a:pPr>
                      <a:r>
                        <a:rPr lang="es-419" sz="1000" kern="100">
                          <a:effectLst/>
                        </a:rPr>
                        <a:t>Crea la interfaz visual y la experiencia de usuario del software</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800"/>
                        </a:spcAft>
                      </a:pPr>
                      <a:r>
                        <a:rPr lang="es-419" sz="1000" kern="100">
                          <a:effectLst/>
                        </a:rPr>
                        <a:t>Jhon Cleiver Mendoza Tiquillahuanca</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1175267"/>
                  </a:ext>
                </a:extLst>
              </a:tr>
              <a:tr h="800636">
                <a:tc>
                  <a:txBody>
                    <a:bodyPr/>
                    <a:lstStyle/>
                    <a:p>
                      <a:pPr algn="ctr">
                        <a:lnSpc>
                          <a:spcPct val="150000"/>
                        </a:lnSpc>
                        <a:spcAft>
                          <a:spcPts val="800"/>
                        </a:spcAft>
                      </a:pPr>
                      <a:r>
                        <a:rPr lang="es-419" sz="1000" kern="100">
                          <a:effectLst/>
                        </a:rPr>
                        <a:t>Diseñador de la base de datos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50000"/>
                        </a:lnSpc>
                        <a:spcAft>
                          <a:spcPts val="800"/>
                        </a:spcAft>
                      </a:pPr>
                      <a:r>
                        <a:rPr lang="es-419" sz="1000" kern="100">
                          <a:effectLst/>
                        </a:rPr>
                        <a:t>Diseña la estructura y organización de la base de datos del sistema, asegurando que los datos estén bien estructurados</a:t>
                      </a:r>
                      <a:endParaRPr lang="es-PE"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800"/>
                        </a:spcAft>
                      </a:pPr>
                      <a:r>
                        <a:rPr lang="es-419" sz="1000" kern="100" dirty="0">
                          <a:effectLst/>
                        </a:rPr>
                        <a:t>Danner Alejandro Vela Fuentes</a:t>
                      </a:r>
                      <a:endParaRPr lang="es-PE"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10399035"/>
                  </a:ext>
                </a:extLst>
              </a:tr>
            </a:tbl>
          </a:graphicData>
        </a:graphic>
      </p:graphicFrame>
      <p:sp>
        <p:nvSpPr>
          <p:cNvPr id="4" name="CuadroTexto 3">
            <a:extLst>
              <a:ext uri="{FF2B5EF4-FFF2-40B4-BE49-F238E27FC236}">
                <a16:creationId xmlns:a16="http://schemas.microsoft.com/office/drawing/2014/main" id="{F6612E27-EE3E-3963-DCBB-2780EAED20BB}"/>
              </a:ext>
            </a:extLst>
          </p:cNvPr>
          <p:cNvSpPr txBox="1"/>
          <p:nvPr/>
        </p:nvSpPr>
        <p:spPr>
          <a:xfrm>
            <a:off x="-1" y="1999428"/>
            <a:ext cx="4848045" cy="3316164"/>
          </a:xfrm>
          <a:prstGeom prst="rect">
            <a:avLst/>
          </a:prstGeom>
          <a:noFill/>
        </p:spPr>
        <p:txBody>
          <a:bodyPr wrap="square">
            <a:spAutoFit/>
          </a:bodyPr>
          <a:lstStyle/>
          <a:p>
            <a:pPr lvl="1" algn="ctr">
              <a:lnSpc>
                <a:spcPct val="150000"/>
              </a:lnSpc>
              <a:spcBef>
                <a:spcPts val="800"/>
              </a:spcBef>
              <a:spcAft>
                <a:spcPts val="400"/>
              </a:spcAft>
            </a:pPr>
            <a:r>
              <a:rPr lang="es-419" sz="3600" b="1" dirty="0">
                <a:effectLst/>
                <a:latin typeface="Arial" panose="020B0604020202020204" pitchFamily="34" charset="0"/>
                <a:ea typeface="Yu Gothic Light" panose="020B0300000000000000" pitchFamily="34" charset="-128"/>
                <a:cs typeface="Times New Roman" panose="02020603050405020304" pitchFamily="18" charset="0"/>
              </a:rPr>
              <a:t>Recursos humanos para la elaboración del proyecto</a:t>
            </a:r>
            <a:endParaRPr lang="es-PE" sz="3600" b="1" dirty="0">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73550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03439287-02D3-D060-3779-8A69E52FECE0}"/>
              </a:ext>
            </a:extLst>
          </p:cNvPr>
          <p:cNvSpPr txBox="1"/>
          <p:nvPr/>
        </p:nvSpPr>
        <p:spPr>
          <a:xfrm>
            <a:off x="6581954" y="2370364"/>
            <a:ext cx="4848045" cy="2485168"/>
          </a:xfrm>
          <a:prstGeom prst="rect">
            <a:avLst/>
          </a:prstGeom>
          <a:noFill/>
        </p:spPr>
        <p:txBody>
          <a:bodyPr wrap="square">
            <a:spAutoFit/>
          </a:bodyPr>
          <a:lstStyle/>
          <a:p>
            <a:pPr lvl="1" algn="ctr">
              <a:lnSpc>
                <a:spcPct val="150000"/>
              </a:lnSpc>
              <a:spcBef>
                <a:spcPts val="800"/>
              </a:spcBef>
              <a:spcAft>
                <a:spcPts val="400"/>
              </a:spcAft>
            </a:pPr>
            <a:r>
              <a:rPr lang="es-419" sz="3600" b="1" dirty="0">
                <a:effectLst/>
                <a:latin typeface="Arial" panose="020B0604020202020204" pitchFamily="34" charset="0"/>
                <a:ea typeface="Yu Gothic Light" panose="020B0300000000000000" pitchFamily="34" charset="-128"/>
                <a:cs typeface="Times New Roman" panose="02020603050405020304" pitchFamily="18" charset="0"/>
              </a:rPr>
              <a:t>Software utilizado para la realización del proyecto</a:t>
            </a:r>
            <a:endParaRPr lang="es-PE" sz="3600" b="1" dirty="0">
              <a:effectLst/>
              <a:latin typeface="Times New Roman" panose="02020603050405020304" pitchFamily="18" charset="0"/>
              <a:ea typeface="Yu Gothic Light" panose="020B0300000000000000" pitchFamily="34" charset="-128"/>
              <a:cs typeface="Times New Roman" panose="02020603050405020304" pitchFamily="18" charset="0"/>
            </a:endParaRPr>
          </a:p>
        </p:txBody>
      </p:sp>
      <p:graphicFrame>
        <p:nvGraphicFramePr>
          <p:cNvPr id="6" name="Tabla 5">
            <a:extLst>
              <a:ext uri="{FF2B5EF4-FFF2-40B4-BE49-F238E27FC236}">
                <a16:creationId xmlns:a16="http://schemas.microsoft.com/office/drawing/2014/main" id="{A20A00A3-DC7A-3E9C-27AB-A79A216BD9B2}"/>
              </a:ext>
            </a:extLst>
          </p:cNvPr>
          <p:cNvGraphicFramePr>
            <a:graphicFrameLocks noGrp="1"/>
          </p:cNvGraphicFramePr>
          <p:nvPr>
            <p:extLst>
              <p:ext uri="{D42A27DB-BD31-4B8C-83A1-F6EECF244321}">
                <p14:modId xmlns:p14="http://schemas.microsoft.com/office/powerpoint/2010/main" val="377569464"/>
              </p:ext>
            </p:extLst>
          </p:nvPr>
        </p:nvGraphicFramePr>
        <p:xfrm>
          <a:off x="762002" y="1475798"/>
          <a:ext cx="5632448" cy="4352912"/>
        </p:xfrm>
        <a:graphic>
          <a:graphicData uri="http://schemas.openxmlformats.org/drawingml/2006/table">
            <a:tbl>
              <a:tblPr>
                <a:tableStyleId>{2D5ABB26-0587-4C30-8999-92F81FD0307C}</a:tableStyleId>
              </a:tblPr>
              <a:tblGrid>
                <a:gridCol w="2301968">
                  <a:extLst>
                    <a:ext uri="{9D8B030D-6E8A-4147-A177-3AD203B41FA5}">
                      <a16:colId xmlns:a16="http://schemas.microsoft.com/office/drawing/2014/main" val="2198904768"/>
                    </a:ext>
                  </a:extLst>
                </a:gridCol>
                <a:gridCol w="3330480">
                  <a:extLst>
                    <a:ext uri="{9D8B030D-6E8A-4147-A177-3AD203B41FA5}">
                      <a16:colId xmlns:a16="http://schemas.microsoft.com/office/drawing/2014/main" val="43865023"/>
                    </a:ext>
                  </a:extLst>
                </a:gridCol>
              </a:tblGrid>
              <a:tr h="198818">
                <a:tc>
                  <a:txBody>
                    <a:bodyPr/>
                    <a:lstStyle/>
                    <a:p>
                      <a:pPr algn="ctr" fontAlgn="b"/>
                      <a:r>
                        <a:rPr lang="es-PE" sz="1200" b="1" dirty="0">
                          <a:solidFill>
                            <a:schemeClr val="bg1"/>
                          </a:solidFill>
                          <a:effectLst/>
                          <a:latin typeface="Arial" panose="020B0604020202020204" pitchFamily="34" charset="0"/>
                          <a:cs typeface="Arial" panose="020B0604020202020204" pitchFamily="34" charset="0"/>
                        </a:rPr>
                        <a:t>Aplicación</a:t>
                      </a:r>
                    </a:p>
                  </a:txBody>
                  <a:tcPr marL="60435" marR="60435" marT="30218" marB="3021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marL="0" algn="ctr" defTabSz="914400" rtl="0" eaLnBrk="1" fontAlgn="b" latinLnBrk="0" hangingPunct="1"/>
                      <a:r>
                        <a:rPr lang="es-PE" sz="1200" b="1" kern="1200" dirty="0">
                          <a:solidFill>
                            <a:schemeClr val="bg1"/>
                          </a:solidFill>
                          <a:effectLst/>
                          <a:latin typeface="Arial" panose="020B0604020202020204" pitchFamily="34" charset="0"/>
                          <a:ea typeface="+mn-ea"/>
                          <a:cs typeface="Arial" panose="020B0604020202020204" pitchFamily="34" charset="0"/>
                        </a:rPr>
                        <a:t>Descripción</a:t>
                      </a:r>
                    </a:p>
                  </a:txBody>
                  <a:tcPr marL="60435" marR="60435" marT="30218" marB="3021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extLst>
                  <a:ext uri="{0D108BD9-81ED-4DB2-BD59-A6C34878D82A}">
                    <a16:rowId xmlns:a16="http://schemas.microsoft.com/office/drawing/2014/main" val="2287035839"/>
                  </a:ext>
                </a:extLst>
              </a:tr>
              <a:tr h="785658">
                <a:tc>
                  <a:txBody>
                    <a:bodyPr/>
                    <a:lstStyle/>
                    <a:p>
                      <a:pPr algn="ctr" fontAlgn="base"/>
                      <a:r>
                        <a:rPr lang="es-PE" sz="1200" dirty="0">
                          <a:solidFill>
                            <a:schemeClr val="bg1"/>
                          </a:solidFill>
                          <a:effectLst/>
                          <a:latin typeface="Arial" panose="020B0604020202020204" pitchFamily="34" charset="0"/>
                          <a:cs typeface="Arial" panose="020B0604020202020204" pitchFamily="34" charset="0"/>
                        </a:rPr>
                        <a:t>WhatsApp</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fontAlgn="base"/>
                      <a:r>
                        <a:rPr lang="es-MX" sz="1200" dirty="0">
                          <a:solidFill>
                            <a:schemeClr val="tx1"/>
                          </a:solidFill>
                          <a:effectLst/>
                        </a:rPr>
                        <a:t>Aplicación de mensajería para coordinar ideas y reuniones entre los participantes del proyecto.</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D2D8"/>
                    </a:solidFill>
                  </a:tcPr>
                </a:tc>
                <a:extLst>
                  <a:ext uri="{0D108BD9-81ED-4DB2-BD59-A6C34878D82A}">
                    <a16:rowId xmlns:a16="http://schemas.microsoft.com/office/drawing/2014/main" val="4044929278"/>
                  </a:ext>
                </a:extLst>
              </a:tr>
              <a:tr h="785658">
                <a:tc>
                  <a:txBody>
                    <a:bodyPr/>
                    <a:lstStyle/>
                    <a:p>
                      <a:pPr algn="ctr" fontAlgn="base"/>
                      <a:r>
                        <a:rPr lang="es-PE" sz="1200" dirty="0">
                          <a:solidFill>
                            <a:schemeClr val="bg1"/>
                          </a:solidFill>
                          <a:effectLst/>
                          <a:latin typeface="Arial" panose="020B0604020202020204" pitchFamily="34" charset="0"/>
                          <a:cs typeface="Arial" panose="020B0604020202020204" pitchFamily="34" charset="0"/>
                        </a:rPr>
                        <a:t>Zoom</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fontAlgn="base"/>
                      <a:r>
                        <a:rPr lang="es-MX" sz="1200" dirty="0">
                          <a:solidFill>
                            <a:schemeClr val="tx1"/>
                          </a:solidFill>
                          <a:effectLst/>
                        </a:rPr>
                        <a:t>Aplicación de videoconferencia para reuniones remotas y verificación del avance del proyecto.</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AED"/>
                    </a:solidFill>
                  </a:tcPr>
                </a:tc>
                <a:extLst>
                  <a:ext uri="{0D108BD9-81ED-4DB2-BD59-A6C34878D82A}">
                    <a16:rowId xmlns:a16="http://schemas.microsoft.com/office/drawing/2014/main" val="4030608236"/>
                  </a:ext>
                </a:extLst>
              </a:tr>
              <a:tr h="966964">
                <a:tc>
                  <a:txBody>
                    <a:bodyPr/>
                    <a:lstStyle/>
                    <a:p>
                      <a:pPr algn="ctr" fontAlgn="base"/>
                      <a:r>
                        <a:rPr lang="es-PE" sz="1200" dirty="0" err="1">
                          <a:solidFill>
                            <a:schemeClr val="bg1"/>
                          </a:solidFill>
                          <a:effectLst/>
                          <a:latin typeface="Arial" panose="020B0604020202020204" pitchFamily="34" charset="0"/>
                          <a:cs typeface="Arial" panose="020B0604020202020204" pitchFamily="34" charset="0"/>
                        </a:rPr>
                        <a:t>Rational</a:t>
                      </a:r>
                      <a:r>
                        <a:rPr lang="es-PE" sz="1200" dirty="0">
                          <a:solidFill>
                            <a:schemeClr val="bg1"/>
                          </a:solidFill>
                          <a:effectLst/>
                          <a:latin typeface="Arial" panose="020B0604020202020204" pitchFamily="34" charset="0"/>
                          <a:cs typeface="Arial" panose="020B0604020202020204" pitchFamily="34" charset="0"/>
                        </a:rPr>
                        <a:t> Software </a:t>
                      </a:r>
                      <a:r>
                        <a:rPr lang="es-PE" sz="1200" dirty="0" err="1">
                          <a:solidFill>
                            <a:schemeClr val="bg1"/>
                          </a:solidFill>
                          <a:effectLst/>
                          <a:latin typeface="Arial" panose="020B0604020202020204" pitchFamily="34" charset="0"/>
                          <a:cs typeface="Arial" panose="020B0604020202020204" pitchFamily="34" charset="0"/>
                        </a:rPr>
                        <a:t>Architect</a:t>
                      </a:r>
                      <a:endParaRPr lang="es-PE" sz="1200" dirty="0">
                        <a:solidFill>
                          <a:schemeClr val="bg1"/>
                        </a:solidFill>
                        <a:effectLst/>
                        <a:latin typeface="Arial" panose="020B0604020202020204" pitchFamily="34" charset="0"/>
                        <a:cs typeface="Arial" panose="020B0604020202020204" pitchFamily="34" charset="0"/>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fontAlgn="base"/>
                      <a:r>
                        <a:rPr lang="es-MX" sz="1200" dirty="0">
                          <a:solidFill>
                            <a:schemeClr val="tx1"/>
                          </a:solidFill>
                          <a:effectLst/>
                        </a:rPr>
                        <a:t>Herramienta para compartir, colaborar y gestionar la información de diseño durante todo el ciclo de vida del proyecto.</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D2D8"/>
                    </a:solidFill>
                  </a:tcPr>
                </a:tc>
                <a:extLst>
                  <a:ext uri="{0D108BD9-81ED-4DB2-BD59-A6C34878D82A}">
                    <a16:rowId xmlns:a16="http://schemas.microsoft.com/office/drawing/2014/main" val="449652940"/>
                  </a:ext>
                </a:extLst>
              </a:tr>
              <a:tr h="785658">
                <a:tc>
                  <a:txBody>
                    <a:bodyPr/>
                    <a:lstStyle/>
                    <a:p>
                      <a:pPr algn="ctr" fontAlgn="base"/>
                      <a:r>
                        <a:rPr lang="es-PE" sz="1200" dirty="0">
                          <a:solidFill>
                            <a:schemeClr val="bg1"/>
                          </a:solidFill>
                          <a:effectLst/>
                          <a:latin typeface="Arial" panose="020B0604020202020204" pitchFamily="34" charset="0"/>
                          <a:cs typeface="Arial" panose="020B0604020202020204" pitchFamily="34" charset="0"/>
                        </a:rPr>
                        <a:t>IntelliJ</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fontAlgn="base"/>
                      <a:r>
                        <a:rPr lang="es-MX" sz="1200" dirty="0">
                          <a:solidFill>
                            <a:schemeClr val="tx1"/>
                          </a:solidFill>
                          <a:effectLst/>
                        </a:rPr>
                        <a:t>IDE de </a:t>
                      </a:r>
                      <a:r>
                        <a:rPr lang="es-MX" sz="1200" dirty="0" err="1">
                          <a:solidFill>
                            <a:schemeClr val="tx1"/>
                          </a:solidFill>
                          <a:effectLst/>
                        </a:rPr>
                        <a:t>JetBrains</a:t>
                      </a:r>
                      <a:r>
                        <a:rPr lang="es-MX" sz="1200" dirty="0">
                          <a:solidFill>
                            <a:schemeClr val="tx1"/>
                          </a:solidFill>
                          <a:effectLst/>
                        </a:rPr>
                        <a:t> para desarrollo en Java y otros lenguajes, con herramientas avanzadas y productividad.</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AED"/>
                    </a:solidFill>
                  </a:tcPr>
                </a:tc>
                <a:extLst>
                  <a:ext uri="{0D108BD9-81ED-4DB2-BD59-A6C34878D82A}">
                    <a16:rowId xmlns:a16="http://schemas.microsoft.com/office/drawing/2014/main" val="3750677538"/>
                  </a:ext>
                </a:extLst>
              </a:tr>
              <a:tr h="785658">
                <a:tc>
                  <a:txBody>
                    <a:bodyPr/>
                    <a:lstStyle/>
                    <a:p>
                      <a:pPr algn="ctr" fontAlgn="base"/>
                      <a:r>
                        <a:rPr lang="es-PE" sz="1200" dirty="0">
                          <a:solidFill>
                            <a:schemeClr val="bg1"/>
                          </a:solidFill>
                          <a:effectLst/>
                          <a:latin typeface="Arial" panose="020B0604020202020204" pitchFamily="34" charset="0"/>
                          <a:cs typeface="Arial" panose="020B0604020202020204" pitchFamily="34" charset="0"/>
                        </a:rPr>
                        <a:t>GitHub</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082"/>
                    </a:solidFill>
                  </a:tcPr>
                </a:tc>
                <a:tc>
                  <a:txBody>
                    <a:bodyPr/>
                    <a:lstStyle/>
                    <a:p>
                      <a:pPr fontAlgn="base"/>
                      <a:r>
                        <a:rPr lang="es-MX" sz="1200" dirty="0">
                          <a:solidFill>
                            <a:schemeClr val="tx1"/>
                          </a:solidFill>
                          <a:effectLst/>
                        </a:rPr>
                        <a:t>Plataforma para alojar el proyecto y facilitar la colaboración entre los participantes del proyecto.</a:t>
                      </a: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D2D8"/>
                    </a:solidFill>
                  </a:tcPr>
                </a:tc>
                <a:extLst>
                  <a:ext uri="{0D108BD9-81ED-4DB2-BD59-A6C34878D82A}">
                    <a16:rowId xmlns:a16="http://schemas.microsoft.com/office/drawing/2014/main" val="3847946640"/>
                  </a:ext>
                </a:extLst>
              </a:tr>
            </a:tbl>
          </a:graphicData>
        </a:graphic>
      </p:graphicFrame>
    </p:spTree>
    <p:extLst>
      <p:ext uri="{BB962C8B-B14F-4D97-AF65-F5344CB8AC3E}">
        <p14:creationId xmlns:p14="http://schemas.microsoft.com/office/powerpoint/2010/main" val="171869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8A6CCD3-EE17-72D7-2018-8F8A9DB696D6}"/>
              </a:ext>
            </a:extLst>
          </p:cNvPr>
          <p:cNvSpPr/>
          <p:nvPr/>
        </p:nvSpPr>
        <p:spPr>
          <a:xfrm>
            <a:off x="0" y="0"/>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BD985B0-2A0C-8A03-9839-FC99C66585D3}"/>
              </a:ext>
            </a:extLst>
          </p:cNvPr>
          <p:cNvSpPr/>
          <p:nvPr/>
        </p:nvSpPr>
        <p:spPr>
          <a:xfrm>
            <a:off x="-1" y="6530196"/>
            <a:ext cx="12192000" cy="327804"/>
          </a:xfrm>
          <a:prstGeom prst="rect">
            <a:avLst/>
          </a:prstGeom>
          <a:solidFill>
            <a:srgbClr val="B50D30"/>
          </a:solidFill>
          <a:ln>
            <a:solidFill>
              <a:srgbClr val="B50D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3482BA73-CA58-2C14-FA7A-2CADE5C01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645" y="327804"/>
            <a:ext cx="3772616" cy="114799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03439287-02D3-D060-3779-8A69E52FECE0}"/>
              </a:ext>
            </a:extLst>
          </p:cNvPr>
          <p:cNvSpPr txBox="1"/>
          <p:nvPr/>
        </p:nvSpPr>
        <p:spPr>
          <a:xfrm>
            <a:off x="6581954" y="2370364"/>
            <a:ext cx="4848045" cy="2485168"/>
          </a:xfrm>
          <a:prstGeom prst="rect">
            <a:avLst/>
          </a:prstGeom>
          <a:noFill/>
        </p:spPr>
        <p:txBody>
          <a:bodyPr wrap="square">
            <a:spAutoFit/>
          </a:bodyPr>
          <a:lstStyle/>
          <a:p>
            <a:pPr lvl="1" algn="ctr">
              <a:lnSpc>
                <a:spcPct val="150000"/>
              </a:lnSpc>
              <a:spcBef>
                <a:spcPts val="800"/>
              </a:spcBef>
              <a:spcAft>
                <a:spcPts val="400"/>
              </a:spcAft>
            </a:pPr>
            <a:r>
              <a:rPr lang="es-419" sz="3600" b="1" dirty="0">
                <a:effectLst/>
                <a:latin typeface="Arial" panose="020B0604020202020204" pitchFamily="34" charset="0"/>
                <a:ea typeface="Yu Gothic Light" panose="020B0300000000000000" pitchFamily="34" charset="-128"/>
                <a:cs typeface="Times New Roman" panose="02020603050405020304" pitchFamily="18" charset="0"/>
              </a:rPr>
              <a:t>Hardware necesario para el proyecto</a:t>
            </a:r>
            <a:endParaRPr lang="es-PE" sz="3600" b="1" dirty="0">
              <a:effectLst/>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8" name="CuadroTexto 7">
            <a:extLst>
              <a:ext uri="{FF2B5EF4-FFF2-40B4-BE49-F238E27FC236}">
                <a16:creationId xmlns:a16="http://schemas.microsoft.com/office/drawing/2014/main" id="{D4906A58-36CB-1FDF-58BF-56B80518B655}"/>
              </a:ext>
            </a:extLst>
          </p:cNvPr>
          <p:cNvSpPr txBox="1"/>
          <p:nvPr/>
        </p:nvSpPr>
        <p:spPr>
          <a:xfrm>
            <a:off x="431321" y="1019943"/>
            <a:ext cx="6650966" cy="4818114"/>
          </a:xfrm>
          <a:prstGeom prst="rect">
            <a:avLst/>
          </a:prstGeom>
          <a:noFill/>
        </p:spPr>
        <p:txBody>
          <a:bodyPr wrap="square">
            <a:spAutoFit/>
          </a:bodyPr>
          <a:lstStyle/>
          <a:p>
            <a:pPr>
              <a:lnSpc>
                <a:spcPct val="150000"/>
              </a:lnSpc>
              <a:spcAft>
                <a:spcPts val="800"/>
              </a:spcAft>
            </a:pPr>
            <a:r>
              <a:rPr lang="es-419" sz="1800" dirty="0">
                <a:effectLst/>
                <a:latin typeface="Arial" panose="020B0604020202020204" pitchFamily="34" charset="0"/>
                <a:ea typeface="Calibri" panose="020F0502020204030204" pitchFamily="34" charset="0"/>
                <a:cs typeface="Arial" panose="020B0604020202020204" pitchFamily="34" charset="0"/>
              </a:rPr>
              <a:t>Servidor para la base de datos</a:t>
            </a:r>
            <a:endParaRPr lang="es-PE" sz="18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Aft>
                <a:spcPts val="800"/>
              </a:spcAft>
            </a:pPr>
            <a:r>
              <a:rPr lang="pt-PT" sz="1800" dirty="0">
                <a:effectLst/>
                <a:latin typeface="Arial" panose="020B0604020202020204" pitchFamily="34" charset="0"/>
                <a:ea typeface="Calibri" panose="020F0502020204030204" pitchFamily="34" charset="0"/>
                <a:cs typeface="Arial" panose="020B0604020202020204" pitchFamily="34" charset="0"/>
              </a:rPr>
              <a:t>Computadora de escritorio</a:t>
            </a:r>
            <a:endParaRPr lang="es-PE" sz="1800" dirty="0">
              <a:effectLst/>
              <a:latin typeface="Arial" panose="020B0604020202020204" pitchFamily="34" charset="0"/>
              <a:ea typeface="Calibri" panose="020F0502020204030204" pitchFamily="34" charset="0"/>
              <a:cs typeface="Arial" panose="020B0604020202020204" pitchFamily="34" charset="0"/>
            </a:endParaRPr>
          </a:p>
          <a:p>
            <a:pPr marL="1181100" indent="-285750">
              <a:lnSpc>
                <a:spcPct val="150000"/>
              </a:lnSpc>
              <a:spcAft>
                <a:spcPts val="800"/>
              </a:spcAft>
              <a:buFont typeface="Arial" panose="020B0604020202020204" pitchFamily="34" charset="0"/>
              <a:buChar char="•"/>
            </a:pPr>
            <a:r>
              <a:rPr lang="pt-PT" sz="1800" dirty="0">
                <a:effectLst/>
                <a:latin typeface="Arial" panose="020B0604020202020204" pitchFamily="34" charset="0"/>
                <a:ea typeface="Calibri" panose="020F0502020204030204" pitchFamily="34" charset="0"/>
                <a:cs typeface="Arial" panose="020B0604020202020204" pitchFamily="34" charset="0"/>
              </a:rPr>
              <a:t>Procesador: Intel Xeon E5-2620 v4 o superior, o AMD EPYC 7000 o superior.</a:t>
            </a:r>
            <a:endParaRPr lang="es-PE" sz="1800" dirty="0">
              <a:effectLst/>
              <a:latin typeface="Arial" panose="020B0604020202020204" pitchFamily="34" charset="0"/>
              <a:ea typeface="Calibri" panose="020F0502020204030204" pitchFamily="34" charset="0"/>
              <a:cs typeface="Arial" panose="020B0604020202020204" pitchFamily="34" charset="0"/>
            </a:endParaRPr>
          </a:p>
          <a:p>
            <a:pPr marL="1181100" indent="-285750">
              <a:lnSpc>
                <a:spcPct val="150000"/>
              </a:lnSpc>
              <a:spcAft>
                <a:spcPts val="800"/>
              </a:spcAft>
              <a:buFont typeface="Arial" panose="020B0604020202020204" pitchFamily="34" charset="0"/>
              <a:buChar char="•"/>
            </a:pPr>
            <a:r>
              <a:rPr lang="pt-PT" sz="1800" dirty="0">
                <a:effectLst/>
                <a:latin typeface="Arial" panose="020B0604020202020204" pitchFamily="34" charset="0"/>
                <a:ea typeface="Calibri" panose="020F0502020204030204" pitchFamily="34" charset="0"/>
                <a:cs typeface="Arial" panose="020B0604020202020204" pitchFamily="34" charset="0"/>
              </a:rPr>
              <a:t>Memoria RAM suficiente: 16 GB o más.</a:t>
            </a:r>
            <a:endParaRPr lang="es-PE" sz="1800" dirty="0">
              <a:effectLst/>
              <a:latin typeface="Arial" panose="020B0604020202020204" pitchFamily="34" charset="0"/>
              <a:ea typeface="Calibri" panose="020F0502020204030204" pitchFamily="34" charset="0"/>
              <a:cs typeface="Arial" panose="020B0604020202020204" pitchFamily="34" charset="0"/>
            </a:endParaRPr>
          </a:p>
          <a:p>
            <a:pPr marL="1181100" indent="-285750">
              <a:lnSpc>
                <a:spcPct val="150000"/>
              </a:lnSpc>
              <a:spcAft>
                <a:spcPts val="800"/>
              </a:spcAft>
              <a:buFont typeface="Arial" panose="020B0604020202020204" pitchFamily="34" charset="0"/>
              <a:buChar char="•"/>
            </a:pPr>
            <a:r>
              <a:rPr lang="es-419" sz="1800" dirty="0">
                <a:effectLst/>
                <a:latin typeface="Arial" panose="020B0604020202020204" pitchFamily="34" charset="0"/>
                <a:ea typeface="Calibri" panose="020F0502020204030204" pitchFamily="34" charset="0"/>
                <a:cs typeface="Arial" panose="020B0604020202020204" pitchFamily="34" charset="0"/>
              </a:rPr>
              <a:t>Almacenamiento rápido: SSD (Solid </a:t>
            </a:r>
            <a:r>
              <a:rPr lang="es-419" sz="1800" dirty="0" err="1">
                <a:effectLst/>
                <a:latin typeface="Arial" panose="020B0604020202020204" pitchFamily="34" charset="0"/>
                <a:ea typeface="Calibri" panose="020F0502020204030204" pitchFamily="34" charset="0"/>
                <a:cs typeface="Arial" panose="020B0604020202020204" pitchFamily="34" charset="0"/>
              </a:rPr>
              <a:t>State</a:t>
            </a:r>
            <a:r>
              <a:rPr lang="es-419" sz="1800" dirty="0">
                <a:effectLst/>
                <a:latin typeface="Arial" panose="020B0604020202020204" pitchFamily="34" charset="0"/>
                <a:ea typeface="Calibri" panose="020F0502020204030204" pitchFamily="34" charset="0"/>
                <a:cs typeface="Arial" panose="020B0604020202020204" pitchFamily="34" charset="0"/>
              </a:rPr>
              <a:t> Drive) de 256 GB o más.</a:t>
            </a:r>
            <a:endParaRPr lang="es-PE" sz="1800" dirty="0">
              <a:effectLst/>
              <a:latin typeface="Arial" panose="020B0604020202020204" pitchFamily="34" charset="0"/>
              <a:ea typeface="Calibri" panose="020F0502020204030204" pitchFamily="34" charset="0"/>
              <a:cs typeface="Arial" panose="020B0604020202020204" pitchFamily="34" charset="0"/>
            </a:endParaRPr>
          </a:p>
          <a:p>
            <a:pPr marL="1181100" indent="-285750">
              <a:lnSpc>
                <a:spcPct val="150000"/>
              </a:lnSpc>
              <a:spcAft>
                <a:spcPts val="800"/>
              </a:spcAft>
              <a:buFont typeface="Arial" panose="020B0604020202020204" pitchFamily="34" charset="0"/>
              <a:buChar char="•"/>
            </a:pPr>
            <a:r>
              <a:rPr lang="es-419" sz="1800" dirty="0">
                <a:effectLst/>
                <a:latin typeface="Arial" panose="020B0604020202020204" pitchFamily="34" charset="0"/>
                <a:ea typeface="Calibri" panose="020F0502020204030204" pitchFamily="34" charset="0"/>
                <a:cs typeface="Arial" panose="020B0604020202020204" pitchFamily="34" charset="0"/>
              </a:rPr>
              <a:t>Sistema operativo estable: Linux como Ubuntu Server o CentOS.</a:t>
            </a:r>
            <a:endParaRPr lang="es-PE" dirty="0">
              <a:latin typeface="Arial" panose="020B0604020202020204" pitchFamily="34" charset="0"/>
              <a:ea typeface="Calibri" panose="020F0502020204030204" pitchFamily="34" charset="0"/>
              <a:cs typeface="Arial" panose="020B0604020202020204" pitchFamily="34" charset="0"/>
            </a:endParaRPr>
          </a:p>
          <a:p>
            <a:pPr marL="1181100" indent="-285750">
              <a:lnSpc>
                <a:spcPct val="150000"/>
              </a:lnSpc>
              <a:spcAft>
                <a:spcPts val="800"/>
              </a:spcAft>
              <a:buFont typeface="Arial" panose="020B0604020202020204" pitchFamily="34" charset="0"/>
              <a:buChar char="•"/>
            </a:pPr>
            <a:r>
              <a:rPr lang="es-419" sz="1800" dirty="0">
                <a:effectLst/>
                <a:latin typeface="Arial" panose="020B0604020202020204" pitchFamily="34" charset="0"/>
                <a:ea typeface="Calibri" panose="020F0502020204030204" pitchFamily="34" charset="0"/>
                <a:cs typeface="Arial" panose="020B0604020202020204" pitchFamily="34" charset="0"/>
              </a:rPr>
              <a:t>Red con buen ancho de banda: 10 Mbps o más.</a:t>
            </a:r>
            <a:endParaRPr lang="es-PE"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51688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2789</TotalTime>
  <Words>1049</Words>
  <Application>Microsoft Office PowerPoint</Application>
  <PresentationFormat>Panorámica</PresentationFormat>
  <Paragraphs>141</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Aptos</vt:lpstr>
      <vt:lpstr>Aptos Display</vt: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 - DANNER ALEJANDRO VELA FUENTES</dc:creator>
  <cp:lastModifiedBy>ALUMNO - DANNER ALEJANDRO VELA FUENTES</cp:lastModifiedBy>
  <cp:revision>20</cp:revision>
  <dcterms:created xsi:type="dcterms:W3CDTF">2024-04-22T21:19:54Z</dcterms:created>
  <dcterms:modified xsi:type="dcterms:W3CDTF">2024-04-25T07:29:25Z</dcterms:modified>
</cp:coreProperties>
</file>