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3"/>
    <p:sldId id="268" r:id="rId4"/>
    <p:sldId id="278" r:id="rId5"/>
    <p:sldId id="279" r:id="rId6"/>
    <p:sldId id="280" r:id="rId7"/>
    <p:sldId id="282" r:id="rId8"/>
    <p:sldId id="276"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11EF66"/>
    <a:srgbClr val="FA4453"/>
    <a:srgbClr val="34CC9D"/>
    <a:srgbClr val="F2737D"/>
    <a:srgbClr val="05AFC8"/>
    <a:srgbClr val="E0E0E0"/>
    <a:srgbClr val="FFC000"/>
    <a:srgbClr val="343434"/>
    <a:srgbClr val="3C3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4599" autoAdjust="0"/>
  </p:normalViewPr>
  <p:slideViewPr>
    <p:cSldViewPr snapToObjects="1">
      <p:cViewPr varScale="1">
        <p:scale>
          <a:sx n="91" d="100"/>
          <a:sy n="91" d="100"/>
        </p:scale>
        <p:origin x="690" y="78"/>
      </p:cViewPr>
      <p:guideLst>
        <p:guide orient="horz" pos="765"/>
        <p:guide orient="horz" pos="2473"/>
        <p:guide orient="horz" pos="1638"/>
        <p:guide pos="4332"/>
        <p:guide pos="143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982CB-A0D8-415D-B8E6-462CBD9F521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C4C5C-9FD8-4173-B3A7-D1E538DAE13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7"/>
            <a:ext cx="7772400" cy="102155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88"/>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203" y="-14464"/>
            <a:ext cx="9144000" cy="5138279"/>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 name="矩形 1"/>
          <p:cNvSpPr/>
          <p:nvPr/>
        </p:nvSpPr>
        <p:spPr>
          <a:xfrm>
            <a:off x="0" y="-14478"/>
            <a:ext cx="9144000" cy="2283718"/>
          </a:xfrm>
          <a:prstGeom prst="rect">
            <a:avLst/>
          </a:prstGeom>
          <a:solidFill>
            <a:srgbClr val="05AFC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3"/>
          <p:cNvSpPr txBox="1"/>
          <p:nvPr/>
        </p:nvSpPr>
        <p:spPr bwMode="auto">
          <a:xfrm>
            <a:off x="971600" y="2515530"/>
            <a:ext cx="7200800" cy="459740"/>
          </a:xfrm>
          <a:prstGeom prst="rect">
            <a:avLst/>
          </a:prstGeom>
          <a:noFill/>
        </p:spPr>
        <p:txBody>
          <a:bodyPr wrap="square">
            <a:spAutoFit/>
          </a:bodyPr>
          <a:lstStyle/>
          <a:p>
            <a:pPr algn="ctr">
              <a:defRPr/>
            </a:pPr>
            <a:r>
              <a:rPr lang="zh-CN" altLang="en-US" sz="2400" b="1" spc="225" dirty="0" smtClean="0">
                <a:solidFill>
                  <a:schemeClr val="tx1">
                    <a:lumMod val="65000"/>
                    <a:lumOff val="35000"/>
                  </a:schemeClr>
                </a:solidFill>
                <a:latin typeface="微软雅黑 Light" panose="020B0502040204020203" pitchFamily="34" charset="-122"/>
                <a:ea typeface="微软雅黑 Light" panose="020B0502040204020203" pitchFamily="34" charset="-122"/>
              </a:rPr>
              <a:t>操 作 系 统 </a:t>
            </a:r>
            <a:r>
              <a:rPr lang="x-none" altLang="zh-CN" sz="2400" b="1" spc="225" dirty="0" smtClean="0">
                <a:solidFill>
                  <a:schemeClr val="tx1">
                    <a:lumMod val="65000"/>
                    <a:lumOff val="35000"/>
                  </a:schemeClr>
                </a:solidFill>
                <a:latin typeface="微软雅黑 Light" panose="020B0502040204020203" pitchFamily="34" charset="-122"/>
                <a:ea typeface="微软雅黑 Light" panose="020B0502040204020203" pitchFamily="34" charset="-122"/>
              </a:rPr>
              <a:t>(2015 秋)</a:t>
            </a:r>
            <a:endParaRPr lang="x-none" altLang="zh-CN" sz="2400" b="1" spc="225" dirty="0" smtClean="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38" name="矩形 37"/>
          <p:cNvSpPr/>
          <p:nvPr/>
        </p:nvSpPr>
        <p:spPr bwMode="auto">
          <a:xfrm>
            <a:off x="3203848" y="3927103"/>
            <a:ext cx="2736304" cy="1120140"/>
          </a:xfrm>
          <a:prstGeom prst="rect">
            <a:avLst/>
          </a:prstGeom>
        </p:spPr>
        <p:txBody>
          <a:bodyPr wrap="square">
            <a:spAutoFit/>
          </a:bodyPr>
          <a:lstStyle/>
          <a:p>
            <a:pPr algn="ctr" eaLnBrk="1" fontAlgn="auto" hangingPunct="1">
              <a:lnSpc>
                <a:spcPct val="150000"/>
              </a:lnSpc>
              <a:spcBef>
                <a:spcPts val="0"/>
              </a:spcBef>
              <a:spcAft>
                <a:spcPts val="0"/>
              </a:spcAft>
              <a:defRPr/>
            </a:pPr>
            <a:r>
              <a:rPr lang="zh-CN" altLang="en-US" sz="1500" spc="75" dirty="0" smtClean="0">
                <a:solidFill>
                  <a:schemeClr val="tx1">
                    <a:lumMod val="65000"/>
                    <a:lumOff val="35000"/>
                  </a:schemeClr>
                </a:solidFill>
                <a:latin typeface="微软雅黑" pitchFamily="34" charset="-122"/>
                <a:ea typeface="微软雅黑" pitchFamily="34" charset="-122"/>
                <a:cs typeface="Arial" pitchFamily="34" charset="0"/>
              </a:rPr>
              <a:t>计算机科学与技术学院</a:t>
            </a:r>
            <a:endParaRPr lang="en-US" altLang="zh-CN" sz="1500" spc="75" dirty="0" smtClean="0">
              <a:solidFill>
                <a:schemeClr val="tx1">
                  <a:lumMod val="65000"/>
                  <a:lumOff val="35000"/>
                </a:schemeClr>
              </a:solidFill>
              <a:latin typeface="微软雅黑" pitchFamily="34" charset="-122"/>
              <a:ea typeface="微软雅黑" pitchFamily="34" charset="-122"/>
              <a:cs typeface="Arial" pitchFamily="34" charset="0"/>
            </a:endParaRPr>
          </a:p>
          <a:p>
            <a:pPr algn="ctr" eaLnBrk="1" fontAlgn="auto" hangingPunct="1">
              <a:lnSpc>
                <a:spcPct val="150000"/>
              </a:lnSpc>
              <a:spcBef>
                <a:spcPts val="0"/>
              </a:spcBef>
              <a:spcAft>
                <a:spcPts val="0"/>
              </a:spcAft>
              <a:defRPr/>
            </a:pPr>
            <a:r>
              <a:rPr lang="en-US" altLang="zh-CN" sz="1500" spc="75" dirty="0" smtClean="0">
                <a:solidFill>
                  <a:schemeClr val="tx1">
                    <a:lumMod val="65000"/>
                    <a:lumOff val="35000"/>
                  </a:schemeClr>
                </a:solidFill>
                <a:latin typeface="微软雅黑" pitchFamily="34" charset="-122"/>
                <a:ea typeface="微软雅黑" pitchFamily="34" charset="-122"/>
                <a:cs typeface="Arial" pitchFamily="34" charset="0"/>
              </a:rPr>
              <a:t>1303104</a:t>
            </a:r>
            <a:r>
              <a:rPr lang="zh-CN" altLang="en-US" sz="1500" spc="75" dirty="0" smtClean="0">
                <a:solidFill>
                  <a:schemeClr val="tx1">
                    <a:lumMod val="65000"/>
                    <a:lumOff val="35000"/>
                  </a:schemeClr>
                </a:solidFill>
                <a:latin typeface="微软雅黑" pitchFamily="34" charset="-122"/>
                <a:ea typeface="微软雅黑" pitchFamily="34" charset="-122"/>
                <a:cs typeface="Arial" pitchFamily="34" charset="0"/>
              </a:rPr>
              <a:t>班</a:t>
            </a:r>
            <a:endParaRPr lang="en-US" altLang="zh-CN" sz="1500" spc="75" dirty="0" smtClean="0">
              <a:solidFill>
                <a:schemeClr val="tx1">
                  <a:lumMod val="65000"/>
                  <a:lumOff val="35000"/>
                </a:schemeClr>
              </a:solidFill>
              <a:latin typeface="微软雅黑" pitchFamily="34" charset="-122"/>
              <a:ea typeface="微软雅黑" pitchFamily="34" charset="-122"/>
              <a:cs typeface="Arial" pitchFamily="34" charset="0"/>
            </a:endParaRPr>
          </a:p>
          <a:p>
            <a:pPr algn="ctr" eaLnBrk="1" fontAlgn="auto" hangingPunct="1">
              <a:lnSpc>
                <a:spcPct val="150000"/>
              </a:lnSpc>
              <a:spcBef>
                <a:spcPts val="0"/>
              </a:spcBef>
              <a:spcAft>
                <a:spcPts val="0"/>
              </a:spcAft>
              <a:defRPr/>
            </a:pPr>
            <a:r>
              <a:rPr lang="zh-CN" altLang="en-US" sz="1500" spc="75" dirty="0">
                <a:solidFill>
                  <a:schemeClr val="tx1">
                    <a:lumMod val="65000"/>
                    <a:lumOff val="35000"/>
                  </a:schemeClr>
                </a:solidFill>
                <a:latin typeface="微软雅黑" pitchFamily="34" charset="-122"/>
                <a:ea typeface="微软雅黑" pitchFamily="34" charset="-122"/>
                <a:cs typeface="Arial" pitchFamily="34" charset="0"/>
              </a:rPr>
              <a:t>刘志</a:t>
            </a:r>
            <a:r>
              <a:rPr lang="zh-CN" altLang="en-US" sz="1500" spc="75" dirty="0" smtClean="0">
                <a:solidFill>
                  <a:schemeClr val="tx1">
                    <a:lumMod val="65000"/>
                    <a:lumOff val="35000"/>
                  </a:schemeClr>
                </a:solidFill>
                <a:latin typeface="微软雅黑" pitchFamily="34" charset="-122"/>
                <a:ea typeface="微软雅黑" pitchFamily="34" charset="-122"/>
                <a:cs typeface="Arial" pitchFamily="34" charset="0"/>
              </a:rPr>
              <a:t>铭</a:t>
            </a:r>
            <a:r>
              <a:rPr lang="x-none" altLang="zh-CN" sz="1500" spc="75" dirty="0" smtClean="0">
                <a:solidFill>
                  <a:schemeClr val="tx1">
                    <a:lumMod val="65000"/>
                    <a:lumOff val="35000"/>
                  </a:schemeClr>
                </a:solidFill>
                <a:latin typeface="微软雅黑" pitchFamily="34" charset="-122"/>
                <a:ea typeface="微软雅黑" pitchFamily="34" charset="-122"/>
                <a:cs typeface="Arial" pitchFamily="34" charset="0"/>
              </a:rPr>
              <a:t>/郑榕鹏</a:t>
            </a:r>
            <a:endParaRPr lang="x-none" altLang="zh-CN" sz="1500" spc="75" dirty="0" smtClean="0">
              <a:solidFill>
                <a:schemeClr val="tx1">
                  <a:lumMod val="65000"/>
                  <a:lumOff val="35000"/>
                </a:schemeClr>
              </a:solidFill>
              <a:latin typeface="微软雅黑" pitchFamily="34" charset="-122"/>
              <a:ea typeface="微软雅黑" pitchFamily="34" charset="-122"/>
              <a:cs typeface="Arial" pitchFamily="34" charset="0"/>
            </a:endParaRPr>
          </a:p>
        </p:txBody>
      </p:sp>
      <p:sp>
        <p:nvSpPr>
          <p:cNvPr id="43" name="TextBox 42"/>
          <p:cNvSpPr txBox="1"/>
          <p:nvPr/>
        </p:nvSpPr>
        <p:spPr>
          <a:xfrm>
            <a:off x="3865134" y="1663627"/>
            <a:ext cx="1512168" cy="923330"/>
          </a:xfrm>
          <a:prstGeom prst="rect">
            <a:avLst/>
          </a:prstGeom>
          <a:noFill/>
          <a:effectLst>
            <a:outerShdw blurRad="50800" dist="38100" dir="5400000" algn="t" rotWithShape="0">
              <a:prstClr val="black">
                <a:alpha val="40000"/>
              </a:prstClr>
            </a:outerShdw>
          </a:effectLst>
        </p:spPr>
        <p:txBody>
          <a:bodyPr wrap="square" rtlCol="0">
            <a:spAutoFit/>
          </a:bodyPr>
          <a:lstStyle/>
          <a:p>
            <a:pPr lvl="0" algn="dist"/>
            <a:r>
              <a:rPr lang="en-US" altLang="zh-CN" sz="5400" b="1" dirty="0" smtClean="0">
                <a:solidFill>
                  <a:srgbClr val="00B050"/>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FC000"/>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A4453"/>
                </a:solidFill>
                <a:latin typeface="微软雅黑" pitchFamily="34" charset="-122"/>
                <a:ea typeface="微软雅黑" pitchFamily="34" charset="-122"/>
              </a:rPr>
              <a:t>·</a:t>
            </a:r>
            <a:endParaRPr lang="zh-CN" altLang="zh-CN" sz="5400" b="1" dirty="0">
              <a:solidFill>
                <a:srgbClr val="FA4453"/>
              </a:solidFill>
              <a:latin typeface="微软雅黑" pitchFamily="34" charset="-122"/>
              <a:ea typeface="微软雅黑" pitchFamily="34" charset="-122"/>
            </a:endParaRPr>
          </a:p>
        </p:txBody>
      </p:sp>
      <p:sp>
        <p:nvSpPr>
          <p:cNvPr id="4" name="文本框 3"/>
          <p:cNvSpPr txBox="1"/>
          <p:nvPr/>
        </p:nvSpPr>
        <p:spPr>
          <a:xfrm>
            <a:off x="6660232" y="4606243"/>
            <a:ext cx="2160240" cy="411480"/>
          </a:xfrm>
          <a:prstGeom prst="rect">
            <a:avLst/>
          </a:prstGeom>
          <a:noFill/>
        </p:spPr>
        <p:txBody>
          <a:bodyPr wrap="square" rtlCol="0">
            <a:spAutoFit/>
          </a:bodyPr>
          <a:lstStyle/>
          <a:p>
            <a:pPr algn="ctr">
              <a:lnSpc>
                <a:spcPct val="150000"/>
              </a:lnSpc>
              <a:defRPr/>
            </a:pPr>
            <a:r>
              <a:rPr lang="en-US" altLang="zh-CN" sz="1400" spc="75"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201</a:t>
            </a:r>
            <a:r>
              <a:rPr lang="x-none" altLang="en-US" sz="1400" spc="75"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6</a:t>
            </a:r>
            <a:r>
              <a:rPr lang="zh-CN" altLang="en-US" sz="1400" spc="75"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400" spc="75"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400" spc="75"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月</a:t>
            </a:r>
            <a:endParaRPr lang="en-US" altLang="zh-CN" sz="1400" spc="75"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7767" y="699543"/>
            <a:ext cx="1639662" cy="1336860"/>
          </a:xfrm>
          <a:prstGeom prst="rect">
            <a:avLst/>
          </a:prstGeom>
        </p:spPr>
      </p:pic>
      <p:sp>
        <p:nvSpPr>
          <p:cNvPr id="3" name="文本框 2"/>
          <p:cNvSpPr txBox="1"/>
          <p:nvPr/>
        </p:nvSpPr>
        <p:spPr>
          <a:xfrm>
            <a:off x="2698750" y="3291840"/>
            <a:ext cx="3961765" cy="384810"/>
          </a:xfrm>
          <a:prstGeom prst="rect">
            <a:avLst/>
          </a:prstGeom>
          <a:noFill/>
        </p:spPr>
        <p:txBody>
          <a:bodyPr wrap="square" rtlCol="0">
            <a:spAutoFit/>
          </a:bodyPr>
          <a:p>
            <a:r>
              <a:rPr lang="x-none" altLang="zh-CN">
                <a:solidFill>
                  <a:schemeClr val="tx1">
                    <a:lumMod val="75000"/>
                    <a:lumOff val="25000"/>
                  </a:schemeClr>
                </a:solidFill>
                <a:latin typeface="Arial" charset="0"/>
                <a:ea typeface="微软雅黑" pitchFamily="34" charset="-122"/>
              </a:rPr>
              <a:t>实验3  进程运行轨迹的跟踪与统计</a:t>
            </a:r>
            <a:endParaRPr lang="x-none" altLang="zh-CN">
              <a:solidFill>
                <a:schemeClr val="tx1">
                  <a:lumMod val="75000"/>
                  <a:lumOff val="25000"/>
                </a:schemeClr>
              </a:solidFill>
              <a:latin typeface="Arial" charset="0"/>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p:transition>
    </mc:Choice>
    <mc:Fallback>
      <p:transition spd="slow">
        <p:spli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5560"/>
            <a:ext cx="9144000" cy="5271676"/>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8" name="组合 7"/>
          <p:cNvGrpSpPr/>
          <p:nvPr/>
        </p:nvGrpSpPr>
        <p:grpSpPr>
          <a:xfrm>
            <a:off x="107504" y="210010"/>
            <a:ext cx="4720148" cy="423470"/>
            <a:chOff x="251520" y="210010"/>
            <a:chExt cx="3816672" cy="423470"/>
          </a:xfrm>
        </p:grpSpPr>
        <p:cxnSp>
          <p:nvCxnSpPr>
            <p:cNvPr id="3" name="直接连接符 2"/>
            <p:cNvCxnSpPr/>
            <p:nvPr/>
          </p:nvCxnSpPr>
          <p:spPr bwMode="auto">
            <a:xfrm flipV="1">
              <a:off x="1033936" y="250660"/>
              <a:ext cx="0" cy="288032"/>
            </a:xfrm>
            <a:prstGeom prst="line">
              <a:avLst/>
            </a:prstGeom>
            <a:ln w="19050">
              <a:solidFill>
                <a:schemeClr val="tx1">
                  <a:lumMod val="65000"/>
                  <a:lumOff val="3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51520" y="215650"/>
              <a:ext cx="782416" cy="417830"/>
            </a:xfrm>
            <a:prstGeom prst="rect">
              <a:avLst/>
            </a:prstGeom>
            <a:noFill/>
          </p:spPr>
          <p:txBody>
            <a:bodyPr wrap="square" rtlCol="0">
              <a:spAutoFit/>
            </a:bodyPr>
            <a:lstStyle/>
            <a:p>
              <a:pPr lvl="0" algn="r"/>
              <a:endParaRPr lang="zh-CN" altLang="zh-CN" sz="2000" b="1" dirty="0">
                <a:solidFill>
                  <a:schemeClr val="tx1">
                    <a:lumMod val="75000"/>
                    <a:lumOff val="25000"/>
                  </a:schemeClr>
                </a:solidFill>
                <a:latin typeface="微软雅黑" pitchFamily="34" charset="-122"/>
                <a:ea typeface="微软雅黑" pitchFamily="34" charset="-122"/>
              </a:endParaRPr>
            </a:p>
          </p:txBody>
        </p:sp>
        <p:sp>
          <p:nvSpPr>
            <p:cNvPr id="5" name="TextBox 4"/>
            <p:cNvSpPr txBox="1"/>
            <p:nvPr/>
          </p:nvSpPr>
          <p:spPr>
            <a:xfrm>
              <a:off x="1043856" y="210010"/>
              <a:ext cx="3024336" cy="384810"/>
            </a:xfrm>
            <a:prstGeom prst="rect">
              <a:avLst/>
            </a:prstGeom>
            <a:noFill/>
          </p:spPr>
          <p:txBody>
            <a:bodyPr wrap="square" rtlCol="0">
              <a:spAutoFit/>
            </a:bodyPr>
            <a:lstStyle/>
            <a:p>
              <a:pPr lvl="0"/>
              <a:r>
                <a:rPr lang="x-none" altLang="zh-CN" b="1" dirty="0">
                  <a:solidFill>
                    <a:schemeClr val="tx1">
                      <a:lumMod val="75000"/>
                      <a:lumOff val="25000"/>
                    </a:schemeClr>
                  </a:solidFill>
                  <a:latin typeface="微软雅黑" pitchFamily="34" charset="-122"/>
                  <a:ea typeface="微软雅黑" pitchFamily="34" charset="-122"/>
                </a:rPr>
                <a:t>Step 1 process.c</a:t>
              </a:r>
              <a:endParaRPr lang="x-none" altLang="zh-CN" b="1" dirty="0">
                <a:solidFill>
                  <a:schemeClr val="tx1">
                    <a:lumMod val="75000"/>
                    <a:lumOff val="25000"/>
                  </a:schemeClr>
                </a:solidFill>
                <a:latin typeface="微软雅黑" pitchFamily="34" charset="-122"/>
                <a:ea typeface="微软雅黑" pitchFamily="34" charset="-122"/>
              </a:endParaRPr>
            </a:p>
          </p:txBody>
        </p:sp>
      </p:grpSp>
      <p:cxnSp>
        <p:nvCxnSpPr>
          <p:cNvPr id="17" name="直接连接符 16"/>
          <p:cNvCxnSpPr/>
          <p:nvPr/>
        </p:nvCxnSpPr>
        <p:spPr bwMode="auto">
          <a:xfrm>
            <a:off x="179512" y="657151"/>
            <a:ext cx="8712968"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70018" y="-92546"/>
            <a:ext cx="1512168" cy="923330"/>
          </a:xfrm>
          <a:prstGeom prst="rect">
            <a:avLst/>
          </a:prstGeom>
          <a:noFill/>
          <a:effectLst>
            <a:outerShdw blurRad="50800" dist="38100" dir="5400000" algn="t" rotWithShape="0">
              <a:prstClr val="black">
                <a:alpha val="40000"/>
              </a:prstClr>
            </a:outerShdw>
          </a:effectLst>
        </p:spPr>
        <p:txBody>
          <a:bodyPr wrap="square" rtlCol="0">
            <a:spAutoFit/>
          </a:bodyPr>
          <a:lstStyle/>
          <a:p>
            <a:pPr lvl="0" algn="dist"/>
            <a:r>
              <a:rPr lang="en-US" altLang="zh-CN" sz="5400" b="1" dirty="0" smtClean="0">
                <a:solidFill>
                  <a:srgbClr val="05AFC8"/>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FC000"/>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A4453"/>
                </a:solidFill>
                <a:latin typeface="微软雅黑" pitchFamily="34" charset="-122"/>
                <a:ea typeface="微软雅黑" pitchFamily="34" charset="-122"/>
              </a:rPr>
              <a:t>·</a:t>
            </a:r>
            <a:endParaRPr lang="zh-CN" altLang="zh-CN" sz="5400" b="1" dirty="0">
              <a:solidFill>
                <a:srgbClr val="FA4453"/>
              </a:solidFill>
              <a:latin typeface="微软雅黑" pitchFamily="34" charset="-122"/>
              <a:ea typeface="微软雅黑" pitchFamily="34" charset="-122"/>
            </a:endParaRPr>
          </a:p>
        </p:txBody>
      </p:sp>
      <p:sp>
        <p:nvSpPr>
          <p:cNvPr id="19" name="矩形 18"/>
          <p:cNvSpPr/>
          <p:nvPr/>
        </p:nvSpPr>
        <p:spPr>
          <a:xfrm>
            <a:off x="0" y="5092030"/>
            <a:ext cx="9144000" cy="144016"/>
          </a:xfrm>
          <a:prstGeom prst="rect">
            <a:avLst/>
          </a:prstGeom>
          <a:solidFill>
            <a:srgbClr val="05AF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合并 19"/>
          <p:cNvSpPr/>
          <p:nvPr/>
        </p:nvSpPr>
        <p:spPr>
          <a:xfrm rot="16200000">
            <a:off x="147157" y="281204"/>
            <a:ext cx="360039" cy="240025"/>
          </a:xfrm>
          <a:prstGeom prst="flowChartMerge">
            <a:avLst/>
          </a:prstGeom>
          <a:noFill/>
          <a:ln w="635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TextBox 4"/>
          <p:cNvSpPr txBox="1"/>
          <p:nvPr/>
        </p:nvSpPr>
        <p:spPr>
          <a:xfrm>
            <a:off x="447040" y="1131570"/>
            <a:ext cx="3808095" cy="2546985"/>
          </a:xfrm>
          <a:prstGeom prst="rect">
            <a:avLst/>
          </a:prstGeom>
          <a:noFill/>
        </p:spPr>
        <p:txBody>
          <a:bodyPr wrap="square" rtlCol="0">
            <a:spAutoFit/>
          </a:bodyPr>
          <a:p>
            <a:pPr lvl="0"/>
            <a:r>
              <a:rPr lang="x-none" altLang="zh-CN" sz="1600" dirty="0">
                <a:solidFill>
                  <a:schemeClr val="tx1">
                    <a:lumMod val="75000"/>
                    <a:lumOff val="25000"/>
                  </a:schemeClr>
                </a:solidFill>
                <a:latin typeface="微软雅黑" pitchFamily="34" charset="-122"/>
                <a:ea typeface="微软雅黑" pitchFamily="34" charset="-122"/>
              </a:rPr>
              <a:t>要求：  </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基于模板“process.c”编写多进程的样本程序，实现如下功能：</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1. 所有子进程都并行运行，每个子进程的实际运行时间一般不超过30秒；</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2. 父进程向标准输出打印所有子进程的id，并在所有子进程都退出后才退出；</a:t>
            </a:r>
            <a:endParaRPr lang="x-none" altLang="zh-CN" sz="1600" dirty="0">
              <a:solidFill>
                <a:schemeClr val="tx1">
                  <a:lumMod val="75000"/>
                  <a:lumOff val="25000"/>
                </a:schemeClr>
              </a:solidFill>
              <a:latin typeface="微软雅黑" pitchFamily="34" charset="-122"/>
              <a:ea typeface="微软雅黑" pitchFamily="34" charset="-122"/>
            </a:endParaRPr>
          </a:p>
        </p:txBody>
      </p:sp>
      <p:pic>
        <p:nvPicPr>
          <p:cNvPr id="6" name="图片 5" descr="2016-01-04 14-00-46屏幕截图"/>
          <p:cNvPicPr>
            <a:picLocks noChangeAspect="1"/>
          </p:cNvPicPr>
          <p:nvPr/>
        </p:nvPicPr>
        <p:blipFill>
          <a:blip r:embed="rId1"/>
          <a:stretch>
            <a:fillRect/>
          </a:stretch>
        </p:blipFill>
        <p:spPr>
          <a:xfrm>
            <a:off x="4636135" y="711200"/>
            <a:ext cx="4035425" cy="4403725"/>
          </a:xfrm>
          <a:prstGeom prst="rect">
            <a:avLst/>
          </a:prstGeom>
        </p:spPr>
      </p:pic>
      <p:cxnSp>
        <p:nvCxnSpPr>
          <p:cNvPr id="7" name="直接连接符 6"/>
          <p:cNvCxnSpPr/>
          <p:nvPr/>
        </p:nvCxnSpPr>
        <p:spPr>
          <a:xfrm>
            <a:off x="4284598" y="823620"/>
            <a:ext cx="0" cy="4146847"/>
          </a:xfrm>
          <a:prstGeom prst="line">
            <a:avLst/>
          </a:prstGeom>
        </p:spPr>
        <p:style>
          <a:lnRef idx="2">
            <a:schemeClr val="accent5"/>
          </a:lnRef>
          <a:fillRef idx="0">
            <a:schemeClr val="accent5"/>
          </a:fillRef>
          <a:effectRef idx="1">
            <a:schemeClr val="accent5"/>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5560"/>
            <a:ext cx="9144000" cy="5271676"/>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8" name="组合 7"/>
          <p:cNvGrpSpPr/>
          <p:nvPr/>
        </p:nvGrpSpPr>
        <p:grpSpPr>
          <a:xfrm>
            <a:off x="107504" y="210010"/>
            <a:ext cx="4720148" cy="423470"/>
            <a:chOff x="251520" y="210010"/>
            <a:chExt cx="3816672" cy="423470"/>
          </a:xfrm>
        </p:grpSpPr>
        <p:cxnSp>
          <p:nvCxnSpPr>
            <p:cNvPr id="3" name="直接连接符 2"/>
            <p:cNvCxnSpPr/>
            <p:nvPr/>
          </p:nvCxnSpPr>
          <p:spPr bwMode="auto">
            <a:xfrm flipV="1">
              <a:off x="1033936" y="250660"/>
              <a:ext cx="0" cy="288032"/>
            </a:xfrm>
            <a:prstGeom prst="line">
              <a:avLst/>
            </a:prstGeom>
            <a:ln w="19050">
              <a:solidFill>
                <a:schemeClr val="tx1">
                  <a:lumMod val="65000"/>
                  <a:lumOff val="3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51520" y="215650"/>
              <a:ext cx="782416" cy="417830"/>
            </a:xfrm>
            <a:prstGeom prst="rect">
              <a:avLst/>
            </a:prstGeom>
            <a:noFill/>
          </p:spPr>
          <p:txBody>
            <a:bodyPr wrap="square" rtlCol="0">
              <a:spAutoFit/>
            </a:bodyPr>
            <a:lstStyle/>
            <a:p>
              <a:pPr lvl="0" algn="r"/>
              <a:endParaRPr lang="zh-CN" altLang="zh-CN" sz="2000" b="1" dirty="0">
                <a:solidFill>
                  <a:schemeClr val="tx1">
                    <a:lumMod val="75000"/>
                    <a:lumOff val="25000"/>
                  </a:schemeClr>
                </a:solidFill>
                <a:latin typeface="微软雅黑" pitchFamily="34" charset="-122"/>
                <a:ea typeface="微软雅黑" pitchFamily="34" charset="-122"/>
              </a:endParaRPr>
            </a:p>
          </p:txBody>
        </p:sp>
        <p:sp>
          <p:nvSpPr>
            <p:cNvPr id="5" name="TextBox 4"/>
            <p:cNvSpPr txBox="1"/>
            <p:nvPr/>
          </p:nvSpPr>
          <p:spPr>
            <a:xfrm>
              <a:off x="1043856" y="210010"/>
              <a:ext cx="3024336" cy="384810"/>
            </a:xfrm>
            <a:prstGeom prst="rect">
              <a:avLst/>
            </a:prstGeom>
            <a:noFill/>
          </p:spPr>
          <p:txBody>
            <a:bodyPr wrap="square" rtlCol="0">
              <a:spAutoFit/>
            </a:bodyPr>
            <a:lstStyle/>
            <a:p>
              <a:pPr lvl="0"/>
              <a:r>
                <a:rPr lang="x-none" altLang="zh-CN" b="1" dirty="0">
                  <a:solidFill>
                    <a:schemeClr val="tx1">
                      <a:lumMod val="75000"/>
                      <a:lumOff val="25000"/>
                    </a:schemeClr>
                  </a:solidFill>
                  <a:latin typeface="微软雅黑" pitchFamily="34" charset="-122"/>
                  <a:ea typeface="微软雅黑" pitchFamily="34" charset="-122"/>
                </a:rPr>
                <a:t>Step 2 process.log</a:t>
              </a:r>
              <a:endParaRPr lang="x-none" altLang="zh-CN" b="1" dirty="0">
                <a:solidFill>
                  <a:schemeClr val="tx1">
                    <a:lumMod val="75000"/>
                    <a:lumOff val="25000"/>
                  </a:schemeClr>
                </a:solidFill>
                <a:latin typeface="微软雅黑" pitchFamily="34" charset="-122"/>
                <a:ea typeface="微软雅黑" pitchFamily="34" charset="-122"/>
              </a:endParaRPr>
            </a:p>
          </p:txBody>
        </p:sp>
      </p:grpSp>
      <p:cxnSp>
        <p:nvCxnSpPr>
          <p:cNvPr id="17" name="直接连接符 16"/>
          <p:cNvCxnSpPr/>
          <p:nvPr/>
        </p:nvCxnSpPr>
        <p:spPr bwMode="auto">
          <a:xfrm>
            <a:off x="179512" y="657151"/>
            <a:ext cx="8712968"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70018" y="-92546"/>
            <a:ext cx="1512168" cy="923330"/>
          </a:xfrm>
          <a:prstGeom prst="rect">
            <a:avLst/>
          </a:prstGeom>
          <a:noFill/>
          <a:effectLst>
            <a:outerShdw blurRad="50800" dist="38100" dir="5400000" algn="t" rotWithShape="0">
              <a:prstClr val="black">
                <a:alpha val="40000"/>
              </a:prstClr>
            </a:outerShdw>
          </a:effectLst>
        </p:spPr>
        <p:txBody>
          <a:bodyPr wrap="square" rtlCol="0">
            <a:spAutoFit/>
          </a:bodyPr>
          <a:lstStyle/>
          <a:p>
            <a:pPr lvl="0" algn="dist"/>
            <a:r>
              <a:rPr lang="en-US" altLang="zh-CN" sz="5400" b="1" dirty="0" smtClean="0">
                <a:solidFill>
                  <a:srgbClr val="05AFC8"/>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FC000"/>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A4453"/>
                </a:solidFill>
                <a:latin typeface="微软雅黑" pitchFamily="34" charset="-122"/>
                <a:ea typeface="微软雅黑" pitchFamily="34" charset="-122"/>
              </a:rPr>
              <a:t>·</a:t>
            </a:r>
            <a:endParaRPr lang="zh-CN" altLang="zh-CN" sz="5400" b="1" dirty="0">
              <a:solidFill>
                <a:srgbClr val="FA4453"/>
              </a:solidFill>
              <a:latin typeface="微软雅黑" pitchFamily="34" charset="-122"/>
              <a:ea typeface="微软雅黑" pitchFamily="34" charset="-122"/>
            </a:endParaRPr>
          </a:p>
        </p:txBody>
      </p:sp>
      <p:sp>
        <p:nvSpPr>
          <p:cNvPr id="19" name="矩形 18"/>
          <p:cNvSpPr/>
          <p:nvPr/>
        </p:nvSpPr>
        <p:spPr>
          <a:xfrm>
            <a:off x="0" y="5092030"/>
            <a:ext cx="9144000" cy="144016"/>
          </a:xfrm>
          <a:prstGeom prst="rect">
            <a:avLst/>
          </a:prstGeom>
          <a:solidFill>
            <a:srgbClr val="05AF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合并 19"/>
          <p:cNvSpPr/>
          <p:nvPr/>
        </p:nvSpPr>
        <p:spPr>
          <a:xfrm rot="16200000">
            <a:off x="147157" y="281204"/>
            <a:ext cx="360039" cy="240025"/>
          </a:xfrm>
          <a:prstGeom prst="flowChartMerge">
            <a:avLst/>
          </a:prstGeom>
          <a:noFill/>
          <a:ln w="635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TextBox 4"/>
          <p:cNvSpPr txBox="1"/>
          <p:nvPr/>
        </p:nvSpPr>
        <p:spPr>
          <a:xfrm>
            <a:off x="375285" y="974090"/>
            <a:ext cx="3808095" cy="2546985"/>
          </a:xfrm>
          <a:prstGeom prst="rect">
            <a:avLst/>
          </a:prstGeom>
          <a:noFill/>
        </p:spPr>
        <p:txBody>
          <a:bodyPr wrap="square" rtlCol="0">
            <a:spAutoFit/>
          </a:bodyPr>
          <a:p>
            <a:pPr lvl="0"/>
            <a:r>
              <a:rPr lang="x-none" altLang="zh-CN" sz="1600" dirty="0">
                <a:solidFill>
                  <a:schemeClr val="tx1">
                    <a:lumMod val="75000"/>
                    <a:lumOff val="25000"/>
                  </a:schemeClr>
                </a:solidFill>
                <a:latin typeface="微软雅黑" pitchFamily="34" charset="-122"/>
                <a:ea typeface="微软雅黑" pitchFamily="34" charset="-122"/>
              </a:rPr>
              <a:t>要求：  </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在Linux 0.11上实现进程运行轨迹的跟踪。</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基本任务是在内核中维护一个日志文件/var/process.log</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把从操作系统启动到系统关机过程中所有进程的运行轨迹都记录在这一log文件中。</a:t>
            </a:r>
            <a:endParaRPr lang="x-none" altLang="zh-CN" sz="1600" dirty="0">
              <a:solidFill>
                <a:schemeClr val="tx1">
                  <a:lumMod val="75000"/>
                  <a:lumOff val="25000"/>
                </a:schemeClr>
              </a:solidFill>
              <a:latin typeface="微软雅黑" pitchFamily="34" charset="-122"/>
              <a:ea typeface="微软雅黑" pitchFamily="34" charset="-122"/>
            </a:endParaRPr>
          </a:p>
        </p:txBody>
      </p:sp>
      <p:cxnSp>
        <p:nvCxnSpPr>
          <p:cNvPr id="7" name="直接连接符 6"/>
          <p:cNvCxnSpPr/>
          <p:nvPr/>
        </p:nvCxnSpPr>
        <p:spPr>
          <a:xfrm>
            <a:off x="4499863" y="830605"/>
            <a:ext cx="0" cy="4146847"/>
          </a:xfrm>
          <a:prstGeom prst="line">
            <a:avLst/>
          </a:prstGeom>
        </p:spPr>
        <p:style>
          <a:lnRef idx="2">
            <a:schemeClr val="accent5"/>
          </a:lnRef>
          <a:fillRef idx="0">
            <a:schemeClr val="accent5"/>
          </a:fillRef>
          <a:effectRef idx="1">
            <a:schemeClr val="accent5"/>
          </a:effectRef>
          <a:fontRef idx="minor">
            <a:schemeClr val="tx1"/>
          </a:fontRef>
        </p:style>
      </p:cxnSp>
      <p:sp>
        <p:nvSpPr>
          <p:cNvPr id="9" name="TextBox 4"/>
          <p:cNvSpPr txBox="1"/>
          <p:nvPr/>
        </p:nvSpPr>
        <p:spPr>
          <a:xfrm>
            <a:off x="4755515" y="988060"/>
            <a:ext cx="3808095" cy="4741545"/>
          </a:xfrm>
          <a:prstGeom prst="rect">
            <a:avLst/>
          </a:prstGeom>
          <a:noFill/>
        </p:spPr>
        <p:txBody>
          <a:bodyPr wrap="square" rtlCol="0">
            <a:spAutoFit/>
          </a:bodyPr>
          <a:p>
            <a:pPr lvl="0"/>
            <a:r>
              <a:rPr lang="x-none" altLang="zh-CN" sz="1600" dirty="0">
                <a:solidFill>
                  <a:schemeClr val="tx1">
                    <a:lumMod val="75000"/>
                    <a:lumOff val="25000"/>
                  </a:schemeClr>
                </a:solidFill>
                <a:latin typeface="微软雅黑" pitchFamily="34" charset="-122"/>
                <a:ea typeface="微软雅黑" pitchFamily="34" charset="-122"/>
              </a:rPr>
              <a:t>实现：</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1. 内核的入口是init/main.c中的main()</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2. 在内核状态下，write()功能失效</a:t>
            </a:r>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    kernel/printk.c中 增加函数fprintk()</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3. 滴答，jiffies 从开机时到现在发生的时钟中断次数  (10ms)</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4. 寻找进程状态切换点：</a:t>
            </a:r>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   </a:t>
            </a:r>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    就绪到运行、运行到就绪、运行到睡眠和睡眠到就绪，此外还有新建和退出两种情况。</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5560"/>
            <a:ext cx="9144000" cy="5271676"/>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8" name="组合 7"/>
          <p:cNvGrpSpPr/>
          <p:nvPr/>
        </p:nvGrpSpPr>
        <p:grpSpPr>
          <a:xfrm>
            <a:off x="107504" y="210010"/>
            <a:ext cx="4720148" cy="423470"/>
            <a:chOff x="251520" y="210010"/>
            <a:chExt cx="3816672" cy="423470"/>
          </a:xfrm>
        </p:grpSpPr>
        <p:cxnSp>
          <p:nvCxnSpPr>
            <p:cNvPr id="3" name="直接连接符 2"/>
            <p:cNvCxnSpPr/>
            <p:nvPr/>
          </p:nvCxnSpPr>
          <p:spPr bwMode="auto">
            <a:xfrm flipV="1">
              <a:off x="1033936" y="250660"/>
              <a:ext cx="0" cy="288032"/>
            </a:xfrm>
            <a:prstGeom prst="line">
              <a:avLst/>
            </a:prstGeom>
            <a:ln w="19050">
              <a:solidFill>
                <a:schemeClr val="tx1">
                  <a:lumMod val="65000"/>
                  <a:lumOff val="3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51520" y="215650"/>
              <a:ext cx="782416" cy="417830"/>
            </a:xfrm>
            <a:prstGeom prst="rect">
              <a:avLst/>
            </a:prstGeom>
            <a:noFill/>
          </p:spPr>
          <p:txBody>
            <a:bodyPr wrap="square" rtlCol="0">
              <a:spAutoFit/>
            </a:bodyPr>
            <a:lstStyle/>
            <a:p>
              <a:pPr lvl="0" algn="r"/>
              <a:endParaRPr lang="zh-CN" altLang="zh-CN" sz="2000" b="1" dirty="0">
                <a:solidFill>
                  <a:schemeClr val="tx1">
                    <a:lumMod val="75000"/>
                    <a:lumOff val="25000"/>
                  </a:schemeClr>
                </a:solidFill>
                <a:latin typeface="微软雅黑" pitchFamily="34" charset="-122"/>
                <a:ea typeface="微软雅黑" pitchFamily="34" charset="-122"/>
              </a:endParaRPr>
            </a:p>
          </p:txBody>
        </p:sp>
        <p:sp>
          <p:nvSpPr>
            <p:cNvPr id="5" name="TextBox 4"/>
            <p:cNvSpPr txBox="1"/>
            <p:nvPr/>
          </p:nvSpPr>
          <p:spPr>
            <a:xfrm>
              <a:off x="1043856" y="210010"/>
              <a:ext cx="3024336" cy="384810"/>
            </a:xfrm>
            <a:prstGeom prst="rect">
              <a:avLst/>
            </a:prstGeom>
            <a:noFill/>
          </p:spPr>
          <p:txBody>
            <a:bodyPr wrap="square" rtlCol="0">
              <a:spAutoFit/>
            </a:bodyPr>
            <a:lstStyle/>
            <a:p>
              <a:pPr lvl="0"/>
              <a:r>
                <a:rPr lang="x-none" altLang="zh-CN" b="1" dirty="0">
                  <a:solidFill>
                    <a:schemeClr val="tx1">
                      <a:lumMod val="75000"/>
                      <a:lumOff val="25000"/>
                    </a:schemeClr>
                  </a:solidFill>
                  <a:latin typeface="微软雅黑" pitchFamily="34" charset="-122"/>
                  <a:ea typeface="微软雅黑" pitchFamily="34" charset="-122"/>
                </a:rPr>
                <a:t>Step 2 process.log</a:t>
              </a:r>
              <a:endParaRPr lang="x-none" altLang="zh-CN" b="1" dirty="0">
                <a:solidFill>
                  <a:schemeClr val="tx1">
                    <a:lumMod val="75000"/>
                    <a:lumOff val="25000"/>
                  </a:schemeClr>
                </a:solidFill>
                <a:latin typeface="微软雅黑" pitchFamily="34" charset="-122"/>
                <a:ea typeface="微软雅黑" pitchFamily="34" charset="-122"/>
              </a:endParaRPr>
            </a:p>
          </p:txBody>
        </p:sp>
      </p:grpSp>
      <p:cxnSp>
        <p:nvCxnSpPr>
          <p:cNvPr id="17" name="直接连接符 16"/>
          <p:cNvCxnSpPr/>
          <p:nvPr/>
        </p:nvCxnSpPr>
        <p:spPr bwMode="auto">
          <a:xfrm>
            <a:off x="179512" y="657151"/>
            <a:ext cx="8712968"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70018" y="-92546"/>
            <a:ext cx="1512168" cy="923330"/>
          </a:xfrm>
          <a:prstGeom prst="rect">
            <a:avLst/>
          </a:prstGeom>
          <a:noFill/>
          <a:effectLst>
            <a:outerShdw blurRad="50800" dist="38100" dir="5400000" algn="t" rotWithShape="0">
              <a:prstClr val="black">
                <a:alpha val="40000"/>
              </a:prstClr>
            </a:outerShdw>
          </a:effectLst>
        </p:spPr>
        <p:txBody>
          <a:bodyPr wrap="square" rtlCol="0">
            <a:spAutoFit/>
          </a:bodyPr>
          <a:lstStyle/>
          <a:p>
            <a:pPr lvl="0" algn="dist"/>
            <a:r>
              <a:rPr lang="en-US" altLang="zh-CN" sz="5400" b="1" dirty="0" smtClean="0">
                <a:solidFill>
                  <a:srgbClr val="05AFC8"/>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FC000"/>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A4453"/>
                </a:solidFill>
                <a:latin typeface="微软雅黑" pitchFamily="34" charset="-122"/>
                <a:ea typeface="微软雅黑" pitchFamily="34" charset="-122"/>
              </a:rPr>
              <a:t>·</a:t>
            </a:r>
            <a:endParaRPr lang="zh-CN" altLang="zh-CN" sz="5400" b="1" dirty="0">
              <a:solidFill>
                <a:srgbClr val="FA4453"/>
              </a:solidFill>
              <a:latin typeface="微软雅黑" pitchFamily="34" charset="-122"/>
              <a:ea typeface="微软雅黑" pitchFamily="34" charset="-122"/>
            </a:endParaRPr>
          </a:p>
        </p:txBody>
      </p:sp>
      <p:sp>
        <p:nvSpPr>
          <p:cNvPr id="19" name="矩形 18"/>
          <p:cNvSpPr/>
          <p:nvPr/>
        </p:nvSpPr>
        <p:spPr>
          <a:xfrm>
            <a:off x="0" y="5092030"/>
            <a:ext cx="9144000" cy="144016"/>
          </a:xfrm>
          <a:prstGeom prst="rect">
            <a:avLst/>
          </a:prstGeom>
          <a:solidFill>
            <a:srgbClr val="05AF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合并 19"/>
          <p:cNvSpPr/>
          <p:nvPr/>
        </p:nvSpPr>
        <p:spPr>
          <a:xfrm rot="16200000">
            <a:off x="147157" y="281204"/>
            <a:ext cx="360039" cy="240025"/>
          </a:xfrm>
          <a:prstGeom prst="flowChartMerge">
            <a:avLst/>
          </a:prstGeom>
          <a:noFill/>
          <a:ln w="635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连接符 6"/>
          <p:cNvCxnSpPr/>
          <p:nvPr/>
        </p:nvCxnSpPr>
        <p:spPr>
          <a:xfrm>
            <a:off x="4499863" y="830605"/>
            <a:ext cx="0" cy="4146847"/>
          </a:xfrm>
          <a:prstGeom prst="line">
            <a:avLst/>
          </a:prstGeom>
        </p:spPr>
        <p:style>
          <a:lnRef idx="2">
            <a:schemeClr val="accent5"/>
          </a:lnRef>
          <a:fillRef idx="0">
            <a:schemeClr val="accent5"/>
          </a:fillRef>
          <a:effectRef idx="1">
            <a:schemeClr val="accent5"/>
          </a:effectRef>
          <a:fontRef idx="minor">
            <a:schemeClr val="tx1"/>
          </a:fontRef>
        </p:style>
      </p:cxnSp>
      <p:pic>
        <p:nvPicPr>
          <p:cNvPr id="9" name="图片 8"/>
          <p:cNvPicPr>
            <a:picLocks noChangeAspect="1"/>
          </p:cNvPicPr>
          <p:nvPr/>
        </p:nvPicPr>
        <p:blipFill>
          <a:blip r:embed="rId1"/>
          <a:stretch>
            <a:fillRect/>
          </a:stretch>
        </p:blipFill>
        <p:spPr>
          <a:xfrm>
            <a:off x="224155" y="836930"/>
            <a:ext cx="4053205" cy="4126230"/>
          </a:xfrm>
          <a:prstGeom prst="rect">
            <a:avLst/>
          </a:prstGeom>
        </p:spPr>
      </p:pic>
      <p:pic>
        <p:nvPicPr>
          <p:cNvPr id="10" name="图片 9"/>
          <p:cNvPicPr>
            <a:picLocks noChangeAspect="1"/>
          </p:cNvPicPr>
          <p:nvPr/>
        </p:nvPicPr>
        <p:blipFill>
          <a:blip r:embed="rId2"/>
          <a:stretch>
            <a:fillRect/>
          </a:stretch>
        </p:blipFill>
        <p:spPr>
          <a:xfrm>
            <a:off x="4698365" y="837565"/>
            <a:ext cx="4183380" cy="4141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5560"/>
            <a:ext cx="9144000" cy="5271676"/>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8" name="组合 7"/>
          <p:cNvGrpSpPr/>
          <p:nvPr/>
        </p:nvGrpSpPr>
        <p:grpSpPr>
          <a:xfrm>
            <a:off x="107504" y="210010"/>
            <a:ext cx="4720148" cy="423470"/>
            <a:chOff x="251520" y="210010"/>
            <a:chExt cx="3816672" cy="423470"/>
          </a:xfrm>
        </p:grpSpPr>
        <p:cxnSp>
          <p:nvCxnSpPr>
            <p:cNvPr id="3" name="直接连接符 2"/>
            <p:cNvCxnSpPr/>
            <p:nvPr/>
          </p:nvCxnSpPr>
          <p:spPr bwMode="auto">
            <a:xfrm flipV="1">
              <a:off x="1033936" y="250660"/>
              <a:ext cx="0" cy="288032"/>
            </a:xfrm>
            <a:prstGeom prst="line">
              <a:avLst/>
            </a:prstGeom>
            <a:ln w="19050">
              <a:solidFill>
                <a:schemeClr val="tx1">
                  <a:lumMod val="65000"/>
                  <a:lumOff val="3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51520" y="215650"/>
              <a:ext cx="782416" cy="417830"/>
            </a:xfrm>
            <a:prstGeom prst="rect">
              <a:avLst/>
            </a:prstGeom>
            <a:noFill/>
          </p:spPr>
          <p:txBody>
            <a:bodyPr wrap="square" rtlCol="0">
              <a:spAutoFit/>
            </a:bodyPr>
            <a:lstStyle/>
            <a:p>
              <a:pPr lvl="0" algn="r"/>
              <a:endParaRPr lang="zh-CN" altLang="zh-CN" sz="2000" b="1" dirty="0">
                <a:solidFill>
                  <a:schemeClr val="tx1">
                    <a:lumMod val="75000"/>
                    <a:lumOff val="25000"/>
                  </a:schemeClr>
                </a:solidFill>
                <a:latin typeface="微软雅黑" pitchFamily="34" charset="-122"/>
                <a:ea typeface="微软雅黑" pitchFamily="34" charset="-122"/>
              </a:endParaRPr>
            </a:p>
          </p:txBody>
        </p:sp>
        <p:sp>
          <p:nvSpPr>
            <p:cNvPr id="5" name="TextBox 4"/>
            <p:cNvSpPr txBox="1"/>
            <p:nvPr/>
          </p:nvSpPr>
          <p:spPr>
            <a:xfrm>
              <a:off x="1043856" y="210010"/>
              <a:ext cx="3024336" cy="384810"/>
            </a:xfrm>
            <a:prstGeom prst="rect">
              <a:avLst/>
            </a:prstGeom>
            <a:noFill/>
          </p:spPr>
          <p:txBody>
            <a:bodyPr wrap="square" rtlCol="0">
              <a:spAutoFit/>
            </a:bodyPr>
            <a:lstStyle/>
            <a:p>
              <a:pPr lvl="0"/>
              <a:r>
                <a:rPr lang="x-none" altLang="zh-CN" b="1" dirty="0">
                  <a:solidFill>
                    <a:schemeClr val="tx1">
                      <a:lumMod val="75000"/>
                      <a:lumOff val="25000"/>
                    </a:schemeClr>
                  </a:solidFill>
                  <a:latin typeface="微软雅黑" pitchFamily="34" charset="-122"/>
                  <a:ea typeface="微软雅黑" pitchFamily="34" charset="-122"/>
                </a:rPr>
                <a:t>Step 3 stat </a:t>
              </a:r>
              <a:endParaRPr lang="x-none" altLang="zh-CN" b="1" dirty="0">
                <a:solidFill>
                  <a:schemeClr val="tx1">
                    <a:lumMod val="75000"/>
                    <a:lumOff val="25000"/>
                  </a:schemeClr>
                </a:solidFill>
                <a:latin typeface="微软雅黑" pitchFamily="34" charset="-122"/>
                <a:ea typeface="微软雅黑" pitchFamily="34" charset="-122"/>
              </a:endParaRPr>
            </a:p>
          </p:txBody>
        </p:sp>
      </p:grpSp>
      <p:cxnSp>
        <p:nvCxnSpPr>
          <p:cNvPr id="17" name="直接连接符 16"/>
          <p:cNvCxnSpPr/>
          <p:nvPr/>
        </p:nvCxnSpPr>
        <p:spPr bwMode="auto">
          <a:xfrm>
            <a:off x="179512" y="657151"/>
            <a:ext cx="8712968"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70018" y="-92546"/>
            <a:ext cx="1512168" cy="923330"/>
          </a:xfrm>
          <a:prstGeom prst="rect">
            <a:avLst/>
          </a:prstGeom>
          <a:noFill/>
          <a:effectLst>
            <a:outerShdw blurRad="50800" dist="38100" dir="5400000" algn="t" rotWithShape="0">
              <a:prstClr val="black">
                <a:alpha val="40000"/>
              </a:prstClr>
            </a:outerShdw>
          </a:effectLst>
        </p:spPr>
        <p:txBody>
          <a:bodyPr wrap="square" rtlCol="0">
            <a:spAutoFit/>
          </a:bodyPr>
          <a:lstStyle/>
          <a:p>
            <a:pPr lvl="0" algn="dist"/>
            <a:r>
              <a:rPr lang="en-US" altLang="zh-CN" sz="5400" b="1" dirty="0" smtClean="0">
                <a:solidFill>
                  <a:srgbClr val="05AFC8"/>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FC000"/>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A4453"/>
                </a:solidFill>
                <a:latin typeface="微软雅黑" pitchFamily="34" charset="-122"/>
                <a:ea typeface="微软雅黑" pitchFamily="34" charset="-122"/>
              </a:rPr>
              <a:t>·</a:t>
            </a:r>
            <a:endParaRPr lang="zh-CN" altLang="zh-CN" sz="5400" b="1" dirty="0">
              <a:solidFill>
                <a:srgbClr val="FA4453"/>
              </a:solidFill>
              <a:latin typeface="微软雅黑" pitchFamily="34" charset="-122"/>
              <a:ea typeface="微软雅黑" pitchFamily="34" charset="-122"/>
            </a:endParaRPr>
          </a:p>
        </p:txBody>
      </p:sp>
      <p:sp>
        <p:nvSpPr>
          <p:cNvPr id="19" name="矩形 18"/>
          <p:cNvSpPr/>
          <p:nvPr/>
        </p:nvSpPr>
        <p:spPr>
          <a:xfrm>
            <a:off x="0" y="5092030"/>
            <a:ext cx="9144000" cy="144016"/>
          </a:xfrm>
          <a:prstGeom prst="rect">
            <a:avLst/>
          </a:prstGeom>
          <a:solidFill>
            <a:srgbClr val="05AF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合并 19"/>
          <p:cNvSpPr/>
          <p:nvPr/>
        </p:nvSpPr>
        <p:spPr>
          <a:xfrm rot="16200000">
            <a:off x="147157" y="281204"/>
            <a:ext cx="360039" cy="240025"/>
          </a:xfrm>
          <a:prstGeom prst="flowChartMerge">
            <a:avLst/>
          </a:prstGeom>
          <a:noFill/>
          <a:ln w="635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TextBox 4"/>
          <p:cNvSpPr txBox="1"/>
          <p:nvPr/>
        </p:nvSpPr>
        <p:spPr>
          <a:xfrm>
            <a:off x="375285" y="916305"/>
            <a:ext cx="3808095" cy="3278505"/>
          </a:xfrm>
          <a:prstGeom prst="rect">
            <a:avLst/>
          </a:prstGeom>
          <a:noFill/>
        </p:spPr>
        <p:txBody>
          <a:bodyPr wrap="square" rtlCol="0">
            <a:spAutoFit/>
          </a:bodyPr>
          <a:p>
            <a:pPr lvl="0"/>
            <a:r>
              <a:rPr lang="x-none" altLang="zh-CN" sz="1600" dirty="0">
                <a:solidFill>
                  <a:schemeClr val="tx1">
                    <a:lumMod val="75000"/>
                    <a:lumOff val="25000"/>
                  </a:schemeClr>
                </a:solidFill>
                <a:latin typeface="微软雅黑" pitchFamily="34" charset="-122"/>
                <a:ea typeface="微软雅黑" pitchFamily="34" charset="-122"/>
              </a:rPr>
              <a:t>要求：  </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在修改过的0.11上运行样本程序，通过分析log文件</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统计该程序建立的所有进程的等待时间、完成时间（周转时间）和运行时间</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然后计算平均等待时间，平均完成时间和吞吐量。</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可以自己编写统计程序，也可以使用python脚本程序stat_log.py进行统计。</a:t>
            </a:r>
            <a:endParaRPr lang="x-none" altLang="zh-CN" sz="1600" dirty="0">
              <a:solidFill>
                <a:schemeClr val="tx1">
                  <a:lumMod val="75000"/>
                  <a:lumOff val="25000"/>
                </a:schemeClr>
              </a:solidFill>
              <a:latin typeface="微软雅黑" pitchFamily="34" charset="-122"/>
              <a:ea typeface="微软雅黑" pitchFamily="34" charset="-122"/>
            </a:endParaRPr>
          </a:p>
        </p:txBody>
      </p:sp>
      <p:cxnSp>
        <p:nvCxnSpPr>
          <p:cNvPr id="7" name="直接连接符 6"/>
          <p:cNvCxnSpPr/>
          <p:nvPr/>
        </p:nvCxnSpPr>
        <p:spPr>
          <a:xfrm>
            <a:off x="4284598" y="823620"/>
            <a:ext cx="0" cy="4146847"/>
          </a:xfrm>
          <a:prstGeom prst="line">
            <a:avLst/>
          </a:prstGeom>
        </p:spPr>
        <p:style>
          <a:lnRef idx="2">
            <a:schemeClr val="accent5"/>
          </a:lnRef>
          <a:fillRef idx="0">
            <a:schemeClr val="accent5"/>
          </a:fillRef>
          <a:effectRef idx="1">
            <a:schemeClr val="accent5"/>
          </a:effectRef>
          <a:fontRef idx="minor">
            <a:schemeClr val="tx1"/>
          </a:fontRef>
        </p:style>
      </p:cxnSp>
      <p:pic>
        <p:nvPicPr>
          <p:cNvPr id="9" name="图片 8"/>
          <p:cNvPicPr>
            <a:picLocks noChangeAspect="1"/>
          </p:cNvPicPr>
          <p:nvPr/>
        </p:nvPicPr>
        <p:blipFill>
          <a:blip r:embed="rId1"/>
          <a:stretch>
            <a:fillRect/>
          </a:stretch>
        </p:blipFill>
        <p:spPr>
          <a:xfrm>
            <a:off x="4425950" y="823595"/>
            <a:ext cx="4527550" cy="406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5560"/>
            <a:ext cx="9144000" cy="5271676"/>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8" name="组合 7"/>
          <p:cNvGrpSpPr/>
          <p:nvPr/>
        </p:nvGrpSpPr>
        <p:grpSpPr>
          <a:xfrm>
            <a:off x="107504" y="210010"/>
            <a:ext cx="4720148" cy="423470"/>
            <a:chOff x="251520" y="210010"/>
            <a:chExt cx="3816672" cy="423470"/>
          </a:xfrm>
        </p:grpSpPr>
        <p:cxnSp>
          <p:nvCxnSpPr>
            <p:cNvPr id="3" name="直接连接符 2"/>
            <p:cNvCxnSpPr/>
            <p:nvPr/>
          </p:nvCxnSpPr>
          <p:spPr bwMode="auto">
            <a:xfrm flipV="1">
              <a:off x="1033936" y="250660"/>
              <a:ext cx="0" cy="288032"/>
            </a:xfrm>
            <a:prstGeom prst="line">
              <a:avLst/>
            </a:prstGeom>
            <a:ln w="19050">
              <a:solidFill>
                <a:schemeClr val="tx1">
                  <a:lumMod val="65000"/>
                  <a:lumOff val="3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51520" y="215650"/>
              <a:ext cx="782416" cy="417830"/>
            </a:xfrm>
            <a:prstGeom prst="rect">
              <a:avLst/>
            </a:prstGeom>
            <a:noFill/>
          </p:spPr>
          <p:txBody>
            <a:bodyPr wrap="square" rtlCol="0">
              <a:spAutoFit/>
            </a:bodyPr>
            <a:lstStyle/>
            <a:p>
              <a:pPr lvl="0" algn="r"/>
              <a:endParaRPr lang="zh-CN" altLang="zh-CN" sz="2000" b="1" dirty="0">
                <a:solidFill>
                  <a:schemeClr val="tx1">
                    <a:lumMod val="75000"/>
                    <a:lumOff val="25000"/>
                  </a:schemeClr>
                </a:solidFill>
                <a:latin typeface="微软雅黑" pitchFamily="34" charset="-122"/>
                <a:ea typeface="微软雅黑" pitchFamily="34" charset="-122"/>
              </a:endParaRPr>
            </a:p>
          </p:txBody>
        </p:sp>
        <p:sp>
          <p:nvSpPr>
            <p:cNvPr id="5" name="TextBox 4"/>
            <p:cNvSpPr txBox="1"/>
            <p:nvPr/>
          </p:nvSpPr>
          <p:spPr>
            <a:xfrm>
              <a:off x="1043856" y="210010"/>
              <a:ext cx="3024336" cy="384810"/>
            </a:xfrm>
            <a:prstGeom prst="rect">
              <a:avLst/>
            </a:prstGeom>
            <a:noFill/>
          </p:spPr>
          <p:txBody>
            <a:bodyPr wrap="square" rtlCol="0">
              <a:spAutoFit/>
            </a:bodyPr>
            <a:lstStyle/>
            <a:p>
              <a:pPr lvl="0"/>
              <a:r>
                <a:rPr lang="x-none" altLang="zh-CN" b="1" dirty="0">
                  <a:solidFill>
                    <a:schemeClr val="tx1">
                      <a:lumMod val="75000"/>
                      <a:lumOff val="25000"/>
                    </a:schemeClr>
                  </a:solidFill>
                  <a:latin typeface="微软雅黑" pitchFamily="34" charset="-122"/>
                  <a:ea typeface="微软雅黑" pitchFamily="34" charset="-122"/>
                </a:rPr>
                <a:t>Step 4 时间片 </a:t>
              </a:r>
              <a:endParaRPr lang="x-none" altLang="zh-CN" b="1" dirty="0">
                <a:solidFill>
                  <a:schemeClr val="tx1">
                    <a:lumMod val="75000"/>
                    <a:lumOff val="25000"/>
                  </a:schemeClr>
                </a:solidFill>
                <a:latin typeface="微软雅黑" pitchFamily="34" charset="-122"/>
                <a:ea typeface="微软雅黑" pitchFamily="34" charset="-122"/>
              </a:endParaRPr>
            </a:p>
          </p:txBody>
        </p:sp>
      </p:grpSp>
      <p:cxnSp>
        <p:nvCxnSpPr>
          <p:cNvPr id="17" name="直接连接符 16"/>
          <p:cNvCxnSpPr/>
          <p:nvPr/>
        </p:nvCxnSpPr>
        <p:spPr bwMode="auto">
          <a:xfrm>
            <a:off x="179512" y="657151"/>
            <a:ext cx="8712968"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70018" y="-92546"/>
            <a:ext cx="1512168" cy="923330"/>
          </a:xfrm>
          <a:prstGeom prst="rect">
            <a:avLst/>
          </a:prstGeom>
          <a:noFill/>
          <a:effectLst>
            <a:outerShdw blurRad="50800" dist="38100" dir="5400000" algn="t" rotWithShape="0">
              <a:prstClr val="black">
                <a:alpha val="40000"/>
              </a:prstClr>
            </a:outerShdw>
          </a:effectLst>
        </p:spPr>
        <p:txBody>
          <a:bodyPr wrap="square" rtlCol="0">
            <a:spAutoFit/>
          </a:bodyPr>
          <a:lstStyle/>
          <a:p>
            <a:pPr lvl="0" algn="dist"/>
            <a:r>
              <a:rPr lang="en-US" altLang="zh-CN" sz="5400" b="1" dirty="0" smtClean="0">
                <a:solidFill>
                  <a:srgbClr val="05AFC8"/>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FC000"/>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A4453"/>
                </a:solidFill>
                <a:latin typeface="微软雅黑" pitchFamily="34" charset="-122"/>
                <a:ea typeface="微软雅黑" pitchFamily="34" charset="-122"/>
              </a:rPr>
              <a:t>·</a:t>
            </a:r>
            <a:endParaRPr lang="zh-CN" altLang="zh-CN" sz="5400" b="1" dirty="0">
              <a:solidFill>
                <a:srgbClr val="FA4453"/>
              </a:solidFill>
              <a:latin typeface="微软雅黑" pitchFamily="34" charset="-122"/>
              <a:ea typeface="微软雅黑" pitchFamily="34" charset="-122"/>
            </a:endParaRPr>
          </a:p>
        </p:txBody>
      </p:sp>
      <p:sp>
        <p:nvSpPr>
          <p:cNvPr id="19" name="矩形 18"/>
          <p:cNvSpPr/>
          <p:nvPr/>
        </p:nvSpPr>
        <p:spPr>
          <a:xfrm>
            <a:off x="0" y="5092030"/>
            <a:ext cx="9144000" cy="144016"/>
          </a:xfrm>
          <a:prstGeom prst="rect">
            <a:avLst/>
          </a:prstGeom>
          <a:solidFill>
            <a:srgbClr val="05AF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合并 19"/>
          <p:cNvSpPr/>
          <p:nvPr/>
        </p:nvSpPr>
        <p:spPr>
          <a:xfrm rot="16200000">
            <a:off x="147157" y="281204"/>
            <a:ext cx="360039" cy="240025"/>
          </a:xfrm>
          <a:prstGeom prst="flowChartMerge">
            <a:avLst/>
          </a:prstGeom>
          <a:noFill/>
          <a:ln w="635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TextBox 4"/>
          <p:cNvSpPr txBox="1"/>
          <p:nvPr/>
        </p:nvSpPr>
        <p:spPr>
          <a:xfrm>
            <a:off x="375285" y="916305"/>
            <a:ext cx="3808095" cy="2790825"/>
          </a:xfrm>
          <a:prstGeom prst="rect">
            <a:avLst/>
          </a:prstGeom>
          <a:noFill/>
        </p:spPr>
        <p:txBody>
          <a:bodyPr wrap="square" rtlCol="0">
            <a:spAutoFit/>
          </a:bodyPr>
          <a:p>
            <a:pPr lvl="0"/>
            <a:r>
              <a:rPr lang="x-none" altLang="zh-CN" sz="1600" dirty="0">
                <a:solidFill>
                  <a:schemeClr val="tx1">
                    <a:lumMod val="75000"/>
                    <a:lumOff val="25000"/>
                  </a:schemeClr>
                </a:solidFill>
                <a:latin typeface="微软雅黑" pitchFamily="34" charset="-122"/>
                <a:ea typeface="微软雅黑" pitchFamily="34" charset="-122"/>
              </a:rPr>
              <a:t>要求：  </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修改0.11进程调度的时间片，</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然后再运行同样的样本程序，</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统计同样的时间数据，</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和原有的情况对比，</a:t>
            </a:r>
            <a:endParaRPr lang="x-none" altLang="zh-CN" sz="1600" dirty="0">
              <a:solidFill>
                <a:schemeClr val="tx1">
                  <a:lumMod val="75000"/>
                  <a:lumOff val="25000"/>
                </a:schemeClr>
              </a:solidFill>
              <a:latin typeface="微软雅黑" pitchFamily="34" charset="-122"/>
              <a:ea typeface="微软雅黑" pitchFamily="34" charset="-122"/>
            </a:endParaRPr>
          </a:p>
          <a:p>
            <a:pPr lvl="0"/>
            <a:endParaRPr lang="x-none" altLang="zh-CN" sz="1600" dirty="0">
              <a:solidFill>
                <a:schemeClr val="tx1">
                  <a:lumMod val="75000"/>
                  <a:lumOff val="25000"/>
                </a:schemeClr>
              </a:solidFill>
              <a:latin typeface="微软雅黑" pitchFamily="34" charset="-122"/>
              <a:ea typeface="微软雅黑" pitchFamily="34" charset="-122"/>
            </a:endParaRPr>
          </a:p>
          <a:p>
            <a:pPr lvl="0"/>
            <a:r>
              <a:rPr lang="x-none" altLang="zh-CN" sz="1600" dirty="0">
                <a:solidFill>
                  <a:schemeClr val="tx1">
                    <a:lumMod val="75000"/>
                    <a:lumOff val="25000"/>
                  </a:schemeClr>
                </a:solidFill>
                <a:latin typeface="微软雅黑" pitchFamily="34" charset="-122"/>
                <a:ea typeface="微软雅黑" pitchFamily="34" charset="-122"/>
              </a:rPr>
              <a:t>体会不同时间片带来的差异。</a:t>
            </a:r>
            <a:endParaRPr lang="x-none" altLang="zh-CN" sz="1600" dirty="0">
              <a:solidFill>
                <a:schemeClr val="tx1">
                  <a:lumMod val="75000"/>
                  <a:lumOff val="25000"/>
                </a:schemeClr>
              </a:solidFill>
              <a:latin typeface="微软雅黑" pitchFamily="34" charset="-122"/>
              <a:ea typeface="微软雅黑" pitchFamily="34" charset="-122"/>
            </a:endParaRPr>
          </a:p>
        </p:txBody>
      </p:sp>
      <p:cxnSp>
        <p:nvCxnSpPr>
          <p:cNvPr id="7" name="直接连接符 6"/>
          <p:cNvCxnSpPr/>
          <p:nvPr/>
        </p:nvCxnSpPr>
        <p:spPr>
          <a:xfrm>
            <a:off x="4284598" y="823620"/>
            <a:ext cx="0" cy="4146847"/>
          </a:xfrm>
          <a:prstGeom prst="line">
            <a:avLst/>
          </a:prstGeom>
        </p:spPr>
        <p:style>
          <a:lnRef idx="2">
            <a:schemeClr val="accent5"/>
          </a:lnRef>
          <a:fillRef idx="0">
            <a:schemeClr val="accent5"/>
          </a:fillRef>
          <a:effectRef idx="1">
            <a:schemeClr val="accent5"/>
          </a:effectRef>
          <a:fontRef idx="minor">
            <a:schemeClr val="tx1"/>
          </a:fontRef>
        </p:style>
      </p:cxnSp>
      <p:pic>
        <p:nvPicPr>
          <p:cNvPr id="6" name="图片 5"/>
          <p:cNvPicPr>
            <a:picLocks noChangeAspect="1"/>
          </p:cNvPicPr>
          <p:nvPr/>
        </p:nvPicPr>
        <p:blipFill>
          <a:blip r:embed="rId1"/>
          <a:stretch>
            <a:fillRect/>
          </a:stretch>
        </p:blipFill>
        <p:spPr>
          <a:xfrm>
            <a:off x="4473575" y="823595"/>
            <a:ext cx="4418965" cy="4004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push/>
      </p:transition>
    </mc:Choice>
    <mc:Fallback>
      <p:transition spd="slow">
        <p:pu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2586" y="0"/>
            <a:ext cx="9144000" cy="5156125"/>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矩形 24"/>
          <p:cNvSpPr/>
          <p:nvPr/>
        </p:nvSpPr>
        <p:spPr>
          <a:xfrm>
            <a:off x="0" y="0"/>
            <a:ext cx="9144000" cy="5156125"/>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6" name="矩形 25"/>
          <p:cNvSpPr/>
          <p:nvPr/>
        </p:nvSpPr>
        <p:spPr>
          <a:xfrm>
            <a:off x="0" y="0"/>
            <a:ext cx="9144000" cy="5168750"/>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20" name="直接连接符 19"/>
          <p:cNvCxnSpPr/>
          <p:nvPr/>
        </p:nvCxnSpPr>
        <p:spPr>
          <a:xfrm>
            <a:off x="2483768" y="1635646"/>
            <a:ext cx="4321175"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21" name="直接连接符 20"/>
          <p:cNvCxnSpPr/>
          <p:nvPr/>
        </p:nvCxnSpPr>
        <p:spPr>
          <a:xfrm>
            <a:off x="2339057" y="2592385"/>
            <a:ext cx="4321175" cy="0"/>
          </a:xfrm>
          <a:prstGeom prst="line">
            <a:avLst/>
          </a:prstGeom>
        </p:spPr>
        <p:style>
          <a:lnRef idx="1">
            <a:schemeClr val="accent5"/>
          </a:lnRef>
          <a:fillRef idx="0">
            <a:schemeClr val="accent5"/>
          </a:fillRef>
          <a:effectRef idx="0">
            <a:schemeClr val="accent5"/>
          </a:effectRef>
          <a:fontRef idx="minor">
            <a:schemeClr val="tx1"/>
          </a:fontRef>
        </p:style>
      </p:cxnSp>
      <p:sp>
        <p:nvSpPr>
          <p:cNvPr id="23" name="矩形 22"/>
          <p:cNvSpPr/>
          <p:nvPr/>
        </p:nvSpPr>
        <p:spPr>
          <a:xfrm>
            <a:off x="0" y="75"/>
            <a:ext cx="9144000" cy="2283718"/>
          </a:xfrm>
          <a:prstGeom prst="rect">
            <a:avLst/>
          </a:prstGeom>
          <a:solidFill>
            <a:srgbClr val="05AFC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987824" y="2766878"/>
            <a:ext cx="4536504" cy="769441"/>
          </a:xfrm>
          <a:prstGeom prst="rect">
            <a:avLst/>
          </a:prstGeom>
          <a:noFill/>
        </p:spPr>
        <p:txBody>
          <a:bodyPr wrap="square" rtlCol="0">
            <a:spAutoFit/>
          </a:bodyPr>
          <a:lstStyle/>
          <a:p>
            <a:r>
              <a:rPr lang="en-US" altLang="zh-CN" sz="4400" dirty="0" smtClean="0">
                <a:latin typeface="微软雅黑" pitchFamily="34" charset="-122"/>
                <a:ea typeface="微软雅黑" pitchFamily="34" charset="-122"/>
              </a:rPr>
              <a:t>Thank You</a:t>
            </a:r>
            <a:endParaRPr lang="zh-CN" altLang="en-US" sz="4400" dirty="0">
              <a:latin typeface="微软雅黑" pitchFamily="34" charset="-122"/>
              <a:ea typeface="微软雅黑" pitchFamily="34" charset="-122"/>
            </a:endParaRPr>
          </a:p>
        </p:txBody>
      </p:sp>
      <p:cxnSp>
        <p:nvCxnSpPr>
          <p:cNvPr id="24" name="直接连接符 23"/>
          <p:cNvCxnSpPr/>
          <p:nvPr/>
        </p:nvCxnSpPr>
        <p:spPr>
          <a:xfrm>
            <a:off x="2387984" y="3651870"/>
            <a:ext cx="4321175" cy="0"/>
          </a:xfrm>
          <a:prstGeom prst="line">
            <a:avLst/>
          </a:prstGeom>
        </p:spPr>
        <p:style>
          <a:lnRef idx="1">
            <a:schemeClr val="accent5"/>
          </a:lnRef>
          <a:fillRef idx="0">
            <a:schemeClr val="accent5"/>
          </a:fillRef>
          <a:effectRef idx="0">
            <a:schemeClr val="accent5"/>
          </a:effectRef>
          <a:fontRef idx="minor">
            <a:schemeClr val="tx1"/>
          </a:fontRef>
        </p:style>
      </p:cxnSp>
      <p:sp>
        <p:nvSpPr>
          <p:cNvPr id="27" name="TextBox 17"/>
          <p:cNvSpPr txBox="1"/>
          <p:nvPr/>
        </p:nvSpPr>
        <p:spPr>
          <a:xfrm>
            <a:off x="3743560" y="1809428"/>
            <a:ext cx="1512168" cy="923330"/>
          </a:xfrm>
          <a:prstGeom prst="rect">
            <a:avLst/>
          </a:prstGeom>
          <a:noFill/>
          <a:effectLst>
            <a:outerShdw blurRad="50800" dist="38100" dir="5400000" algn="t" rotWithShape="0">
              <a:prstClr val="black">
                <a:alpha val="40000"/>
              </a:prstClr>
            </a:outerShdw>
          </a:effectLst>
        </p:spPr>
        <p:txBody>
          <a:bodyPr wrap="square" rtlCol="0">
            <a:spAutoFit/>
          </a:bodyPr>
          <a:lstStyle/>
          <a:p>
            <a:pPr lvl="0" algn="dist"/>
            <a:r>
              <a:rPr lang="en-US" altLang="zh-CN" sz="5400" b="1" dirty="0" smtClean="0">
                <a:solidFill>
                  <a:srgbClr val="11EF66"/>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FC000"/>
                </a:solidFill>
                <a:latin typeface="微软雅黑" pitchFamily="34" charset="-122"/>
                <a:ea typeface="微软雅黑" pitchFamily="34" charset="-122"/>
              </a:rPr>
              <a:t>·</a:t>
            </a:r>
            <a:r>
              <a:rPr lang="en-US" altLang="zh-CN" sz="5400" b="1" dirty="0" smtClean="0">
                <a:solidFill>
                  <a:schemeClr val="tx1">
                    <a:lumMod val="75000"/>
                    <a:lumOff val="25000"/>
                  </a:schemeClr>
                </a:solidFill>
                <a:latin typeface="微软雅黑" pitchFamily="34" charset="-122"/>
                <a:ea typeface="微软雅黑" pitchFamily="34" charset="-122"/>
              </a:rPr>
              <a:t> </a:t>
            </a:r>
            <a:r>
              <a:rPr lang="en-US" altLang="zh-CN" sz="5400" b="1" dirty="0" smtClean="0">
                <a:solidFill>
                  <a:srgbClr val="FA4453"/>
                </a:solidFill>
                <a:latin typeface="微软雅黑" pitchFamily="34" charset="-122"/>
                <a:ea typeface="微软雅黑" pitchFamily="34" charset="-122"/>
              </a:rPr>
              <a:t>·</a:t>
            </a:r>
            <a:endParaRPr lang="zh-CN" altLang="zh-CN" sz="5400" b="1" dirty="0">
              <a:solidFill>
                <a:srgbClr val="FA4453"/>
              </a:solidFill>
              <a:latin typeface="微软雅黑" pitchFamily="34" charset="-122"/>
              <a:ea typeface="微软雅黑"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79813" y="678176"/>
            <a:ext cx="1639662" cy="1336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769</Words>
  <Application>Kingsoft Office WPP</Application>
  <PresentationFormat>全屏显示(16:9)</PresentationFormat>
  <Paragraphs>91</Paragraphs>
  <Slides>7</Slides>
  <Notes>2</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Zhiming Liu</dc:creator>
  <cp:lastModifiedBy>zhiming</cp:lastModifiedBy>
  <cp:revision>242</cp:revision>
  <dcterms:created xsi:type="dcterms:W3CDTF">2016-01-04T06:26:09Z</dcterms:created>
  <dcterms:modified xsi:type="dcterms:W3CDTF">2016-01-04T06:26:09Z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2052-10.1.0.5444</vt:lpwstr>
  </property>
</Properties>
</file>