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0"/>
  </p:notesMasterIdLst>
  <p:sldIdLst>
    <p:sldId id="256" r:id="rId2"/>
    <p:sldId id="268" r:id="rId3"/>
    <p:sldId id="269" r:id="rId4"/>
    <p:sldId id="266" r:id="rId5"/>
    <p:sldId id="267" r:id="rId6"/>
    <p:sldId id="257" r:id="rId7"/>
    <p:sldId id="270" r:id="rId8"/>
    <p:sldId id="258" r:id="rId9"/>
    <p:sldId id="284" r:id="rId10"/>
    <p:sldId id="277" r:id="rId11"/>
    <p:sldId id="259" r:id="rId12"/>
    <p:sldId id="289" r:id="rId13"/>
    <p:sldId id="285" r:id="rId14"/>
    <p:sldId id="286" r:id="rId15"/>
    <p:sldId id="271" r:id="rId16"/>
    <p:sldId id="260" r:id="rId17"/>
    <p:sldId id="278" r:id="rId18"/>
    <p:sldId id="281" r:id="rId19"/>
    <p:sldId id="272" r:id="rId20"/>
    <p:sldId id="280" r:id="rId21"/>
    <p:sldId id="279" r:id="rId22"/>
    <p:sldId id="273" r:id="rId23"/>
    <p:sldId id="283" r:id="rId24"/>
    <p:sldId id="261" r:id="rId25"/>
    <p:sldId id="263" r:id="rId26"/>
    <p:sldId id="288" r:id="rId27"/>
    <p:sldId id="287" r:id="rId28"/>
    <p:sldId id="292" r:id="rId29"/>
    <p:sldId id="264" r:id="rId30"/>
    <p:sldId id="274" r:id="rId31"/>
    <p:sldId id="265" r:id="rId32"/>
    <p:sldId id="293" r:id="rId33"/>
    <p:sldId id="275" r:id="rId34"/>
    <p:sldId id="276" r:id="rId35"/>
    <p:sldId id="290" r:id="rId36"/>
    <p:sldId id="295" r:id="rId37"/>
    <p:sldId id="294" r:id="rId38"/>
    <p:sldId id="28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78824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122D-29F1-4FC9-96A3-3E9C515C928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82A14-8EEC-46B1-A75C-3E28CE4C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hanghai#cite_note-Geohiveworld-11" TargetMode="External"/><Relationship Id="rId3" Type="http://schemas.openxmlformats.org/officeDocument/2006/relationships/hyperlink" Target="https://en.wikipedia.org/wiki/List_of_cities_in_China_by_population_and_built-up_area" TargetMode="External"/><Relationship Id="rId7" Type="http://schemas.openxmlformats.org/officeDocument/2006/relationships/hyperlink" Target="https://en.wikipedia.org/wiki/List_of_cities_proper_by_popul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hanghai#cite_note-10" TargetMode="External"/><Relationship Id="rId11" Type="http://schemas.openxmlformats.org/officeDocument/2006/relationships/hyperlink" Target="https://en.wikipedia.org/wiki/Shanghai#cite_note-13" TargetMode="External"/><Relationship Id="rId5" Type="http://schemas.openxmlformats.org/officeDocument/2006/relationships/hyperlink" Target="https://en.wikipedia.org/wiki/Shanghai#cite_note-chan_paper-9" TargetMode="External"/><Relationship Id="rId10" Type="http://schemas.openxmlformats.org/officeDocument/2006/relationships/hyperlink" Target="https://en.wikipedia.org/wiki/Financial_centre" TargetMode="External"/><Relationship Id="rId4" Type="http://schemas.openxmlformats.org/officeDocument/2006/relationships/hyperlink" Target="https://en.wikipedia.org/wiki/China" TargetMode="External"/><Relationship Id="rId9" Type="http://schemas.openxmlformats.org/officeDocument/2006/relationships/hyperlink" Target="https://en.wikipedia.org/wiki/Shanghai#cite_note-bulletin2014-1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st of cities in China by population and built-up area"/>
              </a:rPr>
              <a:t>most populous 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hina"/>
              </a:rPr>
              <a:t>China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[9]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[10]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ist of cities proper by population"/>
              </a:rPr>
              <a:t>most populous city proper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world.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population of more than 24 million as of 2014.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[12]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 global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financial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centre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sng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46" y="3644483"/>
            <a:ext cx="1828999" cy="18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176" y="6272784"/>
            <a:ext cx="3273552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8208" y="6024471"/>
            <a:ext cx="640080" cy="365125"/>
          </a:xfrm>
        </p:spPr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62" y="136652"/>
            <a:ext cx="1152652" cy="11526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32573" y="6024471"/>
            <a:ext cx="883227" cy="740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1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88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11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5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772432"/>
            <a:ext cx="10018643" cy="4394988"/>
          </a:xfrm>
        </p:spPr>
        <p:txBody>
          <a:bodyPr/>
          <a:lstStyle/>
          <a:p>
            <a:pPr algn="ctr"/>
            <a:r>
              <a:rPr lang="en-US" sz="4800" b="1" cap="none" dirty="0" smtClean="0"/>
              <a:t>Spatial pattern of population movement during morning peak hours</a:t>
            </a:r>
            <a:r>
              <a:rPr lang="en-US" altLang="zh-CN" sz="4800" cap="none" dirty="0" smtClean="0"/>
              <a:t> </a:t>
            </a:r>
            <a:endParaRPr lang="zh-CN" altLang="en-US" sz="4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275" y="13461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5:00-6:00 am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7"/>
          <a:stretch/>
        </p:blipFill>
        <p:spPr>
          <a:xfrm>
            <a:off x="1255379" y="1828800"/>
            <a:ext cx="76383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C:\Users\Dannie\Dropbox\Dissertation\GMSData\R\SpatialAnalysis\histbyho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3" y="1690688"/>
            <a:ext cx="8451574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4521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92816"/>
              </p:ext>
            </p:extLst>
          </p:nvPr>
        </p:nvGraphicFramePr>
        <p:xfrm>
          <a:off x="5877602" y="4544172"/>
          <a:ext cx="6308036" cy="21945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67240">
                  <a:extLst>
                    <a:ext uri="{9D8B030D-6E8A-4147-A177-3AD203B41FA5}">
                      <a16:colId xmlns="" xmlns:a16="http://schemas.microsoft.com/office/drawing/2014/main" val="1322853193"/>
                    </a:ext>
                  </a:extLst>
                </a:gridCol>
                <a:gridCol w="619539">
                  <a:extLst>
                    <a:ext uri="{9D8B030D-6E8A-4147-A177-3AD203B41FA5}">
                      <a16:colId xmlns="" xmlns:a16="http://schemas.microsoft.com/office/drawing/2014/main" val="402443148"/>
                    </a:ext>
                  </a:extLst>
                </a:gridCol>
                <a:gridCol w="887068">
                  <a:extLst>
                    <a:ext uri="{9D8B030D-6E8A-4147-A177-3AD203B41FA5}">
                      <a16:colId xmlns="" xmlns:a16="http://schemas.microsoft.com/office/drawing/2014/main" val="1196661910"/>
                    </a:ext>
                  </a:extLst>
                </a:gridCol>
                <a:gridCol w="957470">
                  <a:extLst>
                    <a:ext uri="{9D8B030D-6E8A-4147-A177-3AD203B41FA5}">
                      <a16:colId xmlns="" xmlns:a16="http://schemas.microsoft.com/office/drawing/2014/main" val="60872944"/>
                    </a:ext>
                  </a:extLst>
                </a:gridCol>
                <a:gridCol w="858907">
                  <a:extLst>
                    <a:ext uri="{9D8B030D-6E8A-4147-A177-3AD203B41FA5}">
                      <a16:colId xmlns="" xmlns:a16="http://schemas.microsoft.com/office/drawing/2014/main" val="594538160"/>
                    </a:ext>
                  </a:extLst>
                </a:gridCol>
                <a:gridCol w="915228">
                  <a:extLst>
                    <a:ext uri="{9D8B030D-6E8A-4147-A177-3AD203B41FA5}">
                      <a16:colId xmlns="" xmlns:a16="http://schemas.microsoft.com/office/drawing/2014/main" val="2789120124"/>
                    </a:ext>
                  </a:extLst>
                </a:gridCol>
                <a:gridCol w="802584">
                  <a:extLst>
                    <a:ext uri="{9D8B030D-6E8A-4147-A177-3AD203B41FA5}">
                      <a16:colId xmlns="" xmlns:a16="http://schemas.microsoft.com/office/drawing/2014/main" val="16141105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　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Min.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1st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Median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3rd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Max.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36688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5:00-6:00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1378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4217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33550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68179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6:00-7:00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1849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5322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8421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13430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36390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54571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7:00-8:00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2452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6940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10550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47720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098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8:00-9:00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2588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7033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16990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68800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5947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9:00-10:00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2554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6772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83820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645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7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939" y="1444487"/>
            <a:ext cx="10492409" cy="4518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3329552" y="1709530"/>
            <a:ext cx="7908291" cy="5148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9687" y="2291151"/>
            <a:ext cx="332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Image Plot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Surface Plot</a:t>
            </a:r>
          </a:p>
          <a:p>
            <a:r>
              <a:rPr lang="en-US" dirty="0" smtClean="0"/>
              <a:t>     (appendix)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8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Metro Line </a:t>
            </a:r>
            <a:endParaRPr lang="en-US" dirty="0"/>
          </a:p>
        </p:txBody>
      </p:sp>
      <p:pic>
        <p:nvPicPr>
          <p:cNvPr id="4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114" r="50474" b="66309"/>
          <a:stretch/>
        </p:blipFill>
        <p:spPr bwMode="auto">
          <a:xfrm>
            <a:off x="943964" y="2665143"/>
            <a:ext cx="5403826" cy="366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68149"/>
          <a:stretch/>
        </p:blipFill>
        <p:spPr bwMode="auto">
          <a:xfrm>
            <a:off x="6453808" y="2822711"/>
            <a:ext cx="4929808" cy="3482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53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Expressway</a:t>
            </a:r>
            <a:endParaRPr lang="en-US" dirty="0"/>
          </a:p>
        </p:txBody>
      </p:sp>
      <p:pic>
        <p:nvPicPr>
          <p:cNvPr id="6" name="Picture 5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9" b="65733"/>
          <a:stretch/>
        </p:blipFill>
        <p:spPr bwMode="auto">
          <a:xfrm>
            <a:off x="1107606" y="2809459"/>
            <a:ext cx="5081156" cy="369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7" t="68342"/>
          <a:stretch/>
        </p:blipFill>
        <p:spPr bwMode="auto">
          <a:xfrm>
            <a:off x="6188762" y="2928730"/>
            <a:ext cx="5035828" cy="3578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61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4400" dirty="0"/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0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030" y="227606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30" y="1955404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Latitude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06" y="1484242"/>
            <a:ext cx="7756697" cy="5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64" y="1644327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Longitude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88" y="1484242"/>
            <a:ext cx="7776149" cy="52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7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Detrend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𝑃𝑜𝑝𝑢𝑙𝑎𝑡𝑖𝑜𝑛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𝑎𝑔𝑔𝑟𝑒𝑔𝑎𝑡𝑒𝑑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 smtClean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𝑙𝑎𝑡𝑖𝑡𝑢𝑑𝑒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;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𝑙𝑜𝑛𝑔𝑖𝑡𝑢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  <a:endParaRPr lang="en-US" altLang="zh-CN" dirty="0" smtClean="0"/>
              </a:p>
              <a:p>
                <a:pPr marL="27432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Stepwise </a:t>
                </a:r>
                <a:r>
                  <a:rPr lang="en-US" altLang="zh-CN" dirty="0"/>
                  <a:t>selection (AIC</a:t>
                </a:r>
                <a:r>
                  <a:rPr lang="en-US" altLang="zh-CN" dirty="0" smtClean="0"/>
                  <a:t>)</a:t>
                </a:r>
              </a:p>
              <a:p>
                <a:pPr marL="274320" lvl="1" indent="0">
                  <a:buNone/>
                </a:pP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Full model selected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Define new response as residual from full model 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  <a:blipFill>
                <a:blip r:embed="rId2"/>
                <a:stretch>
                  <a:fillRect l="-242"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5"/>
          <a:stretch/>
        </p:blipFill>
        <p:spPr>
          <a:xfrm>
            <a:off x="6964203" y="2368652"/>
            <a:ext cx="5227797" cy="36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Exploratory Data Analysis</a:t>
            </a:r>
          </a:p>
          <a:p>
            <a:r>
              <a:rPr lang="en-US" sz="3200" dirty="0" smtClean="0"/>
              <a:t>Spatial Trend</a:t>
            </a:r>
          </a:p>
          <a:p>
            <a:r>
              <a:rPr lang="en-US" sz="3200" dirty="0" smtClean="0"/>
              <a:t>Anisotropy</a:t>
            </a:r>
          </a:p>
          <a:p>
            <a:r>
              <a:rPr lang="en-US" sz="3200" dirty="0" smtClean="0"/>
              <a:t>Model Fitting</a:t>
            </a:r>
          </a:p>
          <a:p>
            <a:r>
              <a:rPr lang="en-US" sz="3200" dirty="0" smtClean="0"/>
              <a:t>Prediction</a:t>
            </a:r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Directional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4" y="1285461"/>
            <a:ext cx="7717270" cy="5257800"/>
          </a:xfrm>
        </p:spPr>
      </p:pic>
    </p:spTree>
    <p:extLst>
      <p:ext uri="{BB962C8B-B14F-4D97-AF65-F5344CB8AC3E}">
        <p14:creationId xmlns:p14="http://schemas.microsoft.com/office/powerpoint/2010/main" val="31566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53" y="1470991"/>
            <a:ext cx="7581112" cy="5165035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Contour Plot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8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735" y="7894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53013" y="1816605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 smtClean="0"/>
              <a:t>     Classical &amp; </a:t>
            </a:r>
            <a:r>
              <a:rPr lang="en-US" altLang="zh-CN" sz="1800" dirty="0" err="1" smtClean="0"/>
              <a:t>Cressie</a:t>
            </a:r>
            <a:r>
              <a:rPr lang="en-US" altLang="zh-CN" sz="18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25" y="1626226"/>
            <a:ext cx="7523978" cy="51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3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9848" y="18298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 b="5639"/>
          <a:stretch/>
        </p:blipFill>
        <p:spPr>
          <a:xfrm>
            <a:off x="516018" y="2174022"/>
            <a:ext cx="7819599" cy="4683978"/>
          </a:xfrm>
          <a:prstGeom prst="rect">
            <a:avLst/>
          </a:prstGeom>
        </p:spPr>
      </p:pic>
      <p:pic>
        <p:nvPicPr>
          <p:cNvPr id="8" name="图片 2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08" y="2011428"/>
            <a:ext cx="2896870" cy="273284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771956" y="4823787"/>
            <a:ext cx="2896870" cy="410818"/>
            <a:chOff x="8785208" y="3551582"/>
            <a:chExt cx="2896870" cy="41081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785208" y="3578087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682078" y="3551582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707757" y="3770243"/>
              <a:ext cx="974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849692" y="3770243"/>
              <a:ext cx="111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925879" y="3559072"/>
              <a:ext cx="102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28 km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92007" y="6488668"/>
            <a:ext cx="208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(about 40 km)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44" y="3445565"/>
            <a:ext cx="6368199" cy="2902226"/>
          </a:xfr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3587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 fitting – WLS with </a:t>
            </a:r>
            <a:r>
              <a:rPr lang="en-US" altLang="zh-CN" dirty="0" err="1" smtClean="0"/>
              <a:t>Cressie</a:t>
            </a:r>
            <a:r>
              <a:rPr lang="en-US" altLang="zh-CN" dirty="0" smtClean="0"/>
              <a:t> weight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Residuals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13917" y="3722730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4943" b="4771"/>
          <a:stretch/>
        </p:blipFill>
        <p:spPr>
          <a:xfrm>
            <a:off x="742119" y="2499157"/>
            <a:ext cx="5711687" cy="4363503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Semivariogram</a:t>
            </a:r>
            <a:r>
              <a:rPr lang="en-US" altLang="zh-CN" dirty="0" smtClean="0"/>
              <a:t> fitting – WLS with </a:t>
            </a:r>
            <a:r>
              <a:rPr lang="en-US" altLang="zh-CN" dirty="0" err="1" smtClean="0"/>
              <a:t>Cressie</a:t>
            </a:r>
            <a:r>
              <a:rPr lang="en-US" altLang="zh-CN" dirty="0" smtClean="0"/>
              <a:t> weight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 smtClean="0"/>
              <a:t>Spherical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58380"/>
            <a:ext cx="5146468" cy="16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22622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Likelihood method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AIC and BIC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" name="AutoShape 2" descr="https://wx.qq.com/cgi-bin/mmwebwx-bin/webwxgetmsgimg?&amp;MsgID=8740408685709691241&amp;skey=%40crypt_a2193843_d55c4a4058eff90cacc33d716c46dcb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31" y="3292855"/>
            <a:ext cx="6388833" cy="33729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71830" y="390826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65206" y="4802787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471830" y="5416248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5"/>
          <p:cNvSpPr/>
          <p:nvPr/>
        </p:nvSpPr>
        <p:spPr>
          <a:xfrm>
            <a:off x="8465206" y="632595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7" y="3187559"/>
            <a:ext cx="6228522" cy="34902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Likelihood method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/>
              <a:t>Exponential and </a:t>
            </a:r>
            <a:r>
              <a:rPr lang="en-US" altLang="zh-CN" dirty="0" err="1"/>
              <a:t>Matern</a:t>
            </a:r>
            <a:r>
              <a:rPr lang="en-US" altLang="zh-CN" dirty="0"/>
              <a:t>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96139"/>
            <a:ext cx="5186014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AIC BIC</a:t>
            </a:r>
          </a:p>
          <a:p>
            <a:r>
              <a:rPr lang="en-US" altLang="zh-CN" dirty="0" smtClean="0"/>
              <a:t>Summary table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" y="2093975"/>
            <a:ext cx="6817464" cy="4644759"/>
          </a:xfr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04" y="3207026"/>
            <a:ext cx="4517856" cy="2014331"/>
          </a:xfrm>
          <a:prstGeom prst="rect">
            <a:avLst/>
          </a:prstGeom>
        </p:spPr>
      </p:pic>
      <p:sp>
        <p:nvSpPr>
          <p:cNvPr id="8" name="Rectangle 11"/>
          <p:cNvSpPr/>
          <p:nvPr/>
        </p:nvSpPr>
        <p:spPr>
          <a:xfrm>
            <a:off x="9144000" y="3207026"/>
            <a:ext cx="1386051" cy="331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/>
          <p:nvPr/>
        </p:nvSpPr>
        <p:spPr>
          <a:xfrm>
            <a:off x="10535479" y="3207026"/>
            <a:ext cx="1145354" cy="331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Image vs </a:t>
            </a:r>
          </a:p>
          <a:p>
            <a:pPr marL="0" indent="0">
              <a:buNone/>
            </a:pPr>
            <a:r>
              <a:rPr lang="en-US" altLang="zh-CN" dirty="0" err="1" smtClean="0"/>
              <a:t>Semivariog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MLE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10" y="1590036"/>
            <a:ext cx="672558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2614" y="0"/>
            <a:ext cx="10018643" cy="1814563"/>
          </a:xfrm>
        </p:spPr>
        <p:txBody>
          <a:bodyPr/>
          <a:lstStyle/>
          <a:p>
            <a:pPr algn="r"/>
            <a:r>
              <a:rPr lang="en-US" sz="2800" b="1" cap="none" dirty="0" smtClean="0"/>
              <a:t>Spatial pattern of population movement </a:t>
            </a:r>
            <a:br>
              <a:rPr lang="en-US" sz="2800" b="1" cap="none" dirty="0" smtClean="0"/>
            </a:br>
            <a:r>
              <a:rPr lang="en-US" sz="2800" b="1" cap="none" dirty="0" smtClean="0"/>
              <a:t>during morning peak hours</a:t>
            </a:r>
            <a:r>
              <a:rPr lang="en-US" altLang="zh-CN" sz="2800" cap="none" dirty="0" smtClean="0"/>
              <a:t> </a:t>
            </a:r>
            <a:endParaRPr lang="zh-CN" altLang="en-US" sz="2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31237" y="1912120"/>
            <a:ext cx="8193423" cy="2977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cap="none" dirty="0" smtClean="0"/>
              <a:t>Thank You!</a:t>
            </a:r>
            <a:endParaRPr lang="zh-CN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10610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105510"/>
            <a:ext cx="3931521" cy="3235569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0" y="105510"/>
            <a:ext cx="3924118" cy="323556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77" y="105510"/>
            <a:ext cx="3952541" cy="323556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3534247"/>
            <a:ext cx="3931521" cy="3230553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09" y="3509085"/>
            <a:ext cx="3924119" cy="32395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49768" y="2936631"/>
            <a:ext cx="95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5:00~6:00                                       6:00~7:00                                       7:00~8:00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549767" y="6379290"/>
            <a:ext cx="95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8:00~9:00                                     9:00~10:00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105510"/>
            <a:ext cx="3931521" cy="3235569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0" y="105510"/>
            <a:ext cx="3924118" cy="323556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77" y="105510"/>
            <a:ext cx="3952541" cy="323556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3534247"/>
            <a:ext cx="3931521" cy="3230553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09" y="3509085"/>
            <a:ext cx="3924119" cy="32395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49768" y="2936631"/>
            <a:ext cx="95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5:00~6:00                                       6:00~7:00                                       7:00~8:00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549767" y="6379290"/>
            <a:ext cx="95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8:00~9:00                                     9:00~10:00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2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272757"/>
            <a:ext cx="7666893" cy="6329367"/>
          </a:xfrm>
        </p:spPr>
      </p:pic>
    </p:spTree>
    <p:extLst>
      <p:ext uri="{BB962C8B-B14F-4D97-AF65-F5344CB8AC3E}">
        <p14:creationId xmlns:p14="http://schemas.microsoft.com/office/powerpoint/2010/main" val="25562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8" y="1630569"/>
            <a:ext cx="7507359" cy="5114787"/>
          </a:xfrm>
        </p:spPr>
      </p:pic>
    </p:spTree>
    <p:extLst>
      <p:ext uri="{BB962C8B-B14F-4D97-AF65-F5344CB8AC3E}">
        <p14:creationId xmlns:p14="http://schemas.microsoft.com/office/powerpoint/2010/main" val="38768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8" b="75266"/>
          <a:stretch/>
        </p:blipFill>
        <p:spPr>
          <a:xfrm>
            <a:off x="9161887" y="3717543"/>
            <a:ext cx="2888974" cy="3140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941" y="1807927"/>
            <a:ext cx="10515600" cy="4351338"/>
          </a:xfrm>
        </p:spPr>
        <p:txBody>
          <a:bodyPr/>
          <a:lstStyle/>
          <a:p>
            <a:r>
              <a:rPr lang="en-US" altLang="zh-CN" sz="2800" dirty="0" smtClean="0"/>
              <a:t>Data source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1008540" y="2596831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4880529" y="1949592"/>
            <a:ext cx="40712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Shanghai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Cell Tower Data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Area</a:t>
                </a:r>
                <a:endParaRPr lang="en-US" dirty="0"/>
              </a:p>
              <a:p>
                <a:r>
                  <a:rPr lang="en-US" dirty="0" smtClean="0"/>
                  <a:t>• </a:t>
                </a:r>
                <a:r>
                  <a:rPr lang="en-US" dirty="0"/>
                  <a:t>Municipality	6,341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Population </a:t>
                </a:r>
                <a:r>
                  <a:rPr lang="en-US" dirty="0"/>
                  <a:t>(2015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• Municipality	</a:t>
                </a:r>
                <a:r>
                  <a:rPr lang="en-US" dirty="0" smtClean="0"/>
                  <a:t>24 million </a:t>
                </a:r>
                <a:endParaRPr lang="en-US" dirty="0"/>
              </a:p>
              <a:p>
                <a:r>
                  <a:rPr lang="en-US" dirty="0"/>
                  <a:t> • Rank	</a:t>
                </a:r>
                <a:r>
                  <a:rPr lang="en-US" dirty="0" smtClean="0"/>
                  <a:t>                 1st </a:t>
                </a:r>
                <a:r>
                  <a:rPr lang="en-US" dirty="0"/>
                  <a:t>in China</a:t>
                </a:r>
              </a:p>
              <a:p>
                <a:r>
                  <a:rPr lang="en-US" dirty="0"/>
                  <a:t> • Density	3,800</a:t>
                </a:r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Cell towers:   37,450 </a:t>
                </a:r>
              </a:p>
              <a:p>
                <a:r>
                  <a:rPr lang="en-US" dirty="0" smtClean="0"/>
                  <a:t>Density:         5.91 </a:t>
                </a:r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Time:              consecutive 24 hour</a:t>
                </a:r>
              </a:p>
              <a:p>
                <a:r>
                  <a:rPr lang="en-US" dirty="0" smtClean="0"/>
                  <a:t>Records:        1.1 billion (80 GB )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  <a:blipFill>
                <a:blip r:embed="rId5"/>
                <a:stretch>
                  <a:fillRect l="-750" t="-99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3976"/>
            <a:ext cx="10515600" cy="4351338"/>
          </a:xfrm>
        </p:spPr>
        <p:txBody>
          <a:bodyPr/>
          <a:lstStyle/>
          <a:p>
            <a:r>
              <a:rPr lang="en-US" sz="2800" dirty="0" smtClean="0"/>
              <a:t>Original Dataset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Privacy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2876" y="4682137"/>
            <a:ext cx="74037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anonymized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aggregated </a:t>
            </a:r>
            <a:r>
              <a:rPr lang="en-US" sz="2000" dirty="0"/>
              <a:t>by areal unit and time </a:t>
            </a:r>
            <a:r>
              <a:rPr lang="en-US" sz="2000" dirty="0" smtClean="0"/>
              <a:t>period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No personal information is involved and displayed </a:t>
            </a:r>
            <a:endParaRPr lang="en-US" sz="20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9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Research question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4000" dirty="0" smtClean="0"/>
              <a:t>       Where</a:t>
            </a:r>
            <a:r>
              <a:rPr lang="en-US" altLang="zh-CN" sz="3600" dirty="0" smtClean="0"/>
              <a:t> </a:t>
            </a:r>
            <a:r>
              <a:rPr lang="en-US" altLang="zh-CN" sz="2400" dirty="0" smtClean="0"/>
              <a:t>do people go during morning rush hours?</a:t>
            </a:r>
          </a:p>
          <a:p>
            <a:pPr marL="0" indent="0">
              <a:buNone/>
            </a:pPr>
            <a:r>
              <a:rPr lang="en-US" altLang="zh-CN" sz="4000" dirty="0" smtClean="0"/>
              <a:t>                     How </a:t>
            </a:r>
            <a:r>
              <a:rPr lang="en-US" altLang="zh-CN" sz="2400" dirty="0" smtClean="0"/>
              <a:t>does the pattern change over time ?</a:t>
            </a:r>
          </a:p>
        </p:txBody>
      </p:sp>
    </p:spTree>
    <p:extLst>
      <p:ext uri="{BB962C8B-B14F-4D97-AF65-F5344CB8AC3E}">
        <p14:creationId xmlns:p14="http://schemas.microsoft.com/office/powerpoint/2010/main" val="3804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4400" dirty="0"/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509" y="262628"/>
            <a:ext cx="10058400" cy="160934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812" y="187197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Data aggregation 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978812" y="2782362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2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858" y="652007"/>
              <a:ext cx="2475451" cy="2051436"/>
            </a:xfrm>
            <a:prstGeom prst="rect">
              <a:avLst/>
            </a:prstGeom>
          </p:spPr>
        </p:pic>
        <p:sp>
          <p:nvSpPr>
            <p:cNvPr id="10" name="矩形 29"/>
            <p:cNvSpPr/>
            <p:nvPr/>
          </p:nvSpPr>
          <p:spPr>
            <a:xfrm>
              <a:off x="1220875" y="1034981"/>
              <a:ext cx="713433" cy="572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直接连接符 30"/>
            <p:cNvCxnSpPr/>
            <p:nvPr/>
          </p:nvCxnSpPr>
          <p:spPr>
            <a:xfrm flipV="1">
              <a:off x="1934308" y="652007"/>
              <a:ext cx="864550" cy="382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31"/>
            <p:cNvCxnSpPr/>
            <p:nvPr/>
          </p:nvCxnSpPr>
          <p:spPr>
            <a:xfrm>
              <a:off x="1934845" y="1607737"/>
              <a:ext cx="864013" cy="10957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" descr="C:\Users\Dannie\Dropbox\Dissertation\GMSData\R\Main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887393" y="3431904"/>
            <a:ext cx="3068929" cy="359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425242" y="2100010"/>
            <a:ext cx="382656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SimSun" panose="02010600030101010101" pitchFamily="2" charset="-122"/>
              </a:rPr>
              <a:t>Urban area</a:t>
            </a:r>
          </a:p>
          <a:p>
            <a:endParaRPr lang="en-US" dirty="0">
              <a:ea typeface="SimSun" panose="02010600030101010101" pitchFamily="2" charset="-122"/>
            </a:endParaRPr>
          </a:p>
          <a:p>
            <a:r>
              <a:rPr lang="en-US" dirty="0" smtClean="0">
                <a:ea typeface="SimSun" panose="02010600030101010101" pitchFamily="2" charset="-122"/>
              </a:rPr>
              <a:t>28*28 grid</a:t>
            </a:r>
          </a:p>
          <a:p>
            <a:r>
              <a:rPr lang="en-US" dirty="0" smtClean="0">
                <a:ea typeface="SimSun" panose="02010600030101010101" pitchFamily="2" charset="-122"/>
              </a:rPr>
              <a:t>each </a:t>
            </a:r>
            <a:r>
              <a:rPr lang="en-US" dirty="0">
                <a:ea typeface="SimSun" panose="02010600030101010101" pitchFamily="2" charset="-122"/>
              </a:rPr>
              <a:t>areal unit is one square kilometer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25787" b="44820"/>
          <a:stretch/>
        </p:blipFill>
        <p:spPr>
          <a:xfrm>
            <a:off x="5383431" y="2497478"/>
            <a:ext cx="5168348" cy="1736667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78812" y="1871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aggregation  </a:t>
            </a:r>
          </a:p>
          <a:p>
            <a:r>
              <a:rPr lang="en-US" altLang="zh-CN" dirty="0" smtClean="0"/>
              <a:t>Calculate more covariates:  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metro line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expressway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83431" y="4637647"/>
            <a:ext cx="5435120" cy="1630018"/>
            <a:chOff x="5383431" y="4637647"/>
            <a:chExt cx="5435120" cy="1630018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" t="53051" r="62085"/>
            <a:stretch/>
          </p:blipFill>
          <p:spPr>
            <a:xfrm>
              <a:off x="7399490" y="4690655"/>
              <a:ext cx="3419061" cy="1477617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00" t="6102" r="4393" b="42107"/>
            <a:stretch/>
          </p:blipFill>
          <p:spPr>
            <a:xfrm>
              <a:off x="5383431" y="4637647"/>
              <a:ext cx="1918517" cy="1630018"/>
            </a:xfrm>
            <a:prstGeom prst="rect">
              <a:avLst/>
            </a:prstGeom>
          </p:spPr>
        </p:pic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3" y="3614733"/>
            <a:ext cx="2417478" cy="25065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2417" y="2576990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Longitude               Latitude               Density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0021" y="4549921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D2Metro                  D2Road                       Hour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8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1123</TotalTime>
  <Words>442</Words>
  <Application>Microsoft Office PowerPoint</Application>
  <PresentationFormat>宽屏</PresentationFormat>
  <Paragraphs>253</Paragraphs>
  <Slides>38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方正姚体</vt:lpstr>
      <vt:lpstr>SimSun</vt:lpstr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Wood Type</vt:lpstr>
      <vt:lpstr>Spatial pattern of population movement during morning peak hours </vt:lpstr>
      <vt:lpstr>Contents</vt:lpstr>
      <vt:lpstr>Contents</vt:lpstr>
      <vt:lpstr>Introduction </vt:lpstr>
      <vt:lpstr>Introduction</vt:lpstr>
      <vt:lpstr>Introduction</vt:lpstr>
      <vt:lpstr>Contents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Contents</vt:lpstr>
      <vt:lpstr>Spatial trend </vt:lpstr>
      <vt:lpstr>Spatial trend </vt:lpstr>
      <vt:lpstr>Spatial trend </vt:lpstr>
      <vt:lpstr>Contents</vt:lpstr>
      <vt:lpstr>Anisotropy</vt:lpstr>
      <vt:lpstr>Anisotropy</vt:lpstr>
      <vt:lpstr>Contents</vt:lpstr>
      <vt:lpstr>Model Fitting</vt:lpstr>
      <vt:lpstr>Model Fitting</vt:lpstr>
      <vt:lpstr>Model fitting</vt:lpstr>
      <vt:lpstr>Model fitting</vt:lpstr>
      <vt:lpstr>Model fitting</vt:lpstr>
      <vt:lpstr>Model fitting</vt:lpstr>
      <vt:lpstr>PowerPoint 演示文稿</vt:lpstr>
      <vt:lpstr>Contents</vt:lpstr>
      <vt:lpstr>Prediction</vt:lpstr>
      <vt:lpstr>Prediction</vt:lpstr>
      <vt:lpstr>Contents</vt:lpstr>
      <vt:lpstr>Spatial pattern of population movement  during morning peak hours </vt:lpstr>
      <vt:lpstr>PowerPoint 演示文稿</vt:lpstr>
      <vt:lpstr>PowerPoint 演示文稿</vt:lpstr>
      <vt:lpstr>PowerPoint 演示文稿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</dc:title>
  <dc:creator>Dannie</dc:creator>
  <cp:lastModifiedBy>gaowy</cp:lastModifiedBy>
  <cp:revision>101</cp:revision>
  <dcterms:created xsi:type="dcterms:W3CDTF">2016-11-20T20:22:08Z</dcterms:created>
  <dcterms:modified xsi:type="dcterms:W3CDTF">2016-11-30T21:53:17Z</dcterms:modified>
</cp:coreProperties>
</file>