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0C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EC8C-DC7C-44F9-8830-DE9308903F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90FB-00E1-4F73-A9EA-16EFED64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DF218-0D49-43B5-83FC-C7BCA5149E26}"/>
              </a:ext>
            </a:extLst>
          </p:cNvPr>
          <p:cNvSpPr txBox="1"/>
          <p:nvPr/>
        </p:nvSpPr>
        <p:spPr>
          <a:xfrm>
            <a:off x="261256" y="117752"/>
            <a:ext cx="1167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Hyperion: pixel-level mass cytometry for multiplexed protein profiling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D6A49-1937-4E0E-A01C-AAB87A58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62" y="1329490"/>
            <a:ext cx="3545476" cy="2099510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9" name="Lightning Bolt 8">
            <a:extLst>
              <a:ext uri="{FF2B5EF4-FFF2-40B4-BE49-F238E27FC236}">
                <a16:creationId xmlns:a16="http://schemas.microsoft.com/office/drawing/2014/main" id="{F1C3CE3A-F2CB-4B38-BDC6-5D60857C6445}"/>
              </a:ext>
            </a:extLst>
          </p:cNvPr>
          <p:cNvSpPr/>
          <p:nvPr/>
        </p:nvSpPr>
        <p:spPr>
          <a:xfrm rot="19725116">
            <a:off x="4699674" y="1152181"/>
            <a:ext cx="477610" cy="1189463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F2E62-F58C-47C5-9C03-A5D4745328F9}"/>
              </a:ext>
            </a:extLst>
          </p:cNvPr>
          <p:cNvSpPr txBox="1"/>
          <p:nvPr/>
        </p:nvSpPr>
        <p:spPr>
          <a:xfrm>
            <a:off x="3519169" y="986531"/>
            <a:ext cx="119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UV laser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CAC3ED-6F15-4754-81A4-D62910B1D9A8}"/>
              </a:ext>
            </a:extLst>
          </p:cNvPr>
          <p:cNvCxnSpPr/>
          <p:nvPr/>
        </p:nvCxnSpPr>
        <p:spPr>
          <a:xfrm flipV="1">
            <a:off x="5898696" y="1186586"/>
            <a:ext cx="857250" cy="89122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247BC1-F21E-46CD-A723-2DC3CF8C7A3B}"/>
              </a:ext>
            </a:extLst>
          </p:cNvPr>
          <p:cNvSpPr txBox="1"/>
          <p:nvPr/>
        </p:nvSpPr>
        <p:spPr>
          <a:xfrm>
            <a:off x="6777350" y="1045155"/>
            <a:ext cx="260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Mass Cytometer</a:t>
            </a:r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917C8A82-C536-4266-B21E-D20A9A98E5E7}"/>
              </a:ext>
            </a:extLst>
          </p:cNvPr>
          <p:cNvSpPr/>
          <p:nvPr/>
        </p:nvSpPr>
        <p:spPr>
          <a:xfrm rot="5400000">
            <a:off x="5474546" y="3208101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671FA-1C18-47DE-8E46-52B17BAC8A65}"/>
              </a:ext>
            </a:extLst>
          </p:cNvPr>
          <p:cNvSpPr txBox="1"/>
          <p:nvPr/>
        </p:nvSpPr>
        <p:spPr>
          <a:xfrm>
            <a:off x="5898696" y="3056208"/>
            <a:ext cx="260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Data Acquisition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0ECB4-182E-4CDF-B47C-A27BEF866E69}"/>
              </a:ext>
            </a:extLst>
          </p:cNvPr>
          <p:cNvSpPr txBox="1"/>
          <p:nvPr/>
        </p:nvSpPr>
        <p:spPr>
          <a:xfrm>
            <a:off x="1316172" y="5427574"/>
            <a:ext cx="11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Nuclei</a:t>
            </a:r>
          </a:p>
          <a:p>
            <a:r>
              <a:rPr lang="en-US" sz="1200" dirty="0">
                <a:solidFill>
                  <a:srgbClr val="00FF00"/>
                </a:solidFill>
              </a:rPr>
              <a:t>Membrane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20578-7E24-46C7-9451-E89EA3FC2AE2}"/>
              </a:ext>
            </a:extLst>
          </p:cNvPr>
          <p:cNvSpPr txBox="1"/>
          <p:nvPr/>
        </p:nvSpPr>
        <p:spPr>
          <a:xfrm>
            <a:off x="3258465" y="5382244"/>
            <a:ext cx="119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CD44</a:t>
            </a:r>
          </a:p>
          <a:p>
            <a:r>
              <a:rPr lang="en-US" sz="1200" dirty="0">
                <a:solidFill>
                  <a:srgbClr val="00FF00"/>
                </a:solidFill>
              </a:rPr>
              <a:t>CD11c</a:t>
            </a:r>
          </a:p>
          <a:p>
            <a:r>
              <a:rPr lang="en-US" sz="1200" dirty="0">
                <a:solidFill>
                  <a:srgbClr val="0E00C0"/>
                </a:solidFill>
              </a:rPr>
              <a:t>CD4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554EF0-EFDE-4272-AD19-DB5D9E13B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24" y="3587083"/>
            <a:ext cx="3060822" cy="2040548"/>
          </a:xfrm>
          <a:prstGeom prst="rect">
            <a:avLst/>
          </a:prstGeom>
        </p:spPr>
      </p:pic>
      <p:pic>
        <p:nvPicPr>
          <p:cNvPr id="24" name="Picture 23" descr="A picture containing grass, colorful, close&#10;&#10;Description automatically generated">
            <a:extLst>
              <a:ext uri="{FF2B5EF4-FFF2-40B4-BE49-F238E27FC236}">
                <a16:creationId xmlns:a16="http://schemas.microsoft.com/office/drawing/2014/main" id="{44C94A06-804A-4138-BC7C-5C5DC2075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1" y="3820886"/>
            <a:ext cx="1561358" cy="1561358"/>
          </a:xfrm>
          <a:prstGeom prst="rect">
            <a:avLst/>
          </a:prstGeom>
        </p:spPr>
      </p:pic>
      <p:pic>
        <p:nvPicPr>
          <p:cNvPr id="26" name="Picture 25" descr="A picture containing lit, dark, display, night sky&#10;&#10;Description automatically generated">
            <a:extLst>
              <a:ext uri="{FF2B5EF4-FFF2-40B4-BE49-F238E27FC236}">
                <a16:creationId xmlns:a16="http://schemas.microsoft.com/office/drawing/2014/main" id="{4132FCEC-5B18-4333-A760-C47D885BC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1" y="3571904"/>
            <a:ext cx="3060823" cy="2040549"/>
          </a:xfrm>
          <a:prstGeom prst="rect">
            <a:avLst/>
          </a:prstGeom>
        </p:spPr>
      </p:pic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102CFFB6-664D-4B56-BE65-DA11E419D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99" y="3558355"/>
            <a:ext cx="3060822" cy="20405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3B208B-5EF2-4474-B233-DC1A4496CB7B}"/>
              </a:ext>
            </a:extLst>
          </p:cNvPr>
          <p:cNvSpPr txBox="1"/>
          <p:nvPr/>
        </p:nvSpPr>
        <p:spPr>
          <a:xfrm>
            <a:off x="5152602" y="5374846"/>
            <a:ext cx="119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CD16</a:t>
            </a:r>
          </a:p>
          <a:p>
            <a:r>
              <a:rPr lang="en-US" sz="1200" dirty="0">
                <a:solidFill>
                  <a:srgbClr val="00FF00"/>
                </a:solidFill>
              </a:rPr>
              <a:t>CD163</a:t>
            </a:r>
          </a:p>
          <a:p>
            <a:r>
              <a:rPr lang="en-US" sz="1200" dirty="0">
                <a:solidFill>
                  <a:srgbClr val="0E00C0"/>
                </a:solidFill>
              </a:rPr>
              <a:t>PD-L1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7E0D3-51EB-4F48-BE16-AC8C2588D1A3}"/>
              </a:ext>
            </a:extLst>
          </p:cNvPr>
          <p:cNvSpPr txBox="1"/>
          <p:nvPr/>
        </p:nvSpPr>
        <p:spPr>
          <a:xfrm>
            <a:off x="7067179" y="5338575"/>
            <a:ext cx="119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CD8</a:t>
            </a:r>
          </a:p>
          <a:p>
            <a:r>
              <a:rPr lang="en-US" sz="1200" dirty="0">
                <a:solidFill>
                  <a:srgbClr val="00FF00"/>
                </a:solidFill>
              </a:rPr>
              <a:t>CD31</a:t>
            </a:r>
          </a:p>
          <a:p>
            <a:r>
              <a:rPr lang="en-US" sz="1200" dirty="0">
                <a:solidFill>
                  <a:srgbClr val="0E00C0"/>
                </a:solidFill>
              </a:rPr>
              <a:t>PD-1</a:t>
            </a:r>
          </a:p>
        </p:txBody>
      </p:sp>
    </p:spTree>
    <p:extLst>
      <p:ext uri="{BB962C8B-B14F-4D97-AF65-F5344CB8AC3E}">
        <p14:creationId xmlns:p14="http://schemas.microsoft.com/office/powerpoint/2010/main" val="15389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6505" y="621505"/>
            <a:ext cx="29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1. Nuclei and cell segmentation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486" y="626294"/>
            <a:ext cx="275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Expression level quantification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32260" y="2184462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8" y="1016027"/>
            <a:ext cx="3032473" cy="2666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2673" y="626293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Normalization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002971" y="2139130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09" y="1037479"/>
            <a:ext cx="3051511" cy="26426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32746" y="4043744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 Phenograph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4975" y="60602"/>
            <a:ext cx="522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Pipeline (1) for phenograph analysis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417" y="4362234"/>
            <a:ext cx="4056437" cy="19512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4276" y="3877547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6. Interaction analysis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9548419" y="3848997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2606000" y="5167751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81F574-D535-4344-94FE-DB34148A2606}"/>
              </a:ext>
            </a:extLst>
          </p:cNvPr>
          <p:cNvGrpSpPr/>
          <p:nvPr/>
        </p:nvGrpSpPr>
        <p:grpSpPr>
          <a:xfrm>
            <a:off x="161649" y="4377537"/>
            <a:ext cx="2385353" cy="1935973"/>
            <a:chOff x="502104" y="4396912"/>
            <a:chExt cx="2385353" cy="193597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510" y="4396912"/>
              <a:ext cx="2320947" cy="193597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104" y="4422836"/>
              <a:ext cx="1891095" cy="190217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74169-B7A8-45DD-A1F2-30DEE623C7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547"/>
          <a:stretch/>
        </p:blipFill>
        <p:spPr>
          <a:xfrm>
            <a:off x="2810143" y="4549432"/>
            <a:ext cx="4644402" cy="15768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1B7763-75B2-4C8C-B832-7A9CA89CA042}"/>
              </a:ext>
            </a:extLst>
          </p:cNvPr>
          <p:cNvSpPr txBox="1"/>
          <p:nvPr/>
        </p:nvSpPr>
        <p:spPr>
          <a:xfrm>
            <a:off x="4027158" y="3889855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Mapping back</a:t>
            </a:r>
          </a:p>
        </p:txBody>
      </p:sp>
      <p:sp>
        <p:nvSpPr>
          <p:cNvPr id="26" name="Right Arrow 20">
            <a:extLst>
              <a:ext uri="{FF2B5EF4-FFF2-40B4-BE49-F238E27FC236}">
                <a16:creationId xmlns:a16="http://schemas.microsoft.com/office/drawing/2014/main" id="{480A3A00-8A83-494E-A086-073F3EEBBD6A}"/>
              </a:ext>
            </a:extLst>
          </p:cNvPr>
          <p:cNvSpPr/>
          <p:nvPr/>
        </p:nvSpPr>
        <p:spPr>
          <a:xfrm rot="10800000">
            <a:off x="7473274" y="5175402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9728F0EB-972B-4165-87C0-889B2513D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0" y="1382683"/>
            <a:ext cx="1751239" cy="1751239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FF5037FD-5FFD-4FD3-9D91-1ADED9D43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87" y="1382683"/>
            <a:ext cx="1751239" cy="17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1415" y="83082"/>
            <a:ext cx="604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Pipeline (2) for marker-positive cells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2361" y="4103053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 Positive cell identification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6382831" y="5368516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54519" y="4127795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Co-expression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8561" y="4162643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6. Interaction analysis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3715704" y="5403365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430" t="400"/>
          <a:stretch/>
        </p:blipFill>
        <p:spPr>
          <a:xfrm>
            <a:off x="4099797" y="4485025"/>
            <a:ext cx="2185377" cy="21986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00" y="4499064"/>
            <a:ext cx="2253105" cy="22402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CC2A1E-85E3-4BF2-9757-8E9C7229D9C5}"/>
              </a:ext>
            </a:extLst>
          </p:cNvPr>
          <p:cNvSpPr txBox="1"/>
          <p:nvPr/>
        </p:nvSpPr>
        <p:spPr>
          <a:xfrm>
            <a:off x="1416505" y="621505"/>
            <a:ext cx="29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1. Nuclei and cell segmentation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FC92B-2FF6-4A5D-8C0B-E10DA9D81E31}"/>
              </a:ext>
            </a:extLst>
          </p:cNvPr>
          <p:cNvSpPr txBox="1"/>
          <p:nvPr/>
        </p:nvSpPr>
        <p:spPr>
          <a:xfrm>
            <a:off x="5192486" y="626294"/>
            <a:ext cx="275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Expression level quantification</a:t>
            </a:r>
          </a:p>
        </p:txBody>
      </p:sp>
      <p:sp>
        <p:nvSpPr>
          <p:cNvPr id="27" name="Right Arrow 7">
            <a:extLst>
              <a:ext uri="{FF2B5EF4-FFF2-40B4-BE49-F238E27FC236}">
                <a16:creationId xmlns:a16="http://schemas.microsoft.com/office/drawing/2014/main" id="{CDC63735-C4DE-4FC2-A5ED-2731399974AB}"/>
              </a:ext>
            </a:extLst>
          </p:cNvPr>
          <p:cNvSpPr/>
          <p:nvPr/>
        </p:nvSpPr>
        <p:spPr>
          <a:xfrm>
            <a:off x="4732260" y="2184462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DFA8EEA-3F7F-4498-81D7-7681AADB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48" y="1016027"/>
            <a:ext cx="3032473" cy="26660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CA0067-680F-420A-AFC9-5DC76F36D048}"/>
              </a:ext>
            </a:extLst>
          </p:cNvPr>
          <p:cNvSpPr txBox="1"/>
          <p:nvPr/>
        </p:nvSpPr>
        <p:spPr>
          <a:xfrm>
            <a:off x="9152673" y="626293"/>
            <a:ext cx="233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Normalization</a:t>
            </a:r>
          </a:p>
        </p:txBody>
      </p:sp>
      <p:sp>
        <p:nvSpPr>
          <p:cNvPr id="30" name="Right Arrow 10">
            <a:extLst>
              <a:ext uri="{FF2B5EF4-FFF2-40B4-BE49-F238E27FC236}">
                <a16:creationId xmlns:a16="http://schemas.microsoft.com/office/drawing/2014/main" id="{BE5A5B8E-B3DB-4743-8213-84A6C62CAD67}"/>
              </a:ext>
            </a:extLst>
          </p:cNvPr>
          <p:cNvSpPr/>
          <p:nvPr/>
        </p:nvSpPr>
        <p:spPr>
          <a:xfrm>
            <a:off x="8002971" y="2139130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877BF3-96D7-420D-86AF-55299A030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309" y="1037479"/>
            <a:ext cx="3051511" cy="2642696"/>
          </a:xfrm>
          <a:prstGeom prst="rect">
            <a:avLst/>
          </a:prstGeom>
        </p:spPr>
      </p:pic>
      <p:sp>
        <p:nvSpPr>
          <p:cNvPr id="33" name="Right Arrow 19">
            <a:extLst>
              <a:ext uri="{FF2B5EF4-FFF2-40B4-BE49-F238E27FC236}">
                <a16:creationId xmlns:a16="http://schemas.microsoft.com/office/drawing/2014/main" id="{C1F9B1C9-AF3F-4771-A1CB-E61366220918}"/>
              </a:ext>
            </a:extLst>
          </p:cNvPr>
          <p:cNvSpPr/>
          <p:nvPr/>
        </p:nvSpPr>
        <p:spPr>
          <a:xfrm rot="5400000">
            <a:off x="9548419" y="3848997"/>
            <a:ext cx="123338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EC23E9-6854-461E-9F4F-FABCA4015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169" y="4587213"/>
            <a:ext cx="5596618" cy="1902850"/>
          </a:xfrm>
          <a:prstGeom prst="rect">
            <a:avLst/>
          </a:prstGeom>
        </p:spPr>
      </p:pic>
      <p:pic>
        <p:nvPicPr>
          <p:cNvPr id="36" name="Picture 35" descr="Background pattern&#10;&#10;Description automatically generated">
            <a:extLst>
              <a:ext uri="{FF2B5EF4-FFF2-40B4-BE49-F238E27FC236}">
                <a16:creationId xmlns:a16="http://schemas.microsoft.com/office/drawing/2014/main" id="{0B4503B6-2CA5-424A-BA18-329BB0C05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0" y="1382683"/>
            <a:ext cx="1751239" cy="1751239"/>
          </a:xfrm>
          <a:prstGeom prst="rect">
            <a:avLst/>
          </a:prstGeom>
        </p:spPr>
      </p:pic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E5752952-C080-477E-A627-48F283BF8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87" y="1382683"/>
            <a:ext cx="1751239" cy="17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10651</TotalTime>
  <Words>93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Wang</dc:creator>
  <cp:lastModifiedBy>Shidan Wang</cp:lastModifiedBy>
  <cp:revision>96</cp:revision>
  <dcterms:created xsi:type="dcterms:W3CDTF">2021-03-25T08:43:13Z</dcterms:created>
  <dcterms:modified xsi:type="dcterms:W3CDTF">2022-08-03T23:22:25Z</dcterms:modified>
</cp:coreProperties>
</file>