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he Seasons" charset="1" panose="00000000000000000000"/>
      <p:regular r:id="rId20"/>
    </p:embeddedFont>
    <p:embeddedFont>
      <p:font typeface="Poppins" charset="1" panose="00000500000000000000"/>
      <p:regular r:id="rId21"/>
    </p:embeddedFont>
    <p:embeddedFont>
      <p:font typeface="Poppins Bold" charset="1" panose="00000800000000000000"/>
      <p:regular r:id="rId22"/>
    </p:embeddedFont>
    <p:embeddedFont>
      <p:font typeface="Poppins Semi-Bold"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DCC9"/>
        </a:solidFill>
      </p:bgPr>
    </p:bg>
    <p:spTree>
      <p:nvGrpSpPr>
        <p:cNvPr id="1" name=""/>
        <p:cNvGrpSpPr/>
        <p:nvPr/>
      </p:nvGrpSpPr>
      <p:grpSpPr>
        <a:xfrm>
          <a:off x="0" y="0"/>
          <a:ext cx="0" cy="0"/>
          <a:chOff x="0" y="0"/>
          <a:chExt cx="0" cy="0"/>
        </a:xfrm>
      </p:grpSpPr>
      <p:sp>
        <p:nvSpPr>
          <p:cNvPr name="TextBox 2" id="2"/>
          <p:cNvSpPr txBox="true"/>
          <p:nvPr/>
        </p:nvSpPr>
        <p:spPr>
          <a:xfrm rot="0">
            <a:off x="-433731" y="1340249"/>
            <a:ext cx="18288000" cy="2426972"/>
          </a:xfrm>
          <a:prstGeom prst="rect">
            <a:avLst/>
          </a:prstGeom>
        </p:spPr>
        <p:txBody>
          <a:bodyPr anchor="t" rtlCol="false" tIns="0" lIns="0" bIns="0" rIns="0">
            <a:spAutoFit/>
          </a:bodyPr>
          <a:lstStyle/>
          <a:p>
            <a:pPr algn="ctr" marL="0" indent="0" lvl="0">
              <a:lnSpc>
                <a:spcPts val="9300"/>
              </a:lnSpc>
              <a:spcBef>
                <a:spcPct val="0"/>
              </a:spcBef>
            </a:pPr>
            <a:r>
              <a:rPr lang="en-US" sz="9300" u="none">
                <a:solidFill>
                  <a:srgbClr val="000000"/>
                </a:solidFill>
                <a:latin typeface="The Seasons"/>
              </a:rPr>
              <a:t>FINANCIAL SECURITY FOR WOMEN</a:t>
            </a:r>
          </a:p>
        </p:txBody>
      </p:sp>
      <p:sp>
        <p:nvSpPr>
          <p:cNvPr name="Freeform 3" id="3"/>
          <p:cNvSpPr/>
          <p:nvPr/>
        </p:nvSpPr>
        <p:spPr>
          <a:xfrm flipH="false" flipV="false" rot="0">
            <a:off x="161238" y="4241614"/>
            <a:ext cx="17098062" cy="6045386"/>
          </a:xfrm>
          <a:custGeom>
            <a:avLst/>
            <a:gdLst/>
            <a:ahLst/>
            <a:cxnLst/>
            <a:rect r="r" b="b" t="t" l="l"/>
            <a:pathLst>
              <a:path h="6045386" w="17098062">
                <a:moveTo>
                  <a:pt x="0" y="0"/>
                </a:moveTo>
                <a:lnTo>
                  <a:pt x="17098062" y="0"/>
                </a:lnTo>
                <a:lnTo>
                  <a:pt x="17098062" y="6045386"/>
                </a:lnTo>
                <a:lnTo>
                  <a:pt x="0" y="6045386"/>
                </a:lnTo>
                <a:lnTo>
                  <a:pt x="0" y="0"/>
                </a:lnTo>
                <a:close/>
              </a:path>
            </a:pathLst>
          </a:custGeom>
          <a:blipFill>
            <a:blip r:embed="rId2"/>
            <a:stretch>
              <a:fillRect l="0" t="0" r="0" b="0"/>
            </a:stretch>
          </a:blipFill>
        </p:spPr>
      </p:sp>
      <p:sp>
        <p:nvSpPr>
          <p:cNvPr name="TextBox 4" id="4"/>
          <p:cNvSpPr txBox="true"/>
          <p:nvPr/>
        </p:nvSpPr>
        <p:spPr>
          <a:xfrm rot="0">
            <a:off x="161238" y="8071821"/>
            <a:ext cx="3033742" cy="2793458"/>
          </a:xfrm>
          <a:prstGeom prst="rect">
            <a:avLst/>
          </a:prstGeom>
        </p:spPr>
        <p:txBody>
          <a:bodyPr anchor="t" rtlCol="false" tIns="0" lIns="0" bIns="0" rIns="0">
            <a:spAutoFit/>
          </a:bodyPr>
          <a:lstStyle/>
          <a:p>
            <a:pPr algn="l">
              <a:lnSpc>
                <a:spcPts val="3359"/>
              </a:lnSpc>
            </a:pPr>
            <a:r>
              <a:rPr lang="en-US" sz="2400">
                <a:solidFill>
                  <a:srgbClr val="000000"/>
                </a:solidFill>
                <a:latin typeface="The Seasons"/>
              </a:rPr>
              <a:t>Addison Thornton</a:t>
            </a:r>
          </a:p>
          <a:p>
            <a:pPr algn="l">
              <a:lnSpc>
                <a:spcPts val="3359"/>
              </a:lnSpc>
            </a:pPr>
            <a:r>
              <a:rPr lang="en-US" sz="2400">
                <a:solidFill>
                  <a:srgbClr val="000000"/>
                </a:solidFill>
                <a:latin typeface="The Seasons"/>
              </a:rPr>
              <a:t>Danniecia Gray</a:t>
            </a:r>
          </a:p>
          <a:p>
            <a:pPr algn="l">
              <a:lnSpc>
                <a:spcPts val="3359"/>
              </a:lnSpc>
            </a:pPr>
            <a:r>
              <a:rPr lang="en-US" sz="2400">
                <a:solidFill>
                  <a:srgbClr val="000000"/>
                </a:solidFill>
                <a:latin typeface="The Seasons"/>
              </a:rPr>
              <a:t>Evelyn Escobedo</a:t>
            </a:r>
          </a:p>
          <a:p>
            <a:pPr algn="l">
              <a:lnSpc>
                <a:spcPts val="3359"/>
              </a:lnSpc>
            </a:pPr>
            <a:r>
              <a:rPr lang="en-US" sz="2400">
                <a:solidFill>
                  <a:srgbClr val="000000"/>
                </a:solidFill>
                <a:latin typeface="The Seasons"/>
              </a:rPr>
              <a:t>Faith Nnakwe, </a:t>
            </a:r>
          </a:p>
          <a:p>
            <a:pPr algn="l">
              <a:lnSpc>
                <a:spcPts val="3359"/>
              </a:lnSpc>
            </a:pPr>
            <a:r>
              <a:rPr lang="en-US" sz="2400">
                <a:solidFill>
                  <a:srgbClr val="000000"/>
                </a:solidFill>
                <a:latin typeface="The Seasons"/>
              </a:rPr>
              <a:t>Kethane Saint-Lewis</a:t>
            </a:r>
          </a:p>
          <a:p>
            <a:pPr algn="ctr">
              <a:lnSpc>
                <a:spcPts val="579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1E4"/>
        </a:solidFill>
      </p:bgPr>
    </p:bg>
    <p:spTree>
      <p:nvGrpSpPr>
        <p:cNvPr id="1" name=""/>
        <p:cNvGrpSpPr/>
        <p:nvPr/>
      </p:nvGrpSpPr>
      <p:grpSpPr>
        <a:xfrm>
          <a:off x="0" y="0"/>
          <a:ext cx="0" cy="0"/>
          <a:chOff x="0" y="0"/>
          <a:chExt cx="0" cy="0"/>
        </a:xfrm>
      </p:grpSpPr>
      <p:sp>
        <p:nvSpPr>
          <p:cNvPr name="TextBox 2" id="2"/>
          <p:cNvSpPr txBox="true"/>
          <p:nvPr/>
        </p:nvSpPr>
        <p:spPr>
          <a:xfrm rot="0">
            <a:off x="476250" y="955676"/>
            <a:ext cx="9817160" cy="1497331"/>
          </a:xfrm>
          <a:prstGeom prst="rect">
            <a:avLst/>
          </a:prstGeom>
        </p:spPr>
        <p:txBody>
          <a:bodyPr anchor="t" rtlCol="false" tIns="0" lIns="0" bIns="0" rIns="0">
            <a:spAutoFit/>
          </a:bodyPr>
          <a:lstStyle/>
          <a:p>
            <a:pPr algn="l" marL="0" indent="0" lvl="0">
              <a:lnSpc>
                <a:spcPts val="5700"/>
              </a:lnSpc>
              <a:spcBef>
                <a:spcPct val="0"/>
              </a:spcBef>
            </a:pPr>
            <a:r>
              <a:rPr lang="en-US" sz="5700">
                <a:solidFill>
                  <a:srgbClr val="292B20"/>
                </a:solidFill>
                <a:latin typeface="The Seasons"/>
              </a:rPr>
              <a:t>Where will we get or information for these courses</a:t>
            </a:r>
          </a:p>
        </p:txBody>
      </p:sp>
      <p:grpSp>
        <p:nvGrpSpPr>
          <p:cNvPr name="Group 3" id="3"/>
          <p:cNvGrpSpPr/>
          <p:nvPr/>
        </p:nvGrpSpPr>
        <p:grpSpPr>
          <a:xfrm rot="0">
            <a:off x="10752737" y="476250"/>
            <a:ext cx="7059013" cy="9334500"/>
            <a:chOff x="0" y="0"/>
            <a:chExt cx="1415825" cy="1872219"/>
          </a:xfrm>
        </p:grpSpPr>
        <p:sp>
          <p:nvSpPr>
            <p:cNvPr name="Freeform 4" id="4"/>
            <p:cNvSpPr/>
            <p:nvPr/>
          </p:nvSpPr>
          <p:spPr>
            <a:xfrm flipH="false" flipV="false" rot="0">
              <a:off x="0" y="0"/>
              <a:ext cx="1415825" cy="1872219"/>
            </a:xfrm>
            <a:custGeom>
              <a:avLst/>
              <a:gdLst/>
              <a:ahLst/>
              <a:cxnLst/>
              <a:rect r="r" b="b" t="t" l="l"/>
              <a:pathLst>
                <a:path h="1872219" w="1415825">
                  <a:moveTo>
                    <a:pt x="0" y="0"/>
                  </a:moveTo>
                  <a:lnTo>
                    <a:pt x="1415825" y="0"/>
                  </a:lnTo>
                  <a:lnTo>
                    <a:pt x="1415825" y="1872219"/>
                  </a:lnTo>
                  <a:lnTo>
                    <a:pt x="0" y="1872219"/>
                  </a:lnTo>
                  <a:close/>
                </a:path>
              </a:pathLst>
            </a:custGeom>
            <a:solidFill>
              <a:srgbClr val="000000">
                <a:alpha val="0"/>
              </a:srgbClr>
            </a:solidFill>
            <a:ln w="19050" cap="sq">
              <a:solidFill>
                <a:srgbClr val="292B20"/>
              </a:solidFill>
              <a:prstDash val="solid"/>
              <a:miter/>
            </a:ln>
          </p:spPr>
        </p:sp>
        <p:sp>
          <p:nvSpPr>
            <p:cNvPr name="TextBox 5" id="5"/>
            <p:cNvSpPr txBox="true"/>
            <p:nvPr/>
          </p:nvSpPr>
          <p:spPr>
            <a:xfrm>
              <a:off x="0" y="-57150"/>
              <a:ext cx="1415825" cy="192936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6" id="6"/>
          <p:cNvSpPr txBox="true"/>
          <p:nvPr/>
        </p:nvSpPr>
        <p:spPr>
          <a:xfrm rot="0">
            <a:off x="476250" y="3582668"/>
            <a:ext cx="9467850" cy="4105275"/>
          </a:xfrm>
          <a:prstGeom prst="rect">
            <a:avLst/>
          </a:prstGeom>
        </p:spPr>
        <p:txBody>
          <a:bodyPr anchor="t" rtlCol="false" tIns="0" lIns="0" bIns="0" rIns="0">
            <a:spAutoFit/>
          </a:bodyPr>
          <a:lstStyle/>
          <a:p>
            <a:pPr algn="just">
              <a:lnSpc>
                <a:spcPts val="2520"/>
              </a:lnSpc>
            </a:pPr>
            <a:r>
              <a:rPr lang="en-US" sz="2100">
                <a:solidFill>
                  <a:srgbClr val="292B20"/>
                </a:solidFill>
                <a:latin typeface="Poppins"/>
              </a:rPr>
              <a:t>*</a:t>
            </a:r>
            <a:r>
              <a:rPr lang="en-US" sz="2100">
                <a:solidFill>
                  <a:srgbClr val="292B20"/>
                </a:solidFill>
                <a:latin typeface="Poppins Bold"/>
              </a:rPr>
              <a:t>Online Libraries: </a:t>
            </a:r>
            <a:r>
              <a:rPr lang="en-US" sz="2100">
                <a:solidFill>
                  <a:srgbClr val="292B20"/>
                </a:solidFill>
                <a:latin typeface="Poppins"/>
              </a:rPr>
              <a:t>Online libraries and databases, such as Google Scholar and JSTOR</a:t>
            </a:r>
          </a:p>
          <a:p>
            <a:pPr algn="just">
              <a:lnSpc>
                <a:spcPts val="2520"/>
              </a:lnSpc>
            </a:pPr>
          </a:p>
          <a:p>
            <a:pPr algn="just">
              <a:lnSpc>
                <a:spcPts val="2520"/>
              </a:lnSpc>
            </a:pPr>
            <a:r>
              <a:rPr lang="en-US" sz="2100">
                <a:solidFill>
                  <a:srgbClr val="292B20"/>
                </a:solidFill>
                <a:latin typeface="Poppins Semi-Bold"/>
              </a:rPr>
              <a:t>Government Websites</a:t>
            </a:r>
            <a:r>
              <a:rPr lang="en-US" sz="2100">
                <a:solidFill>
                  <a:srgbClr val="292B20"/>
                </a:solidFill>
                <a:latin typeface="Poppins"/>
              </a:rPr>
              <a:t>: Many government agencies provide resources on financial literacy and related topics.</a:t>
            </a:r>
          </a:p>
          <a:p>
            <a:pPr algn="just">
              <a:lnSpc>
                <a:spcPts val="2520"/>
              </a:lnSpc>
            </a:pPr>
          </a:p>
          <a:p>
            <a:pPr algn="just">
              <a:lnSpc>
                <a:spcPts val="2520"/>
              </a:lnSpc>
            </a:pPr>
            <a:r>
              <a:rPr lang="en-US" sz="2100">
                <a:solidFill>
                  <a:srgbClr val="292B20"/>
                </a:solidFill>
                <a:latin typeface="Poppins Bold"/>
              </a:rPr>
              <a:t>Financial Institutions/Organizations:</a:t>
            </a:r>
            <a:r>
              <a:rPr lang="en-US" sz="2100">
                <a:solidFill>
                  <a:srgbClr val="292B20"/>
                </a:solidFill>
                <a:latin typeface="Poppins"/>
              </a:rPr>
              <a:t> The website could partner with different organizations, and use their resources to teach users.</a:t>
            </a:r>
          </a:p>
          <a:p>
            <a:pPr algn="just">
              <a:lnSpc>
                <a:spcPts val="2520"/>
              </a:lnSpc>
            </a:pPr>
          </a:p>
          <a:p>
            <a:pPr algn="just">
              <a:lnSpc>
                <a:spcPts val="2520"/>
              </a:lnSpc>
            </a:pPr>
            <a:r>
              <a:rPr lang="en-US" sz="2100">
                <a:solidFill>
                  <a:srgbClr val="292B20"/>
                </a:solidFill>
                <a:latin typeface="Poppins Semi-Bold"/>
              </a:rPr>
              <a:t>Financial Experts and Advisors</a:t>
            </a:r>
            <a:r>
              <a:rPr lang="en-US" sz="2100">
                <a:solidFill>
                  <a:srgbClr val="292B20"/>
                </a:solidFill>
                <a:latin typeface="Poppins"/>
              </a:rPr>
              <a:t>: Contact financial experts, certified financial planners, and advisors who can provide expertise and authoritative information. </a:t>
            </a:r>
          </a:p>
          <a:p>
            <a:pPr algn="just">
              <a:lnSpc>
                <a:spcPts val="2520"/>
              </a:lnSpc>
            </a:pPr>
          </a:p>
        </p:txBody>
      </p:sp>
      <p:sp>
        <p:nvSpPr>
          <p:cNvPr name="TextBox 7" id="7"/>
          <p:cNvSpPr txBox="true"/>
          <p:nvPr/>
        </p:nvSpPr>
        <p:spPr>
          <a:xfrm rot="0">
            <a:off x="11305541" y="946151"/>
            <a:ext cx="5953405" cy="1927224"/>
          </a:xfrm>
          <a:prstGeom prst="rect">
            <a:avLst/>
          </a:prstGeom>
        </p:spPr>
        <p:txBody>
          <a:bodyPr anchor="t" rtlCol="false" tIns="0" lIns="0" bIns="0" rIns="0">
            <a:spAutoFit/>
          </a:bodyPr>
          <a:lstStyle/>
          <a:p>
            <a:pPr algn="l" marL="0" indent="0" lvl="0">
              <a:lnSpc>
                <a:spcPts val="4999"/>
              </a:lnSpc>
              <a:spcBef>
                <a:spcPct val="0"/>
              </a:spcBef>
            </a:pPr>
            <a:r>
              <a:rPr lang="en-US" sz="4999">
                <a:solidFill>
                  <a:srgbClr val="292B20"/>
                </a:solidFill>
                <a:latin typeface="The Seasons"/>
              </a:rPr>
              <a:t>Other credible sources we would use</a:t>
            </a:r>
          </a:p>
        </p:txBody>
      </p:sp>
      <p:sp>
        <p:nvSpPr>
          <p:cNvPr name="TextBox 8" id="8"/>
          <p:cNvSpPr txBox="true"/>
          <p:nvPr/>
        </p:nvSpPr>
        <p:spPr>
          <a:xfrm rot="0">
            <a:off x="11305895" y="3265169"/>
            <a:ext cx="5953405" cy="1590675"/>
          </a:xfrm>
          <a:prstGeom prst="rect">
            <a:avLst/>
          </a:prstGeom>
        </p:spPr>
        <p:txBody>
          <a:bodyPr anchor="t" rtlCol="false" tIns="0" lIns="0" bIns="0" rIns="0">
            <a:spAutoFit/>
          </a:bodyPr>
          <a:lstStyle/>
          <a:p>
            <a:pPr algn="l" marL="453390" indent="-226695" lvl="1">
              <a:lnSpc>
                <a:spcPts val="2520"/>
              </a:lnSpc>
              <a:buFont typeface="Arial"/>
              <a:buChar char="•"/>
            </a:pPr>
            <a:r>
              <a:rPr lang="en-US" sz="2100">
                <a:solidFill>
                  <a:srgbClr val="292B20"/>
                </a:solidFill>
                <a:latin typeface="Poppins Bold"/>
              </a:rPr>
              <a:t>Collaboration with Financial Educators</a:t>
            </a:r>
          </a:p>
          <a:p>
            <a:pPr algn="l" marL="453390" indent="-226695" lvl="1">
              <a:lnSpc>
                <a:spcPts val="2520"/>
              </a:lnSpc>
              <a:buFont typeface="Arial"/>
              <a:buChar char="•"/>
            </a:pPr>
            <a:r>
              <a:rPr lang="en-US" sz="2100">
                <a:solidFill>
                  <a:srgbClr val="292B20"/>
                </a:solidFill>
                <a:latin typeface="Poppins Bold"/>
              </a:rPr>
              <a:t>Financial News Outlets</a:t>
            </a:r>
          </a:p>
          <a:p>
            <a:pPr algn="l" marL="453390" indent="-226695" lvl="1">
              <a:lnSpc>
                <a:spcPts val="2520"/>
              </a:lnSpc>
              <a:buFont typeface="Arial"/>
              <a:buChar char="•"/>
            </a:pPr>
            <a:r>
              <a:rPr lang="en-US" sz="2100">
                <a:solidFill>
                  <a:srgbClr val="292B20"/>
                </a:solidFill>
                <a:latin typeface="Poppins Bold"/>
              </a:rPr>
              <a:t>Books and Publications</a:t>
            </a:r>
          </a:p>
          <a:p>
            <a:pPr algn="l" marL="453390" indent="-226695" lvl="1">
              <a:lnSpc>
                <a:spcPts val="2520"/>
              </a:lnSpc>
              <a:buFont typeface="Arial"/>
              <a:buChar char="•"/>
            </a:pPr>
            <a:r>
              <a:rPr lang="en-US" sz="2100">
                <a:solidFill>
                  <a:srgbClr val="292B20"/>
                </a:solidFill>
                <a:latin typeface="Poppins Bold"/>
              </a:rPr>
              <a:t>Nonprofit Organizations</a:t>
            </a:r>
          </a:p>
          <a:p>
            <a:pPr algn="l">
              <a:lnSpc>
                <a:spcPts val="2520"/>
              </a:lnSpc>
            </a:pPr>
          </a:p>
        </p:txBody>
      </p:sp>
      <p:sp>
        <p:nvSpPr>
          <p:cNvPr name="TextBox 9" id="9"/>
          <p:cNvSpPr txBox="true"/>
          <p:nvPr/>
        </p:nvSpPr>
        <p:spPr>
          <a:xfrm rot="0">
            <a:off x="11305895" y="5351144"/>
            <a:ext cx="5953405" cy="1927224"/>
          </a:xfrm>
          <a:prstGeom prst="rect">
            <a:avLst/>
          </a:prstGeom>
        </p:spPr>
        <p:txBody>
          <a:bodyPr anchor="t" rtlCol="false" tIns="0" lIns="0" bIns="0" rIns="0">
            <a:spAutoFit/>
          </a:bodyPr>
          <a:lstStyle/>
          <a:p>
            <a:pPr algn="l" marL="0" indent="0" lvl="0">
              <a:lnSpc>
                <a:spcPts val="4999"/>
              </a:lnSpc>
              <a:spcBef>
                <a:spcPct val="0"/>
              </a:spcBef>
            </a:pPr>
            <a:r>
              <a:rPr lang="en-US" sz="4999">
                <a:solidFill>
                  <a:srgbClr val="292B20"/>
                </a:solidFill>
                <a:latin typeface="The Seasons"/>
              </a:rPr>
              <a:t>How would we compensate these people? </a:t>
            </a:r>
          </a:p>
        </p:txBody>
      </p:sp>
      <p:sp>
        <p:nvSpPr>
          <p:cNvPr name="TextBox 10" id="10"/>
          <p:cNvSpPr txBox="true"/>
          <p:nvPr/>
        </p:nvSpPr>
        <p:spPr>
          <a:xfrm rot="0">
            <a:off x="11305895" y="7668893"/>
            <a:ext cx="5953405" cy="1276350"/>
          </a:xfrm>
          <a:prstGeom prst="rect">
            <a:avLst/>
          </a:prstGeom>
        </p:spPr>
        <p:txBody>
          <a:bodyPr anchor="t" rtlCol="false" tIns="0" lIns="0" bIns="0" rIns="0">
            <a:spAutoFit/>
          </a:bodyPr>
          <a:lstStyle/>
          <a:p>
            <a:pPr algn="l" marL="453390" indent="-226695" lvl="1">
              <a:lnSpc>
                <a:spcPts val="2520"/>
              </a:lnSpc>
              <a:buFont typeface="Arial"/>
              <a:buChar char="•"/>
            </a:pPr>
            <a:r>
              <a:rPr lang="en-US" sz="2100">
                <a:solidFill>
                  <a:srgbClr val="292B20"/>
                </a:solidFill>
                <a:latin typeface="Poppins Bold"/>
              </a:rPr>
              <a:t>Promotion and Exposure</a:t>
            </a:r>
          </a:p>
          <a:p>
            <a:pPr algn="l" marL="453390" indent="-226695" lvl="1">
              <a:lnSpc>
                <a:spcPts val="2520"/>
              </a:lnSpc>
              <a:buFont typeface="Arial"/>
              <a:buChar char="•"/>
            </a:pPr>
            <a:r>
              <a:rPr lang="en-US" sz="2100">
                <a:solidFill>
                  <a:srgbClr val="292B20"/>
                </a:solidFill>
                <a:latin typeface="Poppins Bold"/>
              </a:rPr>
              <a:t>Content Licensing</a:t>
            </a:r>
          </a:p>
          <a:p>
            <a:pPr algn="l" marL="453390" indent="-226695" lvl="1">
              <a:lnSpc>
                <a:spcPts val="2520"/>
              </a:lnSpc>
              <a:buFont typeface="Arial"/>
              <a:buChar char="•"/>
            </a:pPr>
            <a:r>
              <a:rPr lang="en-US" sz="2100">
                <a:solidFill>
                  <a:srgbClr val="292B20"/>
                </a:solidFill>
                <a:latin typeface="Poppins Bold"/>
              </a:rPr>
              <a:t>Revenue Sharing</a:t>
            </a:r>
          </a:p>
          <a:p>
            <a:pPr algn="l" marL="453390" indent="-226695" lvl="1">
              <a:lnSpc>
                <a:spcPts val="2520"/>
              </a:lnSpc>
              <a:buFont typeface="Arial"/>
              <a:buChar char="•"/>
            </a:pPr>
            <a:r>
              <a:rPr lang="en-US" sz="2100">
                <a:solidFill>
                  <a:srgbClr val="292B20"/>
                </a:solidFill>
                <a:latin typeface="Poppins Bold"/>
              </a:rPr>
              <a:t>In-App Advertising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DCC9"/>
        </a:solidFill>
      </p:bgPr>
    </p:bg>
    <p:spTree>
      <p:nvGrpSpPr>
        <p:cNvPr id="1" name=""/>
        <p:cNvGrpSpPr/>
        <p:nvPr/>
      </p:nvGrpSpPr>
      <p:grpSpPr>
        <a:xfrm>
          <a:off x="0" y="0"/>
          <a:ext cx="0" cy="0"/>
          <a:chOff x="0" y="0"/>
          <a:chExt cx="0" cy="0"/>
        </a:xfrm>
      </p:grpSpPr>
      <p:sp>
        <p:nvSpPr>
          <p:cNvPr name="Freeform 2" id="2"/>
          <p:cNvSpPr/>
          <p:nvPr/>
        </p:nvSpPr>
        <p:spPr>
          <a:xfrm flipH="false" flipV="false" rot="0">
            <a:off x="762000" y="2121477"/>
            <a:ext cx="3578323" cy="7652376"/>
          </a:xfrm>
          <a:custGeom>
            <a:avLst/>
            <a:gdLst/>
            <a:ahLst/>
            <a:cxnLst/>
            <a:rect r="r" b="b" t="t" l="l"/>
            <a:pathLst>
              <a:path h="7652376" w="3578323">
                <a:moveTo>
                  <a:pt x="0" y="0"/>
                </a:moveTo>
                <a:lnTo>
                  <a:pt x="3578323" y="0"/>
                </a:lnTo>
                <a:lnTo>
                  <a:pt x="3578323" y="7652376"/>
                </a:lnTo>
                <a:lnTo>
                  <a:pt x="0" y="7652376"/>
                </a:lnTo>
                <a:lnTo>
                  <a:pt x="0" y="0"/>
                </a:lnTo>
                <a:close/>
              </a:path>
            </a:pathLst>
          </a:custGeom>
          <a:blipFill>
            <a:blip r:embed="rId2"/>
            <a:stretch>
              <a:fillRect l="-2903" t="0" r="0" b="0"/>
            </a:stretch>
          </a:blipFill>
        </p:spPr>
      </p:sp>
      <p:sp>
        <p:nvSpPr>
          <p:cNvPr name="Freeform 3" id="3"/>
          <p:cNvSpPr/>
          <p:nvPr/>
        </p:nvSpPr>
        <p:spPr>
          <a:xfrm flipH="false" flipV="false" rot="0">
            <a:off x="4804682" y="2121477"/>
            <a:ext cx="3788154" cy="7652376"/>
          </a:xfrm>
          <a:custGeom>
            <a:avLst/>
            <a:gdLst/>
            <a:ahLst/>
            <a:cxnLst/>
            <a:rect r="r" b="b" t="t" l="l"/>
            <a:pathLst>
              <a:path h="7652376" w="3788154">
                <a:moveTo>
                  <a:pt x="0" y="0"/>
                </a:moveTo>
                <a:lnTo>
                  <a:pt x="3788155" y="0"/>
                </a:lnTo>
                <a:lnTo>
                  <a:pt x="3788155" y="7652376"/>
                </a:lnTo>
                <a:lnTo>
                  <a:pt x="0" y="7652376"/>
                </a:lnTo>
                <a:lnTo>
                  <a:pt x="0" y="0"/>
                </a:lnTo>
                <a:close/>
              </a:path>
            </a:pathLst>
          </a:custGeom>
          <a:blipFill>
            <a:blip r:embed="rId3"/>
            <a:stretch>
              <a:fillRect l="0" t="0" r="0" b="0"/>
            </a:stretch>
          </a:blipFill>
        </p:spPr>
      </p:sp>
      <p:sp>
        <p:nvSpPr>
          <p:cNvPr name="Freeform 4" id="4"/>
          <p:cNvSpPr/>
          <p:nvPr/>
        </p:nvSpPr>
        <p:spPr>
          <a:xfrm flipH="false" flipV="false" rot="0">
            <a:off x="9322490" y="2121477"/>
            <a:ext cx="3646132" cy="7652376"/>
          </a:xfrm>
          <a:custGeom>
            <a:avLst/>
            <a:gdLst/>
            <a:ahLst/>
            <a:cxnLst/>
            <a:rect r="r" b="b" t="t" l="l"/>
            <a:pathLst>
              <a:path h="7652376" w="3646132">
                <a:moveTo>
                  <a:pt x="0" y="0"/>
                </a:moveTo>
                <a:lnTo>
                  <a:pt x="3646133" y="0"/>
                </a:lnTo>
                <a:lnTo>
                  <a:pt x="3646133" y="7652376"/>
                </a:lnTo>
                <a:lnTo>
                  <a:pt x="0" y="7652376"/>
                </a:lnTo>
                <a:lnTo>
                  <a:pt x="0" y="0"/>
                </a:lnTo>
                <a:close/>
              </a:path>
            </a:pathLst>
          </a:custGeom>
          <a:blipFill>
            <a:blip r:embed="rId4"/>
            <a:stretch>
              <a:fillRect l="0" t="0" r="0" b="0"/>
            </a:stretch>
          </a:blipFill>
        </p:spPr>
      </p:sp>
      <p:sp>
        <p:nvSpPr>
          <p:cNvPr name="TextBox 5" id="5"/>
          <p:cNvSpPr txBox="true"/>
          <p:nvPr/>
        </p:nvSpPr>
        <p:spPr>
          <a:xfrm rot="0">
            <a:off x="762000" y="800100"/>
            <a:ext cx="17114606" cy="1009650"/>
          </a:xfrm>
          <a:prstGeom prst="rect">
            <a:avLst/>
          </a:prstGeom>
        </p:spPr>
        <p:txBody>
          <a:bodyPr anchor="t" rtlCol="false" tIns="0" lIns="0" bIns="0" rIns="0">
            <a:spAutoFit/>
          </a:bodyPr>
          <a:lstStyle/>
          <a:p>
            <a:pPr algn="l" marL="0" indent="0" lvl="0">
              <a:lnSpc>
                <a:spcPts val="7500"/>
              </a:lnSpc>
              <a:spcBef>
                <a:spcPct val="0"/>
              </a:spcBef>
            </a:pPr>
            <a:r>
              <a:rPr lang="en-US" sz="7500">
                <a:solidFill>
                  <a:srgbClr val="000000"/>
                </a:solidFill>
                <a:latin typeface="The Seasons"/>
              </a:rPr>
              <a:t>Our DEMO</a:t>
            </a:r>
          </a:p>
        </p:txBody>
      </p:sp>
      <p:sp>
        <p:nvSpPr>
          <p:cNvPr name="Freeform 6" id="6"/>
          <p:cNvSpPr/>
          <p:nvPr/>
        </p:nvSpPr>
        <p:spPr>
          <a:xfrm flipH="false" flipV="false" rot="0">
            <a:off x="13698276" y="2121477"/>
            <a:ext cx="3719482" cy="7652376"/>
          </a:xfrm>
          <a:custGeom>
            <a:avLst/>
            <a:gdLst/>
            <a:ahLst/>
            <a:cxnLst/>
            <a:rect r="r" b="b" t="t" l="l"/>
            <a:pathLst>
              <a:path h="7652376" w="3719482">
                <a:moveTo>
                  <a:pt x="0" y="0"/>
                </a:moveTo>
                <a:lnTo>
                  <a:pt x="3719482" y="0"/>
                </a:lnTo>
                <a:lnTo>
                  <a:pt x="3719482" y="7652376"/>
                </a:lnTo>
                <a:lnTo>
                  <a:pt x="0" y="7652376"/>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DCC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20241"/>
            <a:ext cx="3561024" cy="7268591"/>
          </a:xfrm>
          <a:custGeom>
            <a:avLst/>
            <a:gdLst/>
            <a:ahLst/>
            <a:cxnLst/>
            <a:rect r="r" b="b" t="t" l="l"/>
            <a:pathLst>
              <a:path h="7268591" w="3561024">
                <a:moveTo>
                  <a:pt x="0" y="0"/>
                </a:moveTo>
                <a:lnTo>
                  <a:pt x="3561024" y="0"/>
                </a:lnTo>
                <a:lnTo>
                  <a:pt x="3561024" y="7268592"/>
                </a:lnTo>
                <a:lnTo>
                  <a:pt x="0" y="7268592"/>
                </a:lnTo>
                <a:lnTo>
                  <a:pt x="0" y="0"/>
                </a:lnTo>
                <a:close/>
              </a:path>
            </a:pathLst>
          </a:custGeom>
          <a:blipFill>
            <a:blip r:embed="rId2"/>
            <a:stretch>
              <a:fillRect l="0" t="0" r="0" b="0"/>
            </a:stretch>
          </a:blipFill>
        </p:spPr>
      </p:sp>
      <p:sp>
        <p:nvSpPr>
          <p:cNvPr name="Freeform 3" id="3"/>
          <p:cNvSpPr/>
          <p:nvPr/>
        </p:nvSpPr>
        <p:spPr>
          <a:xfrm flipH="false" flipV="false" rot="0">
            <a:off x="5419885" y="2120241"/>
            <a:ext cx="3426518" cy="7297480"/>
          </a:xfrm>
          <a:custGeom>
            <a:avLst/>
            <a:gdLst/>
            <a:ahLst/>
            <a:cxnLst/>
            <a:rect r="r" b="b" t="t" l="l"/>
            <a:pathLst>
              <a:path h="7297480" w="3426518">
                <a:moveTo>
                  <a:pt x="0" y="0"/>
                </a:moveTo>
                <a:lnTo>
                  <a:pt x="3426518" y="0"/>
                </a:lnTo>
                <a:lnTo>
                  <a:pt x="3426518" y="7297480"/>
                </a:lnTo>
                <a:lnTo>
                  <a:pt x="0" y="7297480"/>
                </a:lnTo>
                <a:lnTo>
                  <a:pt x="0" y="0"/>
                </a:lnTo>
                <a:close/>
              </a:path>
            </a:pathLst>
          </a:custGeom>
          <a:blipFill>
            <a:blip r:embed="rId3"/>
            <a:stretch>
              <a:fillRect l="0" t="0" r="0" b="0"/>
            </a:stretch>
          </a:blipFill>
        </p:spPr>
      </p:sp>
      <p:sp>
        <p:nvSpPr>
          <p:cNvPr name="Freeform 4" id="4"/>
          <p:cNvSpPr/>
          <p:nvPr/>
        </p:nvSpPr>
        <p:spPr>
          <a:xfrm flipH="false" flipV="false" rot="0">
            <a:off x="9675078" y="2120241"/>
            <a:ext cx="3371147" cy="7268591"/>
          </a:xfrm>
          <a:custGeom>
            <a:avLst/>
            <a:gdLst/>
            <a:ahLst/>
            <a:cxnLst/>
            <a:rect r="r" b="b" t="t" l="l"/>
            <a:pathLst>
              <a:path h="7268591" w="3371147">
                <a:moveTo>
                  <a:pt x="0" y="0"/>
                </a:moveTo>
                <a:lnTo>
                  <a:pt x="3371147" y="0"/>
                </a:lnTo>
                <a:lnTo>
                  <a:pt x="3371147" y="7268592"/>
                </a:lnTo>
                <a:lnTo>
                  <a:pt x="0" y="7268592"/>
                </a:lnTo>
                <a:lnTo>
                  <a:pt x="0" y="0"/>
                </a:lnTo>
                <a:close/>
              </a:path>
            </a:pathLst>
          </a:custGeom>
          <a:blipFill>
            <a:blip r:embed="rId4"/>
            <a:stretch>
              <a:fillRect l="0" t="0" r="0" b="0"/>
            </a:stretch>
          </a:blipFill>
        </p:spPr>
      </p:sp>
      <p:sp>
        <p:nvSpPr>
          <p:cNvPr name="Freeform 5" id="5"/>
          <p:cNvSpPr/>
          <p:nvPr/>
        </p:nvSpPr>
        <p:spPr>
          <a:xfrm flipH="false" flipV="false" rot="0">
            <a:off x="13727526" y="2120241"/>
            <a:ext cx="3610653" cy="7297480"/>
          </a:xfrm>
          <a:custGeom>
            <a:avLst/>
            <a:gdLst/>
            <a:ahLst/>
            <a:cxnLst/>
            <a:rect r="r" b="b" t="t" l="l"/>
            <a:pathLst>
              <a:path h="7297480" w="3610653">
                <a:moveTo>
                  <a:pt x="0" y="0"/>
                </a:moveTo>
                <a:lnTo>
                  <a:pt x="3610653" y="0"/>
                </a:lnTo>
                <a:lnTo>
                  <a:pt x="3610653" y="7297480"/>
                </a:lnTo>
                <a:lnTo>
                  <a:pt x="0" y="7297480"/>
                </a:lnTo>
                <a:lnTo>
                  <a:pt x="0" y="0"/>
                </a:lnTo>
                <a:close/>
              </a:path>
            </a:pathLst>
          </a:custGeom>
          <a:blipFill>
            <a:blip r:embed="rId5"/>
            <a:stretch>
              <a:fillRect l="0" t="0" r="0" b="0"/>
            </a:stretch>
          </a:blipFill>
        </p:spPr>
      </p:sp>
      <p:sp>
        <p:nvSpPr>
          <p:cNvPr name="TextBox 6" id="6"/>
          <p:cNvSpPr txBox="true"/>
          <p:nvPr/>
        </p:nvSpPr>
        <p:spPr>
          <a:xfrm rot="0">
            <a:off x="762000" y="800100"/>
            <a:ext cx="17114606" cy="1009650"/>
          </a:xfrm>
          <a:prstGeom prst="rect">
            <a:avLst/>
          </a:prstGeom>
        </p:spPr>
        <p:txBody>
          <a:bodyPr anchor="t" rtlCol="false" tIns="0" lIns="0" bIns="0" rIns="0">
            <a:spAutoFit/>
          </a:bodyPr>
          <a:lstStyle/>
          <a:p>
            <a:pPr algn="l" marL="0" indent="0" lvl="0">
              <a:lnSpc>
                <a:spcPts val="7500"/>
              </a:lnSpc>
              <a:spcBef>
                <a:spcPct val="0"/>
              </a:spcBef>
            </a:pPr>
            <a:r>
              <a:rPr lang="en-US" sz="7500">
                <a:solidFill>
                  <a:srgbClr val="000000"/>
                </a:solidFill>
                <a:latin typeface="The Seasons"/>
              </a:rPr>
              <a:t>Our DEMO</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1E4"/>
        </a:solidFill>
      </p:bgPr>
    </p:bg>
    <p:spTree>
      <p:nvGrpSpPr>
        <p:cNvPr id="1" name=""/>
        <p:cNvGrpSpPr/>
        <p:nvPr/>
      </p:nvGrpSpPr>
      <p:grpSpPr>
        <a:xfrm>
          <a:off x="0" y="0"/>
          <a:ext cx="0" cy="0"/>
          <a:chOff x="0" y="0"/>
          <a:chExt cx="0" cy="0"/>
        </a:xfrm>
      </p:grpSpPr>
      <p:sp>
        <p:nvSpPr>
          <p:cNvPr name="TextBox 2" id="2"/>
          <p:cNvSpPr txBox="true"/>
          <p:nvPr/>
        </p:nvSpPr>
        <p:spPr>
          <a:xfrm rot="0">
            <a:off x="455839" y="2289311"/>
            <a:ext cx="6369293" cy="1009650"/>
          </a:xfrm>
          <a:prstGeom prst="rect">
            <a:avLst/>
          </a:prstGeom>
        </p:spPr>
        <p:txBody>
          <a:bodyPr anchor="t" rtlCol="false" tIns="0" lIns="0" bIns="0" rIns="0">
            <a:spAutoFit/>
          </a:bodyPr>
          <a:lstStyle/>
          <a:p>
            <a:pPr algn="l" marL="0" indent="0" lvl="0">
              <a:lnSpc>
                <a:spcPts val="7500"/>
              </a:lnSpc>
              <a:spcBef>
                <a:spcPct val="0"/>
              </a:spcBef>
            </a:pPr>
            <a:r>
              <a:rPr lang="en-US" sz="7500">
                <a:solidFill>
                  <a:srgbClr val="000000"/>
                </a:solidFill>
                <a:latin typeface="The Seasons"/>
              </a:rPr>
              <a:t>Our app will... </a:t>
            </a:r>
          </a:p>
        </p:txBody>
      </p:sp>
      <p:grpSp>
        <p:nvGrpSpPr>
          <p:cNvPr name="Group 3" id="3"/>
          <p:cNvGrpSpPr/>
          <p:nvPr/>
        </p:nvGrpSpPr>
        <p:grpSpPr>
          <a:xfrm rot="0">
            <a:off x="12544425" y="1238250"/>
            <a:ext cx="4714875" cy="3397523"/>
            <a:chOff x="0" y="0"/>
            <a:chExt cx="1241778" cy="894821"/>
          </a:xfrm>
        </p:grpSpPr>
        <p:sp>
          <p:nvSpPr>
            <p:cNvPr name="Freeform 4" id="4"/>
            <p:cNvSpPr/>
            <p:nvPr/>
          </p:nvSpPr>
          <p:spPr>
            <a:xfrm flipH="false" flipV="false" rot="0">
              <a:off x="0" y="0"/>
              <a:ext cx="1241778" cy="894821"/>
            </a:xfrm>
            <a:custGeom>
              <a:avLst/>
              <a:gdLst/>
              <a:ahLst/>
              <a:cxnLst/>
              <a:rect r="r" b="b" t="t" l="l"/>
              <a:pathLst>
                <a:path h="894821" w="1241778">
                  <a:moveTo>
                    <a:pt x="0" y="0"/>
                  </a:moveTo>
                  <a:lnTo>
                    <a:pt x="1241778" y="0"/>
                  </a:lnTo>
                  <a:lnTo>
                    <a:pt x="1241778" y="894821"/>
                  </a:lnTo>
                  <a:lnTo>
                    <a:pt x="0" y="894821"/>
                  </a:lnTo>
                  <a:close/>
                </a:path>
              </a:pathLst>
            </a:custGeom>
            <a:solidFill>
              <a:srgbClr val="000000">
                <a:alpha val="0"/>
              </a:srgbClr>
            </a:solidFill>
            <a:ln w="76200" cap="sq">
              <a:solidFill>
                <a:srgbClr val="FAB399"/>
              </a:solidFill>
              <a:prstDash val="solid"/>
              <a:miter/>
            </a:ln>
          </p:spPr>
        </p:sp>
        <p:sp>
          <p:nvSpPr>
            <p:cNvPr name="TextBox 5" id="5"/>
            <p:cNvSpPr txBox="true"/>
            <p:nvPr/>
          </p:nvSpPr>
          <p:spPr>
            <a:xfrm>
              <a:off x="0" y="-76200"/>
              <a:ext cx="1241778" cy="971021"/>
            </a:xfrm>
            <a:prstGeom prst="rect">
              <a:avLst/>
            </a:prstGeom>
          </p:spPr>
          <p:txBody>
            <a:bodyPr anchor="ctr" rtlCol="false" tIns="50800" lIns="50800" bIns="50800" rIns="50800"/>
            <a:lstStyle/>
            <a:p>
              <a:pPr algn="ctr">
                <a:lnSpc>
                  <a:spcPts val="4199"/>
                </a:lnSpc>
              </a:pPr>
              <a:r>
                <a:rPr lang="en-US" sz="2999">
                  <a:solidFill>
                    <a:srgbClr val="000000"/>
                  </a:solidFill>
                  <a:latin typeface="Poppins"/>
                </a:rPr>
                <a:t>provide a user-friendly, secure, and confidential platform.</a:t>
              </a:r>
            </a:p>
          </p:txBody>
        </p:sp>
      </p:grpSp>
      <p:grpSp>
        <p:nvGrpSpPr>
          <p:cNvPr name="Group 6" id="6"/>
          <p:cNvGrpSpPr/>
          <p:nvPr/>
        </p:nvGrpSpPr>
        <p:grpSpPr>
          <a:xfrm rot="0">
            <a:off x="12547620" y="5143500"/>
            <a:ext cx="4714875" cy="3397523"/>
            <a:chOff x="0" y="0"/>
            <a:chExt cx="1241778" cy="894821"/>
          </a:xfrm>
        </p:grpSpPr>
        <p:sp>
          <p:nvSpPr>
            <p:cNvPr name="Freeform 7" id="7"/>
            <p:cNvSpPr/>
            <p:nvPr/>
          </p:nvSpPr>
          <p:spPr>
            <a:xfrm flipH="false" flipV="false" rot="0">
              <a:off x="0" y="0"/>
              <a:ext cx="1241778" cy="894821"/>
            </a:xfrm>
            <a:custGeom>
              <a:avLst/>
              <a:gdLst/>
              <a:ahLst/>
              <a:cxnLst/>
              <a:rect r="r" b="b" t="t" l="l"/>
              <a:pathLst>
                <a:path h="894821" w="1241778">
                  <a:moveTo>
                    <a:pt x="0" y="0"/>
                  </a:moveTo>
                  <a:lnTo>
                    <a:pt x="1241778" y="0"/>
                  </a:lnTo>
                  <a:lnTo>
                    <a:pt x="1241778" y="894821"/>
                  </a:lnTo>
                  <a:lnTo>
                    <a:pt x="0" y="894821"/>
                  </a:lnTo>
                  <a:close/>
                </a:path>
              </a:pathLst>
            </a:custGeom>
            <a:solidFill>
              <a:srgbClr val="000000">
                <a:alpha val="0"/>
              </a:srgbClr>
            </a:solidFill>
            <a:ln w="76200" cap="sq">
              <a:solidFill>
                <a:srgbClr val="FAB399"/>
              </a:solidFill>
              <a:prstDash val="solid"/>
              <a:miter/>
            </a:ln>
          </p:spPr>
        </p:sp>
        <p:sp>
          <p:nvSpPr>
            <p:cNvPr name="TextBox 8" id="8"/>
            <p:cNvSpPr txBox="true"/>
            <p:nvPr/>
          </p:nvSpPr>
          <p:spPr>
            <a:xfrm>
              <a:off x="0" y="-76200"/>
              <a:ext cx="1241778" cy="971021"/>
            </a:xfrm>
            <a:prstGeom prst="rect">
              <a:avLst/>
            </a:prstGeom>
          </p:spPr>
          <p:txBody>
            <a:bodyPr anchor="ctr" rtlCol="false" tIns="50800" lIns="50800" bIns="50800" rIns="50800"/>
            <a:lstStyle/>
            <a:p>
              <a:pPr algn="ctr">
                <a:lnSpc>
                  <a:spcPts val="4199"/>
                </a:lnSpc>
              </a:pPr>
              <a:r>
                <a:rPr lang="en-US" sz="2999">
                  <a:solidFill>
                    <a:srgbClr val="000000"/>
                  </a:solidFill>
                  <a:latin typeface="Poppins"/>
                </a:rPr>
                <a:t>provide a community that fosters connections and support among women graduates.</a:t>
              </a:r>
            </a:p>
          </p:txBody>
        </p:sp>
      </p:grpSp>
      <p:grpSp>
        <p:nvGrpSpPr>
          <p:cNvPr name="Group 9" id="9"/>
          <p:cNvGrpSpPr/>
          <p:nvPr/>
        </p:nvGrpSpPr>
        <p:grpSpPr>
          <a:xfrm rot="0">
            <a:off x="6977093" y="1238250"/>
            <a:ext cx="4714875" cy="3397523"/>
            <a:chOff x="0" y="0"/>
            <a:chExt cx="1241778" cy="894821"/>
          </a:xfrm>
        </p:grpSpPr>
        <p:sp>
          <p:nvSpPr>
            <p:cNvPr name="Freeform 10" id="10"/>
            <p:cNvSpPr/>
            <p:nvPr/>
          </p:nvSpPr>
          <p:spPr>
            <a:xfrm flipH="false" flipV="false" rot="0">
              <a:off x="0" y="0"/>
              <a:ext cx="1241778" cy="894821"/>
            </a:xfrm>
            <a:custGeom>
              <a:avLst/>
              <a:gdLst/>
              <a:ahLst/>
              <a:cxnLst/>
              <a:rect r="r" b="b" t="t" l="l"/>
              <a:pathLst>
                <a:path h="894821" w="1241778">
                  <a:moveTo>
                    <a:pt x="0" y="0"/>
                  </a:moveTo>
                  <a:lnTo>
                    <a:pt x="1241778" y="0"/>
                  </a:lnTo>
                  <a:lnTo>
                    <a:pt x="1241778" y="894821"/>
                  </a:lnTo>
                  <a:lnTo>
                    <a:pt x="0" y="894821"/>
                  </a:lnTo>
                  <a:close/>
                </a:path>
              </a:pathLst>
            </a:custGeom>
            <a:solidFill>
              <a:srgbClr val="000000">
                <a:alpha val="0"/>
              </a:srgbClr>
            </a:solidFill>
            <a:ln w="76200" cap="sq">
              <a:solidFill>
                <a:srgbClr val="FAB399"/>
              </a:solidFill>
              <a:prstDash val="solid"/>
              <a:miter/>
            </a:ln>
          </p:spPr>
        </p:sp>
        <p:sp>
          <p:nvSpPr>
            <p:cNvPr name="TextBox 11" id="11"/>
            <p:cNvSpPr txBox="true"/>
            <p:nvPr/>
          </p:nvSpPr>
          <p:spPr>
            <a:xfrm>
              <a:off x="0" y="-76200"/>
              <a:ext cx="1241778" cy="971021"/>
            </a:xfrm>
            <a:prstGeom prst="rect">
              <a:avLst/>
            </a:prstGeom>
          </p:spPr>
          <p:txBody>
            <a:bodyPr anchor="ctr" rtlCol="false" tIns="50800" lIns="50800" bIns="50800" rIns="50800"/>
            <a:lstStyle/>
            <a:p>
              <a:pPr algn="ctr">
                <a:lnSpc>
                  <a:spcPts val="4199"/>
                </a:lnSpc>
              </a:pPr>
              <a:r>
                <a:rPr lang="en-US" sz="2999">
                  <a:solidFill>
                    <a:srgbClr val="000000"/>
                  </a:solidFill>
                  <a:latin typeface="Poppins"/>
                </a:rPr>
                <a:t>Empower women graduates with essential financial knowledge and skills.</a:t>
              </a:r>
            </a:p>
          </p:txBody>
        </p:sp>
      </p:grpSp>
      <p:grpSp>
        <p:nvGrpSpPr>
          <p:cNvPr name="Group 12" id="12"/>
          <p:cNvGrpSpPr/>
          <p:nvPr/>
        </p:nvGrpSpPr>
        <p:grpSpPr>
          <a:xfrm rot="0">
            <a:off x="6977093" y="5143500"/>
            <a:ext cx="4714875" cy="3397523"/>
            <a:chOff x="0" y="0"/>
            <a:chExt cx="1241778" cy="894821"/>
          </a:xfrm>
        </p:grpSpPr>
        <p:sp>
          <p:nvSpPr>
            <p:cNvPr name="Freeform 13" id="13"/>
            <p:cNvSpPr/>
            <p:nvPr/>
          </p:nvSpPr>
          <p:spPr>
            <a:xfrm flipH="false" flipV="false" rot="0">
              <a:off x="0" y="0"/>
              <a:ext cx="1241778" cy="894821"/>
            </a:xfrm>
            <a:custGeom>
              <a:avLst/>
              <a:gdLst/>
              <a:ahLst/>
              <a:cxnLst/>
              <a:rect r="r" b="b" t="t" l="l"/>
              <a:pathLst>
                <a:path h="894821" w="1241778">
                  <a:moveTo>
                    <a:pt x="0" y="0"/>
                  </a:moveTo>
                  <a:lnTo>
                    <a:pt x="1241778" y="0"/>
                  </a:lnTo>
                  <a:lnTo>
                    <a:pt x="1241778" y="894821"/>
                  </a:lnTo>
                  <a:lnTo>
                    <a:pt x="0" y="894821"/>
                  </a:lnTo>
                  <a:close/>
                </a:path>
              </a:pathLst>
            </a:custGeom>
            <a:solidFill>
              <a:srgbClr val="000000">
                <a:alpha val="0"/>
              </a:srgbClr>
            </a:solidFill>
            <a:ln w="76200" cap="sq">
              <a:solidFill>
                <a:srgbClr val="FAB399"/>
              </a:solidFill>
              <a:prstDash val="solid"/>
              <a:miter/>
            </a:ln>
          </p:spPr>
        </p:sp>
        <p:sp>
          <p:nvSpPr>
            <p:cNvPr name="TextBox 14" id="14"/>
            <p:cNvSpPr txBox="true"/>
            <p:nvPr/>
          </p:nvSpPr>
          <p:spPr>
            <a:xfrm>
              <a:off x="0" y="-76200"/>
              <a:ext cx="1241778" cy="971021"/>
            </a:xfrm>
            <a:prstGeom prst="rect">
              <a:avLst/>
            </a:prstGeom>
          </p:spPr>
          <p:txBody>
            <a:bodyPr anchor="ctr" rtlCol="false" tIns="50800" lIns="50800" bIns="50800" rIns="50800"/>
            <a:lstStyle/>
            <a:p>
              <a:pPr algn="ctr">
                <a:lnSpc>
                  <a:spcPts val="4199"/>
                </a:lnSpc>
              </a:pPr>
              <a:r>
                <a:rPr lang="en-US" sz="2999">
                  <a:solidFill>
                    <a:srgbClr val="000000"/>
                  </a:solidFill>
                  <a:latin typeface="Poppins"/>
                </a:rPr>
                <a:t>provide a safe space to discuss and address gender-specific financial issues.</a:t>
              </a:r>
            </a:p>
          </p:txBody>
        </p:sp>
      </p:grpSp>
      <p:grpSp>
        <p:nvGrpSpPr>
          <p:cNvPr name="Group 15" id="15"/>
          <p:cNvGrpSpPr/>
          <p:nvPr/>
        </p:nvGrpSpPr>
        <p:grpSpPr>
          <a:xfrm rot="0">
            <a:off x="1404968" y="5143500"/>
            <a:ext cx="4714875" cy="3397523"/>
            <a:chOff x="0" y="0"/>
            <a:chExt cx="1241778" cy="894821"/>
          </a:xfrm>
        </p:grpSpPr>
        <p:sp>
          <p:nvSpPr>
            <p:cNvPr name="Freeform 16" id="16"/>
            <p:cNvSpPr/>
            <p:nvPr/>
          </p:nvSpPr>
          <p:spPr>
            <a:xfrm flipH="false" flipV="false" rot="0">
              <a:off x="0" y="0"/>
              <a:ext cx="1241778" cy="894821"/>
            </a:xfrm>
            <a:custGeom>
              <a:avLst/>
              <a:gdLst/>
              <a:ahLst/>
              <a:cxnLst/>
              <a:rect r="r" b="b" t="t" l="l"/>
              <a:pathLst>
                <a:path h="894821" w="1241778">
                  <a:moveTo>
                    <a:pt x="0" y="0"/>
                  </a:moveTo>
                  <a:lnTo>
                    <a:pt x="1241778" y="0"/>
                  </a:lnTo>
                  <a:lnTo>
                    <a:pt x="1241778" y="894821"/>
                  </a:lnTo>
                  <a:lnTo>
                    <a:pt x="0" y="894821"/>
                  </a:lnTo>
                  <a:close/>
                </a:path>
              </a:pathLst>
            </a:custGeom>
            <a:solidFill>
              <a:srgbClr val="000000">
                <a:alpha val="0"/>
              </a:srgbClr>
            </a:solidFill>
            <a:ln w="76200" cap="sq">
              <a:solidFill>
                <a:srgbClr val="FAB399"/>
              </a:solidFill>
              <a:prstDash val="solid"/>
              <a:miter/>
            </a:ln>
          </p:spPr>
        </p:sp>
        <p:sp>
          <p:nvSpPr>
            <p:cNvPr name="TextBox 17" id="17"/>
            <p:cNvSpPr txBox="true"/>
            <p:nvPr/>
          </p:nvSpPr>
          <p:spPr>
            <a:xfrm>
              <a:off x="0" y="-76200"/>
              <a:ext cx="1241778" cy="971021"/>
            </a:xfrm>
            <a:prstGeom prst="rect">
              <a:avLst/>
            </a:prstGeom>
          </p:spPr>
          <p:txBody>
            <a:bodyPr anchor="ctr" rtlCol="false" tIns="50800" lIns="50800" bIns="50800" rIns="50800"/>
            <a:lstStyle/>
            <a:p>
              <a:pPr algn="ctr">
                <a:lnSpc>
                  <a:spcPts val="4199"/>
                </a:lnSpc>
              </a:pPr>
              <a:r>
                <a:rPr lang="en-US" sz="2999">
                  <a:solidFill>
                    <a:srgbClr val="000000"/>
                  </a:solidFill>
                  <a:latin typeface="Poppins"/>
                </a:rPr>
                <a:t>regularly update content and resources to keep you informed and engaged.</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AF5"/>
        </a:solidFill>
      </p:bgPr>
    </p:bg>
    <p:spTree>
      <p:nvGrpSpPr>
        <p:cNvPr id="1" name=""/>
        <p:cNvGrpSpPr/>
        <p:nvPr/>
      </p:nvGrpSpPr>
      <p:grpSpPr>
        <a:xfrm>
          <a:off x="0" y="0"/>
          <a:ext cx="0" cy="0"/>
          <a:chOff x="0" y="0"/>
          <a:chExt cx="0" cy="0"/>
        </a:xfrm>
      </p:grpSpPr>
      <p:sp>
        <p:nvSpPr>
          <p:cNvPr name="Freeform 2" id="2"/>
          <p:cNvSpPr/>
          <p:nvPr/>
        </p:nvSpPr>
        <p:spPr>
          <a:xfrm flipH="false" flipV="false" rot="0">
            <a:off x="3241021" y="3901994"/>
            <a:ext cx="11974858" cy="6748688"/>
          </a:xfrm>
          <a:custGeom>
            <a:avLst/>
            <a:gdLst/>
            <a:ahLst/>
            <a:cxnLst/>
            <a:rect r="r" b="b" t="t" l="l"/>
            <a:pathLst>
              <a:path h="6748688" w="11974858">
                <a:moveTo>
                  <a:pt x="0" y="0"/>
                </a:moveTo>
                <a:lnTo>
                  <a:pt x="11974858" y="0"/>
                </a:lnTo>
                <a:lnTo>
                  <a:pt x="11974858" y="6748688"/>
                </a:lnTo>
                <a:lnTo>
                  <a:pt x="0" y="6748688"/>
                </a:lnTo>
                <a:lnTo>
                  <a:pt x="0" y="0"/>
                </a:lnTo>
                <a:close/>
              </a:path>
            </a:pathLst>
          </a:custGeom>
          <a:blipFill>
            <a:blip r:embed="rId2"/>
            <a:stretch>
              <a:fillRect l="0" t="0" r="0" b="0"/>
            </a:stretch>
          </a:blipFill>
        </p:spPr>
      </p:sp>
      <p:sp>
        <p:nvSpPr>
          <p:cNvPr name="TextBox 3" id="3"/>
          <p:cNvSpPr txBox="true"/>
          <p:nvPr/>
        </p:nvSpPr>
        <p:spPr>
          <a:xfrm rot="0">
            <a:off x="3053071" y="1941831"/>
            <a:ext cx="12181858" cy="688976"/>
          </a:xfrm>
          <a:prstGeom prst="rect">
            <a:avLst/>
          </a:prstGeom>
        </p:spPr>
        <p:txBody>
          <a:bodyPr anchor="t" rtlCol="false" tIns="0" lIns="0" bIns="0" rIns="0">
            <a:spAutoFit/>
          </a:bodyPr>
          <a:lstStyle/>
          <a:p>
            <a:pPr algn="ctr">
              <a:lnSpc>
                <a:spcPts val="5599"/>
              </a:lnSpc>
              <a:spcBef>
                <a:spcPct val="0"/>
              </a:spcBef>
            </a:pPr>
            <a:r>
              <a:rPr lang="en-US" sz="3999">
                <a:solidFill>
                  <a:srgbClr val="292B20"/>
                </a:solidFill>
                <a:latin typeface="The Seasons"/>
              </a:rPr>
              <a:t>Empowering Women Graduates for Financial Success</a:t>
            </a:r>
          </a:p>
        </p:txBody>
      </p:sp>
      <p:sp>
        <p:nvSpPr>
          <p:cNvPr name="TextBox 4" id="4"/>
          <p:cNvSpPr txBox="true"/>
          <p:nvPr/>
        </p:nvSpPr>
        <p:spPr>
          <a:xfrm rot="0">
            <a:off x="2939329" y="771440"/>
            <a:ext cx="12352193" cy="2449833"/>
          </a:xfrm>
          <a:prstGeom prst="rect">
            <a:avLst/>
          </a:prstGeom>
        </p:spPr>
        <p:txBody>
          <a:bodyPr anchor="t" rtlCol="false" tIns="0" lIns="0" bIns="0" rIns="0">
            <a:spAutoFit/>
          </a:bodyPr>
          <a:lstStyle/>
          <a:p>
            <a:pPr algn="ctr">
              <a:lnSpc>
                <a:spcPts val="9999"/>
              </a:lnSpc>
            </a:pPr>
            <a:r>
              <a:rPr lang="en-US" sz="9999">
                <a:solidFill>
                  <a:srgbClr val="292B20"/>
                </a:solidFill>
                <a:latin typeface="The Seasons"/>
              </a:rPr>
              <a:t>FemFinances</a:t>
            </a:r>
          </a:p>
          <a:p>
            <a:pPr algn="ctr" marL="0" indent="0" lvl="0">
              <a:lnSpc>
                <a:spcPts val="8900"/>
              </a:lnSpc>
              <a:spcBef>
                <a:spcPct val="0"/>
              </a:spcBef>
            </a:pPr>
          </a:p>
        </p:txBody>
      </p:sp>
      <p:sp>
        <p:nvSpPr>
          <p:cNvPr name="TextBox 5" id="5"/>
          <p:cNvSpPr txBox="true"/>
          <p:nvPr/>
        </p:nvSpPr>
        <p:spPr>
          <a:xfrm rot="0">
            <a:off x="3211163" y="3259373"/>
            <a:ext cx="11695339" cy="1323343"/>
          </a:xfrm>
          <a:prstGeom prst="rect">
            <a:avLst/>
          </a:prstGeom>
        </p:spPr>
        <p:txBody>
          <a:bodyPr anchor="t" rtlCol="false" tIns="0" lIns="0" bIns="0" rIns="0">
            <a:spAutoFit/>
          </a:bodyPr>
          <a:lstStyle/>
          <a:p>
            <a:pPr algn="ctr">
              <a:lnSpc>
                <a:spcPts val="2600"/>
              </a:lnSpc>
              <a:spcBef>
                <a:spcPct val="0"/>
              </a:spcBef>
            </a:pPr>
            <a:r>
              <a:rPr lang="en-US" sz="2600">
                <a:solidFill>
                  <a:srgbClr val="292B20"/>
                </a:solidFill>
                <a:latin typeface="The Seasons"/>
              </a:rPr>
              <a:t>Don't let financial worries hold you back from your aspirations. Download the "FemFinances" app today and join a community of women who are determined to take control of their financial future. Let's work together to secure your financial success!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AF5"/>
        </a:solidFill>
      </p:bgPr>
    </p:bg>
    <p:spTree>
      <p:nvGrpSpPr>
        <p:cNvPr id="1" name=""/>
        <p:cNvGrpSpPr/>
        <p:nvPr/>
      </p:nvGrpSpPr>
      <p:grpSpPr>
        <a:xfrm>
          <a:off x="0" y="0"/>
          <a:ext cx="0" cy="0"/>
          <a:chOff x="0" y="0"/>
          <a:chExt cx="0" cy="0"/>
        </a:xfrm>
      </p:grpSpPr>
      <p:sp>
        <p:nvSpPr>
          <p:cNvPr name="TextBox 2" id="2"/>
          <p:cNvSpPr txBox="true"/>
          <p:nvPr/>
        </p:nvSpPr>
        <p:spPr>
          <a:xfrm rot="0">
            <a:off x="6937788" y="6050713"/>
            <a:ext cx="4412425" cy="694055"/>
          </a:xfrm>
          <a:prstGeom prst="rect">
            <a:avLst/>
          </a:prstGeom>
        </p:spPr>
        <p:txBody>
          <a:bodyPr anchor="t" rtlCol="false" tIns="0" lIns="0" bIns="0" rIns="0">
            <a:spAutoFit/>
          </a:bodyPr>
          <a:lstStyle/>
          <a:p>
            <a:pPr algn="l" marL="0" indent="0" lvl="0">
              <a:lnSpc>
                <a:spcPts val="5199"/>
              </a:lnSpc>
              <a:spcBef>
                <a:spcPct val="0"/>
              </a:spcBef>
            </a:pPr>
            <a:r>
              <a:rPr lang="en-US" sz="5199">
                <a:solidFill>
                  <a:srgbClr val="292B20"/>
                </a:solidFill>
                <a:latin typeface="The Seasons"/>
              </a:rPr>
              <a:t>Introducing ...</a:t>
            </a:r>
          </a:p>
        </p:txBody>
      </p:sp>
      <p:sp>
        <p:nvSpPr>
          <p:cNvPr name="TextBox 3" id="3"/>
          <p:cNvSpPr txBox="true"/>
          <p:nvPr/>
        </p:nvSpPr>
        <p:spPr>
          <a:xfrm rot="0">
            <a:off x="2296205" y="4183379"/>
            <a:ext cx="13695589" cy="960121"/>
          </a:xfrm>
          <a:prstGeom prst="rect">
            <a:avLst/>
          </a:prstGeom>
        </p:spPr>
        <p:txBody>
          <a:bodyPr anchor="t" rtlCol="false" tIns="0" lIns="0" bIns="0" rIns="0">
            <a:spAutoFit/>
          </a:bodyPr>
          <a:lstStyle/>
          <a:p>
            <a:pPr algn="ctr">
              <a:lnSpc>
                <a:spcPts val="3779"/>
              </a:lnSpc>
              <a:spcBef>
                <a:spcPct val="0"/>
              </a:spcBef>
            </a:pPr>
            <a:r>
              <a:rPr lang="en-US" sz="2699">
                <a:solidFill>
                  <a:srgbClr val="292B20"/>
                </a:solidFill>
                <a:latin typeface="Poppins"/>
              </a:rPr>
              <a:t>Are you a recent college graduate stepping into the workforce, excited about your future, yet concerned about financial stability?</a:t>
            </a:r>
            <a:r>
              <a:rPr lang="en-US" sz="2699">
                <a:solidFill>
                  <a:srgbClr val="292B20"/>
                </a:solidFill>
                <a:latin typeface="Poppins"/>
              </a:rPr>
              <a: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DCC9"/>
        </a:solidFill>
      </p:bgPr>
    </p:bg>
    <p:spTree>
      <p:nvGrpSpPr>
        <p:cNvPr id="1" name=""/>
        <p:cNvGrpSpPr/>
        <p:nvPr/>
      </p:nvGrpSpPr>
      <p:grpSpPr>
        <a:xfrm>
          <a:off x="0" y="0"/>
          <a:ext cx="0" cy="0"/>
          <a:chOff x="0" y="0"/>
          <a:chExt cx="0" cy="0"/>
        </a:xfrm>
      </p:grpSpPr>
      <p:sp>
        <p:nvSpPr>
          <p:cNvPr name="TextBox 2" id="2"/>
          <p:cNvSpPr txBox="true"/>
          <p:nvPr/>
        </p:nvSpPr>
        <p:spPr>
          <a:xfrm rot="0">
            <a:off x="2967904" y="3683524"/>
            <a:ext cx="12352193" cy="3642969"/>
          </a:xfrm>
          <a:prstGeom prst="rect">
            <a:avLst/>
          </a:prstGeom>
        </p:spPr>
        <p:txBody>
          <a:bodyPr anchor="t" rtlCol="false" tIns="0" lIns="0" bIns="0" rIns="0">
            <a:spAutoFit/>
          </a:bodyPr>
          <a:lstStyle/>
          <a:p>
            <a:pPr algn="ctr">
              <a:lnSpc>
                <a:spcPts val="14598"/>
              </a:lnSpc>
            </a:pPr>
            <a:r>
              <a:rPr lang="en-US" sz="14598">
                <a:solidFill>
                  <a:srgbClr val="292B20"/>
                </a:solidFill>
                <a:latin typeface="The Seasons"/>
              </a:rPr>
              <a:t>FemFinances</a:t>
            </a:r>
          </a:p>
          <a:p>
            <a:pPr algn="ctr" marL="0" indent="0" lvl="0">
              <a:lnSpc>
                <a:spcPts val="13499"/>
              </a:lnSpc>
              <a:spcBef>
                <a:spcPct val="0"/>
              </a:spcBef>
            </a:pPr>
          </a:p>
        </p:txBody>
      </p:sp>
      <p:sp>
        <p:nvSpPr>
          <p:cNvPr name="TextBox 3" id="3"/>
          <p:cNvSpPr txBox="true"/>
          <p:nvPr/>
        </p:nvSpPr>
        <p:spPr>
          <a:xfrm rot="0">
            <a:off x="3053071" y="6216060"/>
            <a:ext cx="12181858" cy="688976"/>
          </a:xfrm>
          <a:prstGeom prst="rect">
            <a:avLst/>
          </a:prstGeom>
        </p:spPr>
        <p:txBody>
          <a:bodyPr anchor="t" rtlCol="false" tIns="0" lIns="0" bIns="0" rIns="0">
            <a:spAutoFit/>
          </a:bodyPr>
          <a:lstStyle/>
          <a:p>
            <a:pPr algn="ctr">
              <a:lnSpc>
                <a:spcPts val="5599"/>
              </a:lnSpc>
              <a:spcBef>
                <a:spcPct val="0"/>
              </a:spcBef>
            </a:pPr>
            <a:r>
              <a:rPr lang="en-US" sz="3999">
                <a:solidFill>
                  <a:srgbClr val="292B20"/>
                </a:solidFill>
                <a:latin typeface="The Seasons"/>
              </a:rPr>
              <a:t>Empowering Women Graduates for Financial Success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B399"/>
        </a:solidFill>
      </p:bgPr>
    </p:bg>
    <p:spTree>
      <p:nvGrpSpPr>
        <p:cNvPr id="1" name=""/>
        <p:cNvGrpSpPr/>
        <p:nvPr/>
      </p:nvGrpSpPr>
      <p:grpSpPr>
        <a:xfrm>
          <a:off x="0" y="0"/>
          <a:ext cx="0" cy="0"/>
          <a:chOff x="0" y="0"/>
          <a:chExt cx="0" cy="0"/>
        </a:xfrm>
      </p:grpSpPr>
      <p:sp>
        <p:nvSpPr>
          <p:cNvPr name="Freeform 2" id="2"/>
          <p:cNvSpPr/>
          <p:nvPr/>
        </p:nvSpPr>
        <p:spPr>
          <a:xfrm flipH="false" flipV="false" rot="0">
            <a:off x="8017370" y="4151751"/>
            <a:ext cx="10811011" cy="6135249"/>
          </a:xfrm>
          <a:custGeom>
            <a:avLst/>
            <a:gdLst/>
            <a:ahLst/>
            <a:cxnLst/>
            <a:rect r="r" b="b" t="t" l="l"/>
            <a:pathLst>
              <a:path h="6135249" w="10811011">
                <a:moveTo>
                  <a:pt x="0" y="0"/>
                </a:moveTo>
                <a:lnTo>
                  <a:pt x="10811010" y="0"/>
                </a:lnTo>
                <a:lnTo>
                  <a:pt x="10811010" y="6135249"/>
                </a:lnTo>
                <a:lnTo>
                  <a:pt x="0" y="6135249"/>
                </a:lnTo>
                <a:lnTo>
                  <a:pt x="0" y="0"/>
                </a:lnTo>
                <a:close/>
              </a:path>
            </a:pathLst>
          </a:custGeom>
          <a:blipFill>
            <a:blip r:embed="rId2"/>
            <a:stretch>
              <a:fillRect l="0" t="0" r="0" b="0"/>
            </a:stretch>
          </a:blipFill>
        </p:spPr>
      </p:sp>
      <p:sp>
        <p:nvSpPr>
          <p:cNvPr name="TextBox 3" id="3"/>
          <p:cNvSpPr txBox="true"/>
          <p:nvPr/>
        </p:nvSpPr>
        <p:spPr>
          <a:xfrm rot="0">
            <a:off x="476250" y="1066757"/>
            <a:ext cx="15082239" cy="1009650"/>
          </a:xfrm>
          <a:prstGeom prst="rect">
            <a:avLst/>
          </a:prstGeom>
        </p:spPr>
        <p:txBody>
          <a:bodyPr anchor="t" rtlCol="false" tIns="0" lIns="0" bIns="0" rIns="0">
            <a:spAutoFit/>
          </a:bodyPr>
          <a:lstStyle/>
          <a:p>
            <a:pPr algn="l" marL="0" indent="0" lvl="0">
              <a:lnSpc>
                <a:spcPts val="7500"/>
              </a:lnSpc>
              <a:spcBef>
                <a:spcPct val="0"/>
              </a:spcBef>
            </a:pPr>
            <a:r>
              <a:rPr lang="en-US" sz="7500">
                <a:solidFill>
                  <a:srgbClr val="292B20"/>
                </a:solidFill>
                <a:latin typeface="The Seasons"/>
              </a:rPr>
              <a:t>Our Vision and Inspiration</a:t>
            </a:r>
          </a:p>
        </p:txBody>
      </p:sp>
      <p:sp>
        <p:nvSpPr>
          <p:cNvPr name="TextBox 4" id="4"/>
          <p:cNvSpPr txBox="true"/>
          <p:nvPr/>
        </p:nvSpPr>
        <p:spPr>
          <a:xfrm rot="0">
            <a:off x="476250" y="4917441"/>
            <a:ext cx="6410325" cy="483869"/>
          </a:xfrm>
          <a:prstGeom prst="rect">
            <a:avLst/>
          </a:prstGeom>
        </p:spPr>
        <p:txBody>
          <a:bodyPr anchor="t" rtlCol="false" tIns="0" lIns="0" bIns="0" rIns="0">
            <a:spAutoFit/>
          </a:bodyPr>
          <a:lstStyle/>
          <a:p>
            <a:pPr algn="l" marL="0" indent="0" lvl="0">
              <a:lnSpc>
                <a:spcPts val="3119"/>
              </a:lnSpc>
            </a:pPr>
            <a:r>
              <a:rPr lang="en-US" sz="3899">
                <a:solidFill>
                  <a:srgbClr val="292B20"/>
                </a:solidFill>
                <a:latin typeface="Poppins Bold"/>
              </a:rPr>
              <a:t>Our Inspiration</a:t>
            </a:r>
          </a:p>
        </p:txBody>
      </p:sp>
      <p:sp>
        <p:nvSpPr>
          <p:cNvPr name="TextBox 5" id="5"/>
          <p:cNvSpPr txBox="true"/>
          <p:nvPr/>
        </p:nvSpPr>
        <p:spPr>
          <a:xfrm rot="0">
            <a:off x="476250" y="2134252"/>
            <a:ext cx="11549367" cy="1856674"/>
          </a:xfrm>
          <a:prstGeom prst="rect">
            <a:avLst/>
          </a:prstGeom>
        </p:spPr>
        <p:txBody>
          <a:bodyPr anchor="t" rtlCol="false" tIns="0" lIns="0" bIns="0" rIns="0">
            <a:spAutoFit/>
          </a:bodyPr>
          <a:lstStyle/>
          <a:p>
            <a:pPr algn="l">
              <a:lnSpc>
                <a:spcPts val="3656"/>
              </a:lnSpc>
            </a:pPr>
            <a:r>
              <a:rPr lang="en-US" sz="3046">
                <a:solidFill>
                  <a:srgbClr val="292B20"/>
                </a:solidFill>
                <a:latin typeface="Poppins"/>
              </a:rPr>
              <a:t>For many new women graduates, financial challenges often stand in the way of their dreams and ambitions. It's not just about earning money; it's about managing, growing, and achieving financial independence.</a:t>
            </a:r>
          </a:p>
        </p:txBody>
      </p:sp>
      <p:sp>
        <p:nvSpPr>
          <p:cNvPr name="TextBox 6" id="6"/>
          <p:cNvSpPr txBox="true"/>
          <p:nvPr/>
        </p:nvSpPr>
        <p:spPr>
          <a:xfrm rot="0">
            <a:off x="476250" y="5802630"/>
            <a:ext cx="8153400" cy="3838575"/>
          </a:xfrm>
          <a:prstGeom prst="rect">
            <a:avLst/>
          </a:prstGeom>
        </p:spPr>
        <p:txBody>
          <a:bodyPr anchor="t" rtlCol="false" tIns="0" lIns="0" bIns="0" rIns="0">
            <a:spAutoFit/>
          </a:bodyPr>
          <a:lstStyle/>
          <a:p>
            <a:pPr algn="l">
              <a:lnSpc>
                <a:spcPts val="3719"/>
              </a:lnSpc>
            </a:pPr>
            <a:r>
              <a:rPr lang="en-US" sz="3099">
                <a:solidFill>
                  <a:srgbClr val="292B20"/>
                </a:solidFill>
                <a:latin typeface="Poppins"/>
              </a:rPr>
              <a:t>Khan Academy </a:t>
            </a:r>
          </a:p>
          <a:p>
            <a:pPr algn="l" marL="582927" indent="-291463" lvl="1">
              <a:lnSpc>
                <a:spcPts val="3239"/>
              </a:lnSpc>
              <a:buFont typeface="Arial"/>
              <a:buChar char="•"/>
            </a:pPr>
            <a:r>
              <a:rPr lang="en-US" sz="2699">
                <a:solidFill>
                  <a:srgbClr val="292B20"/>
                </a:solidFill>
                <a:latin typeface="Poppins"/>
              </a:rPr>
              <a:t>course layout </a:t>
            </a:r>
          </a:p>
          <a:p>
            <a:pPr algn="l" marL="582927" indent="-291463" lvl="1">
              <a:lnSpc>
                <a:spcPts val="3239"/>
              </a:lnSpc>
              <a:buFont typeface="Arial"/>
              <a:buChar char="•"/>
            </a:pPr>
            <a:r>
              <a:rPr lang="en-US" sz="2699">
                <a:solidFill>
                  <a:srgbClr val="292B20"/>
                </a:solidFill>
                <a:latin typeface="Poppins"/>
              </a:rPr>
              <a:t>opportunity for users to reach out to individuals for personal help</a:t>
            </a:r>
          </a:p>
          <a:p>
            <a:pPr algn="l">
              <a:lnSpc>
                <a:spcPts val="3239"/>
              </a:lnSpc>
            </a:pPr>
          </a:p>
          <a:p>
            <a:pPr algn="l">
              <a:lnSpc>
                <a:spcPts val="3719"/>
              </a:lnSpc>
            </a:pPr>
            <a:r>
              <a:rPr lang="en-US" sz="3099">
                <a:solidFill>
                  <a:srgbClr val="292B20"/>
                </a:solidFill>
                <a:latin typeface="Poppins"/>
              </a:rPr>
              <a:t>Duolingo</a:t>
            </a:r>
          </a:p>
          <a:p>
            <a:pPr algn="l" marL="582927" indent="-291463" lvl="1">
              <a:lnSpc>
                <a:spcPts val="3239"/>
              </a:lnSpc>
              <a:buFont typeface="Arial"/>
              <a:buChar char="•"/>
            </a:pPr>
            <a:r>
              <a:rPr lang="en-US" sz="2699">
                <a:solidFill>
                  <a:srgbClr val="292B20"/>
                </a:solidFill>
                <a:latin typeface="Poppins"/>
              </a:rPr>
              <a:t>leveling up in courses as a sign of progress</a:t>
            </a:r>
          </a:p>
          <a:p>
            <a:pPr algn="l" marL="582927" indent="-291463" lvl="1">
              <a:lnSpc>
                <a:spcPts val="3239"/>
              </a:lnSpc>
              <a:buFont typeface="Arial"/>
              <a:buChar char="•"/>
            </a:pPr>
            <a:r>
              <a:rPr lang="en-US" sz="2699">
                <a:solidFill>
                  <a:srgbClr val="292B20"/>
                </a:solidFill>
                <a:latin typeface="Poppins"/>
              </a:rPr>
              <a:t>course completion reminders</a:t>
            </a:r>
          </a:p>
          <a:p>
            <a:pPr algn="l">
              <a:lnSpc>
                <a:spcPts val="32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B399"/>
        </a:solidFill>
      </p:bgPr>
    </p:bg>
    <p:spTree>
      <p:nvGrpSpPr>
        <p:cNvPr id="1" name=""/>
        <p:cNvGrpSpPr/>
        <p:nvPr/>
      </p:nvGrpSpPr>
      <p:grpSpPr>
        <a:xfrm>
          <a:off x="0" y="0"/>
          <a:ext cx="0" cy="0"/>
          <a:chOff x="0" y="0"/>
          <a:chExt cx="0" cy="0"/>
        </a:xfrm>
      </p:grpSpPr>
      <p:grpSp>
        <p:nvGrpSpPr>
          <p:cNvPr name="Group 2" id="2"/>
          <p:cNvGrpSpPr/>
          <p:nvPr/>
        </p:nvGrpSpPr>
        <p:grpSpPr>
          <a:xfrm rot="0">
            <a:off x="1028700" y="476250"/>
            <a:ext cx="16783050" cy="9334500"/>
            <a:chOff x="0" y="0"/>
            <a:chExt cx="4420227" cy="2458469"/>
          </a:xfrm>
        </p:grpSpPr>
        <p:sp>
          <p:nvSpPr>
            <p:cNvPr name="Freeform 3" id="3"/>
            <p:cNvSpPr/>
            <p:nvPr/>
          </p:nvSpPr>
          <p:spPr>
            <a:xfrm flipH="false" flipV="false" rot="0">
              <a:off x="0" y="0"/>
              <a:ext cx="4420227" cy="2458469"/>
            </a:xfrm>
            <a:custGeom>
              <a:avLst/>
              <a:gdLst/>
              <a:ahLst/>
              <a:cxnLst/>
              <a:rect r="r" b="b" t="t" l="l"/>
              <a:pathLst>
                <a:path h="2458469" w="4420227">
                  <a:moveTo>
                    <a:pt x="0" y="0"/>
                  </a:moveTo>
                  <a:lnTo>
                    <a:pt x="4420227" y="0"/>
                  </a:lnTo>
                  <a:lnTo>
                    <a:pt x="4420227" y="2458469"/>
                  </a:lnTo>
                  <a:lnTo>
                    <a:pt x="0" y="2458469"/>
                  </a:lnTo>
                  <a:close/>
                </a:path>
              </a:pathLst>
            </a:custGeom>
            <a:solidFill>
              <a:srgbClr val="FDFAF5"/>
            </a:solidFill>
            <a:ln w="19050" cap="sq">
              <a:solidFill>
                <a:srgbClr val="292B20"/>
              </a:solidFill>
              <a:prstDash val="solid"/>
              <a:miter/>
            </a:ln>
          </p:spPr>
        </p:sp>
        <p:sp>
          <p:nvSpPr>
            <p:cNvPr name="TextBox 4" id="4"/>
            <p:cNvSpPr txBox="true"/>
            <p:nvPr/>
          </p:nvSpPr>
          <p:spPr>
            <a:xfrm>
              <a:off x="0" y="-57150"/>
              <a:ext cx="4420227" cy="251561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669491" y="888553"/>
            <a:ext cx="6756303" cy="8509894"/>
          </a:xfrm>
          <a:custGeom>
            <a:avLst/>
            <a:gdLst/>
            <a:ahLst/>
            <a:cxnLst/>
            <a:rect r="r" b="b" t="t" l="l"/>
            <a:pathLst>
              <a:path h="8509894" w="6756303">
                <a:moveTo>
                  <a:pt x="0" y="0"/>
                </a:moveTo>
                <a:lnTo>
                  <a:pt x="6756304" y="0"/>
                </a:lnTo>
                <a:lnTo>
                  <a:pt x="6756304" y="8509894"/>
                </a:lnTo>
                <a:lnTo>
                  <a:pt x="0" y="8509894"/>
                </a:lnTo>
                <a:lnTo>
                  <a:pt x="0" y="0"/>
                </a:lnTo>
                <a:close/>
              </a:path>
            </a:pathLst>
          </a:custGeom>
          <a:blipFill>
            <a:blip r:embed="rId2"/>
            <a:stretch>
              <a:fillRect l="-12977" t="0" r="-12977" b="0"/>
            </a:stretch>
          </a:blipFill>
          <a:ln w="38100" cap="sq">
            <a:solidFill>
              <a:srgbClr val="000000"/>
            </a:solidFill>
            <a:prstDash val="solid"/>
            <a:miter/>
          </a:ln>
        </p:spPr>
      </p:sp>
      <p:sp>
        <p:nvSpPr>
          <p:cNvPr name="TextBox 6" id="6"/>
          <p:cNvSpPr txBox="true"/>
          <p:nvPr/>
        </p:nvSpPr>
        <p:spPr>
          <a:xfrm rot="0">
            <a:off x="1479096" y="1129579"/>
            <a:ext cx="9190395" cy="1813576"/>
          </a:xfrm>
          <a:prstGeom prst="rect">
            <a:avLst/>
          </a:prstGeom>
        </p:spPr>
        <p:txBody>
          <a:bodyPr anchor="t" rtlCol="false" tIns="0" lIns="0" bIns="0" rIns="0">
            <a:spAutoFit/>
          </a:bodyPr>
          <a:lstStyle/>
          <a:p>
            <a:pPr algn="l" marL="0" indent="0" lvl="0">
              <a:lnSpc>
                <a:spcPts val="6900"/>
              </a:lnSpc>
              <a:spcBef>
                <a:spcPct val="0"/>
              </a:spcBef>
            </a:pPr>
            <a:r>
              <a:rPr lang="en-US" sz="6900">
                <a:solidFill>
                  <a:srgbClr val="292B20"/>
                </a:solidFill>
                <a:latin typeface="The Seasons"/>
              </a:rPr>
              <a:t>What is Financial Security to us?</a:t>
            </a:r>
          </a:p>
        </p:txBody>
      </p:sp>
      <p:sp>
        <p:nvSpPr>
          <p:cNvPr name="TextBox 7" id="7"/>
          <p:cNvSpPr txBox="true"/>
          <p:nvPr/>
        </p:nvSpPr>
        <p:spPr>
          <a:xfrm rot="0">
            <a:off x="1479096" y="3151842"/>
            <a:ext cx="8618037" cy="5438292"/>
          </a:xfrm>
          <a:prstGeom prst="rect">
            <a:avLst/>
          </a:prstGeom>
        </p:spPr>
        <p:txBody>
          <a:bodyPr anchor="t" rtlCol="false" tIns="0" lIns="0" bIns="0" rIns="0">
            <a:spAutoFit/>
          </a:bodyPr>
          <a:lstStyle/>
          <a:p>
            <a:pPr algn="just">
              <a:lnSpc>
                <a:spcPts val="3258"/>
              </a:lnSpc>
            </a:pPr>
            <a:r>
              <a:rPr lang="en-US" sz="2715">
                <a:solidFill>
                  <a:srgbClr val="292B20"/>
                </a:solidFill>
                <a:latin typeface="Poppins"/>
              </a:rPr>
              <a:t>From the perspective of a college student, new to the working world, we believe financial security falls into four categories:</a:t>
            </a:r>
          </a:p>
          <a:p>
            <a:pPr algn="just">
              <a:lnSpc>
                <a:spcPts val="3258"/>
              </a:lnSpc>
            </a:pPr>
          </a:p>
          <a:p>
            <a:pPr algn="just">
              <a:lnSpc>
                <a:spcPts val="3542"/>
              </a:lnSpc>
            </a:pPr>
            <a:r>
              <a:rPr lang="en-US" sz="2951">
                <a:solidFill>
                  <a:srgbClr val="292B20"/>
                </a:solidFill>
                <a:latin typeface="Poppins"/>
              </a:rPr>
              <a:t>-Health</a:t>
            </a:r>
          </a:p>
          <a:p>
            <a:pPr algn="just">
              <a:lnSpc>
                <a:spcPts val="3542"/>
              </a:lnSpc>
            </a:pPr>
          </a:p>
          <a:p>
            <a:pPr algn="just">
              <a:lnSpc>
                <a:spcPts val="3542"/>
              </a:lnSpc>
            </a:pPr>
            <a:r>
              <a:rPr lang="en-US" sz="2951">
                <a:solidFill>
                  <a:srgbClr val="292B20"/>
                </a:solidFill>
                <a:latin typeface="Poppins"/>
              </a:rPr>
              <a:t>-Housing/Investments</a:t>
            </a:r>
          </a:p>
          <a:p>
            <a:pPr algn="just">
              <a:lnSpc>
                <a:spcPts val="3542"/>
              </a:lnSpc>
            </a:pPr>
          </a:p>
          <a:p>
            <a:pPr algn="just">
              <a:lnSpc>
                <a:spcPts val="3542"/>
              </a:lnSpc>
            </a:pPr>
            <a:r>
              <a:rPr lang="en-US" sz="2951">
                <a:solidFill>
                  <a:srgbClr val="292B20"/>
                </a:solidFill>
                <a:latin typeface="Poppins"/>
              </a:rPr>
              <a:t>-Loans/Debts</a:t>
            </a:r>
          </a:p>
          <a:p>
            <a:pPr algn="just">
              <a:lnSpc>
                <a:spcPts val="3542"/>
              </a:lnSpc>
            </a:pPr>
            <a:r>
              <a:rPr lang="en-US" sz="2951">
                <a:solidFill>
                  <a:srgbClr val="292B20"/>
                </a:solidFill>
                <a:latin typeface="Poppins"/>
              </a:rPr>
              <a:t> </a:t>
            </a:r>
          </a:p>
          <a:p>
            <a:pPr algn="just">
              <a:lnSpc>
                <a:spcPts val="3542"/>
              </a:lnSpc>
            </a:pPr>
            <a:r>
              <a:rPr lang="en-US" sz="2951">
                <a:solidFill>
                  <a:srgbClr val="292B20"/>
                </a:solidFill>
                <a:latin typeface="Poppins"/>
              </a:rPr>
              <a:t>-Budgeting </a:t>
            </a:r>
          </a:p>
          <a:p>
            <a:pPr algn="just">
              <a:lnSpc>
                <a:spcPts val="2833"/>
              </a:lnSpc>
            </a:pPr>
          </a:p>
          <a:p>
            <a:pPr algn="just">
              <a:lnSpc>
                <a:spcPts val="283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DCC9"/>
        </a:solidFill>
      </p:bgPr>
    </p:bg>
    <p:spTree>
      <p:nvGrpSpPr>
        <p:cNvPr id="1" name=""/>
        <p:cNvGrpSpPr/>
        <p:nvPr/>
      </p:nvGrpSpPr>
      <p:grpSpPr>
        <a:xfrm>
          <a:off x="0" y="0"/>
          <a:ext cx="0" cy="0"/>
          <a:chOff x="0" y="0"/>
          <a:chExt cx="0" cy="0"/>
        </a:xfrm>
      </p:grpSpPr>
      <p:sp>
        <p:nvSpPr>
          <p:cNvPr name="Freeform 2" id="2"/>
          <p:cNvSpPr/>
          <p:nvPr/>
        </p:nvSpPr>
        <p:spPr>
          <a:xfrm flipH="false" flipV="false" rot="0">
            <a:off x="11745451" y="225446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grpSp>
        <p:nvGrpSpPr>
          <p:cNvPr name="Group 3" id="3"/>
          <p:cNvGrpSpPr/>
          <p:nvPr/>
        </p:nvGrpSpPr>
        <p:grpSpPr>
          <a:xfrm rot="0">
            <a:off x="1028700" y="476250"/>
            <a:ext cx="16783050" cy="9334500"/>
            <a:chOff x="0" y="0"/>
            <a:chExt cx="4420227" cy="2458469"/>
          </a:xfrm>
        </p:grpSpPr>
        <p:sp>
          <p:nvSpPr>
            <p:cNvPr name="Freeform 4" id="4"/>
            <p:cNvSpPr/>
            <p:nvPr/>
          </p:nvSpPr>
          <p:spPr>
            <a:xfrm flipH="false" flipV="false" rot="0">
              <a:off x="0" y="0"/>
              <a:ext cx="4420227" cy="2458469"/>
            </a:xfrm>
            <a:custGeom>
              <a:avLst/>
              <a:gdLst/>
              <a:ahLst/>
              <a:cxnLst/>
              <a:rect r="r" b="b" t="t" l="l"/>
              <a:pathLst>
                <a:path h="2458469" w="4420227">
                  <a:moveTo>
                    <a:pt x="0" y="0"/>
                  </a:moveTo>
                  <a:lnTo>
                    <a:pt x="4420227" y="0"/>
                  </a:lnTo>
                  <a:lnTo>
                    <a:pt x="4420227" y="2458469"/>
                  </a:lnTo>
                  <a:lnTo>
                    <a:pt x="0" y="2458469"/>
                  </a:lnTo>
                  <a:close/>
                </a:path>
              </a:pathLst>
            </a:custGeom>
            <a:solidFill>
              <a:srgbClr val="000000">
                <a:alpha val="0"/>
              </a:srgbClr>
            </a:solidFill>
            <a:ln w="19050" cap="sq">
              <a:solidFill>
                <a:srgbClr val="292B20"/>
              </a:solidFill>
              <a:prstDash val="solid"/>
              <a:miter/>
            </a:ln>
          </p:spPr>
        </p:sp>
        <p:sp>
          <p:nvSpPr>
            <p:cNvPr name="TextBox 5" id="5"/>
            <p:cNvSpPr txBox="true"/>
            <p:nvPr/>
          </p:nvSpPr>
          <p:spPr>
            <a:xfrm>
              <a:off x="0" y="-57150"/>
              <a:ext cx="4420227" cy="251561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322235" y="3228975"/>
            <a:ext cx="11644148" cy="6581775"/>
          </a:xfrm>
          <a:prstGeom prst="rect">
            <a:avLst/>
          </a:prstGeom>
        </p:spPr>
        <p:txBody>
          <a:bodyPr anchor="t" rtlCol="false" tIns="0" lIns="0" bIns="0" rIns="0">
            <a:spAutoFit/>
          </a:bodyPr>
          <a:lstStyle/>
          <a:p>
            <a:pPr algn="l">
              <a:lnSpc>
                <a:spcPts val="3119"/>
              </a:lnSpc>
            </a:pPr>
            <a:r>
              <a:rPr lang="en-US" sz="2599">
                <a:solidFill>
                  <a:srgbClr val="292B20"/>
                </a:solidFill>
                <a:latin typeface="Poppins"/>
              </a:rPr>
              <a:t>Here's how financial security and women's safety are interconnected:</a:t>
            </a:r>
          </a:p>
          <a:p>
            <a:pPr algn="just">
              <a:lnSpc>
                <a:spcPts val="2759"/>
              </a:lnSpc>
            </a:pPr>
          </a:p>
          <a:p>
            <a:pPr algn="l">
              <a:lnSpc>
                <a:spcPts val="2759"/>
              </a:lnSpc>
            </a:pPr>
            <a:r>
              <a:rPr lang="en-US" sz="2299">
                <a:solidFill>
                  <a:srgbClr val="292B20"/>
                </a:solidFill>
                <a:latin typeface="Poppins Semi-Bold"/>
              </a:rPr>
              <a:t>Economic Abuse</a:t>
            </a:r>
            <a:r>
              <a:rPr lang="en-US" sz="2299">
                <a:solidFill>
                  <a:srgbClr val="292B20"/>
                </a:solidFill>
                <a:latin typeface="Poppins"/>
              </a:rPr>
              <a:t>: When women lack financial independence, they may feel trapped in abusive relationships, compromising their physical and emotional safety.</a:t>
            </a:r>
          </a:p>
          <a:p>
            <a:pPr algn="l">
              <a:lnSpc>
                <a:spcPts val="2759"/>
              </a:lnSpc>
            </a:pPr>
          </a:p>
          <a:p>
            <a:pPr algn="l">
              <a:lnSpc>
                <a:spcPts val="2759"/>
              </a:lnSpc>
            </a:pPr>
            <a:r>
              <a:rPr lang="en-US" sz="2299">
                <a:solidFill>
                  <a:srgbClr val="292B20"/>
                </a:solidFill>
                <a:latin typeface="Poppins Semi-Bold"/>
              </a:rPr>
              <a:t>Housing Insecurity</a:t>
            </a:r>
            <a:r>
              <a:rPr lang="en-US" sz="2299">
                <a:solidFill>
                  <a:srgbClr val="292B20"/>
                </a:solidFill>
                <a:latin typeface="Poppins"/>
              </a:rPr>
              <a:t>: Financial instability can lead to housing insecurity or homelessness, which can expose women to unsafe living conditions, including the risk of physical and sexual violence on the streets or in temporary shelters.</a:t>
            </a:r>
          </a:p>
          <a:p>
            <a:pPr algn="l">
              <a:lnSpc>
                <a:spcPts val="2759"/>
              </a:lnSpc>
            </a:pPr>
          </a:p>
          <a:p>
            <a:pPr algn="l">
              <a:lnSpc>
                <a:spcPts val="2759"/>
              </a:lnSpc>
            </a:pPr>
            <a:r>
              <a:rPr lang="en-US" sz="2299">
                <a:solidFill>
                  <a:srgbClr val="292B20"/>
                </a:solidFill>
                <a:latin typeface="Poppins Semi-Bold"/>
              </a:rPr>
              <a:t>Healthcare Access</a:t>
            </a:r>
            <a:r>
              <a:rPr lang="en-US" sz="2299">
                <a:solidFill>
                  <a:srgbClr val="292B20"/>
                </a:solidFill>
                <a:latin typeface="Poppins"/>
              </a:rPr>
              <a:t>: Without financial security, women may struggle to afford necessary healthcare, including services related to reproductive health</a:t>
            </a:r>
          </a:p>
          <a:p>
            <a:pPr algn="l">
              <a:lnSpc>
                <a:spcPts val="2759"/>
              </a:lnSpc>
            </a:pPr>
          </a:p>
          <a:p>
            <a:pPr algn="l">
              <a:lnSpc>
                <a:spcPts val="2759"/>
              </a:lnSpc>
            </a:pPr>
            <a:r>
              <a:rPr lang="en-US" sz="2299">
                <a:solidFill>
                  <a:srgbClr val="292B20"/>
                </a:solidFill>
                <a:latin typeface="Poppins Bold"/>
              </a:rPr>
              <a:t>Education:</a:t>
            </a:r>
            <a:r>
              <a:rPr lang="en-US" sz="2299">
                <a:solidFill>
                  <a:srgbClr val="292B20"/>
                </a:solidFill>
                <a:latin typeface="Poppins"/>
              </a:rPr>
              <a:t> Financial limitations can hinder educational opportunities, which can affect women's future earning potential. </a:t>
            </a:r>
          </a:p>
          <a:p>
            <a:pPr algn="just">
              <a:lnSpc>
                <a:spcPts val="2759"/>
              </a:lnSpc>
            </a:pPr>
          </a:p>
          <a:p>
            <a:pPr algn="just">
              <a:lnSpc>
                <a:spcPts val="2759"/>
              </a:lnSpc>
            </a:pPr>
          </a:p>
          <a:p>
            <a:pPr algn="just">
              <a:lnSpc>
                <a:spcPts val="2759"/>
              </a:lnSpc>
            </a:pPr>
          </a:p>
          <a:p>
            <a:pPr algn="just">
              <a:lnSpc>
                <a:spcPts val="2759"/>
              </a:lnSpc>
            </a:pPr>
          </a:p>
        </p:txBody>
      </p:sp>
      <p:sp>
        <p:nvSpPr>
          <p:cNvPr name="TextBox 7" id="7"/>
          <p:cNvSpPr txBox="true"/>
          <p:nvPr/>
        </p:nvSpPr>
        <p:spPr>
          <a:xfrm rot="0">
            <a:off x="1143000" y="899572"/>
            <a:ext cx="10345284" cy="819166"/>
          </a:xfrm>
          <a:prstGeom prst="rect">
            <a:avLst/>
          </a:prstGeom>
        </p:spPr>
        <p:txBody>
          <a:bodyPr anchor="t" rtlCol="false" tIns="0" lIns="0" bIns="0" rIns="0">
            <a:spAutoFit/>
          </a:bodyPr>
          <a:lstStyle/>
          <a:p>
            <a:pPr algn="l" marL="0" indent="0" lvl="0">
              <a:lnSpc>
                <a:spcPts val="6000"/>
              </a:lnSpc>
              <a:spcBef>
                <a:spcPct val="0"/>
              </a:spcBef>
            </a:pPr>
            <a:r>
              <a:rPr lang="en-US" sz="6000">
                <a:solidFill>
                  <a:srgbClr val="292B20"/>
                </a:solidFill>
                <a:latin typeface="The Seasons"/>
              </a:rPr>
              <a:t>You’re probably wondering:</a:t>
            </a:r>
          </a:p>
        </p:txBody>
      </p:sp>
      <p:sp>
        <p:nvSpPr>
          <p:cNvPr name="TextBox 8" id="8"/>
          <p:cNvSpPr txBox="true"/>
          <p:nvPr/>
        </p:nvSpPr>
        <p:spPr>
          <a:xfrm rot="0">
            <a:off x="1143000" y="1747314"/>
            <a:ext cx="8734425" cy="809625"/>
          </a:xfrm>
          <a:prstGeom prst="rect">
            <a:avLst/>
          </a:prstGeom>
        </p:spPr>
        <p:txBody>
          <a:bodyPr anchor="t" rtlCol="false" tIns="0" lIns="0" bIns="0" rIns="0">
            <a:spAutoFit/>
          </a:bodyPr>
          <a:lstStyle/>
          <a:p>
            <a:pPr algn="l" marL="0" indent="0" lvl="0">
              <a:lnSpc>
                <a:spcPts val="3000"/>
              </a:lnSpc>
              <a:spcBef>
                <a:spcPct val="0"/>
              </a:spcBef>
            </a:pPr>
            <a:r>
              <a:rPr lang="en-US" sz="3000">
                <a:solidFill>
                  <a:srgbClr val="292B20"/>
                </a:solidFill>
                <a:latin typeface="Poppins Bold"/>
              </a:rPr>
              <a:t>What does FemFinance have to do with women’s safety?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AF5"/>
        </a:solidFill>
      </p:bgPr>
    </p:bg>
    <p:spTree>
      <p:nvGrpSpPr>
        <p:cNvPr id="1" name=""/>
        <p:cNvGrpSpPr/>
        <p:nvPr/>
      </p:nvGrpSpPr>
      <p:grpSpPr>
        <a:xfrm>
          <a:off x="0" y="0"/>
          <a:ext cx="0" cy="0"/>
          <a:chOff x="0" y="0"/>
          <a:chExt cx="0" cy="0"/>
        </a:xfrm>
      </p:grpSpPr>
      <p:grpSp>
        <p:nvGrpSpPr>
          <p:cNvPr name="Group 2" id="2"/>
          <p:cNvGrpSpPr/>
          <p:nvPr/>
        </p:nvGrpSpPr>
        <p:grpSpPr>
          <a:xfrm rot="0">
            <a:off x="566738" y="3641043"/>
            <a:ext cx="4905375" cy="2133600"/>
            <a:chOff x="0" y="0"/>
            <a:chExt cx="6540500" cy="2844801"/>
          </a:xfrm>
        </p:grpSpPr>
        <p:pic>
          <p:nvPicPr>
            <p:cNvPr name="Picture 3" id="3"/>
            <p:cNvPicPr>
              <a:picLocks noChangeAspect="true"/>
            </p:cNvPicPr>
            <p:nvPr/>
          </p:nvPicPr>
          <p:blipFill>
            <a:blip r:embed="rId2"/>
            <a:srcRect l="0" t="11337" r="0" b="11337"/>
            <a:stretch>
              <a:fillRect/>
            </a:stretch>
          </p:blipFill>
          <p:spPr>
            <a:xfrm flipH="false" flipV="false">
              <a:off x="0" y="0"/>
              <a:ext cx="6540500" cy="2844801"/>
            </a:xfrm>
            <a:prstGeom prst="rect">
              <a:avLst/>
            </a:prstGeom>
          </p:spPr>
        </p:pic>
      </p:grpSp>
      <p:grpSp>
        <p:nvGrpSpPr>
          <p:cNvPr name="Group 4" id="4"/>
          <p:cNvGrpSpPr/>
          <p:nvPr/>
        </p:nvGrpSpPr>
        <p:grpSpPr>
          <a:xfrm rot="0">
            <a:off x="6619876" y="3641043"/>
            <a:ext cx="4905375" cy="2133600"/>
            <a:chOff x="0" y="0"/>
            <a:chExt cx="6540500" cy="2844801"/>
          </a:xfrm>
        </p:grpSpPr>
        <p:pic>
          <p:nvPicPr>
            <p:cNvPr name="Picture 5" id="5"/>
            <p:cNvPicPr>
              <a:picLocks noChangeAspect="true"/>
            </p:cNvPicPr>
            <p:nvPr/>
          </p:nvPicPr>
          <p:blipFill>
            <a:blip r:embed="rId3"/>
            <a:srcRect l="0" t="11327" r="0" b="11327"/>
            <a:stretch>
              <a:fillRect/>
            </a:stretch>
          </p:blipFill>
          <p:spPr>
            <a:xfrm flipH="false" flipV="false">
              <a:off x="0" y="0"/>
              <a:ext cx="6540500" cy="2844801"/>
            </a:xfrm>
            <a:prstGeom prst="rect">
              <a:avLst/>
            </a:prstGeom>
          </p:spPr>
        </p:pic>
      </p:grpSp>
      <p:grpSp>
        <p:nvGrpSpPr>
          <p:cNvPr name="Group 6" id="6"/>
          <p:cNvGrpSpPr/>
          <p:nvPr/>
        </p:nvGrpSpPr>
        <p:grpSpPr>
          <a:xfrm rot="0">
            <a:off x="12673013" y="3641043"/>
            <a:ext cx="4905375" cy="2133600"/>
            <a:chOff x="0" y="0"/>
            <a:chExt cx="6540500" cy="2844801"/>
          </a:xfrm>
        </p:grpSpPr>
        <p:pic>
          <p:nvPicPr>
            <p:cNvPr name="Picture 7" id="7"/>
            <p:cNvPicPr>
              <a:picLocks noChangeAspect="true"/>
            </p:cNvPicPr>
            <p:nvPr/>
          </p:nvPicPr>
          <p:blipFill>
            <a:blip r:embed="rId4"/>
            <a:srcRect l="0" t="21536" r="0" b="21536"/>
            <a:stretch>
              <a:fillRect/>
            </a:stretch>
          </p:blipFill>
          <p:spPr>
            <a:xfrm flipH="false" flipV="false">
              <a:off x="0" y="0"/>
              <a:ext cx="6540500" cy="2844801"/>
            </a:xfrm>
            <a:prstGeom prst="rect">
              <a:avLst/>
            </a:prstGeom>
          </p:spPr>
        </p:pic>
      </p:grpSp>
      <p:sp>
        <p:nvSpPr>
          <p:cNvPr name="Freeform 8" id="8"/>
          <p:cNvSpPr/>
          <p:nvPr/>
        </p:nvSpPr>
        <p:spPr>
          <a:xfrm flipH="false" flipV="false" rot="0">
            <a:off x="5044476" y="2853730"/>
            <a:ext cx="427636" cy="450575"/>
          </a:xfrm>
          <a:custGeom>
            <a:avLst/>
            <a:gdLst/>
            <a:ahLst/>
            <a:cxnLst/>
            <a:rect r="r" b="b" t="t" l="l"/>
            <a:pathLst>
              <a:path h="450575" w="427636">
                <a:moveTo>
                  <a:pt x="0" y="0"/>
                </a:moveTo>
                <a:lnTo>
                  <a:pt x="427637" y="0"/>
                </a:lnTo>
                <a:lnTo>
                  <a:pt x="427637" y="450574"/>
                </a:lnTo>
                <a:lnTo>
                  <a:pt x="0" y="450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106150" y="2853730"/>
            <a:ext cx="419100" cy="493785"/>
          </a:xfrm>
          <a:custGeom>
            <a:avLst/>
            <a:gdLst/>
            <a:ahLst/>
            <a:cxnLst/>
            <a:rect r="r" b="b" t="t" l="l"/>
            <a:pathLst>
              <a:path h="493785" w="419100">
                <a:moveTo>
                  <a:pt x="0" y="0"/>
                </a:moveTo>
                <a:lnTo>
                  <a:pt x="419100" y="0"/>
                </a:lnTo>
                <a:lnTo>
                  <a:pt x="419100" y="493785"/>
                </a:lnTo>
                <a:lnTo>
                  <a:pt x="0" y="4937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702000" y="2853730"/>
            <a:ext cx="571676" cy="493785"/>
          </a:xfrm>
          <a:custGeom>
            <a:avLst/>
            <a:gdLst/>
            <a:ahLst/>
            <a:cxnLst/>
            <a:rect r="r" b="b" t="t" l="l"/>
            <a:pathLst>
              <a:path h="493785" w="571676">
                <a:moveTo>
                  <a:pt x="0" y="0"/>
                </a:moveTo>
                <a:lnTo>
                  <a:pt x="571676" y="0"/>
                </a:lnTo>
                <a:lnTo>
                  <a:pt x="571676" y="493785"/>
                </a:lnTo>
                <a:lnTo>
                  <a:pt x="0" y="4937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4016604" y="1099035"/>
            <a:ext cx="10558352" cy="1009650"/>
          </a:xfrm>
          <a:prstGeom prst="rect">
            <a:avLst/>
          </a:prstGeom>
        </p:spPr>
        <p:txBody>
          <a:bodyPr anchor="t" rtlCol="false" tIns="0" lIns="0" bIns="0" rIns="0">
            <a:spAutoFit/>
          </a:bodyPr>
          <a:lstStyle/>
          <a:p>
            <a:pPr algn="ctr" marL="0" indent="0" lvl="0">
              <a:lnSpc>
                <a:spcPts val="7500"/>
              </a:lnSpc>
              <a:spcBef>
                <a:spcPct val="0"/>
              </a:spcBef>
            </a:pPr>
            <a:r>
              <a:rPr lang="en-US" sz="7500">
                <a:solidFill>
                  <a:srgbClr val="292B20"/>
                </a:solidFill>
                <a:latin typeface="The Seasons"/>
              </a:rPr>
              <a:t>HEALTH</a:t>
            </a:r>
          </a:p>
        </p:txBody>
      </p:sp>
      <p:sp>
        <p:nvSpPr>
          <p:cNvPr name="TextBox 12" id="12"/>
          <p:cNvSpPr txBox="true"/>
          <p:nvPr/>
        </p:nvSpPr>
        <p:spPr>
          <a:xfrm rot="0">
            <a:off x="566738" y="2883755"/>
            <a:ext cx="4306289" cy="495300"/>
          </a:xfrm>
          <a:prstGeom prst="rect">
            <a:avLst/>
          </a:prstGeom>
        </p:spPr>
        <p:txBody>
          <a:bodyPr anchor="t" rtlCol="false" tIns="0" lIns="0" bIns="0" rIns="0">
            <a:spAutoFit/>
          </a:bodyPr>
          <a:lstStyle/>
          <a:p>
            <a:pPr algn="l" marL="0" indent="0" lvl="0">
              <a:lnSpc>
                <a:spcPts val="3599"/>
              </a:lnSpc>
            </a:pPr>
            <a:r>
              <a:rPr lang="en-US" sz="3999">
                <a:solidFill>
                  <a:srgbClr val="292B20"/>
                </a:solidFill>
                <a:latin typeface="The Seasons"/>
              </a:rPr>
              <a:t>Health Insurance</a:t>
            </a:r>
          </a:p>
        </p:txBody>
      </p:sp>
      <p:sp>
        <p:nvSpPr>
          <p:cNvPr name="TextBox 13" id="13"/>
          <p:cNvSpPr txBox="true"/>
          <p:nvPr/>
        </p:nvSpPr>
        <p:spPr>
          <a:xfrm rot="0">
            <a:off x="12673013" y="2905360"/>
            <a:ext cx="4314825" cy="495300"/>
          </a:xfrm>
          <a:prstGeom prst="rect">
            <a:avLst/>
          </a:prstGeom>
        </p:spPr>
        <p:txBody>
          <a:bodyPr anchor="t" rtlCol="false" tIns="0" lIns="0" bIns="0" rIns="0">
            <a:spAutoFit/>
          </a:bodyPr>
          <a:lstStyle/>
          <a:p>
            <a:pPr algn="l" marL="0" indent="0" lvl="0">
              <a:lnSpc>
                <a:spcPts val="3599"/>
              </a:lnSpc>
            </a:pPr>
            <a:r>
              <a:rPr lang="en-US" sz="3999">
                <a:solidFill>
                  <a:srgbClr val="292B20"/>
                </a:solidFill>
                <a:latin typeface="The Seasons"/>
              </a:rPr>
              <a:t>Affordability </a:t>
            </a:r>
          </a:p>
        </p:txBody>
      </p:sp>
      <p:sp>
        <p:nvSpPr>
          <p:cNvPr name="TextBox 14" id="14"/>
          <p:cNvSpPr txBox="true"/>
          <p:nvPr/>
        </p:nvSpPr>
        <p:spPr>
          <a:xfrm rot="0">
            <a:off x="6943105" y="2905360"/>
            <a:ext cx="4163045" cy="495300"/>
          </a:xfrm>
          <a:prstGeom prst="rect">
            <a:avLst/>
          </a:prstGeom>
        </p:spPr>
        <p:txBody>
          <a:bodyPr anchor="t" rtlCol="false" tIns="0" lIns="0" bIns="0" rIns="0">
            <a:spAutoFit/>
          </a:bodyPr>
          <a:lstStyle/>
          <a:p>
            <a:pPr algn="l" marL="0" indent="0" lvl="0">
              <a:lnSpc>
                <a:spcPts val="3599"/>
              </a:lnSpc>
            </a:pPr>
            <a:r>
              <a:rPr lang="en-US" sz="3999">
                <a:solidFill>
                  <a:srgbClr val="292B20"/>
                </a:solidFill>
                <a:latin typeface="The Seasons"/>
              </a:rPr>
              <a:t>Retirement </a:t>
            </a:r>
          </a:p>
        </p:txBody>
      </p:sp>
      <p:sp>
        <p:nvSpPr>
          <p:cNvPr name="TextBox 15" id="15"/>
          <p:cNvSpPr txBox="true"/>
          <p:nvPr/>
        </p:nvSpPr>
        <p:spPr>
          <a:xfrm rot="0">
            <a:off x="566738" y="6260419"/>
            <a:ext cx="4900613" cy="1352550"/>
          </a:xfrm>
          <a:prstGeom prst="rect">
            <a:avLst/>
          </a:prstGeom>
        </p:spPr>
        <p:txBody>
          <a:bodyPr anchor="t" rtlCol="false" tIns="0" lIns="0" bIns="0" rIns="0">
            <a:spAutoFit/>
          </a:bodyPr>
          <a:lstStyle/>
          <a:p>
            <a:pPr algn="l">
              <a:lnSpc>
                <a:spcPts val="2637"/>
              </a:lnSpc>
            </a:pPr>
            <a:r>
              <a:rPr lang="en-US" sz="2198">
                <a:solidFill>
                  <a:srgbClr val="292B20"/>
                </a:solidFill>
                <a:latin typeface="Poppins"/>
              </a:rPr>
              <a:t> This app would teach users how to properly select a suitable healthcare plan as well as finding jobs that offer great benefits.</a:t>
            </a:r>
          </a:p>
        </p:txBody>
      </p:sp>
      <p:sp>
        <p:nvSpPr>
          <p:cNvPr name="TextBox 16" id="16"/>
          <p:cNvSpPr txBox="true"/>
          <p:nvPr/>
        </p:nvSpPr>
        <p:spPr>
          <a:xfrm rot="0">
            <a:off x="12677775" y="5936569"/>
            <a:ext cx="4905375" cy="2352675"/>
          </a:xfrm>
          <a:prstGeom prst="rect">
            <a:avLst/>
          </a:prstGeom>
        </p:spPr>
        <p:txBody>
          <a:bodyPr anchor="t" rtlCol="false" tIns="0" lIns="0" bIns="0" rIns="0">
            <a:spAutoFit/>
          </a:bodyPr>
          <a:lstStyle/>
          <a:p>
            <a:pPr algn="l">
              <a:lnSpc>
                <a:spcPts val="2639"/>
              </a:lnSpc>
            </a:pPr>
            <a:r>
              <a:rPr lang="en-US" sz="2199">
                <a:solidFill>
                  <a:srgbClr val="292B20"/>
                </a:solidFill>
                <a:latin typeface="Poppins"/>
              </a:rPr>
              <a:t>Resources for affordable healthcare would also be provided. If users need personalized options, they would have the opportunity to connect with professionals both virtually and in person.</a:t>
            </a:r>
          </a:p>
        </p:txBody>
      </p:sp>
      <p:sp>
        <p:nvSpPr>
          <p:cNvPr name="TextBox 17" id="17"/>
          <p:cNvSpPr txBox="true"/>
          <p:nvPr/>
        </p:nvSpPr>
        <p:spPr>
          <a:xfrm rot="0">
            <a:off x="6619876" y="5936569"/>
            <a:ext cx="4905375" cy="3019425"/>
          </a:xfrm>
          <a:prstGeom prst="rect">
            <a:avLst/>
          </a:prstGeom>
        </p:spPr>
        <p:txBody>
          <a:bodyPr anchor="t" rtlCol="false" tIns="0" lIns="0" bIns="0" rIns="0">
            <a:spAutoFit/>
          </a:bodyPr>
          <a:lstStyle/>
          <a:p>
            <a:pPr algn="l">
              <a:lnSpc>
                <a:spcPts val="2639"/>
              </a:lnSpc>
            </a:pPr>
            <a:r>
              <a:rPr lang="en-US" sz="2199">
                <a:solidFill>
                  <a:srgbClr val="292B20"/>
                </a:solidFill>
                <a:latin typeface="Poppins"/>
              </a:rPr>
              <a:t>Though it may seem far away for those new to the working world, retirement plans would be taught. Many new graduates are unaware of how to prepare for retirement, and what plans best suite them. The app would help decrease the unpreparedness and anxiety that surrounds retirement.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DCC9"/>
        </a:solidFill>
      </p:bgPr>
    </p:bg>
    <p:spTree>
      <p:nvGrpSpPr>
        <p:cNvPr id="1" name=""/>
        <p:cNvGrpSpPr/>
        <p:nvPr/>
      </p:nvGrpSpPr>
      <p:grpSpPr>
        <a:xfrm>
          <a:off x="0" y="0"/>
          <a:ext cx="0" cy="0"/>
          <a:chOff x="0" y="0"/>
          <a:chExt cx="0" cy="0"/>
        </a:xfrm>
      </p:grpSpPr>
      <p:grpSp>
        <p:nvGrpSpPr>
          <p:cNvPr name="Group 2" id="2"/>
          <p:cNvGrpSpPr/>
          <p:nvPr/>
        </p:nvGrpSpPr>
        <p:grpSpPr>
          <a:xfrm rot="0">
            <a:off x="517071" y="2176573"/>
            <a:ext cx="964101" cy="992473"/>
            <a:chOff x="0" y="0"/>
            <a:chExt cx="812800" cy="836719"/>
          </a:xfrm>
        </p:grpSpPr>
        <p:sp>
          <p:nvSpPr>
            <p:cNvPr name="Freeform 3" id="3"/>
            <p:cNvSpPr/>
            <p:nvPr/>
          </p:nvSpPr>
          <p:spPr>
            <a:xfrm flipH="false" flipV="false" rot="0">
              <a:off x="0" y="0"/>
              <a:ext cx="812800" cy="836719"/>
            </a:xfrm>
            <a:custGeom>
              <a:avLst/>
              <a:gdLst/>
              <a:ahLst/>
              <a:cxnLst/>
              <a:rect r="r" b="b" t="t" l="l"/>
              <a:pathLst>
                <a:path h="836719" w="812800">
                  <a:moveTo>
                    <a:pt x="406400" y="0"/>
                  </a:moveTo>
                  <a:cubicBezTo>
                    <a:pt x="181951" y="0"/>
                    <a:pt x="0" y="187306"/>
                    <a:pt x="0" y="418360"/>
                  </a:cubicBezTo>
                  <a:cubicBezTo>
                    <a:pt x="0" y="649413"/>
                    <a:pt x="181951" y="836719"/>
                    <a:pt x="406400" y="836719"/>
                  </a:cubicBezTo>
                  <a:cubicBezTo>
                    <a:pt x="630849" y="836719"/>
                    <a:pt x="812800" y="649413"/>
                    <a:pt x="812800" y="418360"/>
                  </a:cubicBezTo>
                  <a:cubicBezTo>
                    <a:pt x="812800" y="187306"/>
                    <a:pt x="630849" y="0"/>
                    <a:pt x="406400" y="0"/>
                  </a:cubicBezTo>
                  <a:close/>
                </a:path>
              </a:pathLst>
            </a:custGeom>
            <a:solidFill>
              <a:srgbClr val="FAB399"/>
            </a:solidFill>
          </p:spPr>
        </p:sp>
        <p:sp>
          <p:nvSpPr>
            <p:cNvPr name="TextBox 4" id="4"/>
            <p:cNvSpPr txBox="true"/>
            <p:nvPr/>
          </p:nvSpPr>
          <p:spPr>
            <a:xfrm>
              <a:off x="76200" y="135592"/>
              <a:ext cx="660400" cy="622684"/>
            </a:xfrm>
            <a:prstGeom prst="rect">
              <a:avLst/>
            </a:prstGeom>
          </p:spPr>
          <p:txBody>
            <a:bodyPr anchor="ctr" rtlCol="false" tIns="50800" lIns="50800" bIns="50800" rIns="50800"/>
            <a:lstStyle/>
            <a:p>
              <a:pPr algn="ctr">
                <a:lnSpc>
                  <a:spcPts val="3499"/>
                </a:lnSpc>
              </a:pPr>
              <a:r>
                <a:rPr lang="en-US" sz="3499">
                  <a:solidFill>
                    <a:srgbClr val="FDFAF5"/>
                  </a:solidFill>
                  <a:latin typeface="The Seasons"/>
                </a:rPr>
                <a:t>01</a:t>
              </a:r>
            </a:p>
          </p:txBody>
        </p:sp>
      </p:grpSp>
      <p:grpSp>
        <p:nvGrpSpPr>
          <p:cNvPr name="Group 5" id="5"/>
          <p:cNvGrpSpPr/>
          <p:nvPr/>
        </p:nvGrpSpPr>
        <p:grpSpPr>
          <a:xfrm rot="0">
            <a:off x="517071" y="4983958"/>
            <a:ext cx="964101" cy="992473"/>
            <a:chOff x="0" y="0"/>
            <a:chExt cx="812800" cy="836719"/>
          </a:xfrm>
        </p:grpSpPr>
        <p:sp>
          <p:nvSpPr>
            <p:cNvPr name="Freeform 6" id="6"/>
            <p:cNvSpPr/>
            <p:nvPr/>
          </p:nvSpPr>
          <p:spPr>
            <a:xfrm flipH="false" flipV="false" rot="0">
              <a:off x="0" y="0"/>
              <a:ext cx="812800" cy="836719"/>
            </a:xfrm>
            <a:custGeom>
              <a:avLst/>
              <a:gdLst/>
              <a:ahLst/>
              <a:cxnLst/>
              <a:rect r="r" b="b" t="t" l="l"/>
              <a:pathLst>
                <a:path h="836719" w="812800">
                  <a:moveTo>
                    <a:pt x="406400" y="0"/>
                  </a:moveTo>
                  <a:cubicBezTo>
                    <a:pt x="181951" y="0"/>
                    <a:pt x="0" y="187306"/>
                    <a:pt x="0" y="418360"/>
                  </a:cubicBezTo>
                  <a:cubicBezTo>
                    <a:pt x="0" y="649413"/>
                    <a:pt x="181951" y="836719"/>
                    <a:pt x="406400" y="836719"/>
                  </a:cubicBezTo>
                  <a:cubicBezTo>
                    <a:pt x="630849" y="836719"/>
                    <a:pt x="812800" y="649413"/>
                    <a:pt x="812800" y="418360"/>
                  </a:cubicBezTo>
                  <a:cubicBezTo>
                    <a:pt x="812800" y="187306"/>
                    <a:pt x="630849" y="0"/>
                    <a:pt x="406400" y="0"/>
                  </a:cubicBezTo>
                  <a:close/>
                </a:path>
              </a:pathLst>
            </a:custGeom>
            <a:solidFill>
              <a:srgbClr val="FAB399"/>
            </a:solidFill>
          </p:spPr>
        </p:sp>
        <p:sp>
          <p:nvSpPr>
            <p:cNvPr name="TextBox 7" id="7"/>
            <p:cNvSpPr txBox="true"/>
            <p:nvPr/>
          </p:nvSpPr>
          <p:spPr>
            <a:xfrm>
              <a:off x="76200" y="135592"/>
              <a:ext cx="660400" cy="622684"/>
            </a:xfrm>
            <a:prstGeom prst="rect">
              <a:avLst/>
            </a:prstGeom>
          </p:spPr>
          <p:txBody>
            <a:bodyPr anchor="ctr" rtlCol="false" tIns="50800" lIns="50800" bIns="50800" rIns="50800"/>
            <a:lstStyle/>
            <a:p>
              <a:pPr algn="ctr">
                <a:lnSpc>
                  <a:spcPts val="3499"/>
                </a:lnSpc>
              </a:pPr>
              <a:r>
                <a:rPr lang="en-US" sz="3499">
                  <a:solidFill>
                    <a:srgbClr val="FDFAF5"/>
                  </a:solidFill>
                  <a:latin typeface="The Seasons"/>
                </a:rPr>
                <a:t>02</a:t>
              </a:r>
            </a:p>
          </p:txBody>
        </p:sp>
      </p:grpSp>
      <p:grpSp>
        <p:nvGrpSpPr>
          <p:cNvPr name="Group 8" id="8"/>
          <p:cNvGrpSpPr/>
          <p:nvPr/>
        </p:nvGrpSpPr>
        <p:grpSpPr>
          <a:xfrm rot="0">
            <a:off x="559158" y="7872502"/>
            <a:ext cx="964101" cy="992473"/>
            <a:chOff x="0" y="0"/>
            <a:chExt cx="812800" cy="836719"/>
          </a:xfrm>
        </p:grpSpPr>
        <p:sp>
          <p:nvSpPr>
            <p:cNvPr name="Freeform 9" id="9"/>
            <p:cNvSpPr/>
            <p:nvPr/>
          </p:nvSpPr>
          <p:spPr>
            <a:xfrm flipH="false" flipV="false" rot="0">
              <a:off x="0" y="0"/>
              <a:ext cx="812800" cy="836719"/>
            </a:xfrm>
            <a:custGeom>
              <a:avLst/>
              <a:gdLst/>
              <a:ahLst/>
              <a:cxnLst/>
              <a:rect r="r" b="b" t="t" l="l"/>
              <a:pathLst>
                <a:path h="836719" w="812800">
                  <a:moveTo>
                    <a:pt x="406400" y="0"/>
                  </a:moveTo>
                  <a:cubicBezTo>
                    <a:pt x="181951" y="0"/>
                    <a:pt x="0" y="187306"/>
                    <a:pt x="0" y="418360"/>
                  </a:cubicBezTo>
                  <a:cubicBezTo>
                    <a:pt x="0" y="649413"/>
                    <a:pt x="181951" y="836719"/>
                    <a:pt x="406400" y="836719"/>
                  </a:cubicBezTo>
                  <a:cubicBezTo>
                    <a:pt x="630849" y="836719"/>
                    <a:pt x="812800" y="649413"/>
                    <a:pt x="812800" y="418360"/>
                  </a:cubicBezTo>
                  <a:cubicBezTo>
                    <a:pt x="812800" y="187306"/>
                    <a:pt x="630849" y="0"/>
                    <a:pt x="406400" y="0"/>
                  </a:cubicBezTo>
                  <a:close/>
                </a:path>
              </a:pathLst>
            </a:custGeom>
            <a:solidFill>
              <a:srgbClr val="FAB399"/>
            </a:solidFill>
          </p:spPr>
        </p:sp>
        <p:sp>
          <p:nvSpPr>
            <p:cNvPr name="TextBox 10" id="10"/>
            <p:cNvSpPr txBox="true"/>
            <p:nvPr/>
          </p:nvSpPr>
          <p:spPr>
            <a:xfrm>
              <a:off x="76200" y="135592"/>
              <a:ext cx="660400" cy="622684"/>
            </a:xfrm>
            <a:prstGeom prst="rect">
              <a:avLst/>
            </a:prstGeom>
          </p:spPr>
          <p:txBody>
            <a:bodyPr anchor="ctr" rtlCol="false" tIns="50800" lIns="50800" bIns="50800" rIns="50800"/>
            <a:lstStyle/>
            <a:p>
              <a:pPr algn="ctr">
                <a:lnSpc>
                  <a:spcPts val="3499"/>
                </a:lnSpc>
              </a:pPr>
              <a:r>
                <a:rPr lang="en-US" sz="3499">
                  <a:solidFill>
                    <a:srgbClr val="FDFAF5"/>
                  </a:solidFill>
                  <a:latin typeface="The Seasons"/>
                </a:rPr>
                <a:t>03</a:t>
              </a:r>
            </a:p>
          </p:txBody>
        </p:sp>
      </p:grpSp>
      <p:sp>
        <p:nvSpPr>
          <p:cNvPr name="TextBox 11" id="11"/>
          <p:cNvSpPr txBox="true"/>
          <p:nvPr/>
        </p:nvSpPr>
        <p:spPr>
          <a:xfrm rot="0">
            <a:off x="517071" y="681148"/>
            <a:ext cx="11020425" cy="1009650"/>
          </a:xfrm>
          <a:prstGeom prst="rect">
            <a:avLst/>
          </a:prstGeom>
        </p:spPr>
        <p:txBody>
          <a:bodyPr anchor="t" rtlCol="false" tIns="0" lIns="0" bIns="0" rIns="0">
            <a:spAutoFit/>
          </a:bodyPr>
          <a:lstStyle/>
          <a:p>
            <a:pPr algn="l" marL="0" indent="0" lvl="0">
              <a:lnSpc>
                <a:spcPts val="7500"/>
              </a:lnSpc>
              <a:spcBef>
                <a:spcPct val="0"/>
              </a:spcBef>
            </a:pPr>
            <a:r>
              <a:rPr lang="en-US" sz="7500">
                <a:solidFill>
                  <a:srgbClr val="292B20"/>
                </a:solidFill>
                <a:latin typeface="The Seasons"/>
              </a:rPr>
              <a:t>HOUSING/INVESTMENTS</a:t>
            </a:r>
          </a:p>
        </p:txBody>
      </p:sp>
      <p:sp>
        <p:nvSpPr>
          <p:cNvPr name="TextBox 12" id="12"/>
          <p:cNvSpPr txBox="true"/>
          <p:nvPr/>
        </p:nvSpPr>
        <p:spPr>
          <a:xfrm rot="0">
            <a:off x="1849242" y="2217427"/>
            <a:ext cx="7596741" cy="499110"/>
          </a:xfrm>
          <a:prstGeom prst="rect">
            <a:avLst/>
          </a:prstGeom>
        </p:spPr>
        <p:txBody>
          <a:bodyPr anchor="t" rtlCol="false" tIns="0" lIns="0" bIns="0" rIns="0">
            <a:spAutoFit/>
          </a:bodyPr>
          <a:lstStyle/>
          <a:p>
            <a:pPr algn="l" marL="0" indent="0" lvl="0">
              <a:lnSpc>
                <a:spcPts val="3630"/>
              </a:lnSpc>
            </a:pPr>
            <a:r>
              <a:rPr lang="en-US" sz="3300">
                <a:solidFill>
                  <a:srgbClr val="292B20"/>
                </a:solidFill>
                <a:latin typeface="Poppins"/>
              </a:rPr>
              <a:t> Wealth Building</a:t>
            </a:r>
          </a:p>
        </p:txBody>
      </p:sp>
      <p:sp>
        <p:nvSpPr>
          <p:cNvPr name="TextBox 13" id="13"/>
          <p:cNvSpPr txBox="true"/>
          <p:nvPr/>
        </p:nvSpPr>
        <p:spPr>
          <a:xfrm rot="0">
            <a:off x="1849242" y="5246197"/>
            <a:ext cx="7596741" cy="499110"/>
          </a:xfrm>
          <a:prstGeom prst="rect">
            <a:avLst/>
          </a:prstGeom>
        </p:spPr>
        <p:txBody>
          <a:bodyPr anchor="t" rtlCol="false" tIns="0" lIns="0" bIns="0" rIns="0">
            <a:spAutoFit/>
          </a:bodyPr>
          <a:lstStyle/>
          <a:p>
            <a:pPr algn="l" marL="0" indent="0" lvl="0">
              <a:lnSpc>
                <a:spcPts val="3630"/>
              </a:lnSpc>
            </a:pPr>
            <a:r>
              <a:rPr lang="en-US" sz="3300">
                <a:solidFill>
                  <a:srgbClr val="292B20"/>
                </a:solidFill>
                <a:latin typeface="Poppins"/>
              </a:rPr>
              <a:t>Homeownership and Equity</a:t>
            </a:r>
          </a:p>
        </p:txBody>
      </p:sp>
      <p:sp>
        <p:nvSpPr>
          <p:cNvPr name="TextBox 14" id="14"/>
          <p:cNvSpPr txBox="true"/>
          <p:nvPr/>
        </p:nvSpPr>
        <p:spPr>
          <a:xfrm rot="0">
            <a:off x="1894735" y="8134741"/>
            <a:ext cx="5629696" cy="499110"/>
          </a:xfrm>
          <a:prstGeom prst="rect">
            <a:avLst/>
          </a:prstGeom>
        </p:spPr>
        <p:txBody>
          <a:bodyPr anchor="t" rtlCol="false" tIns="0" lIns="0" bIns="0" rIns="0">
            <a:spAutoFit/>
          </a:bodyPr>
          <a:lstStyle/>
          <a:p>
            <a:pPr algn="l" marL="0" indent="0" lvl="0">
              <a:lnSpc>
                <a:spcPts val="3630"/>
              </a:lnSpc>
            </a:pPr>
            <a:r>
              <a:rPr lang="en-US" sz="3300">
                <a:solidFill>
                  <a:srgbClr val="292B20"/>
                </a:solidFill>
                <a:latin typeface="Poppins"/>
              </a:rPr>
              <a:t>Income Streams</a:t>
            </a:r>
          </a:p>
        </p:txBody>
      </p:sp>
      <p:sp>
        <p:nvSpPr>
          <p:cNvPr name="TextBox 15" id="15"/>
          <p:cNvSpPr txBox="true"/>
          <p:nvPr/>
        </p:nvSpPr>
        <p:spPr>
          <a:xfrm rot="0">
            <a:off x="1849242" y="2862193"/>
            <a:ext cx="7335579" cy="1857375"/>
          </a:xfrm>
          <a:prstGeom prst="rect">
            <a:avLst/>
          </a:prstGeom>
        </p:spPr>
        <p:txBody>
          <a:bodyPr anchor="t" rtlCol="false" tIns="0" lIns="0" bIns="0" rIns="0">
            <a:spAutoFit/>
          </a:bodyPr>
          <a:lstStyle/>
          <a:p>
            <a:pPr algn="just">
              <a:lnSpc>
                <a:spcPts val="2400"/>
              </a:lnSpc>
            </a:pPr>
            <a:r>
              <a:rPr lang="en-US" sz="2000">
                <a:solidFill>
                  <a:srgbClr val="292B20"/>
                </a:solidFill>
                <a:latin typeface="Poppins"/>
              </a:rPr>
              <a:t>The app will teach women how to mitigate different forms of investments such as:</a:t>
            </a:r>
          </a:p>
          <a:p>
            <a:pPr algn="just" marL="431801" indent="-215900" lvl="1">
              <a:lnSpc>
                <a:spcPts val="2400"/>
              </a:lnSpc>
              <a:buFont typeface="Arial"/>
              <a:buChar char="•"/>
            </a:pPr>
            <a:r>
              <a:rPr lang="en-US" sz="2000">
                <a:solidFill>
                  <a:srgbClr val="292B20"/>
                </a:solidFill>
                <a:latin typeface="Poppins"/>
              </a:rPr>
              <a:t> index funds</a:t>
            </a:r>
          </a:p>
          <a:p>
            <a:pPr algn="just" marL="431801" indent="-215900" lvl="1">
              <a:lnSpc>
                <a:spcPts val="2400"/>
              </a:lnSpc>
              <a:buFont typeface="Arial"/>
              <a:buChar char="•"/>
            </a:pPr>
            <a:r>
              <a:rPr lang="en-US" sz="2000">
                <a:solidFill>
                  <a:srgbClr val="292B20"/>
                </a:solidFill>
                <a:latin typeface="Poppins"/>
              </a:rPr>
              <a:t>  stocks</a:t>
            </a:r>
          </a:p>
          <a:p>
            <a:pPr algn="just" marL="431801" indent="-215900" lvl="1">
              <a:lnSpc>
                <a:spcPts val="2400"/>
              </a:lnSpc>
              <a:buFont typeface="Arial"/>
              <a:buChar char="•"/>
            </a:pPr>
            <a:r>
              <a:rPr lang="en-US" sz="2000">
                <a:solidFill>
                  <a:srgbClr val="292B20"/>
                </a:solidFill>
                <a:latin typeface="Poppins"/>
              </a:rPr>
              <a:t> bitcoin </a:t>
            </a:r>
          </a:p>
          <a:p>
            <a:pPr algn="just">
              <a:lnSpc>
                <a:spcPts val="2400"/>
              </a:lnSpc>
            </a:pPr>
            <a:r>
              <a:rPr lang="en-US" sz="2000">
                <a:solidFill>
                  <a:srgbClr val="292B20"/>
                </a:solidFill>
                <a:latin typeface="Poppins"/>
              </a:rPr>
              <a:t>etc.</a:t>
            </a:r>
          </a:p>
        </p:txBody>
      </p:sp>
      <p:sp>
        <p:nvSpPr>
          <p:cNvPr name="TextBox 16" id="16"/>
          <p:cNvSpPr txBox="true"/>
          <p:nvPr/>
        </p:nvSpPr>
        <p:spPr>
          <a:xfrm rot="0">
            <a:off x="1849242" y="5844649"/>
            <a:ext cx="7335579" cy="1552575"/>
          </a:xfrm>
          <a:prstGeom prst="rect">
            <a:avLst/>
          </a:prstGeom>
        </p:spPr>
        <p:txBody>
          <a:bodyPr anchor="t" rtlCol="false" tIns="0" lIns="0" bIns="0" rIns="0">
            <a:spAutoFit/>
          </a:bodyPr>
          <a:lstStyle/>
          <a:p>
            <a:pPr algn="just">
              <a:lnSpc>
                <a:spcPts val="2400"/>
              </a:lnSpc>
            </a:pPr>
            <a:r>
              <a:rPr lang="en-US" sz="2000">
                <a:solidFill>
                  <a:srgbClr val="292B20"/>
                </a:solidFill>
                <a:latin typeface="Poppins"/>
              </a:rPr>
              <a:t>Teach women how home ownership serves as a form of investment, and how to fully maximize their resources.</a:t>
            </a:r>
          </a:p>
          <a:p>
            <a:pPr algn="just" marL="431801" indent="-215900" lvl="1">
              <a:lnSpc>
                <a:spcPts val="2400"/>
              </a:lnSpc>
              <a:buFont typeface="Arial"/>
              <a:buChar char="•"/>
            </a:pPr>
            <a:r>
              <a:rPr lang="en-US" sz="2000">
                <a:solidFill>
                  <a:srgbClr val="292B20"/>
                </a:solidFill>
                <a:latin typeface="Poppins"/>
              </a:rPr>
              <a:t>managing bills </a:t>
            </a:r>
          </a:p>
          <a:p>
            <a:pPr algn="just" marL="431801" indent="-215900" lvl="1">
              <a:lnSpc>
                <a:spcPts val="2400"/>
              </a:lnSpc>
              <a:buFont typeface="Arial"/>
              <a:buChar char="•"/>
            </a:pPr>
            <a:r>
              <a:rPr lang="en-US" sz="2000">
                <a:solidFill>
                  <a:srgbClr val="292B20"/>
                </a:solidFill>
                <a:latin typeface="Poppins"/>
              </a:rPr>
              <a:t>all there is to know about property tax </a:t>
            </a:r>
          </a:p>
          <a:p>
            <a:pPr algn="just" marL="431801" indent="-215900" lvl="1">
              <a:lnSpc>
                <a:spcPts val="2400"/>
              </a:lnSpc>
              <a:buFont typeface="Arial"/>
              <a:buChar char="•"/>
            </a:pPr>
            <a:r>
              <a:rPr lang="en-US" sz="2000">
                <a:solidFill>
                  <a:srgbClr val="292B20"/>
                </a:solidFill>
                <a:latin typeface="Poppins"/>
              </a:rPr>
              <a:t>mortgage knowledge</a:t>
            </a:r>
          </a:p>
        </p:txBody>
      </p:sp>
      <p:sp>
        <p:nvSpPr>
          <p:cNvPr name="TextBox 17" id="17"/>
          <p:cNvSpPr txBox="true"/>
          <p:nvPr/>
        </p:nvSpPr>
        <p:spPr>
          <a:xfrm rot="0">
            <a:off x="1894735" y="8918446"/>
            <a:ext cx="7290087" cy="942975"/>
          </a:xfrm>
          <a:prstGeom prst="rect">
            <a:avLst/>
          </a:prstGeom>
        </p:spPr>
        <p:txBody>
          <a:bodyPr anchor="t" rtlCol="false" tIns="0" lIns="0" bIns="0" rIns="0">
            <a:spAutoFit/>
          </a:bodyPr>
          <a:lstStyle/>
          <a:p>
            <a:pPr algn="l">
              <a:lnSpc>
                <a:spcPts val="2400"/>
              </a:lnSpc>
            </a:pPr>
            <a:r>
              <a:rPr lang="en-US" sz="2000">
                <a:solidFill>
                  <a:srgbClr val="292B20"/>
                </a:solidFill>
                <a:latin typeface="Poppins"/>
              </a:rPr>
              <a:t>Show women to benefits of multiple income streams and how this is somewhat of a key factor for financial security. </a:t>
            </a:r>
          </a:p>
        </p:txBody>
      </p:sp>
      <p:sp>
        <p:nvSpPr>
          <p:cNvPr name="Freeform 18" id="18"/>
          <p:cNvSpPr/>
          <p:nvPr/>
        </p:nvSpPr>
        <p:spPr>
          <a:xfrm flipH="false" flipV="false" rot="0">
            <a:off x="10508938" y="2934834"/>
            <a:ext cx="7392372" cy="5814728"/>
          </a:xfrm>
          <a:custGeom>
            <a:avLst/>
            <a:gdLst/>
            <a:ahLst/>
            <a:cxnLst/>
            <a:rect r="r" b="b" t="t" l="l"/>
            <a:pathLst>
              <a:path h="5814728" w="7392372">
                <a:moveTo>
                  <a:pt x="0" y="0"/>
                </a:moveTo>
                <a:lnTo>
                  <a:pt x="7392372" y="0"/>
                </a:lnTo>
                <a:lnTo>
                  <a:pt x="7392372" y="5814728"/>
                </a:lnTo>
                <a:lnTo>
                  <a:pt x="0" y="5814728"/>
                </a:lnTo>
                <a:lnTo>
                  <a:pt x="0" y="0"/>
                </a:lnTo>
                <a:close/>
              </a:path>
            </a:pathLst>
          </a:custGeom>
          <a:blipFill>
            <a:blip r:embed="rId2"/>
            <a:stretch>
              <a:fillRect l="-2098" t="0" r="-2098" b="0"/>
            </a:stretch>
          </a:blipFill>
          <a:ln w="38100" cap="sq">
            <a:solidFill>
              <a:srgbClr val="000000"/>
            </a:solidFill>
            <a:prstDash val="solid"/>
            <a:miter/>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AB399"/>
        </a:solidFill>
      </p:bgPr>
    </p:bg>
    <p:spTree>
      <p:nvGrpSpPr>
        <p:cNvPr id="1" name=""/>
        <p:cNvGrpSpPr/>
        <p:nvPr/>
      </p:nvGrpSpPr>
      <p:grpSpPr>
        <a:xfrm>
          <a:off x="0" y="0"/>
          <a:ext cx="0" cy="0"/>
          <a:chOff x="0" y="0"/>
          <a:chExt cx="0" cy="0"/>
        </a:xfrm>
      </p:grpSpPr>
      <p:grpSp>
        <p:nvGrpSpPr>
          <p:cNvPr name="Group 2" id="2"/>
          <p:cNvGrpSpPr/>
          <p:nvPr/>
        </p:nvGrpSpPr>
        <p:grpSpPr>
          <a:xfrm rot="0">
            <a:off x="476250" y="5410200"/>
            <a:ext cx="4052454" cy="4400550"/>
            <a:chOff x="0" y="0"/>
            <a:chExt cx="812800" cy="882617"/>
          </a:xfrm>
        </p:grpSpPr>
        <p:sp>
          <p:nvSpPr>
            <p:cNvPr name="Freeform 3" id="3"/>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4" id="4"/>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Financial Education:</a:t>
              </a:r>
            </a:p>
            <a:p>
              <a:pPr algn="ctr">
                <a:lnSpc>
                  <a:spcPts val="2659"/>
                </a:lnSpc>
              </a:pPr>
              <a:r>
                <a:rPr lang="en-US" sz="1899">
                  <a:solidFill>
                    <a:srgbClr val="000000"/>
                  </a:solidFill>
                  <a:latin typeface="Poppins"/>
                </a:rPr>
                <a:t> Access a comprehensive library of resources and guides tailored to women's unique financial needs and concerns.</a:t>
              </a:r>
            </a:p>
            <a:p>
              <a:pPr algn="ctr">
                <a:lnSpc>
                  <a:spcPts val="2659"/>
                </a:lnSpc>
              </a:pPr>
            </a:p>
            <a:p>
              <a:pPr algn="ctr" marL="0" indent="0" lvl="0">
                <a:lnSpc>
                  <a:spcPts val="2659"/>
                </a:lnSpc>
                <a:spcBef>
                  <a:spcPct val="0"/>
                </a:spcBef>
              </a:pPr>
            </a:p>
          </p:txBody>
        </p:sp>
      </p:grpSp>
      <p:grpSp>
        <p:nvGrpSpPr>
          <p:cNvPr name="Group 5" id="5"/>
          <p:cNvGrpSpPr/>
          <p:nvPr/>
        </p:nvGrpSpPr>
        <p:grpSpPr>
          <a:xfrm rot="0">
            <a:off x="4903932" y="5410200"/>
            <a:ext cx="4052454" cy="4400550"/>
            <a:chOff x="0" y="0"/>
            <a:chExt cx="812800" cy="882617"/>
          </a:xfrm>
        </p:grpSpPr>
        <p:sp>
          <p:nvSpPr>
            <p:cNvPr name="Freeform 6" id="6"/>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7" id="7"/>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Budgeting and Expense Tracking:</a:t>
              </a:r>
            </a:p>
            <a:p>
              <a:pPr algn="ctr" marL="0" indent="0" lvl="0">
                <a:lnSpc>
                  <a:spcPts val="2659"/>
                </a:lnSpc>
                <a:spcBef>
                  <a:spcPct val="0"/>
                </a:spcBef>
              </a:pPr>
              <a:r>
                <a:rPr lang="en-US" sz="1899">
                  <a:solidFill>
                    <a:srgbClr val="000000"/>
                  </a:solidFill>
                  <a:latin typeface="Poppins"/>
                </a:rPr>
                <a:t> Stay on top of your finances with easy-to-use budgeting tools and expense tracking features. Learn how to save and invest effectively.</a:t>
              </a:r>
            </a:p>
          </p:txBody>
        </p:sp>
      </p:grpSp>
      <p:grpSp>
        <p:nvGrpSpPr>
          <p:cNvPr name="Group 8" id="8"/>
          <p:cNvGrpSpPr/>
          <p:nvPr/>
        </p:nvGrpSpPr>
        <p:grpSpPr>
          <a:xfrm rot="0">
            <a:off x="9331614" y="5410200"/>
            <a:ext cx="4052454" cy="4400550"/>
            <a:chOff x="0" y="0"/>
            <a:chExt cx="812800" cy="882617"/>
          </a:xfrm>
        </p:grpSpPr>
        <p:sp>
          <p:nvSpPr>
            <p:cNvPr name="Freeform 9" id="9"/>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10" id="10"/>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Debt Management:</a:t>
              </a:r>
              <a:r>
                <a:rPr lang="en-US" sz="1899">
                  <a:solidFill>
                    <a:srgbClr val="000000"/>
                  </a:solidFill>
                  <a:latin typeface="Poppins"/>
                </a:rPr>
                <a:t> </a:t>
              </a:r>
            </a:p>
            <a:p>
              <a:pPr algn="ctr" marL="0" indent="0" lvl="0">
                <a:lnSpc>
                  <a:spcPts val="2659"/>
                </a:lnSpc>
                <a:spcBef>
                  <a:spcPct val="0"/>
                </a:spcBef>
              </a:pPr>
              <a:r>
                <a:rPr lang="en-US" sz="1899">
                  <a:solidFill>
                    <a:srgbClr val="000000"/>
                  </a:solidFill>
                  <a:latin typeface="Poppins"/>
                </a:rPr>
                <a:t>Understand and manage student loans, credit card debt, and other financial obligations.</a:t>
              </a:r>
            </a:p>
          </p:txBody>
        </p:sp>
      </p:grpSp>
      <p:grpSp>
        <p:nvGrpSpPr>
          <p:cNvPr name="Group 11" id="11"/>
          <p:cNvGrpSpPr/>
          <p:nvPr/>
        </p:nvGrpSpPr>
        <p:grpSpPr>
          <a:xfrm rot="0">
            <a:off x="13759296" y="5410200"/>
            <a:ext cx="4052454" cy="4400550"/>
            <a:chOff x="0" y="0"/>
            <a:chExt cx="812800" cy="882617"/>
          </a:xfrm>
        </p:grpSpPr>
        <p:sp>
          <p:nvSpPr>
            <p:cNvPr name="Freeform 12" id="12"/>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13" id="13"/>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Investment Insights:</a:t>
              </a:r>
              <a:r>
                <a:rPr lang="en-US" sz="1899">
                  <a:solidFill>
                    <a:srgbClr val="000000"/>
                  </a:solidFill>
                  <a:latin typeface="Poppins"/>
                </a:rPr>
                <a:t> </a:t>
              </a:r>
            </a:p>
            <a:p>
              <a:pPr algn="ctr" marL="0" indent="0" lvl="0">
                <a:lnSpc>
                  <a:spcPts val="2659"/>
                </a:lnSpc>
                <a:spcBef>
                  <a:spcPct val="0"/>
                </a:spcBef>
              </a:pPr>
              <a:r>
                <a:rPr lang="en-US" sz="1899">
                  <a:solidFill>
                    <a:srgbClr val="000000"/>
                  </a:solidFill>
                  <a:latin typeface="Poppins"/>
                </a:rPr>
                <a:t>Learn about smart investment strategies, understand stocks, bonds, and other investment vehicles.</a:t>
              </a:r>
            </a:p>
          </p:txBody>
        </p:sp>
      </p:grpSp>
      <p:grpSp>
        <p:nvGrpSpPr>
          <p:cNvPr name="Group 14" id="14"/>
          <p:cNvGrpSpPr/>
          <p:nvPr/>
        </p:nvGrpSpPr>
        <p:grpSpPr>
          <a:xfrm rot="0">
            <a:off x="13759296" y="742950"/>
            <a:ext cx="4052454" cy="4400550"/>
            <a:chOff x="0" y="0"/>
            <a:chExt cx="812800" cy="882617"/>
          </a:xfrm>
        </p:grpSpPr>
        <p:sp>
          <p:nvSpPr>
            <p:cNvPr name="Freeform 15" id="15"/>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16" id="16"/>
            <p:cNvSpPr txBox="true"/>
            <p:nvPr/>
          </p:nvSpPr>
          <p:spPr>
            <a:xfrm>
              <a:off x="0" y="-57150"/>
              <a:ext cx="812800" cy="939767"/>
            </a:xfrm>
            <a:prstGeom prst="rect">
              <a:avLst/>
            </a:prstGeom>
          </p:spPr>
          <p:txBody>
            <a:bodyPr anchor="ctr" rtlCol="false" tIns="50800" lIns="50800" bIns="50800" rIns="50800"/>
            <a:lstStyle/>
            <a:p>
              <a:pPr algn="ctr" marL="0" indent="0" lvl="0">
                <a:lnSpc>
                  <a:spcPts val="2659"/>
                </a:lnSpc>
                <a:spcBef>
                  <a:spcPct val="0"/>
                </a:spcBef>
              </a:pPr>
              <a:r>
                <a:rPr lang="en-US" sz="1899">
                  <a:solidFill>
                    <a:srgbClr val="000000"/>
                  </a:solidFill>
                  <a:latin typeface="Poppins Semi-Bold"/>
                </a:rPr>
                <a:t>Financial Workshops: </a:t>
              </a:r>
              <a:r>
                <a:rPr lang="en-US" sz="1899">
                  <a:solidFill>
                    <a:srgbClr val="000000"/>
                  </a:solidFill>
                  <a:latin typeface="Poppins"/>
                </a:rPr>
                <a:t>Participate in online workshops led by financial experts, addressing common challenges women face in personal finance..</a:t>
              </a:r>
            </a:p>
          </p:txBody>
        </p:sp>
      </p:grpSp>
      <p:grpSp>
        <p:nvGrpSpPr>
          <p:cNvPr name="Group 17" id="17"/>
          <p:cNvGrpSpPr/>
          <p:nvPr/>
        </p:nvGrpSpPr>
        <p:grpSpPr>
          <a:xfrm rot="0">
            <a:off x="9331614" y="742950"/>
            <a:ext cx="4052454" cy="4400550"/>
            <a:chOff x="0" y="0"/>
            <a:chExt cx="812800" cy="882617"/>
          </a:xfrm>
        </p:grpSpPr>
        <p:sp>
          <p:nvSpPr>
            <p:cNvPr name="Freeform 18" id="18"/>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19" id="19"/>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Financial Goal Setting:</a:t>
              </a:r>
              <a:r>
                <a:rPr lang="en-US" sz="1899">
                  <a:solidFill>
                    <a:srgbClr val="000000"/>
                  </a:solidFill>
                  <a:latin typeface="Poppins"/>
                </a:rPr>
                <a:t> </a:t>
              </a:r>
            </a:p>
            <a:p>
              <a:pPr algn="ctr" marL="0" indent="0" lvl="0">
                <a:lnSpc>
                  <a:spcPts val="2659"/>
                </a:lnSpc>
                <a:spcBef>
                  <a:spcPct val="0"/>
                </a:spcBef>
              </a:pPr>
              <a:r>
                <a:rPr lang="en-US" sz="1899">
                  <a:solidFill>
                    <a:srgbClr val="000000"/>
                  </a:solidFill>
                  <a:latin typeface="Poppins"/>
                </a:rPr>
                <a:t>Set, track, and achieve your financial goals, whether it's building an emergency fund, saving for a home, or starting a business.</a:t>
              </a:r>
            </a:p>
          </p:txBody>
        </p:sp>
      </p:grpSp>
      <p:grpSp>
        <p:nvGrpSpPr>
          <p:cNvPr name="Group 20" id="20"/>
          <p:cNvGrpSpPr/>
          <p:nvPr/>
        </p:nvGrpSpPr>
        <p:grpSpPr>
          <a:xfrm rot="0">
            <a:off x="4903932" y="742950"/>
            <a:ext cx="4052454" cy="4400550"/>
            <a:chOff x="0" y="0"/>
            <a:chExt cx="812800" cy="882617"/>
          </a:xfrm>
        </p:grpSpPr>
        <p:sp>
          <p:nvSpPr>
            <p:cNvPr name="Freeform 21" id="21"/>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22" id="22"/>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Career Development: </a:t>
              </a:r>
            </a:p>
            <a:p>
              <a:pPr algn="ctr" marL="0" indent="0" lvl="0">
                <a:lnSpc>
                  <a:spcPts val="2659"/>
                </a:lnSpc>
                <a:spcBef>
                  <a:spcPct val="0"/>
                </a:spcBef>
              </a:pPr>
              <a:r>
                <a:rPr lang="en-US" sz="1899">
                  <a:solidFill>
                    <a:srgbClr val="000000"/>
                  </a:solidFill>
                  <a:latin typeface="Poppins"/>
                </a:rPr>
                <a:t>Access resources for career development, such as interview tips, networking strategies, and guidance on career advancement.</a:t>
              </a:r>
            </a:p>
          </p:txBody>
        </p:sp>
      </p:grpSp>
      <p:grpSp>
        <p:nvGrpSpPr>
          <p:cNvPr name="Group 23" id="23"/>
          <p:cNvGrpSpPr/>
          <p:nvPr/>
        </p:nvGrpSpPr>
        <p:grpSpPr>
          <a:xfrm rot="0">
            <a:off x="480003" y="742950"/>
            <a:ext cx="4052454" cy="4400550"/>
            <a:chOff x="0" y="0"/>
            <a:chExt cx="812800" cy="882617"/>
          </a:xfrm>
        </p:grpSpPr>
        <p:sp>
          <p:nvSpPr>
            <p:cNvPr name="Freeform 24" id="24"/>
            <p:cNvSpPr/>
            <p:nvPr/>
          </p:nvSpPr>
          <p:spPr>
            <a:xfrm flipH="false" flipV="false" rot="0">
              <a:off x="0" y="0"/>
              <a:ext cx="812800" cy="882617"/>
            </a:xfrm>
            <a:custGeom>
              <a:avLst/>
              <a:gdLst/>
              <a:ahLst/>
              <a:cxnLst/>
              <a:rect r="r" b="b" t="t" l="l"/>
              <a:pathLst>
                <a:path h="882617" w="812800">
                  <a:moveTo>
                    <a:pt x="0" y="0"/>
                  </a:moveTo>
                  <a:lnTo>
                    <a:pt x="812800" y="0"/>
                  </a:lnTo>
                  <a:lnTo>
                    <a:pt x="812800" y="882617"/>
                  </a:lnTo>
                  <a:lnTo>
                    <a:pt x="0" y="882617"/>
                  </a:lnTo>
                  <a:close/>
                </a:path>
              </a:pathLst>
            </a:custGeom>
            <a:solidFill>
              <a:srgbClr val="F8DCC9"/>
            </a:solidFill>
            <a:ln w="38100" cap="sq">
              <a:solidFill>
                <a:srgbClr val="292B20"/>
              </a:solidFill>
              <a:prstDash val="solid"/>
              <a:miter/>
            </a:ln>
          </p:spPr>
        </p:sp>
        <p:sp>
          <p:nvSpPr>
            <p:cNvPr name="TextBox 25" id="25"/>
            <p:cNvSpPr txBox="true"/>
            <p:nvPr/>
          </p:nvSpPr>
          <p:spPr>
            <a:xfrm>
              <a:off x="0" y="-57150"/>
              <a:ext cx="812800" cy="939767"/>
            </a:xfrm>
            <a:prstGeom prst="rect">
              <a:avLst/>
            </a:prstGeom>
          </p:spPr>
          <p:txBody>
            <a:bodyPr anchor="ctr" rtlCol="false" tIns="50800" lIns="50800" bIns="50800" rIns="50800"/>
            <a:lstStyle/>
            <a:p>
              <a:pPr algn="ctr">
                <a:lnSpc>
                  <a:spcPts val="2659"/>
                </a:lnSpc>
              </a:pPr>
              <a:r>
                <a:rPr lang="en-US" sz="1899">
                  <a:solidFill>
                    <a:srgbClr val="000000"/>
                  </a:solidFill>
                  <a:latin typeface="Poppins Semi-Bold"/>
                </a:rPr>
                <a:t>Community Support: </a:t>
              </a:r>
            </a:p>
            <a:p>
              <a:pPr algn="ctr" marL="0" indent="0" lvl="0">
                <a:lnSpc>
                  <a:spcPts val="2659"/>
                </a:lnSpc>
                <a:spcBef>
                  <a:spcPct val="0"/>
                </a:spcBef>
              </a:pPr>
              <a:r>
                <a:rPr lang="en-US" sz="1899">
                  <a:solidFill>
                    <a:srgbClr val="000000"/>
                  </a:solidFill>
                  <a:latin typeface="Poppins"/>
                </a:rPr>
                <a:t>Connect with other women graduates facing similar financial challenges. Share experiences and offer support to one another.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DAFx0ckczws</dc:identifier>
  <dcterms:modified xsi:type="dcterms:W3CDTF">2011-08-01T06:04:30Z</dcterms:modified>
  <cp:revision>1</cp:revision>
  <dc:title>Lifestyle Editorial Business Women Entrepreneurs Keynotes Presentation</dc:title>
</cp:coreProperties>
</file>