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2"/>
    <p:sldId id="257" r:id="rId3"/>
    <p:sldId id="258" r:id="rId4"/>
    <p:sldId id="259" r:id="rId5"/>
    <p:sldId id="260" r:id="rId6"/>
    <p:sldId id="262" r:id="rId7"/>
    <p:sldId id="267" r:id="rId8"/>
    <p:sldId id="268" r:id="rId9"/>
    <p:sldId id="264" r:id="rId10"/>
    <p:sldId id="261"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4"/>
    <p:restoredTop sz="94674"/>
  </p:normalViewPr>
  <p:slideViewPr>
    <p:cSldViewPr snapToGrid="0" snapToObjects="1">
      <p:cViewPr>
        <p:scale>
          <a:sx n="91" d="100"/>
          <a:sy n="91" d="100"/>
        </p:scale>
        <p:origin x="50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smtClean="0"/>
              <a:t>7/12/19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10059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7/12/19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27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7/12/19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5019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smtClean="0"/>
              <a:t>7/12/19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0042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smtClean="0"/>
              <a:t>7/12/19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85635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7/12/19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6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7/12/19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32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7/12/19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563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7/12/19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451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smtClean="0"/>
              <a:t>7/12/19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952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smtClean="0"/>
              <a:t>7/12/19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1885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smtClean="0"/>
              <a:t>7/12/19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95252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codelabs.developers.google.com/codelabs/mdc-101-java/#0" TargetMode="External"/><Relationship Id="rId4" Type="http://schemas.openxmlformats.org/officeDocument/2006/relationships/hyperlink" Target="https://codelabs.developers.google.com/codelabs/mdc-101-java/" TargetMode="External"/><Relationship Id="rId5" Type="http://schemas.openxmlformats.org/officeDocument/2006/relationships/hyperlink" Target="https://codelabs.developers.google.com/codelabs/mdc-102-java/" TargetMode="External"/><Relationship Id="rId6" Type="http://schemas.openxmlformats.org/officeDocument/2006/relationships/hyperlink" Target="https://codelabs.developers.google.com/codelabs/mdc-103-java/" TargetMode="External"/><Relationship Id="rId7" Type="http://schemas.openxmlformats.org/officeDocument/2006/relationships/hyperlink" Target="https://codelabs.developers.google.com/codelabs/mdc-104-java" TargetMode="External"/><Relationship Id="rId1" Type="http://schemas.openxmlformats.org/officeDocument/2006/relationships/slideLayout" Target="../slideLayouts/slideLayout2.xml"/><Relationship Id="rId2" Type="http://schemas.openxmlformats.org/officeDocument/2006/relationships/hyperlink" Target="https://material.io/desig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100" y="2601327"/>
            <a:ext cx="9071240" cy="1535857"/>
          </a:xfrm>
        </p:spPr>
        <p:txBody>
          <a:bodyPr/>
          <a:lstStyle/>
          <a:p>
            <a:r>
              <a:rPr lang="en-US" b="1" dirty="0" smtClean="0">
                <a:solidFill>
                  <a:schemeClr val="accent5">
                    <a:lumMod val="60000"/>
                    <a:lumOff val="40000"/>
                  </a:schemeClr>
                </a:solidFill>
                <a:latin typeface="Apple Chancery" charset="0"/>
                <a:ea typeface="Apple Chancery" charset="0"/>
                <a:cs typeface="Apple Chancery" charset="0"/>
              </a:rPr>
              <a:t>Yummy Cooking</a:t>
            </a:r>
            <a:endParaRPr lang="en-US" b="1" dirty="0">
              <a:solidFill>
                <a:schemeClr val="accent5">
                  <a:lumMod val="60000"/>
                  <a:lumOff val="40000"/>
                </a:schemeClr>
              </a:solidFill>
              <a:latin typeface="Apple Chancery" charset="0"/>
              <a:ea typeface="Apple Chancery" charset="0"/>
              <a:cs typeface="Apple Chancery" charset="0"/>
            </a:endParaRPr>
          </a:p>
        </p:txBody>
      </p:sp>
      <p:sp>
        <p:nvSpPr>
          <p:cNvPr id="3" name="Subtitle 2"/>
          <p:cNvSpPr>
            <a:spLocks noGrp="1"/>
          </p:cNvSpPr>
          <p:nvPr>
            <p:ph type="subTitle" idx="1"/>
          </p:nvPr>
        </p:nvSpPr>
        <p:spPr>
          <a:xfrm>
            <a:off x="1562100" y="4506516"/>
            <a:ext cx="9070848" cy="457201"/>
          </a:xfrm>
        </p:spPr>
        <p:txBody>
          <a:bodyPr>
            <a:noAutofit/>
          </a:bodyPr>
          <a:lstStyle/>
          <a:p>
            <a:r>
              <a:rPr lang="en-US" b="1" dirty="0" smtClean="0">
                <a:solidFill>
                  <a:schemeClr val="bg2">
                    <a:lumMod val="50000"/>
                  </a:schemeClr>
                </a:solidFill>
                <a:latin typeface="Bradley Hand" charset="0"/>
                <a:ea typeface="Bradley Hand" charset="0"/>
                <a:cs typeface="Bradley Hand" charset="0"/>
              </a:rPr>
              <a:t>Team#3 </a:t>
            </a:r>
          </a:p>
          <a:p>
            <a:r>
              <a:rPr lang="en-US" b="1" dirty="0" err="1" smtClean="0">
                <a:solidFill>
                  <a:schemeClr val="bg2">
                    <a:lumMod val="50000"/>
                  </a:schemeClr>
                </a:solidFill>
                <a:latin typeface="Bradley Hand" charset="0"/>
                <a:ea typeface="Bradley Hand" charset="0"/>
                <a:cs typeface="Bradley Hand" charset="0"/>
              </a:rPr>
              <a:t>Guanggeng</a:t>
            </a:r>
            <a:r>
              <a:rPr lang="en-US" b="1" dirty="0" smtClean="0">
                <a:solidFill>
                  <a:schemeClr val="bg2">
                    <a:lumMod val="50000"/>
                  </a:schemeClr>
                </a:solidFill>
                <a:latin typeface="Bradley Hand" charset="0"/>
                <a:ea typeface="Bradley Hand" charset="0"/>
                <a:cs typeface="Bradley Hand" charset="0"/>
              </a:rPr>
              <a:t> Yang </a:t>
            </a:r>
          </a:p>
          <a:p>
            <a:r>
              <a:rPr lang="en-US" b="1" dirty="0" smtClean="0">
                <a:solidFill>
                  <a:schemeClr val="bg2">
                    <a:lumMod val="50000"/>
                  </a:schemeClr>
                </a:solidFill>
                <a:latin typeface="Bradley Hand" charset="0"/>
                <a:ea typeface="Bradley Hand" charset="0"/>
                <a:cs typeface="Bradley Hand" charset="0"/>
              </a:rPr>
              <a:t>Danni Huang</a:t>
            </a:r>
          </a:p>
        </p:txBody>
      </p:sp>
      <p:sp>
        <p:nvSpPr>
          <p:cNvPr id="5" name="TextBox 4"/>
          <p:cNvSpPr txBox="1"/>
          <p:nvPr/>
        </p:nvSpPr>
        <p:spPr>
          <a:xfrm>
            <a:off x="2897124" y="4137184"/>
            <a:ext cx="6400800" cy="369332"/>
          </a:xfrm>
          <a:prstGeom prst="rect">
            <a:avLst/>
          </a:prstGeom>
          <a:noFill/>
        </p:spPr>
        <p:txBody>
          <a:bodyPr wrap="square" rtlCol="0">
            <a:spAutoFit/>
          </a:bodyPr>
          <a:lstStyle/>
          <a:p>
            <a:pPr algn="ctr"/>
            <a:r>
              <a:rPr lang="en-US" b="1" dirty="0" smtClean="0">
                <a:solidFill>
                  <a:schemeClr val="bg2">
                    <a:lumMod val="50000"/>
                  </a:schemeClr>
                </a:solidFill>
                <a:latin typeface="Bradley Hand" charset="0"/>
                <a:ea typeface="Bradley Hand" charset="0"/>
                <a:cs typeface="Bradley Hand" charset="0"/>
              </a:rPr>
              <a:t>SummerI2019 CS639 Final Project</a:t>
            </a:r>
            <a:endParaRPr lang="en-US" b="1" dirty="0">
              <a:solidFill>
                <a:schemeClr val="bg2">
                  <a:lumMod val="50000"/>
                </a:schemeClr>
              </a:solidFill>
              <a:latin typeface="Bradley Hand" charset="0"/>
              <a:ea typeface="Bradley Hand" charset="0"/>
              <a:cs typeface="Bradley Hand" charset="0"/>
            </a:endParaRPr>
          </a:p>
        </p:txBody>
      </p:sp>
    </p:spTree>
    <p:extLst>
      <p:ext uri="{BB962C8B-B14F-4D97-AF65-F5344CB8AC3E}">
        <p14:creationId xmlns:p14="http://schemas.microsoft.com/office/powerpoint/2010/main" val="1564311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5">
                    <a:lumMod val="60000"/>
                    <a:lumOff val="40000"/>
                  </a:schemeClr>
                </a:solidFill>
              </a:rPr>
              <a:t>5.The technologies used to develop</a:t>
            </a:r>
            <a:endParaRPr lang="en-US" b="1" dirty="0">
              <a:solidFill>
                <a:schemeClr val="accent5">
                  <a:lumMod val="60000"/>
                  <a:lumOff val="40000"/>
                </a:schemeClr>
              </a:solidFill>
            </a:endParaRPr>
          </a:p>
        </p:txBody>
      </p:sp>
      <p:sp>
        <p:nvSpPr>
          <p:cNvPr id="3" name="Content Placeholder 2"/>
          <p:cNvSpPr>
            <a:spLocks noGrp="1"/>
          </p:cNvSpPr>
          <p:nvPr>
            <p:ph idx="1"/>
          </p:nvPr>
        </p:nvSpPr>
        <p:spPr/>
        <p:txBody>
          <a:bodyPr/>
          <a:lstStyle/>
          <a:p>
            <a:r>
              <a:rPr lang="en-US" sz="2400" b="1" dirty="0">
                <a:solidFill>
                  <a:schemeClr val="accent6">
                    <a:lumMod val="75000"/>
                  </a:schemeClr>
                </a:solidFill>
              </a:rPr>
              <a:t>We use android studio to develop the app</a:t>
            </a:r>
            <a:r>
              <a:rPr lang="en-US" sz="2400" b="1" dirty="0" smtClean="0">
                <a:solidFill>
                  <a:schemeClr val="accent6">
                    <a:lumMod val="75000"/>
                  </a:schemeClr>
                </a:solidFill>
              </a:rPr>
              <a:t>.</a:t>
            </a:r>
          </a:p>
          <a:p>
            <a:r>
              <a:rPr lang="en-US" sz="2400" b="1" dirty="0" smtClean="0">
                <a:solidFill>
                  <a:schemeClr val="accent6">
                    <a:lumMod val="75000"/>
                  </a:schemeClr>
                </a:solidFill>
              </a:rPr>
              <a:t> </a:t>
            </a:r>
            <a:r>
              <a:rPr lang="en-US" sz="2400" b="1" dirty="0">
                <a:solidFill>
                  <a:schemeClr val="accent6">
                    <a:lumMod val="75000"/>
                  </a:schemeClr>
                </a:solidFill>
              </a:rPr>
              <a:t>The min </a:t>
            </a:r>
            <a:r>
              <a:rPr lang="en-US" sz="2400" b="1" dirty="0" smtClean="0">
                <a:solidFill>
                  <a:schemeClr val="accent6">
                    <a:lumMod val="75000"/>
                  </a:schemeClr>
                </a:solidFill>
              </a:rPr>
              <a:t>SDK 24 </a:t>
            </a:r>
            <a:r>
              <a:rPr lang="en-US" sz="2400" b="1" dirty="0">
                <a:solidFill>
                  <a:schemeClr val="accent6">
                    <a:lumMod val="75000"/>
                  </a:schemeClr>
                </a:solidFill>
              </a:rPr>
              <a:t>and target SDK 28.</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359" y="3455278"/>
            <a:ext cx="4342428" cy="2021943"/>
          </a:xfrm>
          <a:prstGeom prst="rect">
            <a:avLst/>
          </a:prstGeom>
        </p:spPr>
      </p:pic>
    </p:spTree>
    <p:extLst>
      <p:ext uri="{BB962C8B-B14F-4D97-AF65-F5344CB8AC3E}">
        <p14:creationId xmlns:p14="http://schemas.microsoft.com/office/powerpoint/2010/main" val="775064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5">
                    <a:lumMod val="60000"/>
                    <a:lumOff val="40000"/>
                  </a:schemeClr>
                </a:solidFill>
              </a:rPr>
              <a:t>R</a:t>
            </a:r>
            <a:r>
              <a:rPr lang="en-US" b="1" dirty="0" smtClean="0">
                <a:solidFill>
                  <a:schemeClr val="accent5">
                    <a:lumMod val="60000"/>
                    <a:lumOff val="40000"/>
                  </a:schemeClr>
                </a:solidFill>
              </a:rPr>
              <a:t>eferences </a:t>
            </a:r>
            <a:endParaRPr lang="en-US" b="1" dirty="0">
              <a:solidFill>
                <a:schemeClr val="accent5">
                  <a:lumMod val="60000"/>
                  <a:lumOff val="40000"/>
                </a:schemeClr>
              </a:solidFill>
            </a:endParaRPr>
          </a:p>
        </p:txBody>
      </p:sp>
      <p:sp>
        <p:nvSpPr>
          <p:cNvPr id="3" name="Content Placeholder 2"/>
          <p:cNvSpPr>
            <a:spLocks noGrp="1"/>
          </p:cNvSpPr>
          <p:nvPr>
            <p:ph idx="1"/>
          </p:nvPr>
        </p:nvSpPr>
        <p:spPr/>
        <p:txBody>
          <a:bodyPr/>
          <a:lstStyle/>
          <a:p>
            <a:endParaRPr lang="en-US" dirty="0"/>
          </a:p>
          <a:p>
            <a:r>
              <a:rPr lang="en-US" dirty="0">
                <a:hlinkClick r:id="rId2"/>
              </a:rPr>
              <a:t>https://material.io/design/</a:t>
            </a:r>
            <a:endParaRPr lang="en-US" u="sng" dirty="0" smtClean="0">
              <a:hlinkClick r:id="rId3"/>
            </a:endParaRPr>
          </a:p>
          <a:p>
            <a:r>
              <a:rPr lang="en-US" u="sng" dirty="0" smtClean="0">
                <a:hlinkClick r:id="rId4"/>
              </a:rPr>
              <a:t>https</a:t>
            </a:r>
            <a:r>
              <a:rPr lang="en-US" u="sng" dirty="0">
                <a:hlinkClick r:id="rId4"/>
              </a:rPr>
              <a:t>://codelabs.developers.google.com/codelabs/mdc-101-java</a:t>
            </a:r>
            <a:r>
              <a:rPr lang="en-US" u="sng" dirty="0" smtClean="0">
                <a:hlinkClick r:id="rId4"/>
              </a:rPr>
              <a:t>/</a:t>
            </a:r>
            <a:endParaRPr lang="en-US" u="sng" dirty="0" smtClean="0"/>
          </a:p>
          <a:p>
            <a:r>
              <a:rPr lang="en-US" u="sng" dirty="0">
                <a:hlinkClick r:id="rId5"/>
              </a:rPr>
              <a:t>https://codelabs.developers.google.com/codelabs/mdc-102-java</a:t>
            </a:r>
            <a:r>
              <a:rPr lang="en-US" u="sng" dirty="0" smtClean="0">
                <a:hlinkClick r:id="rId5"/>
              </a:rPr>
              <a:t>/</a:t>
            </a:r>
            <a:endParaRPr lang="en-US" u="sng" dirty="0" smtClean="0"/>
          </a:p>
          <a:p>
            <a:r>
              <a:rPr lang="en-US" u="sng" dirty="0">
                <a:hlinkClick r:id="rId6"/>
              </a:rPr>
              <a:t>https://codelabs.developers.google.com/codelabs/mdc-103-java/</a:t>
            </a:r>
            <a:r>
              <a:rPr lang="en-US" dirty="0"/>
              <a:t> </a:t>
            </a:r>
            <a:endParaRPr lang="en-US" dirty="0" smtClean="0"/>
          </a:p>
          <a:p>
            <a:r>
              <a:rPr lang="en-US" dirty="0">
                <a:hlinkClick r:id="rId7"/>
              </a:rPr>
              <a:t>https://codelabs.developers.google.com/codelabs/mdc-104-java </a:t>
            </a:r>
            <a:endParaRPr lang="en-US" dirty="0" smtClean="0"/>
          </a:p>
        </p:txBody>
      </p:sp>
    </p:spTree>
    <p:extLst>
      <p:ext uri="{BB962C8B-B14F-4D97-AF65-F5344CB8AC3E}">
        <p14:creationId xmlns:p14="http://schemas.microsoft.com/office/powerpoint/2010/main" val="1582489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8169" y="893315"/>
            <a:ext cx="6340580" cy="5079025"/>
          </a:xfrm>
        </p:spPr>
      </p:pic>
    </p:spTree>
    <p:extLst>
      <p:ext uri="{BB962C8B-B14F-4D97-AF65-F5344CB8AC3E}">
        <p14:creationId xmlns:p14="http://schemas.microsoft.com/office/powerpoint/2010/main" val="351957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solidFill>
                  <a:schemeClr val="accent5">
                    <a:lumMod val="60000"/>
                    <a:lumOff val="40000"/>
                  </a:schemeClr>
                </a:solidFill>
              </a:rPr>
              <a:t>1.Solve the problem</a:t>
            </a:r>
            <a:r>
              <a:rPr lang="en-US" dirty="0"/>
              <a:t/>
            </a:r>
            <a:br>
              <a:rPr lang="en-US" dirty="0"/>
            </a:br>
            <a:endParaRPr lang="en-US" dirty="0"/>
          </a:p>
        </p:txBody>
      </p:sp>
      <p:sp>
        <p:nvSpPr>
          <p:cNvPr id="3" name="Content Placeholder 2"/>
          <p:cNvSpPr>
            <a:spLocks noGrp="1"/>
          </p:cNvSpPr>
          <p:nvPr>
            <p:ph idx="1"/>
          </p:nvPr>
        </p:nvSpPr>
        <p:spPr>
          <a:xfrm>
            <a:off x="647215" y="1478403"/>
            <a:ext cx="7576889" cy="4730668"/>
          </a:xfrm>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dirty="0"/>
              <a:t>With the first few months of living away from home, most of us find that splitting our meals between the campus dining hall and local fast food joints is not going to cut it for the next two (or more) years. Especially for the international students who did not cook at home before, cooking is a big challenge for many of my friends and me to handle a whole day meal when we live alone. </a:t>
            </a:r>
          </a:p>
          <a:p>
            <a:r>
              <a:rPr lang="en-US" dirty="0"/>
              <a:t>In order to solve this problem, we decide to create an app named “Yummy Cooking</a:t>
            </a:r>
            <a:r>
              <a:rPr lang="en-US" dirty="0" smtClean="0"/>
              <a:t>.”</a:t>
            </a:r>
            <a:endParaRPr lang="en-US" dirty="0"/>
          </a:p>
          <a:p>
            <a:r>
              <a:rPr lang="en-US" dirty="0"/>
              <a:t>Yummy Cooking can guide cook-beginner to prepare a yummy meal</a:t>
            </a:r>
            <a:r>
              <a:rPr lang="en-US" dirty="0" smtClean="0"/>
              <a:t>.</a:t>
            </a:r>
            <a:endParaRPr lang="en-US" dirty="0"/>
          </a:p>
          <a:p>
            <a:r>
              <a:rPr lang="en-US" dirty="0"/>
              <a:t>There are various problems which are faced by cook beginners like What meal should I cook ? How to cook it ? what cookers and materials I need? where to buy the raw materials? What is the estimated cost for a meal</a:t>
            </a:r>
            <a:r>
              <a:rPr lang="en-US" dirty="0" smtClean="0"/>
              <a:t>?</a:t>
            </a:r>
            <a:endParaRPr lang="en-US" dirty="0"/>
          </a:p>
          <a:p>
            <a:r>
              <a:rPr lang="en-US" dirty="0"/>
              <a:t>So The “Yummy Cooking” will guide the cook-beginner step by step to prepare a good meal</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4021" y="1951819"/>
            <a:ext cx="3050764" cy="3243608"/>
          </a:xfrm>
          <a:prstGeom prst="rect">
            <a:avLst/>
          </a:prstGeom>
        </p:spPr>
      </p:pic>
    </p:spTree>
    <p:extLst>
      <p:ext uri="{BB962C8B-B14F-4D97-AF65-F5344CB8AC3E}">
        <p14:creationId xmlns:p14="http://schemas.microsoft.com/office/powerpoint/2010/main" val="2000121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330" y="336491"/>
            <a:ext cx="10058400" cy="1371600"/>
          </a:xfrm>
        </p:spPr>
        <p:txBody>
          <a:bodyPr/>
          <a:lstStyle/>
          <a:p>
            <a:r>
              <a:rPr lang="en-US" b="1" dirty="0" smtClean="0">
                <a:solidFill>
                  <a:schemeClr val="accent5">
                    <a:lumMod val="60000"/>
                    <a:lumOff val="40000"/>
                  </a:schemeClr>
                </a:solidFill>
              </a:rPr>
              <a:t>2.Target users</a:t>
            </a:r>
            <a:endParaRPr lang="en-US" b="1" dirty="0">
              <a:solidFill>
                <a:schemeClr val="accent5">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904" y="4563197"/>
            <a:ext cx="1969476" cy="1538737"/>
          </a:xfrm>
        </p:spPr>
      </p:pic>
      <p:sp>
        <p:nvSpPr>
          <p:cNvPr id="8" name="Oval Callout 7"/>
          <p:cNvSpPr/>
          <p:nvPr/>
        </p:nvSpPr>
        <p:spPr>
          <a:xfrm>
            <a:off x="2037642" y="1582615"/>
            <a:ext cx="4257650" cy="3023109"/>
          </a:xfrm>
          <a:prstGeom prst="wedgeEllipse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p:cNvSpPr txBox="1"/>
          <p:nvPr/>
        </p:nvSpPr>
        <p:spPr>
          <a:xfrm>
            <a:off x="2295504" y="2464234"/>
            <a:ext cx="3741925" cy="1200329"/>
          </a:xfrm>
          <a:prstGeom prst="rect">
            <a:avLst/>
          </a:prstGeom>
          <a:noFill/>
        </p:spPr>
        <p:txBody>
          <a:bodyPr wrap="square" rtlCol="0">
            <a:spAutoFit/>
          </a:bodyPr>
          <a:lstStyle/>
          <a:p>
            <a:r>
              <a:rPr lang="en-US" sz="2400" b="1" dirty="0" smtClean="0">
                <a:solidFill>
                  <a:schemeClr val="bg1"/>
                </a:solidFill>
              </a:rPr>
              <a:t>We are </a:t>
            </a:r>
            <a:r>
              <a:rPr lang="en-US" sz="2400" b="1" dirty="0" smtClean="0">
                <a:solidFill>
                  <a:srgbClr val="FFC000"/>
                </a:solidFill>
              </a:rPr>
              <a:t>students</a:t>
            </a:r>
            <a:r>
              <a:rPr lang="en-US" sz="2400" b="1" dirty="0" smtClean="0">
                <a:solidFill>
                  <a:schemeClr val="bg1"/>
                </a:solidFill>
              </a:rPr>
              <a:t> who live in </a:t>
            </a:r>
            <a:r>
              <a:rPr lang="en-US" sz="2400" b="1" dirty="0" smtClean="0">
                <a:solidFill>
                  <a:srgbClr val="FFC000"/>
                </a:solidFill>
              </a:rPr>
              <a:t>New York</a:t>
            </a:r>
            <a:r>
              <a:rPr lang="en-US" sz="2400" b="1" dirty="0" smtClean="0">
                <a:solidFill>
                  <a:schemeClr val="bg1"/>
                </a:solidFill>
              </a:rPr>
              <a:t>. We are all </a:t>
            </a:r>
            <a:r>
              <a:rPr lang="en-US" sz="2400" b="1" dirty="0" smtClean="0">
                <a:solidFill>
                  <a:srgbClr val="FFC000"/>
                </a:solidFill>
              </a:rPr>
              <a:t>cook-beginners.</a:t>
            </a:r>
            <a:endParaRPr lang="en-US" sz="2400" b="1" dirty="0">
              <a:solidFill>
                <a:srgbClr val="FFC000"/>
              </a:solidFill>
            </a:endParaRPr>
          </a:p>
        </p:txBody>
      </p:sp>
      <p:sp>
        <p:nvSpPr>
          <p:cNvPr id="10" name="Oval Callout 9"/>
          <p:cNvSpPr/>
          <p:nvPr/>
        </p:nvSpPr>
        <p:spPr>
          <a:xfrm>
            <a:off x="6945924" y="1160585"/>
            <a:ext cx="4818544" cy="3807628"/>
          </a:xfrm>
          <a:prstGeom prst="wedgeEllipse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TextBox 10"/>
          <p:cNvSpPr txBox="1"/>
          <p:nvPr/>
        </p:nvSpPr>
        <p:spPr>
          <a:xfrm>
            <a:off x="7403290" y="2043621"/>
            <a:ext cx="4044129" cy="2041556"/>
          </a:xfrm>
          <a:prstGeom prst="rect">
            <a:avLst/>
          </a:prstGeom>
          <a:noFill/>
        </p:spPr>
        <p:txBody>
          <a:bodyPr wrap="square" rtlCol="0">
            <a:spAutoFit/>
          </a:bodyPr>
          <a:lstStyle/>
          <a:p>
            <a:r>
              <a:rPr lang="en-US" b="1" dirty="0" smtClean="0">
                <a:solidFill>
                  <a:schemeClr val="bg1"/>
                </a:solidFill>
              </a:rPr>
              <a:t>I am International student Young.</a:t>
            </a:r>
          </a:p>
          <a:p>
            <a:r>
              <a:rPr lang="en-US" b="1" dirty="0" smtClean="0">
                <a:solidFill>
                  <a:schemeClr val="bg1"/>
                </a:solidFill>
              </a:rPr>
              <a:t>I </a:t>
            </a:r>
            <a:r>
              <a:rPr lang="en-US" b="1" dirty="0" smtClean="0">
                <a:solidFill>
                  <a:srgbClr val="FFC000"/>
                </a:solidFill>
              </a:rPr>
              <a:t>don</a:t>
            </a:r>
            <a:r>
              <a:rPr lang="mr-IN" b="1" dirty="0" smtClean="0">
                <a:solidFill>
                  <a:srgbClr val="FFC000"/>
                </a:solidFill>
              </a:rPr>
              <a:t>’</a:t>
            </a:r>
            <a:r>
              <a:rPr lang="en-US" b="1" dirty="0" smtClean="0">
                <a:solidFill>
                  <a:srgbClr val="FFC000"/>
                </a:solidFill>
              </a:rPr>
              <a:t>t have cook experience</a:t>
            </a:r>
            <a:r>
              <a:rPr lang="en-US" b="1" dirty="0" smtClean="0">
                <a:solidFill>
                  <a:schemeClr val="bg1"/>
                </a:solidFill>
              </a:rPr>
              <a:t>. But I want to make </a:t>
            </a:r>
            <a:r>
              <a:rPr lang="en-US" b="1" dirty="0" smtClean="0">
                <a:solidFill>
                  <a:srgbClr val="FFC000"/>
                </a:solidFill>
              </a:rPr>
              <a:t>homemade meal </a:t>
            </a:r>
            <a:r>
              <a:rPr lang="en-US" b="1" dirty="0" smtClean="0">
                <a:solidFill>
                  <a:schemeClr val="bg1"/>
                </a:solidFill>
              </a:rPr>
              <a:t>to </a:t>
            </a:r>
            <a:r>
              <a:rPr lang="en-US" b="1" dirty="0" smtClean="0">
                <a:solidFill>
                  <a:srgbClr val="FFC000"/>
                </a:solidFill>
              </a:rPr>
              <a:t>lower my living budget </a:t>
            </a:r>
            <a:r>
              <a:rPr lang="en-US" b="1" dirty="0" smtClean="0">
                <a:solidFill>
                  <a:schemeClr val="bg1"/>
                </a:solidFill>
              </a:rPr>
              <a:t>during studying in New York. So I would love to use the </a:t>
            </a:r>
            <a:r>
              <a:rPr lang="en-US" b="1" dirty="0" smtClean="0">
                <a:solidFill>
                  <a:srgbClr val="FFC000"/>
                </a:solidFill>
              </a:rPr>
              <a:t>“Yummy Cooking ”to plan my meal.</a:t>
            </a:r>
            <a:endParaRPr lang="en-US" b="1" dirty="0">
              <a:solidFill>
                <a:srgbClr val="FFC000"/>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5924" y="4420707"/>
            <a:ext cx="909118" cy="2013482"/>
          </a:xfrm>
          <a:prstGeom prst="rect">
            <a:avLst/>
          </a:prstGeom>
        </p:spPr>
      </p:pic>
    </p:spTree>
    <p:extLst>
      <p:ext uri="{BB962C8B-B14F-4D97-AF65-F5344CB8AC3E}">
        <p14:creationId xmlns:p14="http://schemas.microsoft.com/office/powerpoint/2010/main" val="1479246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7539" y="605366"/>
            <a:ext cx="11095891" cy="1371600"/>
          </a:xfrm>
          <a:solidFill>
            <a:schemeClr val="bg1"/>
          </a:solidFill>
        </p:spPr>
        <p:txBody>
          <a:bodyPr/>
          <a:lstStyle/>
          <a:p>
            <a:r>
              <a:rPr lang="en-US" b="1" dirty="0" smtClean="0">
                <a:solidFill>
                  <a:schemeClr val="accent5">
                    <a:lumMod val="60000"/>
                    <a:lumOff val="40000"/>
                  </a:schemeClr>
                </a:solidFill>
              </a:rPr>
              <a:t>3.The features of the solution</a:t>
            </a:r>
            <a:endParaRPr lang="en-US" b="1" dirty="0">
              <a:solidFill>
                <a:schemeClr val="accent5">
                  <a:lumMod val="60000"/>
                  <a:lumOff val="40000"/>
                </a:schemeClr>
              </a:solidFill>
            </a:endParaRPr>
          </a:p>
        </p:txBody>
      </p:sp>
      <p:sp>
        <p:nvSpPr>
          <p:cNvPr id="3" name="Content Placeholder 2"/>
          <p:cNvSpPr>
            <a:spLocks noGrp="1"/>
          </p:cNvSpPr>
          <p:nvPr>
            <p:ph idx="1"/>
          </p:nvPr>
        </p:nvSpPr>
        <p:spPr>
          <a:xfrm>
            <a:off x="527539" y="1808609"/>
            <a:ext cx="11095892" cy="4328421"/>
          </a:xfrm>
          <a:pattFill prst="pct5">
            <a:fgClr>
              <a:schemeClr val="bg1">
                <a:lumMod val="95000"/>
              </a:schemeClr>
            </a:fgClr>
            <a:bgClr>
              <a:schemeClr val="bg1"/>
            </a:bgClr>
          </a:pattFill>
        </p:spPr>
        <p:txBody>
          <a:bodyPr>
            <a:normAutofit/>
          </a:bodyPr>
          <a:lstStyle/>
          <a:p>
            <a:pPr lvl="0"/>
            <a:r>
              <a:rPr lang="en-US" b="1" dirty="0" smtClean="0">
                <a:solidFill>
                  <a:schemeClr val="accent6">
                    <a:lumMod val="75000"/>
                  </a:schemeClr>
                </a:solidFill>
              </a:rPr>
              <a:t>Recommendation </a:t>
            </a:r>
            <a:r>
              <a:rPr lang="en-US" b="1" dirty="0">
                <a:solidFill>
                  <a:schemeClr val="accent6">
                    <a:lumMod val="75000"/>
                  </a:schemeClr>
                </a:solidFill>
              </a:rPr>
              <a:t>of Recipes.</a:t>
            </a:r>
          </a:p>
          <a:p>
            <a:pPr lvl="0"/>
            <a:r>
              <a:rPr lang="en-US" b="1" dirty="0">
                <a:solidFill>
                  <a:schemeClr val="accent6">
                    <a:lumMod val="75000"/>
                  </a:schemeClr>
                </a:solidFill>
              </a:rPr>
              <a:t>It provides the food picture, cooking time,  estimated cost and serving for the specific meal.</a:t>
            </a:r>
          </a:p>
          <a:p>
            <a:pPr lvl="0"/>
            <a:r>
              <a:rPr lang="en-US" b="1" dirty="0">
                <a:solidFill>
                  <a:schemeClr val="accent6">
                    <a:lumMod val="75000"/>
                  </a:schemeClr>
                </a:solidFill>
              </a:rPr>
              <a:t>It also provides a purchase location of need raw materials on the google map.</a:t>
            </a:r>
          </a:p>
          <a:p>
            <a:pPr lvl="0"/>
            <a:r>
              <a:rPr lang="en-US" b="1" dirty="0">
                <a:solidFill>
                  <a:schemeClr val="accent6">
                    <a:lumMod val="75000"/>
                  </a:schemeClr>
                </a:solidFill>
              </a:rPr>
              <a:t>Click the food picture you want to make, it directs to the cooking detail page.</a:t>
            </a:r>
          </a:p>
          <a:p>
            <a:r>
              <a:rPr lang="en-US" b="1" dirty="0">
                <a:solidFill>
                  <a:schemeClr val="accent6">
                    <a:lumMod val="75000"/>
                  </a:schemeClr>
                </a:solidFill>
              </a:rPr>
              <a:t>The page includes:</a:t>
            </a:r>
          </a:p>
          <a:p>
            <a:pPr lvl="1"/>
            <a:r>
              <a:rPr lang="en-US" b="1" dirty="0">
                <a:solidFill>
                  <a:schemeClr val="accent6">
                    <a:lumMod val="75000"/>
                  </a:schemeClr>
                </a:solidFill>
              </a:rPr>
              <a:t>Meal </a:t>
            </a:r>
            <a:r>
              <a:rPr lang="en-US" b="1" dirty="0" smtClean="0">
                <a:solidFill>
                  <a:schemeClr val="accent6">
                    <a:lumMod val="75000"/>
                  </a:schemeClr>
                </a:solidFill>
              </a:rPr>
              <a:t>Picture</a:t>
            </a:r>
            <a:endParaRPr lang="en-US" b="1" dirty="0">
              <a:solidFill>
                <a:schemeClr val="accent6">
                  <a:lumMod val="75000"/>
                </a:schemeClr>
              </a:solidFill>
            </a:endParaRPr>
          </a:p>
          <a:p>
            <a:pPr lvl="1"/>
            <a:r>
              <a:rPr lang="en-US" b="1" dirty="0" smtClean="0">
                <a:solidFill>
                  <a:schemeClr val="accent6">
                    <a:lumMod val="75000"/>
                  </a:schemeClr>
                </a:solidFill>
              </a:rPr>
              <a:t>Ingredients</a:t>
            </a:r>
          </a:p>
          <a:p>
            <a:pPr lvl="1"/>
            <a:r>
              <a:rPr lang="en-US" b="1" dirty="0" smtClean="0">
                <a:solidFill>
                  <a:schemeClr val="accent6">
                    <a:lumMod val="75000"/>
                  </a:schemeClr>
                </a:solidFill>
              </a:rPr>
              <a:t>instructions</a:t>
            </a:r>
            <a:endParaRPr lang="en-US" b="1" dirty="0">
              <a:solidFill>
                <a:schemeClr val="accent6">
                  <a:lumMod val="75000"/>
                </a:schemeClr>
              </a:solidFill>
            </a:endParaRPr>
          </a:p>
          <a:p>
            <a:pPr lvl="1"/>
            <a:r>
              <a:rPr lang="en-US" b="1" dirty="0">
                <a:solidFill>
                  <a:schemeClr val="accent6">
                    <a:lumMod val="75000"/>
                  </a:schemeClr>
                </a:solidFill>
              </a:rPr>
              <a:t>Purchase location </a:t>
            </a:r>
          </a:p>
          <a:p>
            <a:pPr lvl="1"/>
            <a:r>
              <a:rPr lang="en-US" b="1" dirty="0">
                <a:solidFill>
                  <a:schemeClr val="accent6">
                    <a:lumMod val="75000"/>
                  </a:schemeClr>
                </a:solidFill>
              </a:rPr>
              <a:t>Share the </a:t>
            </a:r>
            <a:r>
              <a:rPr lang="en-US" b="1" dirty="0" smtClean="0">
                <a:solidFill>
                  <a:schemeClr val="accent6">
                    <a:lumMod val="75000"/>
                  </a:schemeClr>
                </a:solidFill>
              </a:rPr>
              <a:t>recipes</a:t>
            </a:r>
          </a:p>
          <a:p>
            <a:pPr lvl="1"/>
            <a:endParaRPr lang="en-US" b="1" dirty="0">
              <a:solidFill>
                <a:schemeClr val="accent6">
                  <a:lumMod val="75000"/>
                </a:schemeClr>
              </a:solidFill>
            </a:endParaRPr>
          </a:p>
          <a:p>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6649"/>
                    </a14:imgEffect>
                    <a14:imgEffect>
                      <a14:saturation sat="102000"/>
                    </a14:imgEffect>
                  </a14:imgLayer>
                </a14:imgProps>
              </a:ext>
              <a:ext uri="{28A0092B-C50C-407E-A947-70E740481C1C}">
                <a14:useLocalDpi xmlns:a14="http://schemas.microsoft.com/office/drawing/2010/main" val="0"/>
              </a:ext>
            </a:extLst>
          </a:blip>
          <a:stretch>
            <a:fillRect/>
          </a:stretch>
        </p:blipFill>
        <p:spPr>
          <a:xfrm>
            <a:off x="4689230" y="3534506"/>
            <a:ext cx="4560278" cy="2223607"/>
          </a:xfrm>
          <a:prstGeom prst="rect">
            <a:avLst/>
          </a:prstGeom>
        </p:spPr>
      </p:pic>
    </p:spTree>
    <p:extLst>
      <p:ext uri="{BB962C8B-B14F-4D97-AF65-F5344CB8AC3E}">
        <p14:creationId xmlns:p14="http://schemas.microsoft.com/office/powerpoint/2010/main" val="280719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60000"/>
                    <a:lumOff val="40000"/>
                  </a:schemeClr>
                </a:solidFill>
              </a:rPr>
              <a:t>4.The unique solutions</a:t>
            </a:r>
            <a:endParaRPr lang="en-US" b="1" dirty="0">
              <a:solidFill>
                <a:schemeClr val="accent5">
                  <a:lumMod val="60000"/>
                  <a:lumOff val="40000"/>
                </a:schemeClr>
              </a:solidFill>
            </a:endParaRPr>
          </a:p>
        </p:txBody>
      </p:sp>
      <p:sp>
        <p:nvSpPr>
          <p:cNvPr id="3" name="Content Placeholder 2"/>
          <p:cNvSpPr>
            <a:spLocks noGrp="1"/>
          </p:cNvSpPr>
          <p:nvPr>
            <p:ph idx="1"/>
          </p:nvPr>
        </p:nvSpPr>
        <p:spPr/>
        <p:txBody>
          <a:bodyPr/>
          <a:lstStyle/>
          <a:p>
            <a:r>
              <a:rPr lang="en-US" b="1" dirty="0">
                <a:solidFill>
                  <a:schemeClr val="accent6">
                    <a:lumMod val="75000"/>
                  </a:schemeClr>
                </a:solidFill>
              </a:rPr>
              <a:t>After going through few similar cooking apps, we found that they provide online purchase of raw materials. That means you can get raw materials couple days after. But for the group of people don’t want to wait for so long, we provide the solutions is that </a:t>
            </a:r>
            <a:r>
              <a:rPr lang="en-US" sz="2400" b="1" u="sng" dirty="0">
                <a:solidFill>
                  <a:schemeClr val="accent6">
                    <a:lumMod val="75000"/>
                  </a:schemeClr>
                </a:solidFill>
              </a:rPr>
              <a:t>show the any possible purchase location </a:t>
            </a:r>
            <a:r>
              <a:rPr lang="en-US" b="1" dirty="0">
                <a:solidFill>
                  <a:schemeClr val="accent6">
                    <a:lumMod val="75000"/>
                  </a:schemeClr>
                </a:solidFill>
              </a:rPr>
              <a:t>nearby to help them get raw materials immediately.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276" y="3755415"/>
            <a:ext cx="5082829" cy="2117846"/>
          </a:xfrm>
          <a:prstGeom prst="rect">
            <a:avLst/>
          </a:prstGeom>
        </p:spPr>
      </p:pic>
    </p:spTree>
    <p:extLst>
      <p:ext uri="{BB962C8B-B14F-4D97-AF65-F5344CB8AC3E}">
        <p14:creationId xmlns:p14="http://schemas.microsoft.com/office/powerpoint/2010/main" val="442422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solidFill>
                  <a:schemeClr val="accent5">
                    <a:lumMod val="60000"/>
                    <a:lumOff val="40000"/>
                  </a:schemeClr>
                </a:solidFill>
              </a:rPr>
              <a:t>5.APP Screenshots </a:t>
            </a:r>
            <a:r>
              <a:rPr lang="en-US" dirty="0"/>
              <a:t/>
            </a:r>
            <a:br>
              <a:rPr lang="en-US" dirty="0"/>
            </a:b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918" y="2014193"/>
            <a:ext cx="2236855" cy="397663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795" y="2089699"/>
            <a:ext cx="2194383" cy="3901125"/>
          </a:xfrm>
          <a:prstGeom prst="rect">
            <a:avLst/>
          </a:prstGeom>
        </p:spPr>
      </p:pic>
      <p:sp>
        <p:nvSpPr>
          <p:cNvPr id="10" name="Striped Right Arrow 9"/>
          <p:cNvSpPr/>
          <p:nvPr/>
        </p:nvSpPr>
        <p:spPr>
          <a:xfrm>
            <a:off x="5356483" y="3462728"/>
            <a:ext cx="1173408" cy="418021"/>
          </a:xfrm>
          <a:prstGeom prst="striped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Tree>
    <p:extLst>
      <p:ext uri="{BB962C8B-B14F-4D97-AF65-F5344CB8AC3E}">
        <p14:creationId xmlns:p14="http://schemas.microsoft.com/office/powerpoint/2010/main" val="897750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15" y="327800"/>
            <a:ext cx="10058400" cy="1371600"/>
          </a:xfrm>
        </p:spPr>
        <p:txBody>
          <a:bodyPr/>
          <a:lstStyle/>
          <a:p>
            <a:r>
              <a:rPr lang="en-US" b="1" dirty="0">
                <a:solidFill>
                  <a:schemeClr val="accent5">
                    <a:lumMod val="60000"/>
                    <a:lumOff val="40000"/>
                  </a:schemeClr>
                </a:solidFill>
              </a:rPr>
              <a:t>APP Screenshots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221" y="1815066"/>
            <a:ext cx="2323893" cy="413136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627" y="1815066"/>
            <a:ext cx="2340130" cy="4160232"/>
          </a:xfrm>
          <a:prstGeom prst="rect">
            <a:avLst/>
          </a:prstGeom>
        </p:spPr>
      </p:pic>
      <p:sp>
        <p:nvSpPr>
          <p:cNvPr id="6" name="Striped Right Arrow 5"/>
          <p:cNvSpPr/>
          <p:nvPr/>
        </p:nvSpPr>
        <p:spPr>
          <a:xfrm>
            <a:off x="4741886" y="3327816"/>
            <a:ext cx="1224197" cy="567923"/>
          </a:xfrm>
          <a:prstGeom prst="striped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Tree>
    <p:extLst>
      <p:ext uri="{BB962C8B-B14F-4D97-AF65-F5344CB8AC3E}">
        <p14:creationId xmlns:p14="http://schemas.microsoft.com/office/powerpoint/2010/main" val="36139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60000"/>
                    <a:lumOff val="40000"/>
                  </a:schemeClr>
                </a:solidFill>
              </a:rPr>
              <a:t>Link to Video</a:t>
            </a:r>
            <a:endParaRPr lang="en-US" b="1" dirty="0">
              <a:solidFill>
                <a:schemeClr val="accent5">
                  <a:lumMod val="60000"/>
                  <a:lumOff val="40000"/>
                </a:schemeClr>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2710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574" y="908065"/>
            <a:ext cx="11941278" cy="1371600"/>
          </a:xfrm>
        </p:spPr>
        <p:txBody>
          <a:bodyPr>
            <a:normAutofit fontScale="90000"/>
          </a:bodyPr>
          <a:lstStyle/>
          <a:p>
            <a:pPr lvl="0"/>
            <a:r>
              <a:rPr lang="en-US" b="1" dirty="0" smtClean="0">
                <a:solidFill>
                  <a:schemeClr val="accent5">
                    <a:lumMod val="60000"/>
                    <a:lumOff val="40000"/>
                  </a:schemeClr>
                </a:solidFill>
              </a:rPr>
              <a:t>6.Problems encountered </a:t>
            </a:r>
            <a:r>
              <a:rPr lang="en-US" b="1" dirty="0">
                <a:solidFill>
                  <a:schemeClr val="accent5">
                    <a:lumMod val="60000"/>
                    <a:lumOff val="40000"/>
                  </a:schemeClr>
                </a:solidFill>
              </a:rPr>
              <a:t>in </a:t>
            </a:r>
            <a:r>
              <a:rPr lang="en-US" b="1" dirty="0" smtClean="0">
                <a:solidFill>
                  <a:schemeClr val="accent5">
                    <a:lumMod val="60000"/>
                    <a:lumOff val="40000"/>
                  </a:schemeClr>
                </a:solidFill>
              </a:rPr>
              <a:t>the development </a:t>
            </a:r>
            <a:r>
              <a:rPr lang="en-US" b="1" dirty="0">
                <a:solidFill>
                  <a:schemeClr val="accent5">
                    <a:lumMod val="60000"/>
                    <a:lumOff val="40000"/>
                  </a:schemeClr>
                </a:solidFill>
              </a:rPr>
              <a:t>of the app</a:t>
            </a:r>
            <a:r>
              <a:rPr lang="en-US" dirty="0"/>
              <a:t/>
            </a:r>
            <a:br>
              <a:rPr lang="en-US" dirty="0"/>
            </a:br>
            <a:endParaRPr lang="en-US" dirty="0"/>
          </a:p>
        </p:txBody>
      </p:sp>
      <p:sp>
        <p:nvSpPr>
          <p:cNvPr id="3" name="Content Placeholder 2"/>
          <p:cNvSpPr>
            <a:spLocks noGrp="1"/>
          </p:cNvSpPr>
          <p:nvPr>
            <p:ph idx="1"/>
          </p:nvPr>
        </p:nvSpPr>
        <p:spPr>
          <a:xfrm>
            <a:off x="947641" y="2502194"/>
            <a:ext cx="5868572" cy="393192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a:spcBef>
                <a:spcPts val="0"/>
              </a:spcBef>
              <a:buClrTx/>
            </a:pPr>
            <a:r>
              <a:rPr lang="en-US" dirty="0" smtClean="0"/>
              <a:t> Can not acquire the pictures from firebase cloud store;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a:spcBef>
                <a:spcPts val="0"/>
              </a:spcBef>
              <a:buClrTx/>
            </a:pPr>
            <a:r>
              <a:rPr lang="en-US" dirty="0" smtClean="0"/>
              <a:t> a problem to return the last activity by clicking back icon;</a:t>
            </a:r>
          </a:p>
          <a:p>
            <a:pPr>
              <a:spcBef>
                <a:spcPts val="0"/>
              </a:spcBef>
              <a:buClrTx/>
            </a:pPr>
            <a:endParaRPr lang="en-US" dirty="0"/>
          </a:p>
          <a:p>
            <a:pPr>
              <a:spcBef>
                <a:spcPts val="0"/>
              </a:spcBef>
              <a:buClrTx/>
            </a:pPr>
            <a:r>
              <a:rPr lang="en-US" dirty="0" smtClean="0"/>
              <a:t>Don</a:t>
            </a:r>
            <a:r>
              <a:rPr lang="mr-IN" dirty="0" smtClean="0"/>
              <a:t>’</a:t>
            </a:r>
            <a:r>
              <a:rPr lang="en-US" dirty="0" smtClean="0"/>
              <a:t>t know how to generate </a:t>
            </a:r>
            <a:r>
              <a:rPr lang="en-US" dirty="0" err="1" smtClean="0"/>
              <a:t>drawable</a:t>
            </a:r>
            <a:r>
              <a:rPr lang="en-US" dirty="0" smtClean="0"/>
              <a:t> xml file.</a:t>
            </a:r>
          </a:p>
          <a:p>
            <a:pPr>
              <a:spcBef>
                <a:spcPts val="0"/>
              </a:spcBef>
              <a:buClrTx/>
            </a:pPr>
            <a:endParaRPr lang="en-US" dirty="0"/>
          </a:p>
          <a:p>
            <a:pPr>
              <a:spcBef>
                <a:spcPts val="0"/>
              </a:spcBef>
              <a:buClrTx/>
            </a:pPr>
            <a:endParaRPr lang="en-US" dirty="0" smtClean="0"/>
          </a:p>
          <a:p>
            <a:pPr>
              <a:spcBef>
                <a:spcPts val="0"/>
              </a:spcBef>
              <a:buClrTx/>
            </a:pPr>
            <a:endParaRPr lang="en-US" dirty="0"/>
          </a:p>
          <a:p>
            <a:pPr>
              <a:spcBef>
                <a:spcPts val="0"/>
              </a:spcBef>
              <a:buClrTx/>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600" y="2502194"/>
            <a:ext cx="4347991" cy="2801326"/>
          </a:xfrm>
          <a:prstGeom prst="rect">
            <a:avLst/>
          </a:prstGeom>
        </p:spPr>
      </p:pic>
    </p:spTree>
    <p:extLst>
      <p:ext uri="{BB962C8B-B14F-4D97-AF65-F5344CB8AC3E}">
        <p14:creationId xmlns:p14="http://schemas.microsoft.com/office/powerpoint/2010/main" val="5426896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1627</TotalTime>
  <Words>483</Words>
  <Application>Microsoft Macintosh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 Chancery</vt:lpstr>
      <vt:lpstr>Bradley Hand</vt:lpstr>
      <vt:lpstr>Century Gothic</vt:lpstr>
      <vt:lpstr>Garamond</vt:lpstr>
      <vt:lpstr>Mangal</vt:lpstr>
      <vt:lpstr>Savon</vt:lpstr>
      <vt:lpstr>Yummy Cooking</vt:lpstr>
      <vt:lpstr>1.Solve the problem </vt:lpstr>
      <vt:lpstr>2.Target users</vt:lpstr>
      <vt:lpstr>3.The features of the solution</vt:lpstr>
      <vt:lpstr>4.The unique solutions</vt:lpstr>
      <vt:lpstr>5.APP Screenshots  </vt:lpstr>
      <vt:lpstr>APP Screenshots </vt:lpstr>
      <vt:lpstr>Link to Video</vt:lpstr>
      <vt:lpstr>6.Problems encountered in the development of the app </vt:lpstr>
      <vt:lpstr>5.The technologies used to develop</vt:lpstr>
      <vt:lpstr>References </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Yummy Cooking</dc:title>
  <dc:creator>5602500037 Danny Huang</dc:creator>
  <cp:lastModifiedBy>5602500037 Danny Huang</cp:lastModifiedBy>
  <cp:revision>20</cp:revision>
  <dcterms:created xsi:type="dcterms:W3CDTF">2019-07-12T05:06:34Z</dcterms:created>
  <dcterms:modified xsi:type="dcterms:W3CDTF">2019-07-13T08:17:38Z</dcterms:modified>
</cp:coreProperties>
</file>