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7" r:id="rId1"/>
  </p:sldMasterIdLst>
  <p:sldIdLst>
    <p:sldId id="256" r:id="rId2"/>
    <p:sldId id="257" r:id="rId3"/>
    <p:sldId id="258" r:id="rId4"/>
    <p:sldId id="280" r:id="rId5"/>
    <p:sldId id="281" r:id="rId6"/>
    <p:sldId id="282" r:id="rId7"/>
    <p:sldId id="259" r:id="rId8"/>
    <p:sldId id="283" r:id="rId9"/>
    <p:sldId id="266" r:id="rId10"/>
    <p:sldId id="267" r:id="rId11"/>
    <p:sldId id="268" r:id="rId12"/>
    <p:sldId id="265" r:id="rId13"/>
    <p:sldId id="271" r:id="rId14"/>
    <p:sldId id="272" r:id="rId15"/>
    <p:sldId id="273" r:id="rId16"/>
    <p:sldId id="296" r:id="rId17"/>
    <p:sldId id="294" r:id="rId18"/>
    <p:sldId id="293" r:id="rId19"/>
    <p:sldId id="278" r:id="rId20"/>
    <p:sldId id="263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NNON CHOO JIAN HAO" initials="DCJH" lastIdx="1" clrIdx="0">
    <p:extLst>
      <p:ext uri="{19B8F6BF-5375-455C-9EA6-DF929625EA0E}">
        <p15:presenceInfo xmlns:p15="http://schemas.microsoft.com/office/powerpoint/2012/main" userId="S::DANNONCHOO.19@ichat.sp.edu.sg::d1da7712-4874-48bc-a370-5caec7c8464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987DB91-35E2-45C9-B95C-2BAF817EBD5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13DA989-FC65-4A0D-9D27-9562A98F63E3}">
      <dgm:prSet/>
      <dgm:spPr/>
      <dgm:t>
        <a:bodyPr/>
        <a:lstStyle/>
        <a:p>
          <a:r>
            <a:rPr lang="en-US"/>
            <a:t>Data Importing</a:t>
          </a:r>
        </a:p>
      </dgm:t>
    </dgm:pt>
    <dgm:pt modelId="{FF768555-8980-47F6-A15E-6FC4635C5E36}" type="parTrans" cxnId="{CD4D8257-3AA3-4258-8BA2-44C18062F35D}">
      <dgm:prSet/>
      <dgm:spPr/>
      <dgm:t>
        <a:bodyPr/>
        <a:lstStyle/>
        <a:p>
          <a:endParaRPr lang="en-US"/>
        </a:p>
      </dgm:t>
    </dgm:pt>
    <dgm:pt modelId="{C47FDAA5-F872-4B33-BC2B-9D6EBFECE6D3}" type="sibTrans" cxnId="{CD4D8257-3AA3-4258-8BA2-44C18062F35D}">
      <dgm:prSet/>
      <dgm:spPr/>
      <dgm:t>
        <a:bodyPr/>
        <a:lstStyle/>
        <a:p>
          <a:endParaRPr lang="en-US"/>
        </a:p>
      </dgm:t>
    </dgm:pt>
    <dgm:pt modelId="{498654EE-2D83-4C32-8E67-B48842AE49FF}">
      <dgm:prSet/>
      <dgm:spPr/>
      <dgm:t>
        <a:bodyPr/>
        <a:lstStyle/>
        <a:p>
          <a:r>
            <a:rPr lang="en-US"/>
            <a:t>Exploratory Data Analysis</a:t>
          </a:r>
        </a:p>
      </dgm:t>
    </dgm:pt>
    <dgm:pt modelId="{C173E741-2A86-4624-AC22-C988AA932F04}" type="parTrans" cxnId="{97FC59E8-F1C0-40FA-9C66-A3BEC0C52A78}">
      <dgm:prSet/>
      <dgm:spPr/>
      <dgm:t>
        <a:bodyPr/>
        <a:lstStyle/>
        <a:p>
          <a:endParaRPr lang="en-US"/>
        </a:p>
      </dgm:t>
    </dgm:pt>
    <dgm:pt modelId="{45AF3C71-39F4-4E7C-8215-0AC4AFFCEA90}" type="sibTrans" cxnId="{97FC59E8-F1C0-40FA-9C66-A3BEC0C52A78}">
      <dgm:prSet/>
      <dgm:spPr/>
      <dgm:t>
        <a:bodyPr/>
        <a:lstStyle/>
        <a:p>
          <a:endParaRPr lang="en-US"/>
        </a:p>
      </dgm:t>
    </dgm:pt>
    <dgm:pt modelId="{7AB549DD-CCDF-4C5D-8219-155798D9739B}">
      <dgm:prSet/>
      <dgm:spPr/>
      <dgm:t>
        <a:bodyPr/>
        <a:lstStyle/>
        <a:p>
          <a:r>
            <a:rPr lang="en-US"/>
            <a:t>Data Preparation</a:t>
          </a:r>
        </a:p>
      </dgm:t>
    </dgm:pt>
    <dgm:pt modelId="{6DB3A345-0C43-436F-97CB-80E943EA2180}" type="parTrans" cxnId="{187FBB09-D33C-449D-A0B6-ABC41BE1F144}">
      <dgm:prSet/>
      <dgm:spPr/>
      <dgm:t>
        <a:bodyPr/>
        <a:lstStyle/>
        <a:p>
          <a:endParaRPr lang="en-US"/>
        </a:p>
      </dgm:t>
    </dgm:pt>
    <dgm:pt modelId="{786665D1-4735-4032-872B-1427048CAD36}" type="sibTrans" cxnId="{187FBB09-D33C-449D-A0B6-ABC41BE1F144}">
      <dgm:prSet/>
      <dgm:spPr/>
      <dgm:t>
        <a:bodyPr/>
        <a:lstStyle/>
        <a:p>
          <a:endParaRPr lang="en-US"/>
        </a:p>
      </dgm:t>
    </dgm:pt>
    <dgm:pt modelId="{AB2A1673-0C4E-44BD-A91A-80C50A64EAAF}">
      <dgm:prSet/>
      <dgm:spPr/>
      <dgm:t>
        <a:bodyPr/>
        <a:lstStyle/>
        <a:p>
          <a:r>
            <a:rPr lang="en-US"/>
            <a:t>Feature Selection</a:t>
          </a:r>
        </a:p>
      </dgm:t>
    </dgm:pt>
    <dgm:pt modelId="{DAE623F0-2645-45D5-BBA7-A4D930A04411}" type="parTrans" cxnId="{8E939DDC-784D-4121-B93B-6C4BDE25F636}">
      <dgm:prSet/>
      <dgm:spPr/>
      <dgm:t>
        <a:bodyPr/>
        <a:lstStyle/>
        <a:p>
          <a:endParaRPr lang="en-US"/>
        </a:p>
      </dgm:t>
    </dgm:pt>
    <dgm:pt modelId="{1CCF68D8-943E-4ADF-BEB0-972A2D2697B4}" type="sibTrans" cxnId="{8E939DDC-784D-4121-B93B-6C4BDE25F636}">
      <dgm:prSet/>
      <dgm:spPr/>
      <dgm:t>
        <a:bodyPr/>
        <a:lstStyle/>
        <a:p>
          <a:endParaRPr lang="en-US"/>
        </a:p>
      </dgm:t>
    </dgm:pt>
    <dgm:pt modelId="{6213D736-1AFE-4AE3-BDD1-1976B46621D3}">
      <dgm:prSet/>
      <dgm:spPr/>
      <dgm:t>
        <a:bodyPr/>
        <a:lstStyle/>
        <a:p>
          <a:r>
            <a:rPr lang="en-US"/>
            <a:t>Training and Scoring models</a:t>
          </a:r>
        </a:p>
      </dgm:t>
    </dgm:pt>
    <dgm:pt modelId="{B6B3FE22-64AD-4E2A-A4DF-76FC695883BB}" type="parTrans" cxnId="{60E6C009-CD1B-48B8-84E6-0473C7FA62E4}">
      <dgm:prSet/>
      <dgm:spPr/>
      <dgm:t>
        <a:bodyPr/>
        <a:lstStyle/>
        <a:p>
          <a:endParaRPr lang="en-US"/>
        </a:p>
      </dgm:t>
    </dgm:pt>
    <dgm:pt modelId="{7DBCC205-1BAC-4528-B0DC-D68B37517408}" type="sibTrans" cxnId="{60E6C009-CD1B-48B8-84E6-0473C7FA62E4}">
      <dgm:prSet/>
      <dgm:spPr/>
      <dgm:t>
        <a:bodyPr/>
        <a:lstStyle/>
        <a:p>
          <a:endParaRPr lang="en-US"/>
        </a:p>
      </dgm:t>
    </dgm:pt>
    <dgm:pt modelId="{BF0F2706-F8D0-4B8A-8DB9-1A5AFE76D439}">
      <dgm:prSet/>
      <dgm:spPr/>
      <dgm:t>
        <a:bodyPr/>
        <a:lstStyle/>
        <a:p>
          <a:r>
            <a:rPr lang="en-US"/>
            <a:t>Hyperparameter tuning</a:t>
          </a:r>
        </a:p>
      </dgm:t>
    </dgm:pt>
    <dgm:pt modelId="{30B55DBC-981F-4186-8027-F3338627D235}" type="parTrans" cxnId="{0B92EA50-BF01-4887-B8E0-BA5EB1D2C196}">
      <dgm:prSet/>
      <dgm:spPr/>
      <dgm:t>
        <a:bodyPr/>
        <a:lstStyle/>
        <a:p>
          <a:endParaRPr lang="en-US"/>
        </a:p>
      </dgm:t>
    </dgm:pt>
    <dgm:pt modelId="{3880F190-CC17-408B-8F1F-04C7F1A0AFFD}" type="sibTrans" cxnId="{0B92EA50-BF01-4887-B8E0-BA5EB1D2C196}">
      <dgm:prSet/>
      <dgm:spPr/>
      <dgm:t>
        <a:bodyPr/>
        <a:lstStyle/>
        <a:p>
          <a:endParaRPr lang="en-US"/>
        </a:p>
      </dgm:t>
    </dgm:pt>
    <dgm:pt modelId="{1C9307D5-258B-47C8-9FD6-DA36A45D5AA8}" type="pres">
      <dgm:prSet presAssocID="{D987DB91-35E2-45C9-B95C-2BAF817EBD56}" presName="root" presStyleCnt="0">
        <dgm:presLayoutVars>
          <dgm:dir/>
          <dgm:resizeHandles val="exact"/>
        </dgm:presLayoutVars>
      </dgm:prSet>
      <dgm:spPr/>
    </dgm:pt>
    <dgm:pt modelId="{29D38892-4ECA-4BF9-AEF0-AA4720A49A11}" type="pres">
      <dgm:prSet presAssocID="{413DA989-FC65-4A0D-9D27-9562A98F63E3}" presName="compNode" presStyleCnt="0"/>
      <dgm:spPr/>
    </dgm:pt>
    <dgm:pt modelId="{85C2B70D-B46A-4B0E-A080-27B6EBE3AB44}" type="pres">
      <dgm:prSet presAssocID="{413DA989-FC65-4A0D-9D27-9562A98F63E3}" presName="bgRect" presStyleLbl="bgShp" presStyleIdx="0" presStyleCnt="6"/>
      <dgm:spPr/>
    </dgm:pt>
    <dgm:pt modelId="{4AA3D9F7-0A83-4B7B-A88C-8404BFE1769F}" type="pres">
      <dgm:prSet presAssocID="{413DA989-FC65-4A0D-9D27-9562A98F63E3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5B417750-31B5-440F-B81D-358790D9AE76}" type="pres">
      <dgm:prSet presAssocID="{413DA989-FC65-4A0D-9D27-9562A98F63E3}" presName="spaceRect" presStyleCnt="0"/>
      <dgm:spPr/>
    </dgm:pt>
    <dgm:pt modelId="{C7658646-7A5A-46D5-8471-AC593C6B97C8}" type="pres">
      <dgm:prSet presAssocID="{413DA989-FC65-4A0D-9D27-9562A98F63E3}" presName="parTx" presStyleLbl="revTx" presStyleIdx="0" presStyleCnt="6">
        <dgm:presLayoutVars>
          <dgm:chMax val="0"/>
          <dgm:chPref val="0"/>
        </dgm:presLayoutVars>
      </dgm:prSet>
      <dgm:spPr/>
    </dgm:pt>
    <dgm:pt modelId="{BC29695B-3ACB-462C-8694-67624C02E3AC}" type="pres">
      <dgm:prSet presAssocID="{C47FDAA5-F872-4B33-BC2B-9D6EBFECE6D3}" presName="sibTrans" presStyleCnt="0"/>
      <dgm:spPr/>
    </dgm:pt>
    <dgm:pt modelId="{14BB5102-E90C-49DB-AE94-17E446ED38DC}" type="pres">
      <dgm:prSet presAssocID="{498654EE-2D83-4C32-8E67-B48842AE49FF}" presName="compNode" presStyleCnt="0"/>
      <dgm:spPr/>
    </dgm:pt>
    <dgm:pt modelId="{EF2EF43B-5C64-4AE4-8222-018B872E5176}" type="pres">
      <dgm:prSet presAssocID="{498654EE-2D83-4C32-8E67-B48842AE49FF}" presName="bgRect" presStyleLbl="bgShp" presStyleIdx="1" presStyleCnt="6"/>
      <dgm:spPr/>
    </dgm:pt>
    <dgm:pt modelId="{9DCD828E-F01D-44C6-AC4D-745D9790980D}" type="pres">
      <dgm:prSet presAssocID="{498654EE-2D83-4C32-8E67-B48842AE49FF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95DCAB60-2A3C-4125-88A5-803B672FBA91}" type="pres">
      <dgm:prSet presAssocID="{498654EE-2D83-4C32-8E67-B48842AE49FF}" presName="spaceRect" presStyleCnt="0"/>
      <dgm:spPr/>
    </dgm:pt>
    <dgm:pt modelId="{410FDA56-4B3A-442B-AC5F-F398D05298E2}" type="pres">
      <dgm:prSet presAssocID="{498654EE-2D83-4C32-8E67-B48842AE49FF}" presName="parTx" presStyleLbl="revTx" presStyleIdx="1" presStyleCnt="6">
        <dgm:presLayoutVars>
          <dgm:chMax val="0"/>
          <dgm:chPref val="0"/>
        </dgm:presLayoutVars>
      </dgm:prSet>
      <dgm:spPr/>
    </dgm:pt>
    <dgm:pt modelId="{28606218-C2A8-418E-AEEB-A69E3F98361A}" type="pres">
      <dgm:prSet presAssocID="{45AF3C71-39F4-4E7C-8215-0AC4AFFCEA90}" presName="sibTrans" presStyleCnt="0"/>
      <dgm:spPr/>
    </dgm:pt>
    <dgm:pt modelId="{F3599DC5-8E55-4DC6-AA45-02C656F12BDC}" type="pres">
      <dgm:prSet presAssocID="{7AB549DD-CCDF-4C5D-8219-155798D9739B}" presName="compNode" presStyleCnt="0"/>
      <dgm:spPr/>
    </dgm:pt>
    <dgm:pt modelId="{5AC4F12C-4BDA-4303-B91B-8D1922F7B69A}" type="pres">
      <dgm:prSet presAssocID="{7AB549DD-CCDF-4C5D-8219-155798D9739B}" presName="bgRect" presStyleLbl="bgShp" presStyleIdx="2" presStyleCnt="6"/>
      <dgm:spPr/>
    </dgm:pt>
    <dgm:pt modelId="{4A5E7BE7-8602-4C8A-8A53-654E31DB54BF}" type="pres">
      <dgm:prSet presAssocID="{7AB549DD-CCDF-4C5D-8219-155798D9739B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782E470A-74A8-43B7-9B7A-5A0AA0FD3313}" type="pres">
      <dgm:prSet presAssocID="{7AB549DD-CCDF-4C5D-8219-155798D9739B}" presName="spaceRect" presStyleCnt="0"/>
      <dgm:spPr/>
    </dgm:pt>
    <dgm:pt modelId="{8AE1C354-E5FF-41EF-AE0A-23245821FF85}" type="pres">
      <dgm:prSet presAssocID="{7AB549DD-CCDF-4C5D-8219-155798D9739B}" presName="parTx" presStyleLbl="revTx" presStyleIdx="2" presStyleCnt="6">
        <dgm:presLayoutVars>
          <dgm:chMax val="0"/>
          <dgm:chPref val="0"/>
        </dgm:presLayoutVars>
      </dgm:prSet>
      <dgm:spPr/>
    </dgm:pt>
    <dgm:pt modelId="{D8873CB9-9A82-431E-8CF7-D46E1146C8AE}" type="pres">
      <dgm:prSet presAssocID="{786665D1-4735-4032-872B-1427048CAD36}" presName="sibTrans" presStyleCnt="0"/>
      <dgm:spPr/>
    </dgm:pt>
    <dgm:pt modelId="{992E62A3-9999-4F8D-97A5-8AD8536EB2CB}" type="pres">
      <dgm:prSet presAssocID="{AB2A1673-0C4E-44BD-A91A-80C50A64EAAF}" presName="compNode" presStyleCnt="0"/>
      <dgm:spPr/>
    </dgm:pt>
    <dgm:pt modelId="{56A3E918-03A4-4F82-AFAC-B50F73EA3676}" type="pres">
      <dgm:prSet presAssocID="{AB2A1673-0C4E-44BD-A91A-80C50A64EAAF}" presName="bgRect" presStyleLbl="bgShp" presStyleIdx="3" presStyleCnt="6"/>
      <dgm:spPr/>
    </dgm:pt>
    <dgm:pt modelId="{9087548C-B3F4-4049-A32A-88D5958E19AB}" type="pres">
      <dgm:prSet presAssocID="{AB2A1673-0C4E-44BD-A91A-80C50A64EAAF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DC306732-13E6-4584-AF60-6BBAAECA6B9A}" type="pres">
      <dgm:prSet presAssocID="{AB2A1673-0C4E-44BD-A91A-80C50A64EAAF}" presName="spaceRect" presStyleCnt="0"/>
      <dgm:spPr/>
    </dgm:pt>
    <dgm:pt modelId="{DD3C0754-702A-4E51-89C2-26AF2F32F616}" type="pres">
      <dgm:prSet presAssocID="{AB2A1673-0C4E-44BD-A91A-80C50A64EAAF}" presName="parTx" presStyleLbl="revTx" presStyleIdx="3" presStyleCnt="6">
        <dgm:presLayoutVars>
          <dgm:chMax val="0"/>
          <dgm:chPref val="0"/>
        </dgm:presLayoutVars>
      </dgm:prSet>
      <dgm:spPr/>
    </dgm:pt>
    <dgm:pt modelId="{EAC172B4-E16B-488A-9E8F-A18D13D9785A}" type="pres">
      <dgm:prSet presAssocID="{1CCF68D8-943E-4ADF-BEB0-972A2D2697B4}" presName="sibTrans" presStyleCnt="0"/>
      <dgm:spPr/>
    </dgm:pt>
    <dgm:pt modelId="{EE9CB22A-3201-468A-B4B2-9D3AFF112014}" type="pres">
      <dgm:prSet presAssocID="{6213D736-1AFE-4AE3-BDD1-1976B46621D3}" presName="compNode" presStyleCnt="0"/>
      <dgm:spPr/>
    </dgm:pt>
    <dgm:pt modelId="{4E5CC97F-800B-4926-8C56-EE3AF4EA02EC}" type="pres">
      <dgm:prSet presAssocID="{6213D736-1AFE-4AE3-BDD1-1976B46621D3}" presName="bgRect" presStyleLbl="bgShp" presStyleIdx="4" presStyleCnt="6"/>
      <dgm:spPr/>
    </dgm:pt>
    <dgm:pt modelId="{1ABEE7C7-5FEB-456B-9319-C11C8879EFD7}" type="pres">
      <dgm:prSet presAssocID="{6213D736-1AFE-4AE3-BDD1-1976B46621D3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4AB60842-4C35-4499-B510-EE98ADA0B5F9}" type="pres">
      <dgm:prSet presAssocID="{6213D736-1AFE-4AE3-BDD1-1976B46621D3}" presName="spaceRect" presStyleCnt="0"/>
      <dgm:spPr/>
    </dgm:pt>
    <dgm:pt modelId="{9C26581E-EF79-493C-AEFF-2FC1BA983C97}" type="pres">
      <dgm:prSet presAssocID="{6213D736-1AFE-4AE3-BDD1-1976B46621D3}" presName="parTx" presStyleLbl="revTx" presStyleIdx="4" presStyleCnt="6">
        <dgm:presLayoutVars>
          <dgm:chMax val="0"/>
          <dgm:chPref val="0"/>
        </dgm:presLayoutVars>
      </dgm:prSet>
      <dgm:spPr/>
    </dgm:pt>
    <dgm:pt modelId="{9A59B5C9-D08E-4A6E-A3BF-80C8CCC53DD8}" type="pres">
      <dgm:prSet presAssocID="{7DBCC205-1BAC-4528-B0DC-D68B37517408}" presName="sibTrans" presStyleCnt="0"/>
      <dgm:spPr/>
    </dgm:pt>
    <dgm:pt modelId="{781FC4D6-D1AD-4F4E-933B-784FBBE5552A}" type="pres">
      <dgm:prSet presAssocID="{BF0F2706-F8D0-4B8A-8DB9-1A5AFE76D439}" presName="compNode" presStyleCnt="0"/>
      <dgm:spPr/>
    </dgm:pt>
    <dgm:pt modelId="{0E1DC8CC-1E04-42F4-886A-CCB1498B1AC0}" type="pres">
      <dgm:prSet presAssocID="{BF0F2706-F8D0-4B8A-8DB9-1A5AFE76D439}" presName="bgRect" presStyleLbl="bgShp" presStyleIdx="5" presStyleCnt="6"/>
      <dgm:spPr/>
    </dgm:pt>
    <dgm:pt modelId="{4CC53D07-7525-4B88-A249-7E3DA83FF9EF}" type="pres">
      <dgm:prSet presAssocID="{BF0F2706-F8D0-4B8A-8DB9-1A5AFE76D439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lectrician"/>
        </a:ext>
      </dgm:extLst>
    </dgm:pt>
    <dgm:pt modelId="{5A0097D2-8AF0-4EEF-B8D6-CCC68BA778A6}" type="pres">
      <dgm:prSet presAssocID="{BF0F2706-F8D0-4B8A-8DB9-1A5AFE76D439}" presName="spaceRect" presStyleCnt="0"/>
      <dgm:spPr/>
    </dgm:pt>
    <dgm:pt modelId="{86FC81C7-0CD9-4B54-9F20-6D486C2EA075}" type="pres">
      <dgm:prSet presAssocID="{BF0F2706-F8D0-4B8A-8DB9-1A5AFE76D439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187FBB09-D33C-449D-A0B6-ABC41BE1F144}" srcId="{D987DB91-35E2-45C9-B95C-2BAF817EBD56}" destId="{7AB549DD-CCDF-4C5D-8219-155798D9739B}" srcOrd="2" destOrd="0" parTransId="{6DB3A345-0C43-436F-97CB-80E943EA2180}" sibTransId="{786665D1-4735-4032-872B-1427048CAD36}"/>
    <dgm:cxn modelId="{60E6C009-CD1B-48B8-84E6-0473C7FA62E4}" srcId="{D987DB91-35E2-45C9-B95C-2BAF817EBD56}" destId="{6213D736-1AFE-4AE3-BDD1-1976B46621D3}" srcOrd="4" destOrd="0" parTransId="{B6B3FE22-64AD-4E2A-A4DF-76FC695883BB}" sibTransId="{7DBCC205-1BAC-4528-B0DC-D68B37517408}"/>
    <dgm:cxn modelId="{8392BC0D-9F8C-48DB-97F3-498BA92895B4}" type="presOf" srcId="{6213D736-1AFE-4AE3-BDD1-1976B46621D3}" destId="{9C26581E-EF79-493C-AEFF-2FC1BA983C97}" srcOrd="0" destOrd="0" presId="urn:microsoft.com/office/officeart/2018/2/layout/IconVerticalSolidList"/>
    <dgm:cxn modelId="{E4724E3A-2535-4617-80D7-21605EA3DEBB}" type="presOf" srcId="{498654EE-2D83-4C32-8E67-B48842AE49FF}" destId="{410FDA56-4B3A-442B-AC5F-F398D05298E2}" srcOrd="0" destOrd="0" presId="urn:microsoft.com/office/officeart/2018/2/layout/IconVerticalSolidList"/>
    <dgm:cxn modelId="{AC520748-FBA6-483D-9F7E-516E1D20DFE3}" type="presOf" srcId="{413DA989-FC65-4A0D-9D27-9562A98F63E3}" destId="{C7658646-7A5A-46D5-8471-AC593C6B97C8}" srcOrd="0" destOrd="0" presId="urn:microsoft.com/office/officeart/2018/2/layout/IconVerticalSolidList"/>
    <dgm:cxn modelId="{0B92EA50-BF01-4887-B8E0-BA5EB1D2C196}" srcId="{D987DB91-35E2-45C9-B95C-2BAF817EBD56}" destId="{BF0F2706-F8D0-4B8A-8DB9-1A5AFE76D439}" srcOrd="5" destOrd="0" parTransId="{30B55DBC-981F-4186-8027-F3338627D235}" sibTransId="{3880F190-CC17-408B-8F1F-04C7F1A0AFFD}"/>
    <dgm:cxn modelId="{CD4D8257-3AA3-4258-8BA2-44C18062F35D}" srcId="{D987DB91-35E2-45C9-B95C-2BAF817EBD56}" destId="{413DA989-FC65-4A0D-9D27-9562A98F63E3}" srcOrd="0" destOrd="0" parTransId="{FF768555-8980-47F6-A15E-6FC4635C5E36}" sibTransId="{C47FDAA5-F872-4B33-BC2B-9D6EBFECE6D3}"/>
    <dgm:cxn modelId="{B385F659-9149-4202-B71B-58279EB2199B}" type="presOf" srcId="{BF0F2706-F8D0-4B8A-8DB9-1A5AFE76D439}" destId="{86FC81C7-0CD9-4B54-9F20-6D486C2EA075}" srcOrd="0" destOrd="0" presId="urn:microsoft.com/office/officeart/2018/2/layout/IconVerticalSolidList"/>
    <dgm:cxn modelId="{BD7619BD-75E1-41BD-9F46-9817D434F5FE}" type="presOf" srcId="{7AB549DD-CCDF-4C5D-8219-155798D9739B}" destId="{8AE1C354-E5FF-41EF-AE0A-23245821FF85}" srcOrd="0" destOrd="0" presId="urn:microsoft.com/office/officeart/2018/2/layout/IconVerticalSolidList"/>
    <dgm:cxn modelId="{8E939DDC-784D-4121-B93B-6C4BDE25F636}" srcId="{D987DB91-35E2-45C9-B95C-2BAF817EBD56}" destId="{AB2A1673-0C4E-44BD-A91A-80C50A64EAAF}" srcOrd="3" destOrd="0" parTransId="{DAE623F0-2645-45D5-BBA7-A4D930A04411}" sibTransId="{1CCF68D8-943E-4ADF-BEB0-972A2D2697B4}"/>
    <dgm:cxn modelId="{476DBCDD-128A-4CF8-A264-A41B5F877B36}" type="presOf" srcId="{D987DB91-35E2-45C9-B95C-2BAF817EBD56}" destId="{1C9307D5-258B-47C8-9FD6-DA36A45D5AA8}" srcOrd="0" destOrd="0" presId="urn:microsoft.com/office/officeart/2018/2/layout/IconVerticalSolidList"/>
    <dgm:cxn modelId="{97FC59E8-F1C0-40FA-9C66-A3BEC0C52A78}" srcId="{D987DB91-35E2-45C9-B95C-2BAF817EBD56}" destId="{498654EE-2D83-4C32-8E67-B48842AE49FF}" srcOrd="1" destOrd="0" parTransId="{C173E741-2A86-4624-AC22-C988AA932F04}" sibTransId="{45AF3C71-39F4-4E7C-8215-0AC4AFFCEA90}"/>
    <dgm:cxn modelId="{E06C69F2-BCB5-430B-A55B-1C180D540341}" type="presOf" srcId="{AB2A1673-0C4E-44BD-A91A-80C50A64EAAF}" destId="{DD3C0754-702A-4E51-89C2-26AF2F32F616}" srcOrd="0" destOrd="0" presId="urn:microsoft.com/office/officeart/2018/2/layout/IconVerticalSolidList"/>
    <dgm:cxn modelId="{81BE8846-FBB7-4BDC-8FCF-1291E5BCEEC8}" type="presParOf" srcId="{1C9307D5-258B-47C8-9FD6-DA36A45D5AA8}" destId="{29D38892-4ECA-4BF9-AEF0-AA4720A49A11}" srcOrd="0" destOrd="0" presId="urn:microsoft.com/office/officeart/2018/2/layout/IconVerticalSolidList"/>
    <dgm:cxn modelId="{EC56B9F9-8385-49FD-9E60-AC904BB2AA4B}" type="presParOf" srcId="{29D38892-4ECA-4BF9-AEF0-AA4720A49A11}" destId="{85C2B70D-B46A-4B0E-A080-27B6EBE3AB44}" srcOrd="0" destOrd="0" presId="urn:microsoft.com/office/officeart/2018/2/layout/IconVerticalSolidList"/>
    <dgm:cxn modelId="{237BB012-0459-4445-8ACC-BA51940EE8D2}" type="presParOf" srcId="{29D38892-4ECA-4BF9-AEF0-AA4720A49A11}" destId="{4AA3D9F7-0A83-4B7B-A88C-8404BFE1769F}" srcOrd="1" destOrd="0" presId="urn:microsoft.com/office/officeart/2018/2/layout/IconVerticalSolidList"/>
    <dgm:cxn modelId="{1BACBC81-5C4E-4B41-92F3-0E6AB141B8D9}" type="presParOf" srcId="{29D38892-4ECA-4BF9-AEF0-AA4720A49A11}" destId="{5B417750-31B5-440F-B81D-358790D9AE76}" srcOrd="2" destOrd="0" presId="urn:microsoft.com/office/officeart/2018/2/layout/IconVerticalSolidList"/>
    <dgm:cxn modelId="{6E5A8E5F-CBD5-4FD4-9A64-F2D4C8178238}" type="presParOf" srcId="{29D38892-4ECA-4BF9-AEF0-AA4720A49A11}" destId="{C7658646-7A5A-46D5-8471-AC593C6B97C8}" srcOrd="3" destOrd="0" presId="urn:microsoft.com/office/officeart/2018/2/layout/IconVerticalSolidList"/>
    <dgm:cxn modelId="{7BF2E21F-00D9-443D-889D-41670EBA1EC1}" type="presParOf" srcId="{1C9307D5-258B-47C8-9FD6-DA36A45D5AA8}" destId="{BC29695B-3ACB-462C-8694-67624C02E3AC}" srcOrd="1" destOrd="0" presId="urn:microsoft.com/office/officeart/2018/2/layout/IconVerticalSolidList"/>
    <dgm:cxn modelId="{160D84B9-F0DA-43FD-93A0-09B4AF2889DB}" type="presParOf" srcId="{1C9307D5-258B-47C8-9FD6-DA36A45D5AA8}" destId="{14BB5102-E90C-49DB-AE94-17E446ED38DC}" srcOrd="2" destOrd="0" presId="urn:microsoft.com/office/officeart/2018/2/layout/IconVerticalSolidList"/>
    <dgm:cxn modelId="{D4344A95-6AF7-48C1-82B5-2F15D35FD8A6}" type="presParOf" srcId="{14BB5102-E90C-49DB-AE94-17E446ED38DC}" destId="{EF2EF43B-5C64-4AE4-8222-018B872E5176}" srcOrd="0" destOrd="0" presId="urn:microsoft.com/office/officeart/2018/2/layout/IconVerticalSolidList"/>
    <dgm:cxn modelId="{56BEAFDE-479B-4FA0-A5CB-A2A89D298245}" type="presParOf" srcId="{14BB5102-E90C-49DB-AE94-17E446ED38DC}" destId="{9DCD828E-F01D-44C6-AC4D-745D9790980D}" srcOrd="1" destOrd="0" presId="urn:microsoft.com/office/officeart/2018/2/layout/IconVerticalSolidList"/>
    <dgm:cxn modelId="{867EFB8C-871D-4350-9EC3-C58A9435B3A4}" type="presParOf" srcId="{14BB5102-E90C-49DB-AE94-17E446ED38DC}" destId="{95DCAB60-2A3C-4125-88A5-803B672FBA91}" srcOrd="2" destOrd="0" presId="urn:microsoft.com/office/officeart/2018/2/layout/IconVerticalSolidList"/>
    <dgm:cxn modelId="{CFDB36A8-E8A7-4A88-9112-57C5B56360E8}" type="presParOf" srcId="{14BB5102-E90C-49DB-AE94-17E446ED38DC}" destId="{410FDA56-4B3A-442B-AC5F-F398D05298E2}" srcOrd="3" destOrd="0" presId="urn:microsoft.com/office/officeart/2018/2/layout/IconVerticalSolidList"/>
    <dgm:cxn modelId="{9AF4D4D4-2277-4E43-ACFB-7C861B8DC0AE}" type="presParOf" srcId="{1C9307D5-258B-47C8-9FD6-DA36A45D5AA8}" destId="{28606218-C2A8-418E-AEEB-A69E3F98361A}" srcOrd="3" destOrd="0" presId="urn:microsoft.com/office/officeart/2018/2/layout/IconVerticalSolidList"/>
    <dgm:cxn modelId="{AFD12474-C299-4A7E-8C99-3038860ACF13}" type="presParOf" srcId="{1C9307D5-258B-47C8-9FD6-DA36A45D5AA8}" destId="{F3599DC5-8E55-4DC6-AA45-02C656F12BDC}" srcOrd="4" destOrd="0" presId="urn:microsoft.com/office/officeart/2018/2/layout/IconVerticalSolidList"/>
    <dgm:cxn modelId="{38B0715B-57A8-475D-8AD4-93AB0FF380E4}" type="presParOf" srcId="{F3599DC5-8E55-4DC6-AA45-02C656F12BDC}" destId="{5AC4F12C-4BDA-4303-B91B-8D1922F7B69A}" srcOrd="0" destOrd="0" presId="urn:microsoft.com/office/officeart/2018/2/layout/IconVerticalSolidList"/>
    <dgm:cxn modelId="{5A479577-A023-4798-B309-2AB1B7AC46AC}" type="presParOf" srcId="{F3599DC5-8E55-4DC6-AA45-02C656F12BDC}" destId="{4A5E7BE7-8602-4C8A-8A53-654E31DB54BF}" srcOrd="1" destOrd="0" presId="urn:microsoft.com/office/officeart/2018/2/layout/IconVerticalSolidList"/>
    <dgm:cxn modelId="{1213536A-F256-4E69-803A-338CDAC0627C}" type="presParOf" srcId="{F3599DC5-8E55-4DC6-AA45-02C656F12BDC}" destId="{782E470A-74A8-43B7-9B7A-5A0AA0FD3313}" srcOrd="2" destOrd="0" presId="urn:microsoft.com/office/officeart/2018/2/layout/IconVerticalSolidList"/>
    <dgm:cxn modelId="{E95BCD1A-91FC-44E9-BD6C-C307EF15ABC1}" type="presParOf" srcId="{F3599DC5-8E55-4DC6-AA45-02C656F12BDC}" destId="{8AE1C354-E5FF-41EF-AE0A-23245821FF85}" srcOrd="3" destOrd="0" presId="urn:microsoft.com/office/officeart/2018/2/layout/IconVerticalSolidList"/>
    <dgm:cxn modelId="{F106A324-89DB-4CA9-A519-7FA6D915D5CA}" type="presParOf" srcId="{1C9307D5-258B-47C8-9FD6-DA36A45D5AA8}" destId="{D8873CB9-9A82-431E-8CF7-D46E1146C8AE}" srcOrd="5" destOrd="0" presId="urn:microsoft.com/office/officeart/2018/2/layout/IconVerticalSolidList"/>
    <dgm:cxn modelId="{5F32A03D-5BB2-4A37-AF40-B32D71761E52}" type="presParOf" srcId="{1C9307D5-258B-47C8-9FD6-DA36A45D5AA8}" destId="{992E62A3-9999-4F8D-97A5-8AD8536EB2CB}" srcOrd="6" destOrd="0" presId="urn:microsoft.com/office/officeart/2018/2/layout/IconVerticalSolidList"/>
    <dgm:cxn modelId="{0593BEB4-EAF5-4451-B7E5-54F93F5A7F76}" type="presParOf" srcId="{992E62A3-9999-4F8D-97A5-8AD8536EB2CB}" destId="{56A3E918-03A4-4F82-AFAC-B50F73EA3676}" srcOrd="0" destOrd="0" presId="urn:microsoft.com/office/officeart/2018/2/layout/IconVerticalSolidList"/>
    <dgm:cxn modelId="{521B840E-8F98-4194-B1E4-09BB5B3F7B18}" type="presParOf" srcId="{992E62A3-9999-4F8D-97A5-8AD8536EB2CB}" destId="{9087548C-B3F4-4049-A32A-88D5958E19AB}" srcOrd="1" destOrd="0" presId="urn:microsoft.com/office/officeart/2018/2/layout/IconVerticalSolidList"/>
    <dgm:cxn modelId="{F9EEC2AB-BF2E-4C34-8320-1566BB28873B}" type="presParOf" srcId="{992E62A3-9999-4F8D-97A5-8AD8536EB2CB}" destId="{DC306732-13E6-4584-AF60-6BBAAECA6B9A}" srcOrd="2" destOrd="0" presId="urn:microsoft.com/office/officeart/2018/2/layout/IconVerticalSolidList"/>
    <dgm:cxn modelId="{F8B79A36-D9D9-4D92-88DE-7F6085939182}" type="presParOf" srcId="{992E62A3-9999-4F8D-97A5-8AD8536EB2CB}" destId="{DD3C0754-702A-4E51-89C2-26AF2F32F616}" srcOrd="3" destOrd="0" presId="urn:microsoft.com/office/officeart/2018/2/layout/IconVerticalSolidList"/>
    <dgm:cxn modelId="{3F75E1FC-04B0-4429-A50B-821449BB4525}" type="presParOf" srcId="{1C9307D5-258B-47C8-9FD6-DA36A45D5AA8}" destId="{EAC172B4-E16B-488A-9E8F-A18D13D9785A}" srcOrd="7" destOrd="0" presId="urn:microsoft.com/office/officeart/2018/2/layout/IconVerticalSolidList"/>
    <dgm:cxn modelId="{2C59948C-BC9E-4265-A781-A7F0A1105471}" type="presParOf" srcId="{1C9307D5-258B-47C8-9FD6-DA36A45D5AA8}" destId="{EE9CB22A-3201-468A-B4B2-9D3AFF112014}" srcOrd="8" destOrd="0" presId="urn:microsoft.com/office/officeart/2018/2/layout/IconVerticalSolidList"/>
    <dgm:cxn modelId="{2C348F31-7626-4D9B-B21F-CE2A5EAAFF7B}" type="presParOf" srcId="{EE9CB22A-3201-468A-B4B2-9D3AFF112014}" destId="{4E5CC97F-800B-4926-8C56-EE3AF4EA02EC}" srcOrd="0" destOrd="0" presId="urn:microsoft.com/office/officeart/2018/2/layout/IconVerticalSolidList"/>
    <dgm:cxn modelId="{C81F94F1-3F41-4790-833F-D90E45BCFC83}" type="presParOf" srcId="{EE9CB22A-3201-468A-B4B2-9D3AFF112014}" destId="{1ABEE7C7-5FEB-456B-9319-C11C8879EFD7}" srcOrd="1" destOrd="0" presId="urn:microsoft.com/office/officeart/2018/2/layout/IconVerticalSolidList"/>
    <dgm:cxn modelId="{74010E97-1C96-4B32-B6FD-C78A0D52AA00}" type="presParOf" srcId="{EE9CB22A-3201-468A-B4B2-9D3AFF112014}" destId="{4AB60842-4C35-4499-B510-EE98ADA0B5F9}" srcOrd="2" destOrd="0" presId="urn:microsoft.com/office/officeart/2018/2/layout/IconVerticalSolidList"/>
    <dgm:cxn modelId="{5CA2DB09-3478-4AD6-8EAC-EEA8290A858D}" type="presParOf" srcId="{EE9CB22A-3201-468A-B4B2-9D3AFF112014}" destId="{9C26581E-EF79-493C-AEFF-2FC1BA983C97}" srcOrd="3" destOrd="0" presId="urn:microsoft.com/office/officeart/2018/2/layout/IconVerticalSolidList"/>
    <dgm:cxn modelId="{7C82E2A3-2020-44BC-8BE2-32B998F91F69}" type="presParOf" srcId="{1C9307D5-258B-47C8-9FD6-DA36A45D5AA8}" destId="{9A59B5C9-D08E-4A6E-A3BF-80C8CCC53DD8}" srcOrd="9" destOrd="0" presId="urn:microsoft.com/office/officeart/2018/2/layout/IconVerticalSolidList"/>
    <dgm:cxn modelId="{F679F722-A086-48F3-B712-FA08B2EFB1B6}" type="presParOf" srcId="{1C9307D5-258B-47C8-9FD6-DA36A45D5AA8}" destId="{781FC4D6-D1AD-4F4E-933B-784FBBE5552A}" srcOrd="10" destOrd="0" presId="urn:microsoft.com/office/officeart/2018/2/layout/IconVerticalSolidList"/>
    <dgm:cxn modelId="{F15B1BEB-F9D9-4880-9733-D41C8EED5F52}" type="presParOf" srcId="{781FC4D6-D1AD-4F4E-933B-784FBBE5552A}" destId="{0E1DC8CC-1E04-42F4-886A-CCB1498B1AC0}" srcOrd="0" destOrd="0" presId="urn:microsoft.com/office/officeart/2018/2/layout/IconVerticalSolidList"/>
    <dgm:cxn modelId="{6571D439-AAA7-4EA8-884D-A88C0D5BA638}" type="presParOf" srcId="{781FC4D6-D1AD-4F4E-933B-784FBBE5552A}" destId="{4CC53D07-7525-4B88-A249-7E3DA83FF9EF}" srcOrd="1" destOrd="0" presId="urn:microsoft.com/office/officeart/2018/2/layout/IconVerticalSolidList"/>
    <dgm:cxn modelId="{F8BE1813-D5A7-45D2-8C96-9FA09CA65469}" type="presParOf" srcId="{781FC4D6-D1AD-4F4E-933B-784FBBE5552A}" destId="{5A0097D2-8AF0-4EEF-B8D6-CCC68BA778A6}" srcOrd="2" destOrd="0" presId="urn:microsoft.com/office/officeart/2018/2/layout/IconVerticalSolidList"/>
    <dgm:cxn modelId="{20DD32E7-7B93-47FE-8B01-D9B123989980}" type="presParOf" srcId="{781FC4D6-D1AD-4F4E-933B-784FBBE5552A}" destId="{86FC81C7-0CD9-4B54-9F20-6D486C2EA07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C2B70D-B46A-4B0E-A080-27B6EBE3AB44}">
      <dsp:nvSpPr>
        <dsp:cNvPr id="0" name=""/>
        <dsp:cNvSpPr/>
      </dsp:nvSpPr>
      <dsp:spPr>
        <a:xfrm>
          <a:off x="0" y="1798"/>
          <a:ext cx="6303729" cy="7665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A3D9F7-0A83-4B7B-A88C-8404BFE1769F}">
      <dsp:nvSpPr>
        <dsp:cNvPr id="0" name=""/>
        <dsp:cNvSpPr/>
      </dsp:nvSpPr>
      <dsp:spPr>
        <a:xfrm>
          <a:off x="231871" y="174264"/>
          <a:ext cx="421583" cy="42158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658646-7A5A-46D5-8471-AC593C6B97C8}">
      <dsp:nvSpPr>
        <dsp:cNvPr id="0" name=""/>
        <dsp:cNvSpPr/>
      </dsp:nvSpPr>
      <dsp:spPr>
        <a:xfrm>
          <a:off x="885326" y="1798"/>
          <a:ext cx="5418402" cy="7665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123" tIns="81123" rIns="81123" bIns="8112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Data Importing</a:t>
          </a:r>
        </a:p>
      </dsp:txBody>
      <dsp:txXfrm>
        <a:off x="885326" y="1798"/>
        <a:ext cx="5418402" cy="766516"/>
      </dsp:txXfrm>
    </dsp:sp>
    <dsp:sp modelId="{EF2EF43B-5C64-4AE4-8222-018B872E5176}">
      <dsp:nvSpPr>
        <dsp:cNvPr id="0" name=""/>
        <dsp:cNvSpPr/>
      </dsp:nvSpPr>
      <dsp:spPr>
        <a:xfrm>
          <a:off x="0" y="959943"/>
          <a:ext cx="6303729" cy="7665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CD828E-F01D-44C6-AC4D-745D9790980D}">
      <dsp:nvSpPr>
        <dsp:cNvPr id="0" name=""/>
        <dsp:cNvSpPr/>
      </dsp:nvSpPr>
      <dsp:spPr>
        <a:xfrm>
          <a:off x="231871" y="1132410"/>
          <a:ext cx="421583" cy="42158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0FDA56-4B3A-442B-AC5F-F398D05298E2}">
      <dsp:nvSpPr>
        <dsp:cNvPr id="0" name=""/>
        <dsp:cNvSpPr/>
      </dsp:nvSpPr>
      <dsp:spPr>
        <a:xfrm>
          <a:off x="885326" y="959943"/>
          <a:ext cx="5418402" cy="7665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123" tIns="81123" rIns="81123" bIns="8112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Exploratory Data Analysis</a:t>
          </a:r>
        </a:p>
      </dsp:txBody>
      <dsp:txXfrm>
        <a:off x="885326" y="959943"/>
        <a:ext cx="5418402" cy="766516"/>
      </dsp:txXfrm>
    </dsp:sp>
    <dsp:sp modelId="{5AC4F12C-4BDA-4303-B91B-8D1922F7B69A}">
      <dsp:nvSpPr>
        <dsp:cNvPr id="0" name=""/>
        <dsp:cNvSpPr/>
      </dsp:nvSpPr>
      <dsp:spPr>
        <a:xfrm>
          <a:off x="0" y="1918088"/>
          <a:ext cx="6303729" cy="7665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5E7BE7-8602-4C8A-8A53-654E31DB54BF}">
      <dsp:nvSpPr>
        <dsp:cNvPr id="0" name=""/>
        <dsp:cNvSpPr/>
      </dsp:nvSpPr>
      <dsp:spPr>
        <a:xfrm>
          <a:off x="231871" y="2090555"/>
          <a:ext cx="421583" cy="42158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E1C354-E5FF-41EF-AE0A-23245821FF85}">
      <dsp:nvSpPr>
        <dsp:cNvPr id="0" name=""/>
        <dsp:cNvSpPr/>
      </dsp:nvSpPr>
      <dsp:spPr>
        <a:xfrm>
          <a:off x="885326" y="1918088"/>
          <a:ext cx="5418402" cy="7665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123" tIns="81123" rIns="81123" bIns="8112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Data Preparation</a:t>
          </a:r>
        </a:p>
      </dsp:txBody>
      <dsp:txXfrm>
        <a:off x="885326" y="1918088"/>
        <a:ext cx="5418402" cy="766516"/>
      </dsp:txXfrm>
    </dsp:sp>
    <dsp:sp modelId="{56A3E918-03A4-4F82-AFAC-B50F73EA3676}">
      <dsp:nvSpPr>
        <dsp:cNvPr id="0" name=""/>
        <dsp:cNvSpPr/>
      </dsp:nvSpPr>
      <dsp:spPr>
        <a:xfrm>
          <a:off x="0" y="2876234"/>
          <a:ext cx="6303729" cy="7665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87548C-B3F4-4049-A32A-88D5958E19AB}">
      <dsp:nvSpPr>
        <dsp:cNvPr id="0" name=""/>
        <dsp:cNvSpPr/>
      </dsp:nvSpPr>
      <dsp:spPr>
        <a:xfrm>
          <a:off x="231871" y="3048700"/>
          <a:ext cx="421583" cy="42158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3C0754-702A-4E51-89C2-26AF2F32F616}">
      <dsp:nvSpPr>
        <dsp:cNvPr id="0" name=""/>
        <dsp:cNvSpPr/>
      </dsp:nvSpPr>
      <dsp:spPr>
        <a:xfrm>
          <a:off x="885326" y="2876234"/>
          <a:ext cx="5418402" cy="7665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123" tIns="81123" rIns="81123" bIns="8112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Feature Selection</a:t>
          </a:r>
        </a:p>
      </dsp:txBody>
      <dsp:txXfrm>
        <a:off x="885326" y="2876234"/>
        <a:ext cx="5418402" cy="766516"/>
      </dsp:txXfrm>
    </dsp:sp>
    <dsp:sp modelId="{4E5CC97F-800B-4926-8C56-EE3AF4EA02EC}">
      <dsp:nvSpPr>
        <dsp:cNvPr id="0" name=""/>
        <dsp:cNvSpPr/>
      </dsp:nvSpPr>
      <dsp:spPr>
        <a:xfrm>
          <a:off x="0" y="3834379"/>
          <a:ext cx="6303729" cy="7665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BEE7C7-5FEB-456B-9319-C11C8879EFD7}">
      <dsp:nvSpPr>
        <dsp:cNvPr id="0" name=""/>
        <dsp:cNvSpPr/>
      </dsp:nvSpPr>
      <dsp:spPr>
        <a:xfrm>
          <a:off x="231871" y="4006845"/>
          <a:ext cx="421583" cy="42158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26581E-EF79-493C-AEFF-2FC1BA983C97}">
      <dsp:nvSpPr>
        <dsp:cNvPr id="0" name=""/>
        <dsp:cNvSpPr/>
      </dsp:nvSpPr>
      <dsp:spPr>
        <a:xfrm>
          <a:off x="885326" y="3834379"/>
          <a:ext cx="5418402" cy="7665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123" tIns="81123" rIns="81123" bIns="8112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Training and Scoring models</a:t>
          </a:r>
        </a:p>
      </dsp:txBody>
      <dsp:txXfrm>
        <a:off x="885326" y="3834379"/>
        <a:ext cx="5418402" cy="766516"/>
      </dsp:txXfrm>
    </dsp:sp>
    <dsp:sp modelId="{0E1DC8CC-1E04-42F4-886A-CCB1498B1AC0}">
      <dsp:nvSpPr>
        <dsp:cNvPr id="0" name=""/>
        <dsp:cNvSpPr/>
      </dsp:nvSpPr>
      <dsp:spPr>
        <a:xfrm>
          <a:off x="0" y="4792524"/>
          <a:ext cx="6303729" cy="7665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C53D07-7525-4B88-A249-7E3DA83FF9EF}">
      <dsp:nvSpPr>
        <dsp:cNvPr id="0" name=""/>
        <dsp:cNvSpPr/>
      </dsp:nvSpPr>
      <dsp:spPr>
        <a:xfrm>
          <a:off x="231871" y="4964990"/>
          <a:ext cx="421583" cy="421583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FC81C7-0CD9-4B54-9F20-6D486C2EA075}">
      <dsp:nvSpPr>
        <dsp:cNvPr id="0" name=""/>
        <dsp:cNvSpPr/>
      </dsp:nvSpPr>
      <dsp:spPr>
        <a:xfrm>
          <a:off x="885326" y="4792524"/>
          <a:ext cx="5418402" cy="7665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123" tIns="81123" rIns="81123" bIns="8112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Hyperparameter tuning</a:t>
          </a:r>
        </a:p>
      </dsp:txBody>
      <dsp:txXfrm>
        <a:off x="885326" y="4792524"/>
        <a:ext cx="5418402" cy="7665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23964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501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5599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1655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7022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55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7136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59087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2888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06853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4275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6/5/2020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518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0" r:id="rId6"/>
    <p:sldLayoutId id="2147483746" r:id="rId7"/>
    <p:sldLayoutId id="2147483747" r:id="rId8"/>
    <p:sldLayoutId id="2147483748" r:id="rId9"/>
    <p:sldLayoutId id="2147483749" r:id="rId10"/>
    <p:sldLayoutId id="214748375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E2CFBC99-FB8F-41F7-A81D-A5288D688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3">
            <a:extLst>
              <a:ext uri="{FF2B5EF4-FFF2-40B4-BE49-F238E27FC236}">
                <a16:creationId xmlns:a16="http://schemas.microsoft.com/office/drawing/2014/main" id="{63F5D10A-787E-4C12-A405-5F6F4E422A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963" r="-1" b="18018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15" name="Rectangle 10">
            <a:extLst>
              <a:ext uri="{FF2B5EF4-FFF2-40B4-BE49-F238E27FC236}">
                <a16:creationId xmlns:a16="http://schemas.microsoft.com/office/drawing/2014/main" id="{1EF86BFA-9133-4F6B-98BE-1CBB87EB62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07" y="3666683"/>
            <a:ext cx="12188952" cy="3191317"/>
          </a:xfrm>
          <a:prstGeom prst="rect">
            <a:avLst/>
          </a:prstGeom>
          <a:gradFill>
            <a:gsLst>
              <a:gs pos="42000">
                <a:schemeClr val="bg1">
                  <a:alpha val="23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36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7B114E-0D29-4FD5-B3B6-69B3F413DE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3630" y="3826292"/>
            <a:ext cx="5257800" cy="1701570"/>
          </a:xfrm>
        </p:spPr>
        <p:txBody>
          <a:bodyPr anchor="b">
            <a:normAutofit/>
          </a:bodyPr>
          <a:lstStyle/>
          <a:p>
            <a:pPr algn="l"/>
            <a:r>
              <a:rPr lang="en-US" sz="4400" dirty="0"/>
              <a:t>Titanic Dataset</a:t>
            </a:r>
            <a:br>
              <a:rPr lang="en-US" sz="4400" dirty="0"/>
            </a:br>
            <a:r>
              <a:rPr lang="en-US" sz="4400" dirty="0"/>
              <a:t>AIML Assignment 1</a:t>
            </a:r>
            <a:endParaRPr lang="en-SG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29138E-22A0-429E-B8F8-481B2D8101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3631" y="5584617"/>
            <a:ext cx="5147960" cy="987633"/>
          </a:xfrm>
        </p:spPr>
        <p:txBody>
          <a:bodyPr>
            <a:normAutofit/>
          </a:bodyPr>
          <a:lstStyle/>
          <a:p>
            <a:pPr algn="l"/>
            <a:r>
              <a:rPr lang="en-US" sz="2000" dirty="0"/>
              <a:t>Name: Dannon (P1922503)</a:t>
            </a:r>
          </a:p>
          <a:p>
            <a:pPr algn="l"/>
            <a:r>
              <a:rPr lang="en-US" sz="2000" dirty="0"/>
              <a:t>Class: DIT/2A/14</a:t>
            </a:r>
          </a:p>
          <a:p>
            <a:pPr algn="l"/>
            <a:endParaRPr lang="en-SG" sz="2000" dirty="0"/>
          </a:p>
        </p:txBody>
      </p:sp>
    </p:spTree>
    <p:extLst>
      <p:ext uri="{BB962C8B-B14F-4D97-AF65-F5344CB8AC3E}">
        <p14:creationId xmlns:p14="http://schemas.microsoft.com/office/powerpoint/2010/main" val="17971510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89575E1-3389-451A-A5F7-27854C25C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4293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3CCC5C-D88E-40FB-B30B-23DCDBD0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"/>
            <a:ext cx="4167268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0C728-1748-4E63-BB5A-1DE460FC1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591344"/>
            <a:ext cx="3200400" cy="558561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Feature Engineering</a:t>
            </a:r>
            <a:endParaRPr lang="en-SG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6B1E5B-2028-4862-83D1-38E0B7059F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8834" y="5030877"/>
            <a:ext cx="6906491" cy="1328738"/>
          </a:xfrm>
        </p:spPr>
        <p:txBody>
          <a:bodyPr anchor="ctr">
            <a:normAutofit/>
          </a:bodyPr>
          <a:lstStyle/>
          <a:p>
            <a:r>
              <a:rPr lang="en-US" sz="1800" dirty="0"/>
              <a:t>The null fare values were filled with the median fare value of the dataset</a:t>
            </a:r>
          </a:p>
          <a:p>
            <a:r>
              <a:rPr lang="en-US" sz="1800" dirty="0"/>
              <a:t>The fare column was binned into 3 groups (Cheap, Middle Class, Expensive) using </a:t>
            </a:r>
            <a:r>
              <a:rPr lang="en-US" sz="1800" dirty="0" err="1"/>
              <a:t>qcut</a:t>
            </a:r>
            <a:r>
              <a:rPr lang="en-US" sz="1800" dirty="0"/>
              <a:t>	</a:t>
            </a:r>
            <a:endParaRPr lang="en-SG" sz="1800" dirty="0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121395-37E0-4EB9-98FB-21F73DBFFC95}"/>
              </a:ext>
            </a:extLst>
          </p:cNvPr>
          <p:cNvSpPr txBox="1"/>
          <p:nvPr/>
        </p:nvSpPr>
        <p:spPr>
          <a:xfrm>
            <a:off x="4438835" y="106532"/>
            <a:ext cx="69064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Passenger Fare</a:t>
            </a:r>
            <a:endParaRPr lang="en-SG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C1B2DB-104D-4B07-AFD1-681B5D3E8B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1599" y="1243794"/>
            <a:ext cx="4290432" cy="12116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3F10407-22D8-4359-9150-9A50711E92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1599" y="2714581"/>
            <a:ext cx="6218459" cy="190516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C8BA060-8A40-4F8D-93E7-6679AC0BE7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8125" y="2924148"/>
            <a:ext cx="1242168" cy="1486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5742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89575E1-3389-451A-A5F7-27854C25C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4293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3CCC5C-D88E-40FB-B30B-23DCDBD0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"/>
            <a:ext cx="4167268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0C728-1748-4E63-BB5A-1DE460FC1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591344"/>
            <a:ext cx="3200400" cy="558561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Feature Engineering</a:t>
            </a:r>
            <a:endParaRPr lang="en-SG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6B1E5B-2028-4862-83D1-38E0B7059F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8832" y="1454767"/>
            <a:ext cx="6906491" cy="1328738"/>
          </a:xfrm>
        </p:spPr>
        <p:txBody>
          <a:bodyPr anchor="ctr">
            <a:normAutofit/>
          </a:bodyPr>
          <a:lstStyle/>
          <a:p>
            <a:r>
              <a:rPr lang="en-US" sz="1800" dirty="0"/>
              <a:t>Null values of embarked were filled with the mode of embarked values in the dataset</a:t>
            </a:r>
          </a:p>
          <a:p>
            <a:pPr marL="0" indent="0">
              <a:buNone/>
            </a:pPr>
            <a:endParaRPr lang="en-SG" sz="1800" dirty="0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121395-37E0-4EB9-98FB-21F73DBFFC95}"/>
              </a:ext>
            </a:extLst>
          </p:cNvPr>
          <p:cNvSpPr txBox="1"/>
          <p:nvPr/>
        </p:nvSpPr>
        <p:spPr>
          <a:xfrm>
            <a:off x="4438835" y="106532"/>
            <a:ext cx="69064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Passenger Embarked</a:t>
            </a:r>
            <a:endParaRPr lang="en-SG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F5342E7-6A2D-4A01-9DF7-338A957FEF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8833" y="759769"/>
            <a:ext cx="6005080" cy="68585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C78B978-A71B-42E8-945C-3F403739A8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8831" y="2745629"/>
            <a:ext cx="5464013" cy="67061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0DFE19C-3654-4394-A9C4-C9C7952A00A1}"/>
              </a:ext>
            </a:extLst>
          </p:cNvPr>
          <p:cNvSpPr txBox="1"/>
          <p:nvPr/>
        </p:nvSpPr>
        <p:spPr>
          <a:xfrm>
            <a:off x="4438831" y="2201104"/>
            <a:ext cx="69064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Passenger Cabin</a:t>
            </a:r>
            <a:endParaRPr lang="en-SG" sz="2800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B710081-609C-4903-B983-11769C80C2DE}"/>
              </a:ext>
            </a:extLst>
          </p:cNvPr>
          <p:cNvSpPr txBox="1">
            <a:spLocks/>
          </p:cNvSpPr>
          <p:nvPr/>
        </p:nvSpPr>
        <p:spPr>
          <a:xfrm>
            <a:off x="4438830" y="3476972"/>
            <a:ext cx="6906491" cy="9015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Null values of Cabin were replaced with ‘No’ and the remaining values were replaced with ‘Yes’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SG" sz="1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C7801F4-306C-4583-95B2-E12E2AAF2E26}"/>
              </a:ext>
            </a:extLst>
          </p:cNvPr>
          <p:cNvSpPr txBox="1"/>
          <p:nvPr/>
        </p:nvSpPr>
        <p:spPr>
          <a:xfrm>
            <a:off x="4438830" y="4086012"/>
            <a:ext cx="69064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Passenger Family</a:t>
            </a:r>
            <a:endParaRPr lang="en-SG" sz="28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4414B75-AF97-47DE-9791-7696EF98D3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8830" y="4720170"/>
            <a:ext cx="4305673" cy="396274"/>
          </a:xfrm>
          <a:prstGeom prst="rect">
            <a:avLst/>
          </a:prstGeom>
        </p:spPr>
      </p:pic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AA4C8BB-61EF-4665-A088-8E8CB1656885}"/>
              </a:ext>
            </a:extLst>
          </p:cNvPr>
          <p:cNvSpPr txBox="1">
            <a:spLocks/>
          </p:cNvSpPr>
          <p:nvPr/>
        </p:nvSpPr>
        <p:spPr>
          <a:xfrm>
            <a:off x="4438830" y="5210174"/>
            <a:ext cx="6906491" cy="13287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/>
              <a:t>A new column named ‘FamilySize’ was created by adding the number of parents, children, sibling and spouse the passenger had with himself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SG" sz="1800" dirty="0"/>
          </a:p>
        </p:txBody>
      </p:sp>
    </p:spTree>
    <p:extLst>
      <p:ext uri="{BB962C8B-B14F-4D97-AF65-F5344CB8AC3E}">
        <p14:creationId xmlns:p14="http://schemas.microsoft.com/office/powerpoint/2010/main" val="34962784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89575E1-3389-451A-A5F7-27854C25C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4293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3CCC5C-D88E-40FB-B30B-23DCDBD0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"/>
            <a:ext cx="4167268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EABB3C-04EE-4F9A-AF0C-96143EB44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591344"/>
            <a:ext cx="3200400" cy="558561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Feature Selection</a:t>
            </a:r>
            <a:endParaRPr lang="en-SG" dirty="0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D874E741-1C4A-46A4-B8AD-958138C5E5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97954" y="197119"/>
            <a:ext cx="6907212" cy="262201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45A0497-B3C5-4BD8-8DA4-3A8E831C5C83}"/>
              </a:ext>
            </a:extLst>
          </p:cNvPr>
          <p:cNvSpPr txBox="1"/>
          <p:nvPr/>
        </p:nvSpPr>
        <p:spPr>
          <a:xfrm>
            <a:off x="4597954" y="4493981"/>
            <a:ext cx="690721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Trained Random Forest Classifier to identify the most important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Created new dataset containing the most important features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Used </a:t>
            </a:r>
            <a:r>
              <a:rPr lang="en-US" dirty="0" err="1"/>
              <a:t>feature_importances</a:t>
            </a:r>
            <a:r>
              <a:rPr lang="en-US" dirty="0"/>
              <a:t>_ to get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Sorted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Plotted horizontal bar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Fare, Age, </a:t>
            </a:r>
            <a:r>
              <a:rPr lang="en-SG" dirty="0" err="1"/>
              <a:t>Title_Mr</a:t>
            </a:r>
            <a:r>
              <a:rPr lang="en-SG" dirty="0"/>
              <a:t>, </a:t>
            </a:r>
            <a:r>
              <a:rPr lang="en-SG" dirty="0" err="1"/>
              <a:t>Sex_Male</a:t>
            </a:r>
            <a:r>
              <a:rPr lang="en-SG" dirty="0"/>
              <a:t>, </a:t>
            </a:r>
            <a:r>
              <a:rPr lang="en-SG" dirty="0" err="1"/>
              <a:t>Sex_Female</a:t>
            </a:r>
            <a:r>
              <a:rPr lang="en-SG" dirty="0"/>
              <a:t>, </a:t>
            </a:r>
            <a:r>
              <a:rPr lang="en-SG" dirty="0" err="1"/>
              <a:t>Pclass</a:t>
            </a:r>
            <a:r>
              <a:rPr lang="en-SG" dirty="0"/>
              <a:t>, </a:t>
            </a:r>
            <a:r>
              <a:rPr lang="en-SG" dirty="0" err="1"/>
              <a:t>FamilySize</a:t>
            </a:r>
            <a:r>
              <a:rPr lang="en-SG" dirty="0"/>
              <a:t>, were chosen to be in the new dataset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0D2663-FA37-423A-96F7-D60EC60889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7954" y="2910196"/>
            <a:ext cx="3633033" cy="1583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6774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89575E1-3389-451A-A5F7-27854C25C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4293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3CCC5C-D88E-40FB-B30B-23DCDBD0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"/>
            <a:ext cx="4167268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7C8845-0DE7-4DCF-8664-1F1DD2CD2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591344"/>
            <a:ext cx="3200400" cy="558561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Scoring Models</a:t>
            </a:r>
            <a:endParaRPr lang="en-SG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3E5F3-64B0-44FB-8652-81A92CF3B7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6328" y="4283097"/>
            <a:ext cx="6906491" cy="2417505"/>
          </a:xfrm>
        </p:spPr>
        <p:txBody>
          <a:bodyPr anchor="ctr">
            <a:normAutofit/>
          </a:bodyPr>
          <a:lstStyle/>
          <a:p>
            <a:r>
              <a:rPr lang="en-US" sz="1800" dirty="0"/>
              <a:t>Cross validation score is 0.737</a:t>
            </a:r>
          </a:p>
          <a:p>
            <a:r>
              <a:rPr lang="en-US" sz="1800" dirty="0"/>
              <a:t>Used </a:t>
            </a:r>
            <a:r>
              <a:rPr lang="en-US" sz="1800" dirty="0" err="1"/>
              <a:t>cross_val_predict</a:t>
            </a:r>
            <a:r>
              <a:rPr lang="en-US" sz="1800" dirty="0"/>
              <a:t> to get the classification report and confusion matrix</a:t>
            </a:r>
          </a:p>
          <a:p>
            <a:r>
              <a:rPr lang="en-SG" sz="1800" dirty="0"/>
              <a:t>The model correctly predicted 406 deaths and 255 survivors and </a:t>
            </a:r>
            <a:r>
              <a:rPr lang="en-US" sz="1800" dirty="0"/>
              <a:t>wrongly predicted 143 deaths as survivors and 93 survivors as dead</a:t>
            </a:r>
            <a:endParaRPr lang="en-SG" sz="1800" dirty="0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59D360-2329-478E-A831-ED75BD0051F2}"/>
              </a:ext>
            </a:extLst>
          </p:cNvPr>
          <p:cNvSpPr txBox="1"/>
          <p:nvPr/>
        </p:nvSpPr>
        <p:spPr>
          <a:xfrm>
            <a:off x="4571020" y="266330"/>
            <a:ext cx="67827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Logistic Regression</a:t>
            </a:r>
            <a:endParaRPr lang="en-SG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089588-28D7-4D1C-A628-34424E249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6328" y="2203376"/>
            <a:ext cx="4877223" cy="229381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919AF32-CA41-462B-8BCE-0C5F6635C3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7308" y="804753"/>
            <a:ext cx="6306077" cy="738831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59E4304-8CFE-4E99-A10C-02ADAB8AC564}"/>
              </a:ext>
            </a:extLst>
          </p:cNvPr>
          <p:cNvSpPr txBox="1">
            <a:spLocks/>
          </p:cNvSpPr>
          <p:nvPr/>
        </p:nvSpPr>
        <p:spPr>
          <a:xfrm>
            <a:off x="4446328" y="1775429"/>
            <a:ext cx="6153150" cy="422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Created a function to calculate the mean cross validation score of the models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7592678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89575E1-3389-451A-A5F7-27854C25C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4293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3CCC5C-D88E-40FB-B30B-23DCDBD0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"/>
            <a:ext cx="4167268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7C8845-0DE7-4DCF-8664-1F1DD2CD2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591344"/>
            <a:ext cx="3200400" cy="558561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Scoring Models</a:t>
            </a:r>
            <a:endParaRPr lang="en-SG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3E5F3-64B0-44FB-8652-81A92CF3B7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4121407"/>
            <a:ext cx="6906491" cy="2417505"/>
          </a:xfrm>
        </p:spPr>
        <p:txBody>
          <a:bodyPr anchor="ctr">
            <a:normAutofit/>
          </a:bodyPr>
          <a:lstStyle/>
          <a:p>
            <a:r>
              <a:rPr lang="en-US" sz="1800" dirty="0"/>
              <a:t>Cross validation score is 0.707</a:t>
            </a:r>
          </a:p>
          <a:p>
            <a:r>
              <a:rPr lang="en-US" sz="1800" dirty="0"/>
              <a:t>Used </a:t>
            </a:r>
            <a:r>
              <a:rPr lang="en-US" sz="1800" dirty="0" err="1"/>
              <a:t>cross_val_predict</a:t>
            </a:r>
            <a:r>
              <a:rPr lang="en-US" sz="1800" dirty="0"/>
              <a:t> to get the classification report and confusion matrix</a:t>
            </a:r>
          </a:p>
          <a:p>
            <a:r>
              <a:rPr lang="en-SG" sz="1800" dirty="0"/>
              <a:t>The model correctly predicted 414 deaths and 255 survivors and </a:t>
            </a:r>
            <a:r>
              <a:rPr lang="en-US" sz="1800" dirty="0"/>
              <a:t>wrongly predicted 135 deaths as survivors and 123 survivors as dead</a:t>
            </a:r>
            <a:endParaRPr lang="en-SG" sz="1800" dirty="0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59D360-2329-478E-A831-ED75BD0051F2}"/>
              </a:ext>
            </a:extLst>
          </p:cNvPr>
          <p:cNvSpPr txBox="1"/>
          <p:nvPr/>
        </p:nvSpPr>
        <p:spPr>
          <a:xfrm>
            <a:off x="4571020" y="266330"/>
            <a:ext cx="67827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Random Forest</a:t>
            </a:r>
            <a:endParaRPr lang="en-SG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A27C2A9-7098-446B-91F5-A2F0D52174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7308" y="918417"/>
            <a:ext cx="5151566" cy="237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1753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89575E1-3389-451A-A5F7-27854C25C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4293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3CCC5C-D88E-40FB-B30B-23DCDBD0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"/>
            <a:ext cx="4167268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7C8845-0DE7-4DCF-8664-1F1DD2CD2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591344"/>
            <a:ext cx="3200400" cy="558561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Scoring Models</a:t>
            </a:r>
            <a:endParaRPr lang="en-SG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3E5F3-64B0-44FB-8652-81A92CF3B7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4121407"/>
            <a:ext cx="6906491" cy="2417505"/>
          </a:xfrm>
        </p:spPr>
        <p:txBody>
          <a:bodyPr anchor="ctr">
            <a:normAutofit/>
          </a:bodyPr>
          <a:lstStyle/>
          <a:p>
            <a:r>
              <a:rPr lang="en-US" sz="1800" dirty="0"/>
              <a:t>Cross validation score is 0.618</a:t>
            </a:r>
          </a:p>
          <a:p>
            <a:r>
              <a:rPr lang="en-US" sz="1800" dirty="0"/>
              <a:t>Used </a:t>
            </a:r>
            <a:r>
              <a:rPr lang="en-US" sz="1800" dirty="0" err="1"/>
              <a:t>cross_val_predict</a:t>
            </a:r>
            <a:r>
              <a:rPr lang="en-US" sz="1800" dirty="0"/>
              <a:t> to get the classification report and confusion matrix</a:t>
            </a:r>
          </a:p>
          <a:p>
            <a:r>
              <a:rPr lang="en-SG" sz="1800" dirty="0"/>
              <a:t>The model correctly predicted 371 deaths and 177 survivors and </a:t>
            </a:r>
            <a:r>
              <a:rPr lang="en-US" sz="1800" dirty="0"/>
              <a:t>wrongly predicted 178 deaths as survivors and 171 survivors as dead</a:t>
            </a:r>
            <a:endParaRPr lang="en-SG" sz="1800" dirty="0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59D360-2329-478E-A831-ED75BD0051F2}"/>
              </a:ext>
            </a:extLst>
          </p:cNvPr>
          <p:cNvSpPr txBox="1"/>
          <p:nvPr/>
        </p:nvSpPr>
        <p:spPr>
          <a:xfrm>
            <a:off x="4571020" y="266330"/>
            <a:ext cx="67827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K Nearest </a:t>
            </a:r>
            <a:r>
              <a:rPr lang="en-US" sz="2800" dirty="0" err="1"/>
              <a:t>Neighbours</a:t>
            </a:r>
            <a:endParaRPr lang="en-SG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09E71C-7884-4D5B-B224-194A13652D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020" y="1294990"/>
            <a:ext cx="5022015" cy="2316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9497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94612-FFEF-4A2E-ABEC-E5DFC677E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1960"/>
            <a:ext cx="10515600" cy="48713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Tuning Hyperparameters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93340-CFEB-4177-BE96-1786A93A3E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24992"/>
            <a:ext cx="10515600" cy="2701047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Used </a:t>
            </a:r>
            <a:r>
              <a:rPr lang="en-US" dirty="0" err="1"/>
              <a:t>GridSearchCv</a:t>
            </a:r>
            <a:endParaRPr lang="en-US" dirty="0"/>
          </a:p>
          <a:p>
            <a:r>
              <a:rPr lang="en-US" dirty="0"/>
              <a:t>Used Stratified K Fold to shuffle and split data into 8 folds</a:t>
            </a:r>
          </a:p>
          <a:p>
            <a:r>
              <a:rPr lang="en-US" dirty="0"/>
              <a:t>Conduct the grid search with the data</a:t>
            </a:r>
          </a:p>
          <a:p>
            <a:endParaRPr lang="en-US" dirty="0"/>
          </a:p>
          <a:p>
            <a:r>
              <a:rPr lang="en-US" dirty="0"/>
              <a:t>Random Forest has a best score of 0.839</a:t>
            </a:r>
          </a:p>
          <a:p>
            <a:r>
              <a:rPr lang="en-US" dirty="0"/>
              <a:t>Logistic Regression has a best score of 0.761</a:t>
            </a:r>
          </a:p>
          <a:p>
            <a:r>
              <a:rPr lang="en-US" dirty="0"/>
              <a:t>KNN has a best score of 0.638</a:t>
            </a:r>
            <a:endParaRPr lang="en-S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DD946A-9423-4A02-9098-5E5E7DABA6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522" y="719091"/>
            <a:ext cx="11712955" cy="176037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DB6B56E-A0A7-40CE-A702-928A7FA94F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522" y="2579618"/>
            <a:ext cx="4244708" cy="5486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CD775B5-10D9-4346-9F5D-AE1CC58441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522" y="3202229"/>
            <a:ext cx="8184589" cy="586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9995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E9F2A28-69A3-4945-B6B6-C2E4A6C55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046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05B05E-B0F4-41E1-946D-8FC19E49F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8820" y="3592397"/>
            <a:ext cx="4622663" cy="2584566"/>
          </a:xfrm>
        </p:spPr>
        <p:txBody>
          <a:bodyPr>
            <a:normAutofit/>
          </a:bodyPr>
          <a:lstStyle/>
          <a:p>
            <a:r>
              <a:rPr lang="en-US" dirty="0"/>
              <a:t>Confusion Matrix</a:t>
            </a:r>
            <a:endParaRPr lang="en-SG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B147A70-DC29-4DDF-A34C-2B82C6E229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6601" y="0"/>
            <a:ext cx="842502" cy="354793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377FD7-6507-4607-8664-A70D06C6D9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326" y="833416"/>
            <a:ext cx="3267203" cy="2401394"/>
          </a:xfrm>
          <a:custGeom>
            <a:avLst/>
            <a:gdLst/>
            <a:ahLst/>
            <a:cxnLst/>
            <a:rect l="l" t="t" r="r" b="b"/>
            <a:pathLst>
              <a:path w="1999274" h="2247255">
                <a:moveTo>
                  <a:pt x="108501" y="0"/>
                </a:moveTo>
                <a:lnTo>
                  <a:pt x="1890773" y="0"/>
                </a:lnTo>
                <a:cubicBezTo>
                  <a:pt x="1950696" y="0"/>
                  <a:pt x="1999274" y="48578"/>
                  <a:pt x="1999274" y="108501"/>
                </a:cubicBezTo>
                <a:lnTo>
                  <a:pt x="1999274" y="2138754"/>
                </a:lnTo>
                <a:cubicBezTo>
                  <a:pt x="1999274" y="2198677"/>
                  <a:pt x="1950696" y="2247255"/>
                  <a:pt x="1890773" y="2247255"/>
                </a:cubicBezTo>
                <a:lnTo>
                  <a:pt x="108501" y="2247255"/>
                </a:lnTo>
                <a:cubicBezTo>
                  <a:pt x="48578" y="2247255"/>
                  <a:pt x="0" y="2198677"/>
                  <a:pt x="0" y="2138754"/>
                </a:cubicBezTo>
                <a:lnTo>
                  <a:pt x="0" y="108501"/>
                </a:lnTo>
                <a:cubicBezTo>
                  <a:pt x="0" y="48578"/>
                  <a:pt x="48578" y="0"/>
                  <a:pt x="108501" y="0"/>
                </a:cubicBezTo>
                <a:close/>
              </a:path>
            </a:pathLst>
          </a:cu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8DD8889-D8F1-462C-A9EF-A0BAD364F2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2399" y="988607"/>
            <a:ext cx="3267203" cy="2246202"/>
          </a:xfrm>
          <a:custGeom>
            <a:avLst/>
            <a:gdLst/>
            <a:ahLst/>
            <a:cxnLst/>
            <a:rect l="l" t="t" r="r" b="b"/>
            <a:pathLst>
              <a:path w="1999274" h="2247255">
                <a:moveTo>
                  <a:pt x="108501" y="0"/>
                </a:moveTo>
                <a:lnTo>
                  <a:pt x="1890773" y="0"/>
                </a:lnTo>
                <a:cubicBezTo>
                  <a:pt x="1950696" y="0"/>
                  <a:pt x="1999274" y="48578"/>
                  <a:pt x="1999274" y="108501"/>
                </a:cubicBezTo>
                <a:lnTo>
                  <a:pt x="1999274" y="2138754"/>
                </a:lnTo>
                <a:cubicBezTo>
                  <a:pt x="1999274" y="2198677"/>
                  <a:pt x="1950696" y="2247255"/>
                  <a:pt x="1890773" y="2247255"/>
                </a:cubicBezTo>
                <a:lnTo>
                  <a:pt x="108501" y="2247255"/>
                </a:lnTo>
                <a:cubicBezTo>
                  <a:pt x="48578" y="2247255"/>
                  <a:pt x="0" y="2198677"/>
                  <a:pt x="0" y="2138754"/>
                </a:cubicBezTo>
                <a:lnTo>
                  <a:pt x="0" y="108501"/>
                </a:lnTo>
                <a:cubicBezTo>
                  <a:pt x="0" y="48578"/>
                  <a:pt x="48578" y="0"/>
                  <a:pt x="108501" y="0"/>
                </a:cubicBezTo>
                <a:close/>
              </a:path>
            </a:pathLst>
          </a:cu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7B4A1FC-91C7-46BD-A122-80B42FA5B8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6472" y="1062118"/>
            <a:ext cx="3267204" cy="2172691"/>
          </a:xfrm>
          <a:custGeom>
            <a:avLst/>
            <a:gdLst/>
            <a:ahLst/>
            <a:cxnLst/>
            <a:rect l="l" t="t" r="r" b="b"/>
            <a:pathLst>
              <a:path w="3064284" h="3064284">
                <a:moveTo>
                  <a:pt x="166483" y="0"/>
                </a:moveTo>
                <a:lnTo>
                  <a:pt x="2897801" y="0"/>
                </a:lnTo>
                <a:cubicBezTo>
                  <a:pt x="2989747" y="0"/>
                  <a:pt x="3064284" y="74537"/>
                  <a:pt x="3064284" y="166483"/>
                </a:cubicBezTo>
                <a:lnTo>
                  <a:pt x="3064284" y="2897801"/>
                </a:lnTo>
                <a:cubicBezTo>
                  <a:pt x="3064284" y="2989747"/>
                  <a:pt x="2989747" y="3064284"/>
                  <a:pt x="2897801" y="3064284"/>
                </a:cubicBezTo>
                <a:lnTo>
                  <a:pt x="166483" y="3064284"/>
                </a:lnTo>
                <a:cubicBezTo>
                  <a:pt x="74537" y="3064284"/>
                  <a:pt x="0" y="2989747"/>
                  <a:pt x="0" y="2897801"/>
                </a:cubicBezTo>
                <a:lnTo>
                  <a:pt x="0" y="166483"/>
                </a:lnTo>
                <a:cubicBezTo>
                  <a:pt x="0" y="74537"/>
                  <a:pt x="74537" y="0"/>
                  <a:pt x="166483" y="0"/>
                </a:cubicBezTo>
                <a:close/>
              </a:path>
            </a:pathLst>
          </a:custGeom>
        </p:spPr>
      </p:pic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1B80E9C-CF8A-440B-B8F5-54BF121BF4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058400" y="6033795"/>
            <a:ext cx="1991064" cy="824205"/>
          </a:xfrm>
          <a:custGeom>
            <a:avLst/>
            <a:gdLst>
              <a:gd name="connsiteX0" fmla="*/ 995532 w 1991064"/>
              <a:gd name="connsiteY0" fmla="*/ 0 h 824205"/>
              <a:gd name="connsiteX1" fmla="*/ 1984823 w 1991064"/>
              <a:gd name="connsiteY1" fmla="*/ 784423 h 824205"/>
              <a:gd name="connsiteX2" fmla="*/ 1991064 w 1991064"/>
              <a:gd name="connsiteY2" fmla="*/ 824205 h 824205"/>
              <a:gd name="connsiteX3" fmla="*/ 0 w 1991064"/>
              <a:gd name="connsiteY3" fmla="*/ 824205 h 824205"/>
              <a:gd name="connsiteX4" fmla="*/ 6241 w 1991064"/>
              <a:gd name="connsiteY4" fmla="*/ 784423 h 824205"/>
              <a:gd name="connsiteX5" fmla="*/ 995532 w 1991064"/>
              <a:gd name="connsiteY5" fmla="*/ 0 h 8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1064" h="824205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B3B13C-3C96-48AF-AFA8-03B3E2BFB1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09819" y="3592395"/>
            <a:ext cx="5393361" cy="2584567"/>
          </a:xfrm>
        </p:spPr>
        <p:txBody>
          <a:bodyPr>
            <a:normAutofit fontScale="62500" lnSpcReduction="20000"/>
          </a:bodyPr>
          <a:lstStyle/>
          <a:p>
            <a:r>
              <a:rPr lang="en-US" sz="2400" dirty="0"/>
              <a:t>The Random Forest model correctly predicted 429 deaths and 233 survivors, and wrongly predicted 120 deaths as survivors and 115 survivors as dead</a:t>
            </a:r>
          </a:p>
          <a:p>
            <a:endParaRPr lang="en-SG" sz="2400" dirty="0"/>
          </a:p>
          <a:p>
            <a:r>
              <a:rPr lang="en-US" sz="2400" dirty="0"/>
              <a:t>The Logistic Regression model correctly predicted 426 deaths and 254 survivors, and wrongly predicted 123 deaths as survivors and 94 survivors as dead</a:t>
            </a:r>
          </a:p>
          <a:p>
            <a:endParaRPr lang="en-SG" sz="2400" dirty="0"/>
          </a:p>
          <a:p>
            <a:r>
              <a:rPr lang="en-US" sz="2400" dirty="0"/>
              <a:t>The KNN model correctly predicted 417 deaths and 160 survivors, and wrongly predicted 132 deaths as survivors and 188 survivors as dead</a:t>
            </a:r>
            <a:endParaRPr lang="en-SG" sz="2400" dirty="0"/>
          </a:p>
          <a:p>
            <a:endParaRPr lang="en-SG" sz="2400" dirty="0"/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4D3DC50D-CA0F-48F9-B17E-20D8669AA4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7360" y="3429000"/>
            <a:ext cx="3939038" cy="3939038"/>
          </a:xfrm>
          <a:prstGeom prst="arc">
            <a:avLst>
              <a:gd name="adj1" fmla="val 16200000"/>
              <a:gd name="adj2" fmla="val 20354996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475276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E9F2A28-69A3-4945-B6B6-C2E4A6C55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046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C8CBDE-90BF-4D93-9B8D-457B69A64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8820" y="3592397"/>
            <a:ext cx="4622663" cy="2584566"/>
          </a:xfrm>
        </p:spPr>
        <p:txBody>
          <a:bodyPr>
            <a:normAutofit/>
          </a:bodyPr>
          <a:lstStyle/>
          <a:p>
            <a:r>
              <a:rPr lang="en-US" dirty="0"/>
              <a:t>ROC Curve</a:t>
            </a:r>
            <a:endParaRPr lang="en-SG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B147A70-DC29-4DDF-A34C-2B82C6E229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6601" y="0"/>
            <a:ext cx="842502" cy="354793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AAB3BF0-7D6F-4DE6-970C-A167FB5B2A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5926" y="701388"/>
            <a:ext cx="2572003" cy="2533423"/>
          </a:xfrm>
          <a:custGeom>
            <a:avLst/>
            <a:gdLst/>
            <a:ahLst/>
            <a:cxnLst/>
            <a:rect l="l" t="t" r="r" b="b"/>
            <a:pathLst>
              <a:path w="1999274" h="2247255">
                <a:moveTo>
                  <a:pt x="108501" y="0"/>
                </a:moveTo>
                <a:lnTo>
                  <a:pt x="1890773" y="0"/>
                </a:lnTo>
                <a:cubicBezTo>
                  <a:pt x="1950696" y="0"/>
                  <a:pt x="1999274" y="48578"/>
                  <a:pt x="1999274" y="108501"/>
                </a:cubicBezTo>
                <a:lnTo>
                  <a:pt x="1999274" y="2138754"/>
                </a:lnTo>
                <a:cubicBezTo>
                  <a:pt x="1999274" y="2198677"/>
                  <a:pt x="1950696" y="2247255"/>
                  <a:pt x="1890773" y="2247255"/>
                </a:cubicBezTo>
                <a:lnTo>
                  <a:pt x="108501" y="2247255"/>
                </a:lnTo>
                <a:cubicBezTo>
                  <a:pt x="48578" y="2247255"/>
                  <a:pt x="0" y="2198677"/>
                  <a:pt x="0" y="2138754"/>
                </a:cubicBezTo>
                <a:lnTo>
                  <a:pt x="0" y="108501"/>
                </a:lnTo>
                <a:cubicBezTo>
                  <a:pt x="0" y="48578"/>
                  <a:pt x="48578" y="0"/>
                  <a:pt x="108501" y="0"/>
                </a:cubicBezTo>
                <a:close/>
              </a:path>
            </a:pathLst>
          </a:cu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47CD7D3-B325-43C7-8C15-0B2FC7EE66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3470" y="701387"/>
            <a:ext cx="2605061" cy="2533423"/>
          </a:xfrm>
          <a:custGeom>
            <a:avLst/>
            <a:gdLst/>
            <a:ahLst/>
            <a:cxnLst/>
            <a:rect l="l" t="t" r="r" b="b"/>
            <a:pathLst>
              <a:path w="1999274" h="2247255">
                <a:moveTo>
                  <a:pt x="108501" y="0"/>
                </a:moveTo>
                <a:lnTo>
                  <a:pt x="1890773" y="0"/>
                </a:lnTo>
                <a:cubicBezTo>
                  <a:pt x="1950696" y="0"/>
                  <a:pt x="1999274" y="48578"/>
                  <a:pt x="1999274" y="108501"/>
                </a:cubicBezTo>
                <a:lnTo>
                  <a:pt x="1999274" y="2138754"/>
                </a:lnTo>
                <a:cubicBezTo>
                  <a:pt x="1999274" y="2198677"/>
                  <a:pt x="1950696" y="2247255"/>
                  <a:pt x="1890773" y="2247255"/>
                </a:cubicBezTo>
                <a:lnTo>
                  <a:pt x="108501" y="2247255"/>
                </a:lnTo>
                <a:cubicBezTo>
                  <a:pt x="48578" y="2247255"/>
                  <a:pt x="0" y="2198677"/>
                  <a:pt x="0" y="2138754"/>
                </a:cubicBezTo>
                <a:lnTo>
                  <a:pt x="0" y="108501"/>
                </a:lnTo>
                <a:cubicBezTo>
                  <a:pt x="0" y="48578"/>
                  <a:pt x="48578" y="0"/>
                  <a:pt x="108501" y="0"/>
                </a:cubicBezTo>
                <a:close/>
              </a:path>
            </a:pathLst>
          </a:cu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B6A4705-1C6F-448D-8572-89B699C137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0583" y="701386"/>
            <a:ext cx="2638981" cy="2533423"/>
          </a:xfrm>
          <a:custGeom>
            <a:avLst/>
            <a:gdLst/>
            <a:ahLst/>
            <a:cxnLst/>
            <a:rect l="l" t="t" r="r" b="b"/>
            <a:pathLst>
              <a:path w="3064284" h="3064284">
                <a:moveTo>
                  <a:pt x="166483" y="0"/>
                </a:moveTo>
                <a:lnTo>
                  <a:pt x="2897801" y="0"/>
                </a:lnTo>
                <a:cubicBezTo>
                  <a:pt x="2989747" y="0"/>
                  <a:pt x="3064284" y="74537"/>
                  <a:pt x="3064284" y="166483"/>
                </a:cubicBezTo>
                <a:lnTo>
                  <a:pt x="3064284" y="2897801"/>
                </a:lnTo>
                <a:cubicBezTo>
                  <a:pt x="3064284" y="2989747"/>
                  <a:pt x="2989747" y="3064284"/>
                  <a:pt x="2897801" y="3064284"/>
                </a:cubicBezTo>
                <a:lnTo>
                  <a:pt x="166483" y="3064284"/>
                </a:lnTo>
                <a:cubicBezTo>
                  <a:pt x="74537" y="3064284"/>
                  <a:pt x="0" y="2989747"/>
                  <a:pt x="0" y="2897801"/>
                </a:cubicBezTo>
                <a:lnTo>
                  <a:pt x="0" y="166483"/>
                </a:lnTo>
                <a:cubicBezTo>
                  <a:pt x="0" y="74537"/>
                  <a:pt x="74537" y="0"/>
                  <a:pt x="166483" y="0"/>
                </a:cubicBezTo>
                <a:close/>
              </a:path>
            </a:pathLst>
          </a:custGeom>
        </p:spPr>
      </p:pic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1B80E9C-CF8A-440B-B8F5-54BF121BF4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058400" y="6033795"/>
            <a:ext cx="1991064" cy="824205"/>
          </a:xfrm>
          <a:custGeom>
            <a:avLst/>
            <a:gdLst>
              <a:gd name="connsiteX0" fmla="*/ 995532 w 1991064"/>
              <a:gd name="connsiteY0" fmla="*/ 0 h 824205"/>
              <a:gd name="connsiteX1" fmla="*/ 1984823 w 1991064"/>
              <a:gd name="connsiteY1" fmla="*/ 784423 h 824205"/>
              <a:gd name="connsiteX2" fmla="*/ 1991064 w 1991064"/>
              <a:gd name="connsiteY2" fmla="*/ 824205 h 824205"/>
              <a:gd name="connsiteX3" fmla="*/ 0 w 1991064"/>
              <a:gd name="connsiteY3" fmla="*/ 824205 h 824205"/>
              <a:gd name="connsiteX4" fmla="*/ 6241 w 1991064"/>
              <a:gd name="connsiteY4" fmla="*/ 784423 h 824205"/>
              <a:gd name="connsiteX5" fmla="*/ 995532 w 1991064"/>
              <a:gd name="connsiteY5" fmla="*/ 0 h 8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1064" h="824205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99779-B76B-4927-A07D-6D6CC09B83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09819" y="3592395"/>
            <a:ext cx="5393361" cy="2584567"/>
          </a:xfrm>
        </p:spPr>
        <p:txBody>
          <a:bodyPr>
            <a:normAutofit fontScale="77500" lnSpcReduction="20000"/>
          </a:bodyPr>
          <a:lstStyle/>
          <a:p>
            <a:endParaRPr lang="en-US" sz="2400" dirty="0"/>
          </a:p>
          <a:p>
            <a:r>
              <a:rPr lang="en-US" sz="2400" dirty="0"/>
              <a:t>The Random Forest has a mean Area Under the Curve of 0.84 +- 0.09 </a:t>
            </a:r>
          </a:p>
          <a:p>
            <a:endParaRPr lang="en-US" sz="2400" dirty="0"/>
          </a:p>
          <a:p>
            <a:r>
              <a:rPr lang="en-US" sz="2400" dirty="0"/>
              <a:t>The Logistic Regression has a mean Area Under the Curve of 0.87 +- 0.10</a:t>
            </a:r>
            <a:endParaRPr lang="en-SG" sz="2400" dirty="0"/>
          </a:p>
          <a:p>
            <a:endParaRPr lang="en-US" sz="2400" dirty="0"/>
          </a:p>
          <a:p>
            <a:r>
              <a:rPr lang="en-US" sz="2400" dirty="0"/>
              <a:t>The KNN has a mean Area Under the Curve of 0.68 +- 0.08</a:t>
            </a:r>
            <a:endParaRPr lang="en-SG" sz="2400" dirty="0"/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4D3DC50D-CA0F-48F9-B17E-20D8669AA4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7360" y="3429000"/>
            <a:ext cx="3939038" cy="3939038"/>
          </a:xfrm>
          <a:prstGeom prst="arc">
            <a:avLst>
              <a:gd name="adj1" fmla="val 16200000"/>
              <a:gd name="adj2" fmla="val 20354996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17445C-82E7-407A-A51E-0F29EF4C4861}"/>
              </a:ext>
            </a:extLst>
          </p:cNvPr>
          <p:cNvSpPr txBox="1"/>
          <p:nvPr/>
        </p:nvSpPr>
        <p:spPr>
          <a:xfrm>
            <a:off x="4447308" y="168676"/>
            <a:ext cx="73054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400" dirty="0"/>
              <a:t>KNN</a:t>
            </a:r>
            <a:endParaRPr lang="en-SG" sz="2400"/>
          </a:p>
        </p:txBody>
      </p:sp>
    </p:spTree>
    <p:extLst>
      <p:ext uri="{BB962C8B-B14F-4D97-AF65-F5344CB8AC3E}">
        <p14:creationId xmlns:p14="http://schemas.microsoft.com/office/powerpoint/2010/main" val="33005760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89575E1-3389-451A-A5F7-27854C25C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4293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3CCC5C-D88E-40FB-B30B-23DCDBD0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"/>
            <a:ext cx="4167268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C8CBDE-90BF-4D93-9B8D-457B69A64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591344"/>
            <a:ext cx="3200400" cy="5585619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Submitting to Kaggle</a:t>
            </a:r>
            <a:endParaRPr lang="en-SG" sz="32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99779-B76B-4927-A07D-6D6CC09B83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3763882"/>
            <a:ext cx="6906491" cy="2775030"/>
          </a:xfrm>
        </p:spPr>
        <p:txBody>
          <a:bodyPr anchor="ctr">
            <a:normAutofit/>
          </a:bodyPr>
          <a:lstStyle/>
          <a:p>
            <a:r>
              <a:rPr lang="en-US" sz="1800" dirty="0"/>
              <a:t>The models were used to predict the survival of the passengers in test.csv and the output was submitted to Kaggle</a:t>
            </a:r>
          </a:p>
          <a:p>
            <a:r>
              <a:rPr lang="en-US" sz="1800" dirty="0"/>
              <a:t>Random Forest scored 0.85365, Logistic Regression scored 0.81300 and K Nearest </a:t>
            </a:r>
            <a:r>
              <a:rPr lang="en-US" sz="1800" dirty="0" err="1"/>
              <a:t>Neighbours</a:t>
            </a:r>
            <a:r>
              <a:rPr lang="en-US" sz="1800" dirty="0"/>
              <a:t> scored 0.70731</a:t>
            </a:r>
            <a:endParaRPr lang="en-SG" sz="1800" dirty="0"/>
          </a:p>
          <a:p>
            <a:r>
              <a:rPr lang="en-US" sz="1800" dirty="0"/>
              <a:t>The Random Forest model performed the best out of all 3 classifiers while KNN performed the worst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795660-F8D1-415A-A192-4E754E7AB2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1247" y="591344"/>
            <a:ext cx="7052552" cy="72135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89DA759-0A57-4FCF-8128-B372E3AF34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1247" y="1605280"/>
            <a:ext cx="7052552" cy="67195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B46AD8E-EECF-4DD9-9566-97A2690002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1247" y="2569819"/>
            <a:ext cx="7152241" cy="716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701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545D489D-16E1-484D-867B-144368D74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9A496F5-B01E-4BF8-9D1E-C4E53B6F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2257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Arc 30">
            <a:extLst>
              <a:ext uri="{FF2B5EF4-FFF2-40B4-BE49-F238E27FC236}">
                <a16:creationId xmlns:a16="http://schemas.microsoft.com/office/drawing/2014/main" id="{6E895C8D-1379-40B8-8B1B-B6F5AEAF0A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746107">
            <a:off x="2906963" y="1348064"/>
            <a:ext cx="2987899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0B4719-AA7D-4F15-A078-8E9818EA8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3467"/>
            <a:ext cx="2951205" cy="557106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Process</a:t>
            </a:r>
            <a:endParaRPr lang="en-SG" dirty="0">
              <a:solidFill>
                <a:srgbClr val="FFFFFF"/>
              </a:solidFill>
            </a:endParaRPr>
          </a:p>
        </p:txBody>
      </p:sp>
      <p:graphicFrame>
        <p:nvGraphicFramePr>
          <p:cNvPr id="23" name="Content Placeholder 2">
            <a:extLst>
              <a:ext uri="{FF2B5EF4-FFF2-40B4-BE49-F238E27FC236}">
                <a16:creationId xmlns:a16="http://schemas.microsoft.com/office/drawing/2014/main" id="{04965E9F-A4DB-43A2-8B34-FCFC39C570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0726412"/>
              </p:ext>
            </p:extLst>
          </p:nvPr>
        </p:nvGraphicFramePr>
        <p:xfrm>
          <a:off x="5237018" y="653693"/>
          <a:ext cx="6303729" cy="55608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220804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712545-00FB-4661-97E1-9D6631BED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Conclusions</a:t>
            </a:r>
            <a:endParaRPr lang="en-SG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EFEB18-C4C9-44D9-8F5B-B41074BD0A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Even though the Random Forest Classifier did not perform as well as the Logistic Regression Classifier, it managed to score better on both train.csv and test.csv after tuning hyperparameters</a:t>
            </a:r>
          </a:p>
          <a:p>
            <a:endParaRPr lang="en-US" dirty="0"/>
          </a:p>
          <a:p>
            <a:r>
              <a:rPr lang="en-US" dirty="0"/>
              <a:t>The Fare, Age, Gender, </a:t>
            </a:r>
            <a:r>
              <a:rPr lang="en-US" dirty="0" err="1"/>
              <a:t>Pclass</a:t>
            </a:r>
            <a:r>
              <a:rPr lang="en-US" dirty="0"/>
              <a:t> and </a:t>
            </a:r>
            <a:r>
              <a:rPr lang="en-US" dirty="0" err="1"/>
              <a:t>Mr_title</a:t>
            </a:r>
            <a:r>
              <a:rPr lang="en-US" dirty="0"/>
              <a:t> are the top features for Random Forest</a:t>
            </a:r>
          </a:p>
          <a:p>
            <a:endParaRPr lang="en-US" dirty="0"/>
          </a:p>
          <a:p>
            <a:r>
              <a:rPr lang="en-US" dirty="0"/>
              <a:t>Tuning the hyperparameters of a classifier can significantly improve its accuracy</a:t>
            </a:r>
          </a:p>
          <a:p>
            <a:endParaRPr lang="en-US" dirty="0"/>
          </a:p>
          <a:p>
            <a:r>
              <a:rPr lang="en-US" dirty="0"/>
              <a:t>Feature Importance is useful for finding the most important features for a model. It reduces overfitting and training time of the model as there is less </a:t>
            </a:r>
            <a:r>
              <a:rPr lang="en-US"/>
              <a:t>redundant data</a:t>
            </a:r>
            <a:endParaRPr lang="en-SG" dirty="0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6572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53E60C6D-4E85-4E14-BCDF-BF15C241F7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C213D7-09B2-44ED-9A77-C7C6E074D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456" y="486184"/>
            <a:ext cx="5397237" cy="1325563"/>
          </a:xfrm>
        </p:spPr>
        <p:txBody>
          <a:bodyPr>
            <a:normAutofit/>
          </a:bodyPr>
          <a:lstStyle/>
          <a:p>
            <a:r>
              <a:rPr lang="en-US" dirty="0"/>
              <a:t>EDA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307FB-E0E8-41B0-A8DA-D673457A2E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456" y="1946684"/>
            <a:ext cx="5397237" cy="4351338"/>
          </a:xfrm>
        </p:spPr>
        <p:txBody>
          <a:bodyPr>
            <a:normAutofit/>
          </a:bodyPr>
          <a:lstStyle/>
          <a:p>
            <a:r>
              <a:rPr lang="en-US" sz="2400" dirty="0"/>
              <a:t>Fig 1 (Sex)</a:t>
            </a:r>
          </a:p>
          <a:p>
            <a:pPr lvl="1"/>
            <a:r>
              <a:rPr lang="en-SG" sz="2000" dirty="0"/>
              <a:t>More males were on the titanic compared to females</a:t>
            </a:r>
          </a:p>
          <a:p>
            <a:pPr lvl="1"/>
            <a:r>
              <a:rPr lang="en-SG" sz="2000" dirty="0"/>
              <a:t>Majority of females survived the titanic</a:t>
            </a:r>
          </a:p>
          <a:p>
            <a:pPr lvl="1"/>
            <a:r>
              <a:rPr lang="en-SG" sz="2000" dirty="0"/>
              <a:t>Majority of males died</a:t>
            </a:r>
          </a:p>
          <a:p>
            <a:pPr lvl="1"/>
            <a:endParaRPr lang="en-SG" sz="2000" dirty="0"/>
          </a:p>
          <a:p>
            <a:r>
              <a:rPr lang="en-SG" sz="2400" dirty="0"/>
              <a:t>Fig 2 (</a:t>
            </a:r>
            <a:r>
              <a:rPr lang="en-SG" sz="2400" dirty="0" err="1"/>
              <a:t>Pclass</a:t>
            </a:r>
            <a:r>
              <a:rPr lang="en-SG" sz="2400" dirty="0"/>
              <a:t>)</a:t>
            </a:r>
          </a:p>
          <a:p>
            <a:pPr lvl="1"/>
            <a:r>
              <a:rPr lang="en-SG" sz="2000" dirty="0"/>
              <a:t>Majority of passengers in 1</a:t>
            </a:r>
            <a:r>
              <a:rPr lang="en-SG" sz="2000" baseline="30000" dirty="0"/>
              <a:t>st</a:t>
            </a:r>
            <a:r>
              <a:rPr lang="en-SG" sz="2000" dirty="0"/>
              <a:t> class survived</a:t>
            </a:r>
          </a:p>
          <a:p>
            <a:pPr lvl="1"/>
            <a:r>
              <a:rPr lang="en-SG" sz="2000" dirty="0"/>
              <a:t>Majority of 2</a:t>
            </a:r>
            <a:r>
              <a:rPr lang="en-SG" sz="2000" baseline="30000" dirty="0"/>
              <a:t>nd</a:t>
            </a:r>
            <a:r>
              <a:rPr lang="en-SG" sz="2000" dirty="0"/>
              <a:t> and 3</a:t>
            </a:r>
            <a:r>
              <a:rPr lang="en-SG" sz="2000" baseline="30000" dirty="0"/>
              <a:t>rd</a:t>
            </a:r>
            <a:r>
              <a:rPr lang="en-SG" sz="2000" dirty="0"/>
              <a:t> class passengers died</a:t>
            </a:r>
          </a:p>
          <a:p>
            <a:pPr lvl="1"/>
            <a:r>
              <a:rPr lang="en-SG" sz="2000" dirty="0"/>
              <a:t>Most of the deaths come from the 3</a:t>
            </a:r>
            <a:r>
              <a:rPr lang="en-SG" sz="2000" baseline="30000" dirty="0"/>
              <a:t>rd</a:t>
            </a:r>
            <a:r>
              <a:rPr lang="en-SG" sz="2000" dirty="0"/>
              <a:t> class passengers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DD3377-3482-4F52-89B6-8890530568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8100" y="684033"/>
            <a:ext cx="4555700" cy="2562581"/>
          </a:xfrm>
          <a:custGeom>
            <a:avLst/>
            <a:gdLst/>
            <a:ahLst/>
            <a:cxnLst/>
            <a:rect l="l" t="t" r="r" b="b"/>
            <a:pathLst>
              <a:path w="4438338" h="2323972">
                <a:moveTo>
                  <a:pt x="69905" y="0"/>
                </a:moveTo>
                <a:lnTo>
                  <a:pt x="4368433" y="0"/>
                </a:lnTo>
                <a:cubicBezTo>
                  <a:pt x="4407040" y="0"/>
                  <a:pt x="4438338" y="31298"/>
                  <a:pt x="4438338" y="69905"/>
                </a:cubicBezTo>
                <a:lnTo>
                  <a:pt x="4438338" y="2254067"/>
                </a:lnTo>
                <a:cubicBezTo>
                  <a:pt x="4438338" y="2292674"/>
                  <a:pt x="4407040" y="2323972"/>
                  <a:pt x="4368433" y="2323972"/>
                </a:cubicBezTo>
                <a:lnTo>
                  <a:pt x="69905" y="2323972"/>
                </a:lnTo>
                <a:cubicBezTo>
                  <a:pt x="31298" y="2323972"/>
                  <a:pt x="0" y="2292674"/>
                  <a:pt x="0" y="2254067"/>
                </a:cubicBezTo>
                <a:lnTo>
                  <a:pt x="0" y="69905"/>
                </a:lnTo>
                <a:cubicBezTo>
                  <a:pt x="0" y="31298"/>
                  <a:pt x="31298" y="0"/>
                  <a:pt x="69905" y="0"/>
                </a:cubicBezTo>
                <a:close/>
              </a:path>
            </a:pathLst>
          </a:custGeom>
        </p:spPr>
      </p:pic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7D42D292-4C48-479B-9E59-E29CD9871C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19137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408910-7FE1-4DD9-A3CC-B690756C61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8100" y="3571523"/>
            <a:ext cx="4555700" cy="2642305"/>
          </a:xfrm>
          <a:custGeom>
            <a:avLst/>
            <a:gdLst/>
            <a:ahLst/>
            <a:cxnLst/>
            <a:rect l="l" t="t" r="r" b="b"/>
            <a:pathLst>
              <a:path w="4555700" h="2733294">
                <a:moveTo>
                  <a:pt x="82217" y="0"/>
                </a:moveTo>
                <a:lnTo>
                  <a:pt x="4473483" y="0"/>
                </a:lnTo>
                <a:cubicBezTo>
                  <a:pt x="4518890" y="0"/>
                  <a:pt x="4555700" y="36810"/>
                  <a:pt x="4555700" y="82217"/>
                </a:cubicBezTo>
                <a:lnTo>
                  <a:pt x="4555700" y="2651077"/>
                </a:lnTo>
                <a:cubicBezTo>
                  <a:pt x="4555700" y="2696484"/>
                  <a:pt x="4518890" y="2733294"/>
                  <a:pt x="4473483" y="2733294"/>
                </a:cubicBezTo>
                <a:lnTo>
                  <a:pt x="82217" y="2733294"/>
                </a:lnTo>
                <a:cubicBezTo>
                  <a:pt x="36810" y="2733294"/>
                  <a:pt x="0" y="2696484"/>
                  <a:pt x="0" y="2651077"/>
                </a:cubicBezTo>
                <a:lnTo>
                  <a:pt x="0" y="82217"/>
                </a:lnTo>
                <a:cubicBezTo>
                  <a:pt x="0" y="36810"/>
                  <a:pt x="36810" y="0"/>
                  <a:pt x="82217" y="0"/>
                </a:cubicBezTo>
                <a:close/>
              </a:path>
            </a:pathLst>
          </a:custGeom>
        </p:spPr>
      </p:pic>
      <p:sp>
        <p:nvSpPr>
          <p:cNvPr id="21" name="Arc 20">
            <a:extLst>
              <a:ext uri="{FF2B5EF4-FFF2-40B4-BE49-F238E27FC236}">
                <a16:creationId xmlns:a16="http://schemas.microsoft.com/office/drawing/2014/main" id="{533DF362-939D-4EEE-8DC4-6B54607E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504802" flipH="1">
            <a:off x="6443172" y="162676"/>
            <a:ext cx="4083433" cy="4083433"/>
          </a:xfrm>
          <a:prstGeom prst="arc">
            <a:avLst>
              <a:gd name="adj1" fmla="val 17445962"/>
              <a:gd name="adj2" fmla="val 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7CAA63-199E-4567-AED3-C836952B295A}"/>
              </a:ext>
            </a:extLst>
          </p:cNvPr>
          <p:cNvSpPr txBox="1"/>
          <p:nvPr/>
        </p:nvSpPr>
        <p:spPr>
          <a:xfrm>
            <a:off x="6798100" y="200025"/>
            <a:ext cx="2107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 1</a:t>
            </a:r>
            <a:endParaRPr lang="en-S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C2F5E4-09FC-4262-A0D0-3DECD7DCD9A7}"/>
              </a:ext>
            </a:extLst>
          </p:cNvPr>
          <p:cNvSpPr txBox="1"/>
          <p:nvPr/>
        </p:nvSpPr>
        <p:spPr>
          <a:xfrm>
            <a:off x="6798100" y="2981325"/>
            <a:ext cx="1545800" cy="379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 2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63142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53E60C6D-4E85-4E14-BCDF-BF15C241F7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C213D7-09B2-44ED-9A77-C7C6E074D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456" y="486184"/>
            <a:ext cx="5397237" cy="1325563"/>
          </a:xfrm>
        </p:spPr>
        <p:txBody>
          <a:bodyPr>
            <a:normAutofit/>
          </a:bodyPr>
          <a:lstStyle/>
          <a:p>
            <a:r>
              <a:rPr lang="en-US" dirty="0"/>
              <a:t>EDA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307FB-E0E8-41B0-A8DA-D673457A2E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456" y="1946684"/>
            <a:ext cx="5397237" cy="4351338"/>
          </a:xfrm>
        </p:spPr>
        <p:txBody>
          <a:bodyPr>
            <a:normAutofit/>
          </a:bodyPr>
          <a:lstStyle/>
          <a:p>
            <a:r>
              <a:rPr lang="en-US" sz="2400" dirty="0"/>
              <a:t>Fig 3 (</a:t>
            </a:r>
            <a:r>
              <a:rPr lang="en-US" sz="2400" dirty="0" err="1"/>
              <a:t>SibSp</a:t>
            </a:r>
            <a:r>
              <a:rPr lang="en-US" sz="2400" dirty="0"/>
              <a:t>)</a:t>
            </a:r>
          </a:p>
          <a:p>
            <a:pPr lvl="1"/>
            <a:r>
              <a:rPr lang="en-SG" sz="2000" dirty="0"/>
              <a:t>Most passengers were on the titanic without siblings or spouses with them</a:t>
            </a:r>
          </a:p>
          <a:p>
            <a:pPr lvl="1"/>
            <a:r>
              <a:rPr lang="en-SG" sz="2000" dirty="0"/>
              <a:t>Majority of those passengers died</a:t>
            </a:r>
          </a:p>
          <a:p>
            <a:pPr lvl="1"/>
            <a:endParaRPr lang="en-SG" sz="2000" dirty="0"/>
          </a:p>
          <a:p>
            <a:pPr lvl="1"/>
            <a:endParaRPr lang="en-SG" sz="2000" dirty="0"/>
          </a:p>
          <a:p>
            <a:r>
              <a:rPr lang="en-SG" sz="2400" dirty="0"/>
              <a:t>Fig 4 (Parch)</a:t>
            </a:r>
          </a:p>
          <a:p>
            <a:pPr lvl="1"/>
            <a:r>
              <a:rPr lang="en-SG" sz="2000" dirty="0"/>
              <a:t>Majority of passengers did not have their parents or children with them</a:t>
            </a:r>
          </a:p>
          <a:p>
            <a:pPr lvl="1"/>
            <a:r>
              <a:rPr lang="en-SG" sz="2000" dirty="0"/>
              <a:t>Majority of passengers who died did not have their parents or children with them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7D42D292-4C48-479B-9E59-E29CD9871C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19137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533DF362-939D-4EEE-8DC4-6B54607E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504802" flipH="1">
            <a:off x="6443172" y="162676"/>
            <a:ext cx="4083433" cy="4083433"/>
          </a:xfrm>
          <a:prstGeom prst="arc">
            <a:avLst>
              <a:gd name="adj1" fmla="val 17445962"/>
              <a:gd name="adj2" fmla="val 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7CAA63-199E-4567-AED3-C836952B295A}"/>
              </a:ext>
            </a:extLst>
          </p:cNvPr>
          <p:cNvSpPr txBox="1"/>
          <p:nvPr/>
        </p:nvSpPr>
        <p:spPr>
          <a:xfrm>
            <a:off x="6798100" y="200025"/>
            <a:ext cx="2107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 3</a:t>
            </a:r>
            <a:endParaRPr lang="en-S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C2F5E4-09FC-4262-A0D0-3DECD7DCD9A7}"/>
              </a:ext>
            </a:extLst>
          </p:cNvPr>
          <p:cNvSpPr txBox="1"/>
          <p:nvPr/>
        </p:nvSpPr>
        <p:spPr>
          <a:xfrm>
            <a:off x="6798100" y="2981325"/>
            <a:ext cx="1545800" cy="379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 4</a:t>
            </a:r>
            <a:endParaRPr lang="en-S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425965D-42A9-4D62-B309-2025EE431A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7652" y="611408"/>
            <a:ext cx="3940142" cy="238455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E31F7CD-2409-4ABB-AE3B-1B13AB711B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7652" y="3429000"/>
            <a:ext cx="4810746" cy="2869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627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53E60C6D-4E85-4E14-BCDF-BF15C241F7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C213D7-09B2-44ED-9A77-C7C6E074D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456" y="486184"/>
            <a:ext cx="5397237" cy="1325563"/>
          </a:xfrm>
        </p:spPr>
        <p:txBody>
          <a:bodyPr>
            <a:normAutofit/>
          </a:bodyPr>
          <a:lstStyle/>
          <a:p>
            <a:r>
              <a:rPr lang="en-US" dirty="0"/>
              <a:t>EDA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307FB-E0E8-41B0-A8DA-D673457A2E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456" y="1946684"/>
            <a:ext cx="5397237" cy="4351338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/>
              <a:t>Fig 5 (Embarked)</a:t>
            </a:r>
          </a:p>
          <a:p>
            <a:pPr lvl="1"/>
            <a:r>
              <a:rPr lang="en-SG" sz="2000" dirty="0"/>
              <a:t>Most passengers embarked from Southampton</a:t>
            </a:r>
          </a:p>
          <a:p>
            <a:pPr lvl="1"/>
            <a:r>
              <a:rPr lang="en-SG" sz="2000" dirty="0"/>
              <a:t>Queenstown had the least amount of passengers</a:t>
            </a:r>
          </a:p>
          <a:p>
            <a:pPr lvl="1"/>
            <a:r>
              <a:rPr lang="en-SG" sz="2000" dirty="0"/>
              <a:t>Majority of passengers who embarked from Cherbourg survived</a:t>
            </a:r>
          </a:p>
          <a:p>
            <a:pPr lvl="1"/>
            <a:r>
              <a:rPr lang="en-SG" sz="2000" dirty="0"/>
              <a:t>Majority of passengers who died embarked from Southampton</a:t>
            </a:r>
          </a:p>
          <a:p>
            <a:pPr lvl="1"/>
            <a:endParaRPr lang="en-SG" sz="2000" dirty="0"/>
          </a:p>
          <a:p>
            <a:r>
              <a:rPr lang="en-SG" sz="2400" dirty="0"/>
              <a:t>Fig 6 (Age)</a:t>
            </a:r>
          </a:p>
          <a:p>
            <a:pPr lvl="1"/>
            <a:r>
              <a:rPr lang="en-SG" sz="2000" dirty="0"/>
              <a:t>There are many outliers above the age of around 68</a:t>
            </a:r>
          </a:p>
          <a:p>
            <a:pPr lvl="1"/>
            <a:r>
              <a:rPr lang="en-SG" sz="2000" dirty="0"/>
              <a:t>The median age is around 28</a:t>
            </a:r>
          </a:p>
          <a:p>
            <a:pPr lvl="1"/>
            <a:r>
              <a:rPr lang="en-SG" sz="2000" dirty="0"/>
              <a:t>The first quartile is around 21 and the third quartile is around 39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7D42D292-4C48-479B-9E59-E29CD9871C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19137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533DF362-939D-4EEE-8DC4-6B54607E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504802" flipH="1">
            <a:off x="6443172" y="162676"/>
            <a:ext cx="4083433" cy="4083433"/>
          </a:xfrm>
          <a:prstGeom prst="arc">
            <a:avLst>
              <a:gd name="adj1" fmla="val 17445962"/>
              <a:gd name="adj2" fmla="val 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7CAA63-199E-4567-AED3-C836952B295A}"/>
              </a:ext>
            </a:extLst>
          </p:cNvPr>
          <p:cNvSpPr txBox="1"/>
          <p:nvPr/>
        </p:nvSpPr>
        <p:spPr>
          <a:xfrm>
            <a:off x="6798100" y="200025"/>
            <a:ext cx="2107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 5</a:t>
            </a:r>
            <a:endParaRPr lang="en-S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C2F5E4-09FC-4262-A0D0-3DECD7DCD9A7}"/>
              </a:ext>
            </a:extLst>
          </p:cNvPr>
          <p:cNvSpPr txBox="1"/>
          <p:nvPr/>
        </p:nvSpPr>
        <p:spPr>
          <a:xfrm>
            <a:off x="6798100" y="2981325"/>
            <a:ext cx="1545800" cy="379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 6</a:t>
            </a:r>
            <a:endParaRPr lang="en-S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CB8544-54B6-4A1F-B26B-81A52CBDD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1273" y="644069"/>
            <a:ext cx="4053356" cy="23771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92E9232-9128-4B67-AA88-522404E367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1273" y="3838955"/>
            <a:ext cx="3909399" cy="2491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512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53E60C6D-4E85-4E14-BCDF-BF15C241F7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C213D7-09B2-44ED-9A77-C7C6E074D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456" y="486184"/>
            <a:ext cx="5397237" cy="1325563"/>
          </a:xfrm>
        </p:spPr>
        <p:txBody>
          <a:bodyPr>
            <a:normAutofit/>
          </a:bodyPr>
          <a:lstStyle/>
          <a:p>
            <a:r>
              <a:rPr lang="en-US" dirty="0"/>
              <a:t>EDA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307FB-E0E8-41B0-A8DA-D673457A2E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456" y="1946684"/>
            <a:ext cx="5397237" cy="4351338"/>
          </a:xfrm>
        </p:spPr>
        <p:txBody>
          <a:bodyPr>
            <a:normAutofit/>
          </a:bodyPr>
          <a:lstStyle/>
          <a:p>
            <a:r>
              <a:rPr lang="en-US" sz="2400" dirty="0"/>
              <a:t>Fig 7 (Age)</a:t>
            </a:r>
          </a:p>
          <a:p>
            <a:pPr lvl="1"/>
            <a:r>
              <a:rPr lang="en-SG" sz="2000" dirty="0"/>
              <a:t>The ages are positively skewed</a:t>
            </a:r>
          </a:p>
          <a:p>
            <a:pPr lvl="1"/>
            <a:endParaRPr lang="en-SG" sz="2000" dirty="0"/>
          </a:p>
          <a:p>
            <a:pPr lvl="1"/>
            <a:endParaRPr lang="en-SG" sz="2000" dirty="0"/>
          </a:p>
          <a:p>
            <a:r>
              <a:rPr lang="en-SG" sz="2400" dirty="0"/>
              <a:t>Fig 8 (Age and Sex)</a:t>
            </a:r>
          </a:p>
          <a:p>
            <a:pPr lvl="1"/>
            <a:r>
              <a:rPr lang="en-SG" sz="2000" dirty="0"/>
              <a:t>Majority of females survived the titanic and has a median age of around 25</a:t>
            </a:r>
          </a:p>
          <a:p>
            <a:pPr lvl="1"/>
            <a:r>
              <a:rPr lang="en-SG" sz="2000" dirty="0"/>
              <a:t>Majority of males died during the titanic and had a median age of around 22</a:t>
            </a:r>
          </a:p>
          <a:p>
            <a:pPr lvl="1"/>
            <a:r>
              <a:rPr lang="en-SG" sz="2000" dirty="0"/>
              <a:t>Majority of male and female children (around 0-4 years old) survived the titanic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7D42D292-4C48-479B-9E59-E29CD9871C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19137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533DF362-939D-4EEE-8DC4-6B54607E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504802" flipH="1">
            <a:off x="6443172" y="162676"/>
            <a:ext cx="4083433" cy="4083433"/>
          </a:xfrm>
          <a:prstGeom prst="arc">
            <a:avLst>
              <a:gd name="adj1" fmla="val 17445962"/>
              <a:gd name="adj2" fmla="val 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7CAA63-199E-4567-AED3-C836952B295A}"/>
              </a:ext>
            </a:extLst>
          </p:cNvPr>
          <p:cNvSpPr txBox="1"/>
          <p:nvPr/>
        </p:nvSpPr>
        <p:spPr>
          <a:xfrm>
            <a:off x="6798100" y="200025"/>
            <a:ext cx="2107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 7</a:t>
            </a:r>
            <a:endParaRPr lang="en-S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C2F5E4-09FC-4262-A0D0-3DECD7DCD9A7}"/>
              </a:ext>
            </a:extLst>
          </p:cNvPr>
          <p:cNvSpPr txBox="1"/>
          <p:nvPr/>
        </p:nvSpPr>
        <p:spPr>
          <a:xfrm>
            <a:off x="6798100" y="2981325"/>
            <a:ext cx="1545800" cy="379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 8</a:t>
            </a:r>
            <a:endParaRPr lang="en-SG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66DC8C0-1CCE-4602-B1C8-A0DAC79292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4149" y="586518"/>
            <a:ext cx="3688400" cy="237764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C64D6F5-C2D7-4A1B-895B-4125881C76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2051" y="3735381"/>
            <a:ext cx="5845047" cy="2956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682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89575E1-3389-451A-A5F7-27854C25C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4293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3CCC5C-D88E-40FB-B30B-23DCDBD0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"/>
            <a:ext cx="4167268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0C728-1748-4E63-BB5A-1DE460FC1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591344"/>
            <a:ext cx="3200400" cy="558561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Feature Engineering</a:t>
            </a:r>
            <a:endParaRPr lang="en-SG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6B1E5B-2028-4862-83D1-38E0B7059F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4848225"/>
            <a:ext cx="6906491" cy="1328738"/>
          </a:xfrm>
        </p:spPr>
        <p:txBody>
          <a:bodyPr anchor="ctr">
            <a:normAutofit fontScale="92500" lnSpcReduction="20000"/>
          </a:bodyPr>
          <a:lstStyle/>
          <a:p>
            <a:r>
              <a:rPr lang="en-US" sz="1800" dirty="0"/>
              <a:t>train.csv and test.csv were appended together into total variable</a:t>
            </a:r>
          </a:p>
          <a:p>
            <a:r>
              <a:rPr lang="en-US" sz="1800" dirty="0"/>
              <a:t>The survive column in train.csv was assigned to target and dropped from the table</a:t>
            </a:r>
          </a:p>
          <a:p>
            <a:r>
              <a:rPr lang="en-US" sz="1800" dirty="0"/>
              <a:t>Combining was done to make it easier to feature engineer both datasets at the same time</a:t>
            </a:r>
            <a:endParaRPr lang="en-SG" sz="1800" dirty="0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121395-37E0-4EB9-98FB-21F73DBFFC95}"/>
              </a:ext>
            </a:extLst>
          </p:cNvPr>
          <p:cNvSpPr txBox="1"/>
          <p:nvPr/>
        </p:nvSpPr>
        <p:spPr>
          <a:xfrm>
            <a:off x="4438835" y="106532"/>
            <a:ext cx="69064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Combining datasets</a:t>
            </a:r>
            <a:endParaRPr lang="en-SG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57463FC-CE5F-4839-988E-C42FC3A303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8835" y="849182"/>
            <a:ext cx="5067739" cy="3208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4530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89575E1-3389-451A-A5F7-27854C25C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4293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3CCC5C-D88E-40FB-B30B-23DCDBD0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"/>
            <a:ext cx="4167268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0C728-1748-4E63-BB5A-1DE460FC1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591344"/>
            <a:ext cx="3200400" cy="558561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Feature Engineering</a:t>
            </a:r>
            <a:endParaRPr lang="en-SG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6B1E5B-2028-4862-83D1-38E0B7059F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4848225"/>
            <a:ext cx="6906491" cy="1328738"/>
          </a:xfrm>
        </p:spPr>
        <p:txBody>
          <a:bodyPr anchor="ctr">
            <a:normAutofit fontScale="85000" lnSpcReduction="10000"/>
          </a:bodyPr>
          <a:lstStyle/>
          <a:p>
            <a:r>
              <a:rPr lang="en-US" sz="1800" dirty="0"/>
              <a:t>Passenger titles were extracted by splitting the names from the commas</a:t>
            </a:r>
          </a:p>
          <a:p>
            <a:r>
              <a:rPr lang="en-US" sz="1800" dirty="0"/>
              <a:t>A dictionary was created to assign each title to </a:t>
            </a:r>
            <a:r>
              <a:rPr lang="en-US" sz="1800" dirty="0" err="1"/>
              <a:t>Mr</a:t>
            </a:r>
            <a:r>
              <a:rPr lang="en-US" sz="1800" dirty="0"/>
              <a:t>, Miss, </a:t>
            </a:r>
            <a:r>
              <a:rPr lang="en-US" sz="1800" dirty="0" err="1"/>
              <a:t>Mrs</a:t>
            </a:r>
            <a:r>
              <a:rPr lang="en-US" sz="1800" dirty="0"/>
              <a:t>, Dr and Rev</a:t>
            </a:r>
          </a:p>
          <a:p>
            <a:r>
              <a:rPr lang="en-US" sz="1800" dirty="0"/>
              <a:t>A new column named ‘Title’ was created and the dictionary was mapped to the names with the respective titles</a:t>
            </a:r>
            <a:endParaRPr lang="en-SG" sz="1800" dirty="0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121395-37E0-4EB9-98FB-21F73DBFFC95}"/>
              </a:ext>
            </a:extLst>
          </p:cNvPr>
          <p:cNvSpPr txBox="1"/>
          <p:nvPr/>
        </p:nvSpPr>
        <p:spPr>
          <a:xfrm>
            <a:off x="4438835" y="106532"/>
            <a:ext cx="69064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Passenger Titles</a:t>
            </a:r>
            <a:endParaRPr lang="en-SG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EBEABC-EDB8-4B7B-939F-E161680BB5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7308" y="709677"/>
            <a:ext cx="5610040" cy="3873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6215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89575E1-3389-451A-A5F7-27854C25C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4293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3CCC5C-D88E-40FB-B30B-23DCDBD0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"/>
            <a:ext cx="4167268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0C728-1748-4E63-BB5A-1DE460FC1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591344"/>
            <a:ext cx="3200400" cy="558561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Feature Engineering</a:t>
            </a:r>
            <a:endParaRPr lang="en-SG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6B1E5B-2028-4862-83D1-38E0B7059F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2159" y="4698220"/>
            <a:ext cx="6906491" cy="1328738"/>
          </a:xfrm>
        </p:spPr>
        <p:txBody>
          <a:bodyPr anchor="ctr">
            <a:normAutofit/>
          </a:bodyPr>
          <a:lstStyle/>
          <a:p>
            <a:r>
              <a:rPr lang="en-US" sz="1800" dirty="0"/>
              <a:t>The null value for age was filled in by using the median age of passengers grouped by their Sex and Title 	</a:t>
            </a:r>
          </a:p>
          <a:p>
            <a:r>
              <a:rPr lang="en-US" sz="1800" dirty="0"/>
              <a:t>The age is binned into 4 groups (Child, Young Adult, Adult, Elderly) using </a:t>
            </a:r>
            <a:r>
              <a:rPr lang="en-US" sz="1800" dirty="0" err="1"/>
              <a:t>qcut</a:t>
            </a:r>
            <a:endParaRPr lang="en-SG" sz="1800" dirty="0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121395-37E0-4EB9-98FB-21F73DBFFC95}"/>
              </a:ext>
            </a:extLst>
          </p:cNvPr>
          <p:cNvSpPr txBox="1"/>
          <p:nvPr/>
        </p:nvSpPr>
        <p:spPr>
          <a:xfrm>
            <a:off x="4438835" y="106532"/>
            <a:ext cx="69064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Passenger Age</a:t>
            </a:r>
            <a:endParaRPr lang="en-SG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667CAA-4F6F-47CC-9D71-EC375DC70E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7308" y="1072826"/>
            <a:ext cx="6233700" cy="10592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C266C35-408E-4290-BBA7-0FFC1BA2D4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7308" y="2393467"/>
            <a:ext cx="5921253" cy="198137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82D4E6F-2761-492D-8410-62EDA01E06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93522" y="2625897"/>
            <a:ext cx="1318374" cy="1516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83225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AnalogousFromRegularSeedRightStep">
      <a:dk1>
        <a:srgbClr val="000000"/>
      </a:dk1>
      <a:lt1>
        <a:srgbClr val="FFFFFF"/>
      </a:lt1>
      <a:dk2>
        <a:srgbClr val="413624"/>
      </a:dk2>
      <a:lt2>
        <a:srgbClr val="E2E6E8"/>
      </a:lt2>
      <a:accent1>
        <a:srgbClr val="C66B49"/>
      </a:accent1>
      <a:accent2>
        <a:srgbClr val="B58D38"/>
      </a:accent2>
      <a:accent3>
        <a:srgbClr val="9FAA3F"/>
      </a:accent3>
      <a:accent4>
        <a:srgbClr val="74B538"/>
      </a:accent4>
      <a:accent5>
        <a:srgbClr val="4CB844"/>
      </a:accent5>
      <a:accent6>
        <a:srgbClr val="38B564"/>
      </a:accent6>
      <a:hlink>
        <a:srgbClr val="398CAB"/>
      </a:hlink>
      <a:folHlink>
        <a:srgbClr val="828282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1065</Words>
  <Application>Microsoft Office PowerPoint</Application>
  <PresentationFormat>Widescreen</PresentationFormat>
  <Paragraphs>139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Avenir Next LT Pro</vt:lpstr>
      <vt:lpstr>Calibri</vt:lpstr>
      <vt:lpstr>Tw Cen MT</vt:lpstr>
      <vt:lpstr>ShapesVTI</vt:lpstr>
      <vt:lpstr>Titanic Dataset AIML Assignment 1</vt:lpstr>
      <vt:lpstr>Process</vt:lpstr>
      <vt:lpstr>EDA</vt:lpstr>
      <vt:lpstr>EDA</vt:lpstr>
      <vt:lpstr>EDA</vt:lpstr>
      <vt:lpstr>EDA</vt:lpstr>
      <vt:lpstr>Feature Engineering</vt:lpstr>
      <vt:lpstr>Feature Engineering</vt:lpstr>
      <vt:lpstr>Feature Engineering</vt:lpstr>
      <vt:lpstr>Feature Engineering</vt:lpstr>
      <vt:lpstr>Feature Engineering</vt:lpstr>
      <vt:lpstr>Feature Selection</vt:lpstr>
      <vt:lpstr>Scoring Models</vt:lpstr>
      <vt:lpstr>Scoring Models</vt:lpstr>
      <vt:lpstr>Scoring Models</vt:lpstr>
      <vt:lpstr>Tuning Hyperparameters</vt:lpstr>
      <vt:lpstr>Confusion Matrix</vt:lpstr>
      <vt:lpstr>ROC Curve</vt:lpstr>
      <vt:lpstr>Submitting to Kaggle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Titanic Dataset AIML Assignment 1</dc:title>
  <dc:creator>DANNON CHOO JIAN HAO</dc:creator>
  <cp:lastModifiedBy>DANNON CHOO JIAN HAO</cp:lastModifiedBy>
  <cp:revision>10</cp:revision>
  <dcterms:created xsi:type="dcterms:W3CDTF">2020-06-05T14:00:07Z</dcterms:created>
  <dcterms:modified xsi:type="dcterms:W3CDTF">2020-06-05T15:12:42Z</dcterms:modified>
</cp:coreProperties>
</file>