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8" r:id="rId3"/>
    <p:sldId id="274" r:id="rId4"/>
    <p:sldId id="275" r:id="rId5"/>
    <p:sldId id="276" r:id="rId6"/>
    <p:sldId id="259" r:id="rId7"/>
    <p:sldId id="271" r:id="rId8"/>
    <p:sldId id="272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ON CHOO JIAN HAO" initials="DCJH" lastIdx="1" clrIdx="0">
    <p:extLst>
      <p:ext uri="{19B8F6BF-5375-455C-9EA6-DF929625EA0E}">
        <p15:presenceInfo xmlns:p15="http://schemas.microsoft.com/office/powerpoint/2012/main" userId="S::DANNONCHOO.19@ichat.sp.edu.sg::d1da7712-4874-48bc-a370-5caec7c846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96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0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59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02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13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908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88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85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27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63F5D10A-787E-4C12-A405-5F6F4E422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63" r="-1" b="1801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B114E-0D29-4FD5-B3B6-69B3F413D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630" y="3826292"/>
            <a:ext cx="5257800" cy="1701570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King County Dataset</a:t>
            </a:r>
            <a:br>
              <a:rPr lang="en-US" sz="4400" dirty="0"/>
            </a:br>
            <a:r>
              <a:rPr lang="en-US" sz="4400" dirty="0"/>
              <a:t>AIML Assignment 2</a:t>
            </a:r>
            <a:endParaRPr lang="en-SG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9138E-22A0-429E-B8F8-481B2D810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631" y="5584617"/>
            <a:ext cx="5147960" cy="98763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Name: Dannon (P1922503)</a:t>
            </a:r>
          </a:p>
          <a:p>
            <a:pPr algn="l"/>
            <a:r>
              <a:rPr lang="en-US" sz="2000" dirty="0"/>
              <a:t>Class: DIT/2A/14</a:t>
            </a:r>
          </a:p>
          <a:p>
            <a:pPr algn="l"/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79715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D0E5-2337-453A-95ED-A614EC13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F151-B863-4DEC-8D6C-1DCFFA4C7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EDA is useful for finding correlations between each feature</a:t>
            </a:r>
          </a:p>
          <a:p>
            <a:r>
              <a:rPr lang="en-SG" dirty="0" err="1"/>
              <a:t>Hypertuning</a:t>
            </a:r>
            <a:r>
              <a:rPr lang="en-SG" dirty="0"/>
              <a:t> Parameters can increase the performance of models</a:t>
            </a:r>
          </a:p>
          <a:p>
            <a:r>
              <a:rPr lang="en-SG" dirty="0"/>
              <a:t>Using ensemble methods such as </a:t>
            </a:r>
            <a:r>
              <a:rPr lang="en-SG" dirty="0" err="1"/>
              <a:t>StackingRegressor</a:t>
            </a:r>
            <a:r>
              <a:rPr lang="en-SG" dirty="0"/>
              <a:t>, where the strength of each model used increases its performance, can improve the R2 score as well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0490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213D7-09B2-44ED-9A77-C7C6E074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56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07FB-E0E8-41B0-A8DA-D673457A2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56" y="1946684"/>
            <a:ext cx="539723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Fig 1</a:t>
            </a:r>
          </a:p>
          <a:p>
            <a:pPr lvl="1"/>
            <a:r>
              <a:rPr lang="en-SG" sz="2000" dirty="0"/>
              <a:t>Heatmap to show the correlation between features</a:t>
            </a:r>
          </a:p>
          <a:p>
            <a:pPr lvl="1"/>
            <a:r>
              <a:rPr lang="en-SG" sz="2000" dirty="0" err="1"/>
              <a:t>Sqft_living</a:t>
            </a:r>
            <a:r>
              <a:rPr lang="en-SG" sz="2000" dirty="0"/>
              <a:t> and </a:t>
            </a:r>
            <a:r>
              <a:rPr lang="en-SG" sz="2000" dirty="0" err="1"/>
              <a:t>sqft_above</a:t>
            </a:r>
            <a:r>
              <a:rPr lang="en-SG" sz="2000" dirty="0"/>
              <a:t> have a very high correlation of 0.88</a:t>
            </a:r>
          </a:p>
          <a:p>
            <a:r>
              <a:rPr lang="en-SG" sz="2000" dirty="0"/>
              <a:t>Fig 2 </a:t>
            </a:r>
          </a:p>
          <a:p>
            <a:pPr lvl="1"/>
            <a:r>
              <a:rPr lang="en-SG" sz="2000" dirty="0" err="1"/>
              <a:t>Dataframe</a:t>
            </a:r>
            <a:r>
              <a:rPr lang="en-SG" sz="2000" dirty="0"/>
              <a:t> using </a:t>
            </a:r>
            <a:r>
              <a:rPr lang="en-SG" sz="2000" dirty="0" err="1"/>
              <a:t>Pearsonr</a:t>
            </a:r>
            <a:r>
              <a:rPr lang="en-SG" sz="2000" dirty="0"/>
              <a:t> for clearer comparison</a:t>
            </a:r>
          </a:p>
          <a:p>
            <a:pPr lvl="1"/>
            <a:r>
              <a:rPr lang="en-SG" sz="2000" dirty="0" err="1"/>
              <a:t>Sqft_living</a:t>
            </a:r>
            <a:r>
              <a:rPr lang="en-SG" sz="2000" dirty="0"/>
              <a:t> has the highest correlation to price (0.70)</a:t>
            </a:r>
          </a:p>
          <a:p>
            <a:pPr lvl="1"/>
            <a:endParaRPr lang="en-SG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009524-9516-4076-85FD-3A23E3706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100" y="598677"/>
            <a:ext cx="4426387" cy="2733294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A63653-E0B0-4E9D-8FE8-A7BC3DFA5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100" y="3526029"/>
            <a:ext cx="1195816" cy="2733293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30" name="Arc 29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CAA63-199E-4567-AED3-C836952B295A}"/>
              </a:ext>
            </a:extLst>
          </p:cNvPr>
          <p:cNvSpPr txBox="1"/>
          <p:nvPr/>
        </p:nvSpPr>
        <p:spPr>
          <a:xfrm>
            <a:off x="6798100" y="200025"/>
            <a:ext cx="210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Fig 1</a:t>
            </a:r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2F5E4-09FC-4262-A0D0-3DECD7DCD9A7}"/>
              </a:ext>
            </a:extLst>
          </p:cNvPr>
          <p:cNvSpPr txBox="1"/>
          <p:nvPr/>
        </p:nvSpPr>
        <p:spPr>
          <a:xfrm>
            <a:off x="6798100" y="2981325"/>
            <a:ext cx="1545800" cy="37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Fig 2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314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213D7-09B2-44ED-9A77-C7C6E074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56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07FB-E0E8-41B0-A8DA-D673457A2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56" y="1946684"/>
            <a:ext cx="539723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Fig 3 (</a:t>
            </a:r>
            <a:r>
              <a:rPr lang="en-US" sz="2000" dirty="0" err="1"/>
              <a:t>sqft_living</a:t>
            </a:r>
            <a:r>
              <a:rPr lang="en-US" sz="2000" dirty="0"/>
              <a:t> vs price)</a:t>
            </a:r>
          </a:p>
          <a:p>
            <a:pPr lvl="1"/>
            <a:r>
              <a:rPr lang="en-SG" sz="2000" dirty="0" err="1"/>
              <a:t>Sqft_living</a:t>
            </a:r>
            <a:r>
              <a:rPr lang="en-SG" sz="2000" dirty="0"/>
              <a:t> and price have a high positive correlation with each other</a:t>
            </a:r>
          </a:p>
          <a:p>
            <a:pPr lvl="1"/>
            <a:r>
              <a:rPr lang="en-SG" sz="2000" dirty="0"/>
              <a:t>Both variables are positively-skewed</a:t>
            </a:r>
          </a:p>
          <a:p>
            <a:r>
              <a:rPr lang="en-SG" sz="2000" dirty="0"/>
              <a:t>Fig 4 </a:t>
            </a:r>
            <a:r>
              <a:rPr lang="en-US" sz="2000" dirty="0"/>
              <a:t>(sqft_living15 vs price)</a:t>
            </a:r>
            <a:endParaRPr lang="en-SG" sz="2000" dirty="0"/>
          </a:p>
          <a:p>
            <a:pPr lvl="1"/>
            <a:r>
              <a:rPr lang="en-SG" sz="2000" dirty="0"/>
              <a:t>Sqft_living15 and price have a high positive correlation with each other</a:t>
            </a:r>
          </a:p>
          <a:p>
            <a:pPr lvl="1"/>
            <a:r>
              <a:rPr lang="en-SG" sz="2000" dirty="0"/>
              <a:t>Sqft_living15 is positively-skewed</a:t>
            </a:r>
          </a:p>
          <a:p>
            <a:pPr marL="457200" lvl="1" indent="0">
              <a:buNone/>
            </a:pPr>
            <a:endParaRPr lang="en-SG" sz="200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93BDBDA-0DA2-4AB6-8D52-8B5170689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398" y="3843218"/>
            <a:ext cx="2781978" cy="2733294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3FD4A133-BD3C-4F27-9064-B389E1037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594" y="606552"/>
            <a:ext cx="2712793" cy="2733293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39" name="Arc 38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CAA63-199E-4567-AED3-C836952B295A}"/>
              </a:ext>
            </a:extLst>
          </p:cNvPr>
          <p:cNvSpPr txBox="1"/>
          <p:nvPr/>
        </p:nvSpPr>
        <p:spPr>
          <a:xfrm>
            <a:off x="6798100" y="200025"/>
            <a:ext cx="210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Fig 3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2F5E4-09FC-4262-A0D0-3DECD7DCD9A7}"/>
              </a:ext>
            </a:extLst>
          </p:cNvPr>
          <p:cNvSpPr txBox="1"/>
          <p:nvPr/>
        </p:nvSpPr>
        <p:spPr>
          <a:xfrm>
            <a:off x="6798100" y="3493750"/>
            <a:ext cx="1545800" cy="37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Fig 4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1382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213D7-09B2-44ED-9A77-C7C6E074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56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07FB-E0E8-41B0-A8DA-D673457A2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56" y="1946684"/>
            <a:ext cx="539723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Fig 5 (grade vs price)</a:t>
            </a:r>
          </a:p>
          <a:p>
            <a:pPr lvl="1"/>
            <a:r>
              <a:rPr lang="en-SG" sz="2000" dirty="0"/>
              <a:t>The median price increase as the grade increases</a:t>
            </a:r>
          </a:p>
          <a:p>
            <a:pPr lvl="1"/>
            <a:r>
              <a:rPr lang="en-SG" sz="2000" dirty="0"/>
              <a:t>Grade of 13 has the largest range of prices</a:t>
            </a:r>
          </a:p>
          <a:p>
            <a:r>
              <a:rPr lang="en-SG" sz="2000" dirty="0"/>
              <a:t>Fig 6 (Bathrooms vs price)</a:t>
            </a:r>
          </a:p>
          <a:p>
            <a:pPr lvl="1"/>
            <a:r>
              <a:rPr lang="en-SG" sz="2000" dirty="0"/>
              <a:t>Houses with 1.0 to 4.5 bathrooms have many outliers</a:t>
            </a:r>
          </a:p>
          <a:p>
            <a:pPr lvl="1"/>
            <a:r>
              <a:rPr lang="en-SG" sz="2000" dirty="0"/>
              <a:t>Bathrooms that are 7.5 and 7.75 have the smallest range of prices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3BB65-9C10-4B12-8F89-3EBF2FB25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100" y="980154"/>
            <a:ext cx="4555700" cy="1970339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6457A-6D74-490C-8C49-0C1A6C16A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100" y="3622774"/>
            <a:ext cx="4555700" cy="2539802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39" name="Arc 38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CAA63-199E-4567-AED3-C836952B295A}"/>
              </a:ext>
            </a:extLst>
          </p:cNvPr>
          <p:cNvSpPr txBox="1"/>
          <p:nvPr/>
        </p:nvSpPr>
        <p:spPr>
          <a:xfrm>
            <a:off x="6798100" y="200025"/>
            <a:ext cx="210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Fig 5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2F5E4-09FC-4262-A0D0-3DECD7DCD9A7}"/>
              </a:ext>
            </a:extLst>
          </p:cNvPr>
          <p:cNvSpPr txBox="1"/>
          <p:nvPr/>
        </p:nvSpPr>
        <p:spPr>
          <a:xfrm>
            <a:off x="6798100" y="2981325"/>
            <a:ext cx="1545800" cy="37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Fig 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2680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213D7-09B2-44ED-9A77-C7C6E074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56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07FB-E0E8-41B0-A8DA-D673457A2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56" y="1946684"/>
            <a:ext cx="539723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Fig 7 (view vs price)</a:t>
            </a:r>
          </a:p>
          <a:p>
            <a:pPr lvl="1"/>
            <a:r>
              <a:rPr lang="en-SG" sz="2000" dirty="0"/>
              <a:t>Houses with view of 4 have the highest summed price</a:t>
            </a:r>
          </a:p>
          <a:p>
            <a:pPr lvl="1"/>
            <a:r>
              <a:rPr lang="en-SG" sz="1800" dirty="0"/>
              <a:t>Houses with view of 1 have the least summed price</a:t>
            </a:r>
            <a:endParaRPr lang="en-SG" sz="1600" dirty="0"/>
          </a:p>
          <a:p>
            <a:r>
              <a:rPr lang="en-SG" sz="2000" dirty="0"/>
              <a:t>Fig 8 (bedrooms vs price)</a:t>
            </a:r>
          </a:p>
          <a:p>
            <a:pPr lvl="1"/>
            <a:r>
              <a:rPr lang="en-SG" sz="2000" dirty="0"/>
              <a:t>Houses with 3 to 7 bedrooms have many outliers</a:t>
            </a:r>
          </a:p>
          <a:p>
            <a:pPr lvl="1"/>
            <a:r>
              <a:rPr lang="en-SG" sz="2000" dirty="0"/>
              <a:t>Houses with 8 bedrooms have the largest price range</a:t>
            </a:r>
          </a:p>
          <a:p>
            <a:pPr lvl="1"/>
            <a:r>
              <a:rPr lang="en-SG" sz="2000" dirty="0"/>
              <a:t>The house with 33 bedrooms is most likely a wrong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402BD-74CA-4429-9E5A-0A0FF5842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100" y="718201"/>
            <a:ext cx="4555700" cy="2494246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016A2-26AF-4556-AAD4-3B996C84F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100" y="3622774"/>
            <a:ext cx="4555700" cy="2539802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48" name="Arc 47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CAA63-199E-4567-AED3-C836952B295A}"/>
              </a:ext>
            </a:extLst>
          </p:cNvPr>
          <p:cNvSpPr txBox="1"/>
          <p:nvPr/>
        </p:nvSpPr>
        <p:spPr>
          <a:xfrm>
            <a:off x="6798100" y="200025"/>
            <a:ext cx="210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Fig 7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2F5E4-09FC-4262-A0D0-3DECD7DCD9A7}"/>
              </a:ext>
            </a:extLst>
          </p:cNvPr>
          <p:cNvSpPr txBox="1"/>
          <p:nvPr/>
        </p:nvSpPr>
        <p:spPr>
          <a:xfrm>
            <a:off x="6798100" y="2981325"/>
            <a:ext cx="1545800" cy="37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Fig 8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7552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0C728-1748-4E63-BB5A-1DE460FC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Preparation &amp; Feature Engineering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B1E5B-2028-4862-83D1-38E0B7059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3231471"/>
            <a:ext cx="6906491" cy="2945491"/>
          </a:xfrm>
        </p:spPr>
        <p:txBody>
          <a:bodyPr anchor="ctr">
            <a:normAutofit fontScale="92500" lnSpcReduction="20000"/>
          </a:bodyPr>
          <a:lstStyle/>
          <a:p>
            <a:r>
              <a:rPr lang="en-SG" sz="1800" dirty="0" err="1"/>
              <a:t>Sqft_basement</a:t>
            </a:r>
            <a:r>
              <a:rPr lang="en-SG" sz="1800" dirty="0"/>
              <a:t> was changed to 0 and 1 (no or yes) to indicate of the house has a basement or not</a:t>
            </a:r>
          </a:p>
          <a:p>
            <a:r>
              <a:rPr lang="en-SG" sz="1800" dirty="0" err="1"/>
              <a:t>Yr_renovated</a:t>
            </a:r>
            <a:r>
              <a:rPr lang="en-SG" sz="1800" dirty="0"/>
              <a:t> was changed to 0 and 1 (no or yes) to indicate if the house was ever renovated</a:t>
            </a:r>
          </a:p>
          <a:p>
            <a:r>
              <a:rPr lang="en-SG" sz="1800" dirty="0"/>
              <a:t>The row which has 33 bedrooms is dropped from the data as it is most likely an error and there is enough data to afford dropping it</a:t>
            </a:r>
          </a:p>
          <a:p>
            <a:r>
              <a:rPr lang="en-SG" sz="1800" dirty="0"/>
              <a:t>The price and </a:t>
            </a:r>
            <a:r>
              <a:rPr lang="en-SG" sz="1800" dirty="0" err="1"/>
              <a:t>sqft_living</a:t>
            </a:r>
            <a:r>
              <a:rPr lang="en-SG" sz="1800" dirty="0"/>
              <a:t> were normalised with np.log as they are very skewed</a:t>
            </a:r>
          </a:p>
          <a:p>
            <a:r>
              <a:rPr lang="en-SG" sz="1800" dirty="0" err="1"/>
              <a:t>Sqft_living</a:t>
            </a:r>
            <a:r>
              <a:rPr lang="en-SG" sz="1800" dirty="0"/>
              <a:t> was chosen instead of using above and basement as it has the highest correlation to price.</a:t>
            </a:r>
          </a:p>
          <a:p>
            <a:r>
              <a:rPr lang="en-SG" sz="1800" dirty="0"/>
              <a:t>Sqft_living15, </a:t>
            </a:r>
            <a:r>
              <a:rPr lang="en-SG" sz="1800" dirty="0" err="1"/>
              <a:t>sqft_above</a:t>
            </a:r>
            <a:r>
              <a:rPr lang="en-SG" sz="1800" dirty="0"/>
              <a:t> and </a:t>
            </a:r>
            <a:r>
              <a:rPr lang="en-SG" sz="1800" dirty="0" err="1"/>
              <a:t>sqft_basement</a:t>
            </a:r>
            <a:r>
              <a:rPr lang="en-SG" sz="1800" dirty="0"/>
              <a:t> were dropped to avoid </a:t>
            </a:r>
            <a:r>
              <a:rPr lang="en-SG" sz="1800" dirty="0" err="1"/>
              <a:t>multicolinearity</a:t>
            </a:r>
            <a:r>
              <a:rPr lang="en-SG" sz="1800" dirty="0"/>
              <a:t>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21395-37E0-4EB9-98FB-21F73DBFFC95}"/>
              </a:ext>
            </a:extLst>
          </p:cNvPr>
          <p:cNvSpPr txBox="1"/>
          <p:nvPr/>
        </p:nvSpPr>
        <p:spPr>
          <a:xfrm>
            <a:off x="4438835" y="106532"/>
            <a:ext cx="6906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Creating data for training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534F8-974B-4CFD-A2B4-CDDC861C6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079" y="982239"/>
            <a:ext cx="1737511" cy="1729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F9AEE8-3805-4557-BB05-8EBBFEC4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589" y="982239"/>
            <a:ext cx="1722269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5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C8845-0DE7-4DCF-8664-1F1DD2CD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Training and Scoring Models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3E5F3-64B0-44FB-8652-81A92CF3B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328" y="2971799"/>
            <a:ext cx="7574222" cy="3728803"/>
          </a:xfrm>
        </p:spPr>
        <p:txBody>
          <a:bodyPr anchor="ctr">
            <a:normAutofit/>
          </a:bodyPr>
          <a:lstStyle/>
          <a:p>
            <a:r>
              <a:rPr lang="en-SG" sz="1800" dirty="0"/>
              <a:t>The models used are Random Forest, Gradient Boosting, Decision Tree and Linear Regression</a:t>
            </a:r>
          </a:p>
          <a:p>
            <a:r>
              <a:rPr lang="en-SG" sz="1800" dirty="0"/>
              <a:t>Random Forest has the highest R2 score of 0.885305</a:t>
            </a:r>
          </a:p>
          <a:p>
            <a:r>
              <a:rPr lang="en-SG" sz="1800" dirty="0"/>
              <a:t>Linear Regression has the lowest R2 score of 0.776418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9D360-2329-478E-A831-ED75BD0051F2}"/>
              </a:ext>
            </a:extLst>
          </p:cNvPr>
          <p:cNvSpPr txBox="1"/>
          <p:nvPr/>
        </p:nvSpPr>
        <p:spPr>
          <a:xfrm>
            <a:off x="4571020" y="266330"/>
            <a:ext cx="6782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R2 Scores</a:t>
            </a:r>
            <a:endParaRPr lang="en-SG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00B826-666F-46CE-8D6C-70CEA7631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037" y="1388200"/>
            <a:ext cx="6492803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6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C8845-0DE7-4DCF-8664-1F1DD2CD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591344"/>
            <a:ext cx="4012706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Hyperparameter Tuning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3E5F3-64B0-44FB-8652-81A92CF3B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2752685"/>
            <a:ext cx="6906491" cy="3786227"/>
          </a:xfrm>
        </p:spPr>
        <p:txBody>
          <a:bodyPr anchor="ctr">
            <a:normAutofit/>
          </a:bodyPr>
          <a:lstStyle/>
          <a:p>
            <a:r>
              <a:rPr lang="en-SG" sz="1800" dirty="0"/>
              <a:t>Used </a:t>
            </a:r>
            <a:r>
              <a:rPr lang="en-SG" sz="1800" dirty="0" err="1"/>
              <a:t>GridSearchCV</a:t>
            </a:r>
            <a:r>
              <a:rPr lang="en-SG" sz="1800" dirty="0"/>
              <a:t> to find the best parameters</a:t>
            </a:r>
          </a:p>
          <a:p>
            <a:r>
              <a:rPr lang="en-SG" sz="1800" dirty="0"/>
              <a:t>Used </a:t>
            </a:r>
            <a:r>
              <a:rPr lang="en-SG" sz="1800" dirty="0" err="1"/>
              <a:t>Kfold</a:t>
            </a:r>
            <a:r>
              <a:rPr lang="en-SG" sz="1800" dirty="0"/>
              <a:t> with 10 splits</a:t>
            </a:r>
          </a:p>
          <a:p>
            <a:pPr marL="0" indent="0">
              <a:buNone/>
            </a:pPr>
            <a:endParaRPr lang="en-SG" sz="1800" dirty="0"/>
          </a:p>
          <a:p>
            <a:r>
              <a:rPr lang="en-SG" sz="1800" dirty="0"/>
              <a:t>R2 score of Gradient Boosting Regressor increased to 0.900</a:t>
            </a:r>
          </a:p>
          <a:p>
            <a:r>
              <a:rPr lang="en-SG" sz="1800" dirty="0"/>
              <a:t>R2 score of Random Forest Regressor increased to 0.8858</a:t>
            </a:r>
          </a:p>
          <a:p>
            <a:r>
              <a:rPr lang="en-SG" sz="1800" dirty="0"/>
              <a:t>R2 score of Decision Tree Regressor increased to 0.8438</a:t>
            </a:r>
          </a:p>
          <a:p>
            <a:endParaRPr lang="en-SG" sz="1800" dirty="0"/>
          </a:p>
          <a:p>
            <a:r>
              <a:rPr lang="en-SG" sz="1800" dirty="0"/>
              <a:t>Decision Tree had the largest improvement of around 0.06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9D360-2329-478E-A831-ED75BD0051F2}"/>
              </a:ext>
            </a:extLst>
          </p:cNvPr>
          <p:cNvSpPr txBox="1"/>
          <p:nvPr/>
        </p:nvSpPr>
        <p:spPr>
          <a:xfrm>
            <a:off x="4571020" y="266330"/>
            <a:ext cx="6782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Parameter Tuning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FF28E2-1BC4-444E-B6B3-D3B0AF210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992" y="1759313"/>
            <a:ext cx="4839119" cy="3124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E4010A-8B16-471A-B7B0-1BB901DCF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156" y="1614631"/>
            <a:ext cx="4488569" cy="2362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C42F74-CF9C-4F2D-8298-6F99E5093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762" y="2019861"/>
            <a:ext cx="4313294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7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C8845-0DE7-4DCF-8664-1F1DD2CD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591344"/>
            <a:ext cx="4012706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Ensemble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3E5F3-64B0-44FB-8652-81A92CF3B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3143250"/>
            <a:ext cx="6906491" cy="3395662"/>
          </a:xfrm>
        </p:spPr>
        <p:txBody>
          <a:bodyPr anchor="ctr">
            <a:normAutofit/>
          </a:bodyPr>
          <a:lstStyle/>
          <a:p>
            <a:r>
              <a:rPr lang="en-SG" sz="1800" dirty="0"/>
              <a:t>Stacked the tuned models of Random Forest, Gradient Boost and Decision Tree on Linear Regression model using </a:t>
            </a:r>
            <a:r>
              <a:rPr lang="en-SG" sz="1800" dirty="0" err="1"/>
              <a:t>StackingRegressor</a:t>
            </a:r>
            <a:endParaRPr lang="en-SG" sz="1800" dirty="0"/>
          </a:p>
          <a:p>
            <a:r>
              <a:rPr lang="en-SG" sz="1800" dirty="0"/>
              <a:t>The R2 score of the </a:t>
            </a:r>
            <a:r>
              <a:rPr lang="en-SG" sz="1800" dirty="0" err="1"/>
              <a:t>StackingRegressor</a:t>
            </a:r>
            <a:r>
              <a:rPr lang="en-SG" sz="1800" dirty="0"/>
              <a:t> increased to 0.901, which is a slightly better score than the tuned Gradient Boosting Regressor (0.900)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9D360-2329-478E-A831-ED75BD0051F2}"/>
              </a:ext>
            </a:extLst>
          </p:cNvPr>
          <p:cNvSpPr txBox="1"/>
          <p:nvPr/>
        </p:nvSpPr>
        <p:spPr>
          <a:xfrm>
            <a:off x="4571020" y="266330"/>
            <a:ext cx="6782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/>
              <a:t>StackingRegressor</a:t>
            </a:r>
            <a:endParaRPr lang="en-SG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9FE70-8E07-4F47-A016-AE9AC819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720" y="940466"/>
            <a:ext cx="6073666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500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RegularSeedRightStep">
      <a:dk1>
        <a:srgbClr val="000000"/>
      </a:dk1>
      <a:lt1>
        <a:srgbClr val="FFFFFF"/>
      </a:lt1>
      <a:dk2>
        <a:srgbClr val="413624"/>
      </a:dk2>
      <a:lt2>
        <a:srgbClr val="E2E6E8"/>
      </a:lt2>
      <a:accent1>
        <a:srgbClr val="C66B49"/>
      </a:accent1>
      <a:accent2>
        <a:srgbClr val="B58D38"/>
      </a:accent2>
      <a:accent3>
        <a:srgbClr val="9FAA3F"/>
      </a:accent3>
      <a:accent4>
        <a:srgbClr val="74B538"/>
      </a:accent4>
      <a:accent5>
        <a:srgbClr val="4CB844"/>
      </a:accent5>
      <a:accent6>
        <a:srgbClr val="38B564"/>
      </a:accent6>
      <a:hlink>
        <a:srgbClr val="398CAB"/>
      </a:hlink>
      <a:folHlink>
        <a:srgbClr val="828282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4245</TotalTime>
  <Words>566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Tw Cen MT</vt:lpstr>
      <vt:lpstr>ShapesVTI</vt:lpstr>
      <vt:lpstr>King County Dataset AIML Assignment 2</vt:lpstr>
      <vt:lpstr>EDA</vt:lpstr>
      <vt:lpstr>EDA</vt:lpstr>
      <vt:lpstr>EDA</vt:lpstr>
      <vt:lpstr>EDA</vt:lpstr>
      <vt:lpstr>Data Preparation &amp; Feature Engineering</vt:lpstr>
      <vt:lpstr>Training and Scoring Models</vt:lpstr>
      <vt:lpstr>Hyperparameter Tuning</vt:lpstr>
      <vt:lpstr>Ensemble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Dataset AIML Assignment 2</dc:title>
  <dc:creator>6582466144</dc:creator>
  <cp:lastModifiedBy>6582466144</cp:lastModifiedBy>
  <cp:revision>66</cp:revision>
  <dcterms:created xsi:type="dcterms:W3CDTF">2020-08-13T14:31:00Z</dcterms:created>
  <dcterms:modified xsi:type="dcterms:W3CDTF">2020-08-16T14:26:30Z</dcterms:modified>
</cp:coreProperties>
</file>