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Josefin Sans" charset="1" panose="00000500000000000000"/>
      <p:regular r:id="rId10"/>
    </p:embeddedFont>
    <p:embeddedFont>
      <p:font typeface="Josefin Sans Bold" charset="1" panose="00000800000000000000"/>
      <p:regular r:id="rId11"/>
    </p:embeddedFont>
    <p:embeddedFont>
      <p:font typeface="Josefin Sans Italics" charset="1" panose="00000500000000000000"/>
      <p:regular r:id="rId12"/>
    </p:embeddedFont>
    <p:embeddedFont>
      <p:font typeface="Josefin Sans Bold Italics" charset="1" panose="00000800000000000000"/>
      <p:regular r:id="rId13"/>
    </p:embeddedFont>
    <p:embeddedFont>
      <p:font typeface="Josefin Sans Thin" charset="1" panose="00000300000000000000"/>
      <p:regular r:id="rId14"/>
    </p:embeddedFont>
    <p:embeddedFont>
      <p:font typeface="Josefin Sans Thin Italics" charset="1" panose="00000300000000000000"/>
      <p:regular r:id="rId15"/>
    </p:embeddedFont>
    <p:embeddedFont>
      <p:font typeface="Josefin Sans Light" charset="1" panose="00000400000000000000"/>
      <p:regular r:id="rId16"/>
    </p:embeddedFont>
    <p:embeddedFont>
      <p:font typeface="Josefin Sans Light Italics" charset="1" panose="00000400000000000000"/>
      <p:regular r:id="rId17"/>
    </p:embeddedFont>
    <p:embeddedFont>
      <p:font typeface="Josefin Sans Semi-Bold" charset="1" panose="00000700000000000000"/>
      <p:regular r:id="rId18"/>
    </p:embeddedFont>
    <p:embeddedFont>
      <p:font typeface="Josefin Sans Semi-Bold Italics" charset="1" panose="000007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https://www.niagahoster.co.id/blog/apa-itu-coding/" TargetMode="External" Type="http://schemas.openxmlformats.org/officeDocument/2006/relationships/hyperlink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703465"/>
            <a:ext cx="6599319" cy="7163463"/>
            <a:chOff x="0" y="0"/>
            <a:chExt cx="8799092" cy="955128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705602"/>
              <a:ext cx="8799092" cy="5404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871"/>
                </a:lnSpc>
              </a:pPr>
              <a:r>
                <a:rPr lang="en-US" sz="7717">
                  <a:solidFill>
                    <a:srgbClr val="F7B4A7"/>
                  </a:solidFill>
                  <a:latin typeface="Josefin Sans Bold"/>
                </a:rPr>
                <a:t>TESTING DAN QA PERANGKAT LUNAK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57150"/>
              <a:ext cx="8799092" cy="517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41"/>
                </a:lnSpc>
              </a:pPr>
              <a:r>
                <a:rPr lang="en-US" sz="2315" spc="430">
                  <a:solidFill>
                    <a:srgbClr val="94DDDE"/>
                  </a:solidFill>
                  <a:latin typeface="Josefin Sans"/>
                </a:rPr>
                <a:t>UJIAN TENGAH SEMESTER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8051994"/>
              <a:ext cx="8799092" cy="1499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91"/>
                </a:lnSpc>
              </a:pPr>
              <a:r>
                <a:rPr lang="en-US" sz="3279">
                  <a:solidFill>
                    <a:srgbClr val="94DDDE"/>
                  </a:solidFill>
                  <a:latin typeface="Josefin Sans"/>
                </a:rPr>
                <a:t>Dannu Erlangga - 201011401693 07TPLE009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209519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011803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11775" y="3833060"/>
            <a:ext cx="4872802" cy="5166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3"/>
              </a:lnSpc>
            </a:pPr>
            <a:r>
              <a:rPr lang="en-US" sz="3252">
                <a:solidFill>
                  <a:srgbClr val="2B4B82"/>
                </a:solidFill>
                <a:latin typeface="Josefin Sans Bold"/>
              </a:rPr>
              <a:t>Whitebox testing</a:t>
            </a:r>
            <a:r>
              <a:rPr lang="en-US" sz="3252">
                <a:solidFill>
                  <a:srgbClr val="2B4B82"/>
                </a:solidFill>
                <a:latin typeface="Josefin Sans"/>
              </a:rPr>
              <a:t> adalah salah satu cara untuk menguji suatu  aplikasi atau software dengan melihat modul untuk memeriksa dan menganalisis kode program ada yang salah atau tidak.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-963412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551837" y="390596"/>
            <a:ext cx="2076668" cy="1276207"/>
          </a:xfrm>
          <a:custGeom>
            <a:avLst/>
            <a:gdLst/>
            <a:ahLst/>
            <a:cxnLst/>
            <a:rect r="r" b="b" t="t" l="l"/>
            <a:pathLst>
              <a:path h="1276207" w="2076668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38681" y="-2447996"/>
            <a:ext cx="3837986" cy="4114800"/>
          </a:xfrm>
          <a:custGeom>
            <a:avLst/>
            <a:gdLst/>
            <a:ahLst/>
            <a:cxnLst/>
            <a:rect r="r" b="b" t="t" l="l"/>
            <a:pathLst>
              <a:path h="4114800" w="3837986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94246" y="-375920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62989" y="2602373"/>
            <a:ext cx="14090452" cy="95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3"/>
              </a:lnSpc>
              <a:spcBef>
                <a:spcPct val="0"/>
              </a:spcBef>
            </a:pPr>
            <a:r>
              <a:rPr lang="en-US" sz="5538">
                <a:solidFill>
                  <a:srgbClr val="2B4B82"/>
                </a:solidFill>
                <a:latin typeface="Josefin Sans Bold"/>
              </a:rPr>
              <a:t>WHITEBOX TESTING DAN UNIT TEST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51998" y="3833060"/>
            <a:ext cx="5038263" cy="52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99"/>
              </a:lnSpc>
              <a:spcBef>
                <a:spcPct val="0"/>
              </a:spcBef>
            </a:pPr>
            <a:r>
              <a:rPr lang="en-US" sz="3285">
                <a:solidFill>
                  <a:srgbClr val="2B4B82"/>
                </a:solidFill>
                <a:latin typeface="Josefin Sans Bold"/>
              </a:rPr>
              <a:t>unit test </a:t>
            </a:r>
            <a:r>
              <a:rPr lang="en-US" sz="3285">
                <a:solidFill>
                  <a:srgbClr val="2B4B82"/>
                </a:solidFill>
                <a:latin typeface="Josefin Sans"/>
              </a:rPr>
              <a:t>adalah jenis software testing yang dilakukan untuk menguji suatu bagian atau komponen software Unit yang dimaksud bisa berupa kode, fungsi, metode, prosedur, modul, atau objek tersendiri..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25375" y="2702823"/>
            <a:ext cx="3662625" cy="5642699"/>
          </a:xfrm>
          <a:custGeom>
            <a:avLst/>
            <a:gdLst/>
            <a:ahLst/>
            <a:cxnLst/>
            <a:rect r="r" b="b" t="t" l="l"/>
            <a:pathLst>
              <a:path h="5642699" w="3662625">
                <a:moveTo>
                  <a:pt x="0" y="0"/>
                </a:moveTo>
                <a:lnTo>
                  <a:pt x="3662625" y="0"/>
                </a:lnTo>
                <a:lnTo>
                  <a:pt x="3662625" y="5642699"/>
                </a:lnTo>
                <a:lnTo>
                  <a:pt x="0" y="5642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8351" y="2702823"/>
            <a:ext cx="13027024" cy="6137615"/>
          </a:xfrm>
          <a:custGeom>
            <a:avLst/>
            <a:gdLst/>
            <a:ahLst/>
            <a:cxnLst/>
            <a:rect r="r" b="b" t="t" l="l"/>
            <a:pathLst>
              <a:path h="6137615" w="13027024">
                <a:moveTo>
                  <a:pt x="0" y="0"/>
                </a:moveTo>
                <a:lnTo>
                  <a:pt x="13027024" y="0"/>
                </a:lnTo>
                <a:lnTo>
                  <a:pt x="13027024" y="6137615"/>
                </a:lnTo>
                <a:lnTo>
                  <a:pt x="0" y="61376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73" t="0" r="-3134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98351" y="1217515"/>
            <a:ext cx="11160100" cy="882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3"/>
              </a:lnSpc>
              <a:spcBef>
                <a:spcPct val="0"/>
              </a:spcBef>
            </a:pPr>
            <a:r>
              <a:rPr lang="en-US" sz="5131">
                <a:solidFill>
                  <a:srgbClr val="F7B4A7"/>
                </a:solidFill>
                <a:latin typeface="Josefin Sans Bold"/>
              </a:rPr>
              <a:t>Contoh Implementasi dalam Python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84709" y="0"/>
            <a:ext cx="3903291" cy="3129730"/>
          </a:xfrm>
          <a:custGeom>
            <a:avLst/>
            <a:gdLst/>
            <a:ahLst/>
            <a:cxnLst/>
            <a:rect r="r" b="b" t="t" l="l"/>
            <a:pathLst>
              <a:path h="3129730" w="3903291">
                <a:moveTo>
                  <a:pt x="0" y="0"/>
                </a:moveTo>
                <a:lnTo>
                  <a:pt x="3903291" y="0"/>
                </a:lnTo>
                <a:lnTo>
                  <a:pt x="3903291" y="3129730"/>
                </a:lnTo>
                <a:lnTo>
                  <a:pt x="0" y="3129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6763" y="1781213"/>
            <a:ext cx="1496973" cy="687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9"/>
              </a:lnSpc>
              <a:spcBef>
                <a:spcPct val="0"/>
              </a:spcBef>
            </a:pPr>
            <a:r>
              <a:rPr lang="en-US" sz="4035">
                <a:solidFill>
                  <a:srgbClr val="000000"/>
                </a:solidFill>
                <a:latin typeface="Josefin Sans Bold"/>
              </a:rPr>
              <a:t>CI/CD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66763" y="2373508"/>
            <a:ext cx="12617946" cy="756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93"/>
              </a:lnSpc>
              <a:spcBef>
                <a:spcPct val="0"/>
              </a:spcBef>
            </a:pPr>
            <a:r>
              <a:rPr lang="en-US" sz="4352">
                <a:solidFill>
                  <a:srgbClr val="000000"/>
                </a:solidFill>
                <a:latin typeface="Josefin Sans Bold"/>
              </a:rPr>
              <a:t>Continuous Integration/Continuous Deployment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66763" y="3326275"/>
            <a:ext cx="12407684" cy="53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36"/>
              </a:lnSpc>
            </a:pPr>
            <a:r>
              <a:rPr lang="en-US" sz="2740">
                <a:solidFill>
                  <a:srgbClr val="000000"/>
                </a:solidFill>
                <a:latin typeface="Josefin Sans Bold"/>
              </a:rPr>
              <a:t>CI/CD adalah metode pengembangan perangkat lunak dengan mengotomatisasi setiap proses yang dilakukan. Tujuan CI/CD adalah website atau aplikasi yang dihasilkan punya performa yang andal dan minim bug.</a:t>
            </a:r>
          </a:p>
          <a:p>
            <a:pPr algn="just">
              <a:lnSpc>
                <a:spcPts val="3836"/>
              </a:lnSpc>
            </a:pPr>
            <a:r>
              <a:rPr lang="en-US" sz="2740">
                <a:solidFill>
                  <a:srgbClr val="000000"/>
                </a:solidFill>
                <a:latin typeface="Josefin Sans Bold"/>
              </a:rPr>
              <a:t>CI/CD adalah singkatan dari Continuous Integration, Continuous Delivery, dan Continuous Deployment. Pada CI/CD ini, semua pihak yang terlibat dalam software development harus berkolaborasi secara berkelanjutan.</a:t>
            </a:r>
          </a:p>
          <a:p>
            <a:pPr algn="just">
              <a:lnSpc>
                <a:spcPts val="3836"/>
              </a:lnSpc>
            </a:pPr>
            <a:r>
              <a:rPr lang="en-US" sz="2740">
                <a:solidFill>
                  <a:srgbClr val="000000"/>
                </a:solidFill>
                <a:latin typeface="Josefin Sans Bold"/>
              </a:rPr>
              <a:t>Dengan CI/CD, otomatisasi berlangsung dari sejak penulisan kode (</a:t>
            </a:r>
            <a:r>
              <a:rPr lang="en-US" sz="2740" u="sng">
                <a:solidFill>
                  <a:srgbClr val="000000"/>
                </a:solidFill>
                <a:latin typeface="Josefin Sans Bold"/>
                <a:hlinkClick r:id="rId4" tooltip="https://www.niagahoster.co.id/blog/apa-itu-coding/"/>
              </a:rPr>
              <a:t>coding</a:t>
            </a:r>
            <a:r>
              <a:rPr lang="en-US" sz="2740">
                <a:solidFill>
                  <a:srgbClr val="000000"/>
                </a:solidFill>
                <a:latin typeface="Josefin Sans Bold"/>
              </a:rPr>
              <a:t>), pengujian (testing), hingga produksi (deployment). Contoh kasusnya ketika sebuah aplikasi hendak merilis versi terbarunya.</a:t>
            </a:r>
          </a:p>
          <a:p>
            <a:pPr algn="just">
              <a:lnSpc>
                <a:spcPts val="38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4620" y="249554"/>
            <a:ext cx="2284680" cy="2301417"/>
          </a:xfrm>
          <a:custGeom>
            <a:avLst/>
            <a:gdLst/>
            <a:ahLst/>
            <a:cxnLst/>
            <a:rect r="r" b="b" t="t" l="l"/>
            <a:pathLst>
              <a:path h="2301417" w="2284680">
                <a:moveTo>
                  <a:pt x="0" y="0"/>
                </a:moveTo>
                <a:lnTo>
                  <a:pt x="2284680" y="0"/>
                </a:lnTo>
                <a:lnTo>
                  <a:pt x="2284680" y="2301417"/>
                </a:lnTo>
                <a:lnTo>
                  <a:pt x="0" y="2301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00458" y="1305012"/>
            <a:ext cx="12474391" cy="699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5"/>
              </a:lnSpc>
              <a:spcBef>
                <a:spcPct val="0"/>
              </a:spcBef>
            </a:pPr>
            <a:r>
              <a:rPr lang="en-US" sz="3989">
                <a:solidFill>
                  <a:srgbClr val="FFFFFF"/>
                </a:solidFill>
                <a:latin typeface="Josefin Sans Bold"/>
              </a:rPr>
              <a:t>Langkah-langkah Konfigurasi untuk project python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09983" y="2283243"/>
            <a:ext cx="12474391" cy="212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13"/>
              </a:lnSpc>
              <a:spcBef>
                <a:spcPct val="0"/>
              </a:spcBef>
            </a:pPr>
            <a:r>
              <a:rPr lang="en-US" sz="3009">
                <a:solidFill>
                  <a:srgbClr val="FFFFFF"/>
                </a:solidFill>
                <a:latin typeface="Josefin Sans Bold"/>
              </a:rPr>
              <a:t>1.Persiapan Proy</a:t>
            </a:r>
            <a:r>
              <a:rPr lang="en-US" sz="3009">
                <a:solidFill>
                  <a:srgbClr val="FFFFFF"/>
                </a:solidFill>
                <a:latin typeface="Josefin Sans Bold"/>
              </a:rPr>
              <a:t>ek</a:t>
            </a:r>
          </a:p>
          <a:p>
            <a:pPr algn="just">
              <a:lnSpc>
                <a:spcPts val="4213"/>
              </a:lnSpc>
            </a:pPr>
            <a:r>
              <a:rPr lang="en-US" sz="3009">
                <a:solidFill>
                  <a:srgbClr val="FFFFFF"/>
                </a:solidFill>
                <a:latin typeface="Josefin Sans Bold"/>
              </a:rPr>
              <a:t>Pastikan Anda memiliki repositori Git yang berisi proyek Python Anda di platform seperti GitHub atau GitLab.</a:t>
            </a:r>
          </a:p>
          <a:p>
            <a:pPr algn="just">
              <a:lnSpc>
                <a:spcPts val="4213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009983" y="3939641"/>
            <a:ext cx="10821591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Josefin Sans Bold"/>
              </a:rPr>
              <a:t>2.Konfigurasi J</a:t>
            </a:r>
            <a:r>
              <a:rPr lang="en-US" sz="2999">
                <a:solidFill>
                  <a:srgbClr val="FFFFFF"/>
                </a:solidFill>
                <a:latin typeface="Josefin Sans Bold"/>
              </a:rPr>
              <a:t>enkins</a:t>
            </a:r>
          </a:p>
          <a:p>
            <a:pPr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Josefin Sans Bold"/>
              </a:rPr>
              <a:t>Install Jenkins di server yang akan digunakan untuk CI/CD.</a:t>
            </a:r>
          </a:p>
          <a:p>
            <a:pPr>
              <a:lnSpc>
                <a:spcPts val="41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000458" y="5086350"/>
            <a:ext cx="12457453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Josefin Sans Bold"/>
              </a:rPr>
              <a:t>3.Konfigurasi J</a:t>
            </a:r>
            <a:r>
              <a:rPr lang="en-US" sz="2999">
                <a:solidFill>
                  <a:srgbClr val="FFFFFF"/>
                </a:solidFill>
                <a:latin typeface="Josefin Sans Bold"/>
              </a:rPr>
              <a:t>enkinsfile</a:t>
            </a:r>
          </a:p>
          <a:p>
            <a:pPr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Josefin Sans Bold"/>
              </a:rPr>
              <a:t>Buat Jenkinsfile di repositori Anda. Jenkinsfile adalah file yang mendefinisikan langkah-langkah untuk proses CI/CD.</a:t>
            </a:r>
          </a:p>
          <a:p>
            <a:pPr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70352" y="1496234"/>
            <a:ext cx="7411325" cy="4635447"/>
          </a:xfrm>
          <a:custGeom>
            <a:avLst/>
            <a:gdLst/>
            <a:ahLst/>
            <a:cxnLst/>
            <a:rect r="r" b="b" t="t" l="l"/>
            <a:pathLst>
              <a:path h="4635447" w="7411325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37295" y="9258300"/>
            <a:ext cx="4338720" cy="2713672"/>
          </a:xfrm>
          <a:custGeom>
            <a:avLst/>
            <a:gdLst/>
            <a:ahLst/>
            <a:cxnLst/>
            <a:rect r="r" b="b" t="t" l="l"/>
            <a:pathLst>
              <a:path h="2713672" w="4338720">
                <a:moveTo>
                  <a:pt x="0" y="0"/>
                </a:moveTo>
                <a:lnTo>
                  <a:pt x="4338719" y="0"/>
                </a:lnTo>
                <a:lnTo>
                  <a:pt x="4338719" y="2713672"/>
                </a:lnTo>
                <a:lnTo>
                  <a:pt x="0" y="271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28930" y="6556236"/>
            <a:ext cx="3289448" cy="2057400"/>
          </a:xfrm>
          <a:custGeom>
            <a:avLst/>
            <a:gdLst/>
            <a:ahLst/>
            <a:cxnLst/>
            <a:rect r="r" b="b" t="t" l="l"/>
            <a:pathLst>
              <a:path h="2057400" w="3289448">
                <a:moveTo>
                  <a:pt x="0" y="0"/>
                </a:moveTo>
                <a:lnTo>
                  <a:pt x="3289447" y="0"/>
                </a:lnTo>
                <a:lnTo>
                  <a:pt x="328944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784206" y="-561166"/>
            <a:ext cx="3289448" cy="2057400"/>
          </a:xfrm>
          <a:custGeom>
            <a:avLst/>
            <a:gdLst/>
            <a:ahLst/>
            <a:cxnLst/>
            <a:rect r="r" b="b" t="t" l="l"/>
            <a:pathLst>
              <a:path h="2057400" w="3289448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1141" y="2349050"/>
            <a:ext cx="8186154" cy="7335563"/>
          </a:xfrm>
          <a:custGeom>
            <a:avLst/>
            <a:gdLst/>
            <a:ahLst/>
            <a:cxnLst/>
            <a:rect r="r" b="b" t="t" l="l"/>
            <a:pathLst>
              <a:path h="7335563" w="8186154">
                <a:moveTo>
                  <a:pt x="0" y="0"/>
                </a:moveTo>
                <a:lnTo>
                  <a:pt x="8186154" y="0"/>
                </a:lnTo>
                <a:lnTo>
                  <a:pt x="8186154" y="7335563"/>
                </a:lnTo>
                <a:lnTo>
                  <a:pt x="0" y="7335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99" r="0" b="-129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410509"/>
            <a:ext cx="11539057" cy="67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Josefin Sans Bold"/>
              </a:rPr>
              <a:t>Contoh Jenkinsfile mungkin terlihat seperti ini: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46160" y="1091290"/>
            <a:ext cx="9569415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84"/>
              </a:lnSpc>
            </a:pPr>
            <a:r>
              <a:rPr lang="en-US" sz="8099" spc="-80">
                <a:solidFill>
                  <a:srgbClr val="2B4B82"/>
                </a:solidFill>
                <a:latin typeface="Josefin Sans Bold"/>
              </a:rPr>
              <a:t>DAFTAR PUSTAKA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443088" y="-1095217"/>
            <a:ext cx="6414740" cy="6631780"/>
          </a:xfrm>
          <a:custGeom>
            <a:avLst/>
            <a:gdLst/>
            <a:ahLst/>
            <a:cxnLst/>
            <a:rect r="r" b="b" t="t" l="l"/>
            <a:pathLst>
              <a:path h="6631780" w="6414740">
                <a:moveTo>
                  <a:pt x="0" y="0"/>
                </a:moveTo>
                <a:lnTo>
                  <a:pt x="6414740" y="0"/>
                </a:lnTo>
                <a:lnTo>
                  <a:pt x="6414740" y="6631780"/>
                </a:lnTo>
                <a:lnTo>
                  <a:pt x="0" y="6631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46160" y="2163523"/>
            <a:ext cx="11284642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2B4B82"/>
                </a:solidFill>
                <a:latin typeface="Josefin Sans Bold"/>
              </a:rPr>
              <a:t>UNIVERSITY, B. (2020, july). BINUS UNIVERSITY. Retrieved from Teknik dalam whitebox testing dan black testing: https://socs.binus.ac.id/2020/07/02/teknik-dalam-white-box-dan-black-box-testing/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697174"/>
            <a:ext cx="11202102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Bold"/>
              </a:rPr>
              <a:t>Dicoding Blog. (2023, September 27). Apa Itu CI/CD? IT Developer Harus Tau.https://www.dicoding.com/blog/apa-itu-ci-cd/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51762" y="1107504"/>
            <a:ext cx="3489749" cy="2861594"/>
          </a:xfrm>
          <a:custGeom>
            <a:avLst/>
            <a:gdLst/>
            <a:ahLst/>
            <a:cxnLst/>
            <a:rect r="r" b="b" t="t" l="l"/>
            <a:pathLst>
              <a:path h="2861594" w="3489749">
                <a:moveTo>
                  <a:pt x="0" y="0"/>
                </a:moveTo>
                <a:lnTo>
                  <a:pt x="3489749" y="0"/>
                </a:lnTo>
                <a:lnTo>
                  <a:pt x="3489749" y="2861593"/>
                </a:lnTo>
                <a:lnTo>
                  <a:pt x="0" y="286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0793" y="4342477"/>
            <a:ext cx="4618653" cy="4114800"/>
          </a:xfrm>
          <a:custGeom>
            <a:avLst/>
            <a:gdLst/>
            <a:ahLst/>
            <a:cxnLst/>
            <a:rect r="r" b="b" t="t" l="l"/>
            <a:pathLst>
              <a:path h="4114800" w="4618653">
                <a:moveTo>
                  <a:pt x="0" y="0"/>
                </a:moveTo>
                <a:lnTo>
                  <a:pt x="4618653" y="0"/>
                </a:lnTo>
                <a:lnTo>
                  <a:pt x="4618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51303" y="2347801"/>
            <a:ext cx="7800231" cy="171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50"/>
              </a:lnSpc>
              <a:spcBef>
                <a:spcPct val="0"/>
              </a:spcBef>
            </a:pPr>
            <a:r>
              <a:rPr lang="en-US" sz="10036">
                <a:solidFill>
                  <a:srgbClr val="2B4B82"/>
                </a:solidFill>
                <a:latin typeface="Josefin Sans Bold"/>
              </a:rPr>
              <a:t>Terima kasih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DAFytTOuA0M</dc:identifier>
  <dcterms:modified xsi:type="dcterms:W3CDTF">2011-08-01T06:04:30Z</dcterms:modified>
  <cp:revision>1</cp:revision>
  <dc:title>Biru Elemen &amp; Mockup Isometrik Teknologi dalam Pendidikan Presentasi Teknologi</dc:title>
</cp:coreProperties>
</file>