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380" r:id="rId3"/>
    <p:sldId id="724" r:id="rId4"/>
    <p:sldId id="900" r:id="rId5"/>
    <p:sldId id="901" r:id="rId6"/>
    <p:sldId id="875" r:id="rId7"/>
    <p:sldId id="881" r:id="rId8"/>
    <p:sldId id="844" r:id="rId9"/>
    <p:sldId id="897" r:id="rId10"/>
    <p:sldId id="725" r:id="rId11"/>
    <p:sldId id="898" r:id="rId12"/>
    <p:sldId id="893" r:id="rId13"/>
    <p:sldId id="894" r:id="rId14"/>
    <p:sldId id="899" r:id="rId15"/>
    <p:sldId id="869" r:id="rId16"/>
    <p:sldId id="892" r:id="rId17"/>
    <p:sldId id="902" r:id="rId18"/>
    <p:sldId id="904" r:id="rId19"/>
    <p:sldId id="903" r:id="rId20"/>
    <p:sldId id="872" r:id="rId21"/>
    <p:sldId id="895" r:id="rId22"/>
    <p:sldId id="896" r:id="rId23"/>
    <p:sldId id="265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5294"/>
    <a:srgbClr val="F01C25"/>
    <a:srgbClr val="005194"/>
    <a:srgbClr val="0033CC"/>
    <a:srgbClr val="0000FF"/>
    <a:srgbClr val="0000CC"/>
    <a:srgbClr val="FFFFFF"/>
    <a:srgbClr val="000000"/>
    <a:srgbClr val="276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007" autoAdjust="0"/>
  </p:normalViewPr>
  <p:slideViewPr>
    <p:cSldViewPr snapToObjects="1">
      <p:cViewPr varScale="1">
        <p:scale>
          <a:sx n="107" d="100"/>
          <a:sy n="107" d="100"/>
        </p:scale>
        <p:origin x="16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1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1.wmf"/><Relationship Id="rId7" Type="http://schemas.openxmlformats.org/officeDocument/2006/relationships/image" Target="../media/image3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772541-16C9-4DF9-AA21-59928CF3EFA0}" type="datetimeFigureOut">
              <a:rPr lang="zh-CN" altLang="en-US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730561-8DA4-4130-AE47-DB3B454DA12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A39345-FF53-4AF5-B8A9-047EA4C370D4}" type="datetimeFigureOut">
              <a:rPr lang="zh-CN" altLang="en-US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5BBA00-3B80-402F-B9C0-9D6EB40468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8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BBA00-3B80-402F-B9C0-9D6EB40468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94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8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BDC886-5B95-4E28-833F-563BE6A642BE}" type="slidenum">
              <a:rPr lang="zh-CN" altLang="en-US" smtClean="0">
                <a:latin typeface="Calibri" panose="020F0502020204030204" pitchFamily="34" charset="0"/>
              </a:rPr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2B2E9B-EB13-4C1B-8AA0-F373666A0D6A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BBA00-3B80-402F-B9C0-9D6EB40468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BBA00-3B80-402F-B9C0-9D6EB40468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8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BBA00-3B80-402F-B9C0-9D6EB40468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BBA00-3B80-402F-B9C0-9D6EB40468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1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447800" y="3124200"/>
            <a:ext cx="3505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2774"/>
            <a:ext cx="6400800" cy="1216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B8D7AC-5F98-4E41-BFDA-9AC16F51A3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E90F-DE38-491F-A6DC-04A6038F12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561C-89F2-4301-B7AB-135CD9BB48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B19A-4D07-400C-B5FD-366AC9EFE9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6292A-FEFB-4278-98EE-CB3C52CF9B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D801-3FE0-4110-A436-AAEDDAD4E0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E4292-3073-4D4A-9538-55BAAE2C7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19EE-72F8-468B-A2FF-101BCBD791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831937"/>
            <a:ext cx="8229600" cy="5513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A9F3-4DE7-4781-810C-B705FCAEA1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FCC9E-9FAD-44DD-ADE1-F4A25AAE36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3E842-27B4-4582-91A6-A20CF82848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A4D84-581B-441B-8DE1-355588BFA7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-508" y="649287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2019/11/2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D429106-8E2A-461A-8196-9F0C636196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552D72-B1AE-4778-B912-81971EBAC6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6ACD9B-914F-436C-BF24-7AC90A99BA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175"/>
            <a:ext cx="9144000" cy="654050"/>
          </a:xfrm>
          <a:prstGeom prst="rect">
            <a:avLst/>
          </a:prstGeom>
          <a:gradFill flip="none" rotWithShape="1">
            <a:gsLst>
              <a:gs pos="21000">
                <a:srgbClr val="0070C0"/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2000000" scaled="0"/>
            <a:tileRect/>
          </a:gradFill>
          <a:ln>
            <a:noFill/>
          </a:ln>
          <a:effectLst>
            <a:outerShdw blurRad="127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9638" y="6319838"/>
            <a:ext cx="611187" cy="3603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742666" y="44093"/>
            <a:ext cx="7576271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</a:t>
            </a:r>
            <a:r>
              <a:rPr lang="en-US" altLang="zh-CN"/>
              <a:t>sdf</a:t>
            </a:r>
            <a:r>
              <a:rPr lang="zh-CN" altLang="en-US"/>
              <a:t>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763588"/>
            <a:ext cx="8229600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508076"/>
            <a:ext cx="9144000" cy="357861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" y="14920"/>
            <a:ext cx="641772" cy="6417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 Light" panose="020B0502040204020203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 Light" panose="020B0502040204020203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 Light" panose="020B0502040204020203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 Light" panose="020B0502040204020203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楷体_GB2312" panose="02010609030101010101" pitchFamily="49" charset="-122"/>
          <a:ea typeface="楷体_GB2312" panose="02010609030101010101" pitchFamily="49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楷体_GB2312" panose="02010609030101010101" pitchFamily="49" charset="-122"/>
          <a:ea typeface="楷体_GB2312" panose="0201060903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楷体_GB2312" panose="02010609030101010101" pitchFamily="49" charset="-122"/>
          <a:ea typeface="楷体_GB2312" panose="02010609030101010101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楷体_GB2312" panose="02010609030101010101" pitchFamily="49" charset="-122"/>
          <a:ea typeface="楷体_GB2312" panose="0201060903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2"/>
          </a:solidFill>
          <a:latin typeface="楷体_GB2312" panose="02010609030101010101" pitchFamily="49" charset="-122"/>
          <a:ea typeface="楷体_GB2312" panose="0201060903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56A150-15CD-42E0-B4C5-1A4F564D143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2.wmf"/><Relationship Id="rId5" Type="http://schemas.openxmlformats.org/officeDocument/2006/relationships/image" Target="../media/image12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44524" y="2444051"/>
            <a:ext cx="9295963" cy="1845635"/>
            <a:chOff x="-154484" y="1122318"/>
            <a:chExt cx="9279807" cy="1845635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/>
            <a:srcRect t="73297"/>
            <a:stretch>
              <a:fillRect/>
            </a:stretch>
          </p:blipFill>
          <p:spPr bwMode="auto">
            <a:xfrm>
              <a:off x="-18677" y="1122318"/>
              <a:ext cx="9144000" cy="1845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340" name="TextBox 13"/>
            <p:cNvSpPr txBox="1">
              <a:spLocks noChangeArrowheads="1"/>
            </p:cNvSpPr>
            <p:nvPr/>
          </p:nvSpPr>
          <p:spPr bwMode="auto">
            <a:xfrm>
              <a:off x="-154484" y="1752747"/>
              <a:ext cx="9144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生产与运输集成调度研究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-9838" y="5892289"/>
            <a:ext cx="9142665" cy="477534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20</a:t>
            </a:r>
            <a:r>
              <a:rPr lang="zh-CN" altLang="en-US" sz="2000" dirty="0"/>
              <a:t>日</a:t>
            </a:r>
          </a:p>
        </p:txBody>
      </p:sp>
      <p:sp>
        <p:nvSpPr>
          <p:cNvPr id="3" name="矩形 2"/>
          <p:cNvSpPr/>
          <p:nvPr/>
        </p:nvSpPr>
        <p:spPr>
          <a:xfrm>
            <a:off x="2275642" y="4833745"/>
            <a:ext cx="4638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2000" dirty="0">
                <a:solidFill>
                  <a:srgbClr val="00529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汇报人：周丰顺</a:t>
            </a:r>
            <a:endParaRPr lang="en-US" altLang="zh-CN" sz="2000" dirty="0">
              <a:solidFill>
                <a:srgbClr val="00529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7" descr="C:\Users\thinkpad\Desktop\QQ截图2014100616020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000" y="12979"/>
            <a:ext cx="4284476" cy="111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10"/>
    </mc:Choice>
    <mc:Fallback xmlns="">
      <p:transition spd="slow" advTm="435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三、分布式流水线和车辆运输集成调度问题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64" y="1843950"/>
            <a:ext cx="8738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000" dirty="0"/>
              <a:t>分布式流水线和车辆运输集成调度问题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(distributed permutation flow-shop and vehicle transportation integrated scheduling problem, DPFVTISP)</a:t>
            </a:r>
            <a:r>
              <a:rPr lang="zh-CN" altLang="en-US" sz="2000" dirty="0"/>
              <a:t>可描述为</a:t>
            </a:r>
            <a:r>
              <a:rPr lang="en-US" altLang="zh-CN" sz="2000" dirty="0"/>
              <a:t>: </a:t>
            </a:r>
            <a:r>
              <a:rPr lang="zh-CN" altLang="en-US" sz="2000" dirty="0"/>
              <a:t>将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/>
              <a:t>个工件分配给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/>
              <a:t>个具有相同配置但处于不同地理位置的工厂进行加工</a:t>
            </a:r>
            <a:r>
              <a:rPr lang="en-US" altLang="zh-CN" sz="2000" dirty="0"/>
              <a:t>, </a:t>
            </a:r>
            <a:r>
              <a:rPr lang="zh-CN" altLang="en-US" sz="2000" dirty="0"/>
              <a:t>工件加工完成后通过车辆运输至指定集合点</a:t>
            </a:r>
            <a:r>
              <a:rPr lang="en-US" altLang="zh-CN" sz="2000" dirty="0"/>
              <a:t>. </a:t>
            </a:r>
            <a:r>
              <a:rPr lang="zh-CN" altLang="en-US" sz="2000" dirty="0"/>
              <a:t>整个过程分为两阶段</a:t>
            </a:r>
            <a:r>
              <a:rPr lang="en-US" altLang="zh-CN" sz="2000" dirty="0"/>
              <a:t>: </a:t>
            </a:r>
            <a:r>
              <a:rPr lang="zh-CN" altLang="en-US" sz="2000" dirty="0"/>
              <a:t>生产阶段和运输阶段</a:t>
            </a:r>
            <a:r>
              <a:rPr lang="en-US" altLang="zh-CN" sz="2000" dirty="0"/>
              <a:t>. </a:t>
            </a:r>
            <a:r>
              <a:rPr lang="zh-CN" altLang="en-US" sz="2000" dirty="0"/>
              <a:t>在生产阶段</a:t>
            </a:r>
            <a:r>
              <a:rPr lang="en-US" altLang="zh-CN" sz="2000" dirty="0"/>
              <a:t>, </a:t>
            </a:r>
            <a:r>
              <a:rPr lang="zh-CN" altLang="en-US" sz="2000" dirty="0"/>
              <a:t>所有工件均可安排在任意工厂进行加工</a:t>
            </a:r>
            <a:r>
              <a:rPr lang="en-US" altLang="zh-CN" sz="2000" dirty="0"/>
              <a:t>, </a:t>
            </a:r>
            <a:r>
              <a:rPr lang="zh-CN" altLang="en-US" sz="2000" dirty="0"/>
              <a:t>工件一旦被分配到某个工厂后就不能再被分配到其他工厂</a:t>
            </a:r>
            <a:r>
              <a:rPr lang="en-US" altLang="zh-CN" sz="2000" dirty="0"/>
              <a:t>, </a:t>
            </a:r>
            <a:r>
              <a:rPr lang="zh-CN" altLang="en-US" sz="2000" dirty="0"/>
              <a:t>每个工厂包括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/>
              <a:t>台机器</a:t>
            </a:r>
            <a:r>
              <a:rPr lang="en-US" altLang="zh-CN" sz="2000" dirty="0"/>
              <a:t>, </a:t>
            </a:r>
            <a:r>
              <a:rPr lang="zh-CN" altLang="en-US" sz="2000" dirty="0"/>
              <a:t>工件需按照固定的机器加工顺序进行加工</a:t>
            </a:r>
            <a:r>
              <a:rPr lang="en-US" altLang="zh-CN" sz="2000" dirty="0"/>
              <a:t>. </a:t>
            </a:r>
            <a:r>
              <a:rPr lang="zh-CN" altLang="en-US" sz="2000" dirty="0"/>
              <a:t>任意一台机器在同一时刻只能加工一个工件</a:t>
            </a:r>
            <a:r>
              <a:rPr lang="en-US" altLang="zh-CN" sz="2000" dirty="0"/>
              <a:t>, </a:t>
            </a:r>
            <a:r>
              <a:rPr lang="zh-CN" altLang="en-US" sz="2000" dirty="0"/>
              <a:t>不同工件之间相互独立互不影响</a:t>
            </a:r>
            <a:r>
              <a:rPr lang="en-US" altLang="zh-CN" sz="2000" dirty="0"/>
              <a:t>. </a:t>
            </a:r>
            <a:r>
              <a:rPr lang="zh-CN" altLang="en-US" sz="2000" dirty="0"/>
              <a:t>在运输阶段</a:t>
            </a:r>
            <a:r>
              <a:rPr lang="en-US" altLang="zh-CN" sz="2000" dirty="0"/>
              <a:t>, </a:t>
            </a:r>
            <a:r>
              <a:rPr lang="zh-CN" altLang="en-US" sz="2000" dirty="0"/>
              <a:t>车辆行驶速度恒定</a:t>
            </a:r>
            <a:r>
              <a:rPr lang="en-US" altLang="zh-CN" sz="2000" dirty="0"/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/>
              <a:t>辆具有载重约束的车辆从集合点出发</a:t>
            </a:r>
            <a:r>
              <a:rPr lang="en-US" altLang="zh-CN" sz="2000" dirty="0"/>
              <a:t>, </a:t>
            </a:r>
            <a:r>
              <a:rPr lang="zh-CN" altLang="en-US" sz="2000" dirty="0"/>
              <a:t>每辆车按照计划路线将不同工厂中完工的工件运回集合点</a:t>
            </a:r>
            <a:r>
              <a:rPr lang="en-US" altLang="zh-CN" sz="2000" dirty="0"/>
              <a:t>. </a:t>
            </a:r>
            <a:r>
              <a:rPr lang="zh-CN" altLang="en-US" sz="2000" dirty="0"/>
              <a:t>车辆在不违反载重约束前提下可访问多个工厂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71600" y="29997"/>
            <a:ext cx="7812868" cy="531812"/>
          </a:xfrm>
        </p:spPr>
        <p:txBody>
          <a:bodyPr/>
          <a:lstStyle/>
          <a:p>
            <a:pPr latinLnBrk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三、分布式流水线和车辆运输集成调度问题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8002" y="580321"/>
            <a:ext cx="874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模型示意图</a:t>
            </a:r>
            <a:r>
              <a:rPr lang="zh-CN" altLang="en-US" sz="2800" b="1" dirty="0"/>
              <a:t>：</a:t>
            </a:r>
            <a:endParaRPr lang="en-US" altLang="zh-CN" sz="2800" b="1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219958-C2C7-4C79-9126-4B5DDA92D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957535"/>
              </p:ext>
            </p:extLst>
          </p:nvPr>
        </p:nvGraphicFramePr>
        <p:xfrm>
          <a:off x="2303748" y="3760338"/>
          <a:ext cx="3960440" cy="286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6353258" imgH="4590881" progId="Visio.Drawing.15">
                  <p:embed/>
                </p:oleObj>
              </mc:Choice>
              <mc:Fallback>
                <p:oleObj name="Visio" r:id="rId3" imgW="6353258" imgH="4590881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3760338"/>
                        <a:ext cx="3960440" cy="2863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1E4AE12-DB83-47B8-9134-6DF3C4B03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57833"/>
              </p:ext>
            </p:extLst>
          </p:nvPr>
        </p:nvGraphicFramePr>
        <p:xfrm>
          <a:off x="581962" y="1268760"/>
          <a:ext cx="7944072" cy="279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5" imgW="8591499" imgH="3028872" progId="Visio.Drawing.15">
                  <p:embed/>
                </p:oleObj>
              </mc:Choice>
              <mc:Fallback>
                <p:oleObj name="Visio" r:id="rId5" imgW="8591499" imgH="3028872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8E9D219-40AB-4DA2-9D3B-74222C234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62" y="1268760"/>
                        <a:ext cx="7944072" cy="2798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09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三、分布式流水线和车辆运输集成调度问题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521B1-0836-4463-AC22-BE859ACB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205F2A-C244-4940-B4C1-776F2EDD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293BB-B8EC-4BCF-AF2B-70C0C3B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39D288-EF6C-4D01-AB4C-C12FD941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4EEC5-4D37-45C6-80DB-4BA5467A7E29}"/>
              </a:ext>
            </a:extLst>
          </p:cNvPr>
          <p:cNvSpPr txBox="1"/>
          <p:nvPr/>
        </p:nvSpPr>
        <p:spPr>
          <a:xfrm>
            <a:off x="152400" y="74951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优化目标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8A6B0BF-ED01-435A-BB91-CEDF1E3D0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10561"/>
              </p:ext>
            </p:extLst>
          </p:nvPr>
        </p:nvGraphicFramePr>
        <p:xfrm>
          <a:off x="2010018" y="3025455"/>
          <a:ext cx="39195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r:id="rId4" imgW="2208841" imgH="241195" progId="Equation.DSMT4">
                  <p:embed/>
                </p:oleObj>
              </mc:Choice>
              <mc:Fallback>
                <p:oleObj r:id="rId4" imgW="2208841" imgH="241195" progId="Equation.DSMT4">
                  <p:embed/>
                  <p:pic>
                    <p:nvPicPr>
                      <p:cNvPr id="0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018" y="3025455"/>
                        <a:ext cx="3919537" cy="49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FE5BDE9-C7DA-4C22-86B3-51EB9B966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80575"/>
              </p:ext>
            </p:extLst>
          </p:nvPr>
        </p:nvGraphicFramePr>
        <p:xfrm>
          <a:off x="2010018" y="3672708"/>
          <a:ext cx="3996903" cy="71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r:id="rId6" imgW="2463800" imgH="419100" progId="Equation.DSMT4">
                  <p:embed/>
                </p:oleObj>
              </mc:Choice>
              <mc:Fallback>
                <p:oleObj r:id="rId6" imgW="24638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018" y="3672708"/>
                        <a:ext cx="3996903" cy="71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9C2D108-D90B-4A63-AD71-6BE464010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13098"/>
              </p:ext>
            </p:extLst>
          </p:nvPr>
        </p:nvGraphicFramePr>
        <p:xfrm>
          <a:off x="2012446" y="4514850"/>
          <a:ext cx="1433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r:id="rId8" imgW="799920" imgH="164880" progId="Equation.DSMT4">
                  <p:embed/>
                </p:oleObj>
              </mc:Choice>
              <mc:Fallback>
                <p:oleObj r:id="rId8" imgW="799920" imgH="164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46" y="4514850"/>
                        <a:ext cx="1433513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7">
            <a:extLst>
              <a:ext uri="{FF2B5EF4-FFF2-40B4-BE49-F238E27FC236}">
                <a16:creationId xmlns:a16="http://schemas.microsoft.com/office/drawing/2014/main" id="{17E0B879-0496-4B09-98AF-FAFB769F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4" y="2537833"/>
            <a:ext cx="3991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DAPFVTISP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的总成本   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计算如下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439818-99AD-445D-9D7B-671B851E27AD}"/>
              </a:ext>
            </a:extLst>
          </p:cNvPr>
          <p:cNvSpPr txBox="1"/>
          <p:nvPr/>
        </p:nvSpPr>
        <p:spPr>
          <a:xfrm>
            <a:off x="515852" y="3025455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加工成本：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9CB97F-E893-4329-AAE5-7CD3DDEC444F}"/>
              </a:ext>
            </a:extLst>
          </p:cNvPr>
          <p:cNvSpPr txBox="1"/>
          <p:nvPr/>
        </p:nvSpPr>
        <p:spPr>
          <a:xfrm>
            <a:off x="534158" y="3820896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运输成本：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A565EC-DD40-43F0-93CD-C09B07992017}"/>
              </a:ext>
            </a:extLst>
          </p:cNvPr>
          <p:cNvSpPr txBox="1"/>
          <p:nvPr/>
        </p:nvSpPr>
        <p:spPr>
          <a:xfrm>
            <a:off x="510880" y="4498020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总成本：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CE3377-E3B9-46CD-9F7E-51ED81377F1E}"/>
              </a:ext>
            </a:extLst>
          </p:cNvPr>
          <p:cNvSpPr txBox="1"/>
          <p:nvPr/>
        </p:nvSpPr>
        <p:spPr>
          <a:xfrm>
            <a:off x="534158" y="1592796"/>
            <a:ext cx="84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DAPFVTISP</a:t>
            </a:r>
            <a:r>
              <a:rPr lang="zh-CN" altLang="en-US" dirty="0"/>
              <a:t>的优化目标为在加工、运输两阶段的集成调度过程中找到一个最优调度方案使得总成本    最小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1095C7E-2A1F-438A-B15B-5CFB25F92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16111"/>
              </p:ext>
            </p:extLst>
          </p:nvPr>
        </p:nvGraphicFramePr>
        <p:xfrm>
          <a:off x="2447764" y="1915961"/>
          <a:ext cx="269453" cy="26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r:id="rId10" imgW="215619" imgH="164885" progId="Equation.DSMT4">
                  <p:embed/>
                </p:oleObj>
              </mc:Choice>
              <mc:Fallback>
                <p:oleObj r:id="rId10" imgW="215619" imgH="164885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06DFDCD-5C5A-4B0B-B9A0-E5E556E91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1915961"/>
                        <a:ext cx="269453" cy="269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4D1906E-9BE7-4CA4-AF8E-419FA9495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08164"/>
              </p:ext>
            </p:extLst>
          </p:nvPr>
        </p:nvGraphicFramePr>
        <p:xfrm>
          <a:off x="2835275" y="2587772"/>
          <a:ext cx="269453" cy="26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r:id="rId10" imgW="215619" imgH="164885" progId="Equation.DSMT4">
                  <p:embed/>
                </p:oleObj>
              </mc:Choice>
              <mc:Fallback>
                <p:oleObj r:id="rId10" imgW="215619" imgH="164885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71095C7E-2A1F-438A-B15B-5CFB25F92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587772"/>
                        <a:ext cx="269453" cy="269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12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三、分布式流水线和车辆运输集成调度问题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521B1-0836-4463-AC22-BE859ACB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205F2A-C244-4940-B4C1-776F2EDD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293BB-B8EC-4BCF-AF2B-70C0C3B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39D288-EF6C-4D01-AB4C-C12FD941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4EEC5-4D37-45C6-80DB-4BA5467A7E29}"/>
              </a:ext>
            </a:extLst>
          </p:cNvPr>
          <p:cNvSpPr txBox="1"/>
          <p:nvPr/>
        </p:nvSpPr>
        <p:spPr>
          <a:xfrm>
            <a:off x="152400" y="57383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编解码</a:t>
            </a:r>
            <a:r>
              <a:rPr lang="zh-CN" altLang="en-US" sz="2800" b="1" dirty="0"/>
              <a:t>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3F3344B-FEF1-4E30-8EAA-4AF1FFBA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952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F6A8ED-822E-44FD-8CE7-1EB5229AA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15811"/>
              </p:ext>
            </p:extLst>
          </p:nvPr>
        </p:nvGraphicFramePr>
        <p:xfrm>
          <a:off x="2200884" y="4825084"/>
          <a:ext cx="4782005" cy="13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Visio" r:id="rId4" imgW="8686976" imgH="2400417" progId="Visio.Drawing.15">
                  <p:embed/>
                </p:oleObj>
              </mc:Choice>
              <mc:Fallback>
                <p:oleObj name="Visio" r:id="rId4" imgW="8686976" imgH="2400417" progId="Visio.Drawing.15">
                  <p:embed/>
                  <p:pic>
                    <p:nvPicPr>
                      <p:cNvPr id="0" name="对象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4" y="4825084"/>
                        <a:ext cx="4782005" cy="13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6D12274-8C7E-4381-91C1-42A2285F52FB}"/>
              </a:ext>
            </a:extLst>
          </p:cNvPr>
          <p:cNvSpPr txBox="1"/>
          <p:nvPr/>
        </p:nvSpPr>
        <p:spPr>
          <a:xfrm>
            <a:off x="2615858" y="6151344"/>
            <a:ext cx="395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dirty="0"/>
              <a:t>解码后低层问题域个体示意图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9C2422-49C8-4DDC-8502-B7BFB97A0A04}"/>
                  </a:ext>
                </a:extLst>
              </p:cNvPr>
              <p:cNvSpPr txBox="1"/>
              <p:nvPr/>
            </p:nvSpPr>
            <p:spPr>
              <a:xfrm>
                <a:off x="575556" y="1004790"/>
                <a:ext cx="8316924" cy="408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编码个体 为工件加工序列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在分布式流水线调度问题中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基本均采用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Rule2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规则对工件加工序列进行解码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Rule2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规则以工件最早完工时间为目标对工件进行工厂分配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若将该规则直接应用于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DPFVTISP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的解码过程中可能会导致同一车辆内的工件分配的工厂过于分散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从而导致运输阶段路程增加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进而增加运输阶段的成本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本文针对优化目标为两阶段总成本 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DPFVTISP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设计了一种新颖的解码方式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该解码方式首先依据载重约束将工件分配给各车辆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然后以车辆最早到达集合点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即最小化两阶段总完工时间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为目标对工件进行工厂分配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DPFVTISP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的优化目标 与加工和运输阶段的时间紧密相关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因此集成考虑两阶段的时间进行解码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能够平衡加工与运输两阶段的时间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充分利用工厂的位置优势和车辆资源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减少加工和运输阶段时间浪费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进而提高解的质量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以规模为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N=8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F=5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的问题为例，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若工件序列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=[2,1,5,3,7,4,6,8]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，经由上述步骤解码完成所得低层个体示意图如下图所示。车辆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所运载工件序列为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=[2,1,5]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所运载的工件序列为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3,7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所运载的工件序列为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6,8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的运输路径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4,5,0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的运输路径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=[0,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，车辆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的运输路径为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=[0,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。其中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为集合点的编号；工厂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中工件加工序列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=[3]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，工厂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中工件加工序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工厂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中工件加工序列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7,4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工厂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中工件加工序列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=[7,4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工厂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中工件加工序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9C2422-49C8-4DDC-8502-B7BFB97A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004790"/>
                <a:ext cx="8316924" cy="4085606"/>
              </a:xfrm>
              <a:prstGeom prst="rect">
                <a:avLst/>
              </a:prstGeom>
              <a:blipFill>
                <a:blip r:embed="rId6"/>
                <a:stretch>
                  <a:fillRect l="-366" t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616968" y="2828631"/>
            <a:ext cx="8527032" cy="1273744"/>
            <a:chOff x="1214438" y="2786063"/>
            <a:chExt cx="7505535" cy="1273059"/>
          </a:xfrm>
        </p:grpSpPr>
        <p:sp>
          <p:nvSpPr>
            <p:cNvPr id="17413" name="AutoShape 89"/>
            <p:cNvSpPr>
              <a:spLocks noChangeArrowheads="1"/>
            </p:cNvSpPr>
            <p:nvPr/>
          </p:nvSpPr>
          <p:spPr bwMode="gray">
            <a:xfrm>
              <a:off x="1790700" y="2852738"/>
              <a:ext cx="6580188" cy="928687"/>
            </a:xfrm>
            <a:prstGeom prst="homePlate">
              <a:avLst>
                <a:gd name="adj" fmla="val 51599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5400000" scaled="1"/>
            </a:gradFill>
            <a:ln w="9525">
              <a:miter lim="800000"/>
            </a:ln>
            <a:scene3d>
              <a:camera prst="legacyObliqueBottomLeft"/>
              <a:lightRig rig="legacyFlat3" dir="b"/>
            </a:scene3d>
            <a:sp3d extrusionH="127000" prstMaterial="legacyMetal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83D3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4" name="Rectangle 107"/>
            <p:cNvSpPr>
              <a:spLocks noChangeArrowheads="1"/>
            </p:cNvSpPr>
            <p:nvPr/>
          </p:nvSpPr>
          <p:spPr bwMode="auto">
            <a:xfrm>
              <a:off x="2398548" y="2912181"/>
              <a:ext cx="6321425" cy="114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>
                <a:buNone/>
              </a:pP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分布式装配流水线和车辆运输绿色集成调度问题</a:t>
              </a:r>
            </a:p>
          </p:txBody>
        </p:sp>
        <p:grpSp>
          <p:nvGrpSpPr>
            <p:cNvPr id="17415" name="Group 90"/>
            <p:cNvGrpSpPr/>
            <p:nvPr/>
          </p:nvGrpSpPr>
          <p:grpSpPr bwMode="auto">
            <a:xfrm>
              <a:off x="1214438" y="2786063"/>
              <a:ext cx="1116012" cy="1147762"/>
              <a:chOff x="2161" y="696"/>
              <a:chExt cx="1360" cy="1356"/>
            </a:xfrm>
          </p:grpSpPr>
          <p:grpSp>
            <p:nvGrpSpPr>
              <p:cNvPr id="17418" name="Group 91"/>
              <p:cNvGrpSpPr/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7420" name="Oval 92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Oval 93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Oval 94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Oval 95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Oval 96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9" name="Oval 97"/>
              <p:cNvSpPr>
                <a:spLocks noChangeArrowheads="1"/>
              </p:cNvSpPr>
              <p:nvPr/>
            </p:nvSpPr>
            <p:spPr bwMode="gray">
              <a:xfrm>
                <a:off x="2322" y="845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rgbClr val="59441D"/>
                  </a:gs>
                  <a:gs pos="100000">
                    <a:srgbClr val="C1933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8"/>
            <p:cNvGrpSpPr/>
            <p:nvPr/>
          </p:nvGrpSpPr>
          <p:grpSpPr bwMode="auto">
            <a:xfrm>
              <a:off x="1395389" y="2966269"/>
              <a:ext cx="741363" cy="769937"/>
              <a:chOff x="523" y="2809"/>
              <a:chExt cx="876" cy="882"/>
            </a:xfrm>
            <a:solidFill>
              <a:srgbClr val="00B0F0"/>
            </a:solidFill>
          </p:grpSpPr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grpFill/>
              <a:ln w="19050" algn="ctr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02"/>
              <p:cNvSpPr/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03"/>
              <p:cNvSpPr/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04"/>
              <p:cNvSpPr/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05"/>
              <p:cNvSpPr/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7" name="Rectangle 85"/>
            <p:cNvSpPr>
              <a:spLocks noChangeArrowheads="1"/>
            </p:cNvSpPr>
            <p:nvPr/>
          </p:nvSpPr>
          <p:spPr bwMode="white">
            <a:xfrm>
              <a:off x="1537112" y="3070225"/>
              <a:ext cx="478603" cy="52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四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"/>
    </mc:Choice>
    <mc:Fallback xmlns="">
      <p:transition spd="slow" advTm="83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四、分布式装配流水线和车辆运输集成调度问题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812" y="1448780"/>
            <a:ext cx="8756739" cy="310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dirty="0">
                <a:solidFill>
                  <a:srgbClr val="FF0000"/>
                </a:solidFill>
              </a:rPr>
              <a:t>分布式装配流水线和车辆运输集成调度问题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(distributed assembly permutation flow-shop and vehicle transportation integrated scheduling problem DAPFVTISP) </a:t>
            </a:r>
            <a:r>
              <a:rPr lang="zh-CN" altLang="en-US" dirty="0"/>
              <a:t>可描述为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个工件分配给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/>
              <a:t>个具有相同配置但处于不同地理位置的工厂进行加工</a:t>
            </a:r>
            <a:r>
              <a:rPr lang="en-US" altLang="zh-CN" dirty="0"/>
              <a:t>, </a:t>
            </a:r>
            <a:r>
              <a:rPr lang="zh-CN" altLang="en-US" dirty="0"/>
              <a:t>工件加工完成后通过车辆运输至指定</a:t>
            </a:r>
            <a:r>
              <a:rPr lang="zh-CN" altLang="en-US" dirty="0">
                <a:solidFill>
                  <a:srgbClr val="FF0000"/>
                </a:solidFill>
              </a:rPr>
              <a:t>装配工厂</a:t>
            </a:r>
            <a:r>
              <a:rPr lang="zh-CN" altLang="en-US" dirty="0"/>
              <a:t>进行装配</a:t>
            </a:r>
            <a:r>
              <a:rPr lang="en-US" altLang="zh-CN" dirty="0"/>
              <a:t>. </a:t>
            </a:r>
            <a:r>
              <a:rPr lang="zh-CN" altLang="en-US" dirty="0"/>
              <a:t>整个过程分为三阶段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生产阶段、运输阶段和装配阶段</a:t>
            </a:r>
            <a:r>
              <a:rPr lang="en-US" altLang="zh-CN" dirty="0"/>
              <a:t>. </a:t>
            </a:r>
            <a:r>
              <a:rPr lang="zh-CN" altLang="en-US" dirty="0"/>
              <a:t>在生产阶段</a:t>
            </a:r>
            <a:r>
              <a:rPr lang="en-US" altLang="zh-CN" dirty="0"/>
              <a:t>, </a:t>
            </a:r>
            <a:r>
              <a:rPr lang="zh-CN" altLang="en-US" dirty="0"/>
              <a:t>所有工件均可安排在任意工厂进行加工</a:t>
            </a:r>
            <a:r>
              <a:rPr lang="en-US" altLang="zh-CN" dirty="0"/>
              <a:t>, </a:t>
            </a:r>
            <a:r>
              <a:rPr lang="zh-CN" altLang="en-US" dirty="0"/>
              <a:t>工件一旦被分配到某个工厂后就不能再被分配到其他工厂</a:t>
            </a:r>
            <a:r>
              <a:rPr lang="en-US" altLang="zh-CN" dirty="0"/>
              <a:t>, </a:t>
            </a:r>
            <a:r>
              <a:rPr lang="zh-CN" altLang="en-US" dirty="0"/>
              <a:t>每个工厂包括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台机器</a:t>
            </a:r>
            <a:r>
              <a:rPr lang="en-US" altLang="zh-CN" dirty="0"/>
              <a:t>, </a:t>
            </a:r>
            <a:r>
              <a:rPr lang="zh-CN" altLang="en-US" dirty="0"/>
              <a:t>工件需按照固定的机器加工顺序进行加工</a:t>
            </a:r>
            <a:r>
              <a:rPr lang="en-US" altLang="zh-CN" dirty="0"/>
              <a:t>. </a:t>
            </a:r>
            <a:r>
              <a:rPr lang="zh-CN" altLang="en-US" dirty="0"/>
              <a:t>任意一台机器在同一时刻只能加工一个工件</a:t>
            </a:r>
            <a:r>
              <a:rPr lang="en-US" altLang="zh-CN" dirty="0"/>
              <a:t>, </a:t>
            </a:r>
            <a:r>
              <a:rPr lang="zh-CN" altLang="en-US" dirty="0"/>
              <a:t>不同工件之间相互独立互不影响</a:t>
            </a:r>
            <a:r>
              <a:rPr lang="en-US" altLang="zh-CN" dirty="0"/>
              <a:t>. </a:t>
            </a:r>
            <a:r>
              <a:rPr lang="zh-CN" altLang="en-US" dirty="0"/>
              <a:t>在运输阶段</a:t>
            </a:r>
            <a:r>
              <a:rPr lang="en-US" altLang="zh-CN" dirty="0"/>
              <a:t>, </a:t>
            </a:r>
            <a:r>
              <a:rPr lang="zh-CN" altLang="en-US" dirty="0"/>
              <a:t>车辆行驶速度恒定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/>
              <a:t>辆具有载重约束的车辆从</a:t>
            </a:r>
            <a:r>
              <a:rPr lang="zh-CN" altLang="en-US" dirty="0">
                <a:solidFill>
                  <a:srgbClr val="FF0000"/>
                </a:solidFill>
              </a:rPr>
              <a:t>装配工厂出发</a:t>
            </a:r>
            <a:r>
              <a:rPr lang="en-US" altLang="zh-CN" dirty="0"/>
              <a:t>, </a:t>
            </a:r>
            <a:r>
              <a:rPr lang="zh-CN" altLang="en-US" dirty="0"/>
              <a:t>每辆车按照计划路线将不同工厂中完工的工件</a:t>
            </a:r>
            <a:r>
              <a:rPr lang="zh-CN" altLang="en-US" dirty="0">
                <a:solidFill>
                  <a:srgbClr val="FF0000"/>
                </a:solidFill>
              </a:rPr>
              <a:t>运回装配工厂</a:t>
            </a:r>
            <a:r>
              <a:rPr lang="en-US" altLang="zh-CN" dirty="0"/>
              <a:t>. </a:t>
            </a:r>
            <a:r>
              <a:rPr lang="zh-CN" altLang="en-US" dirty="0"/>
              <a:t>车辆在不违反载重约束前提下可访问多个工厂</a:t>
            </a:r>
            <a:r>
              <a:rPr lang="en-US" altLang="zh-CN" dirty="0"/>
              <a:t>. </a:t>
            </a:r>
            <a:r>
              <a:rPr lang="zh-CN" altLang="en-US" dirty="0">
                <a:solidFill>
                  <a:srgbClr val="FF0000"/>
                </a:solidFill>
              </a:rPr>
              <a:t>在装配阶段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由一台装配机器将   个特定不同工件组装成对应产品 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装配机器在同一时刻只能装配一种产品， 构成产品  的   工件均需运送至装配工厂后，产品   才可进行装配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521B1-0836-4463-AC22-BE859ACB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205F2A-C244-4940-B4C1-776F2EDD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293BB-B8EC-4BCF-AF2B-70C0C3B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AA7A7-5CB2-4C05-B90C-48C0519DD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17644"/>
              </p:ext>
            </p:extLst>
          </p:nvPr>
        </p:nvGraphicFramePr>
        <p:xfrm>
          <a:off x="5792101" y="3965667"/>
          <a:ext cx="288032" cy="26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4" imgW="355320" imgH="291960" progId="Equation.DSMT4">
                  <p:embed/>
                </p:oleObj>
              </mc:Choice>
              <mc:Fallback>
                <p:oleObj r:id="rId4" imgW="355320" imgH="2919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FAA7A7-5CB2-4C05-B90C-48C0519DD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101" y="3965667"/>
                        <a:ext cx="288032" cy="266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4439D288-EF6C-4D01-AB4C-C12FD941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C0351F-F033-4CF4-9BC9-98A653BCB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61237"/>
              </p:ext>
            </p:extLst>
          </p:nvPr>
        </p:nvGraphicFramePr>
        <p:xfrm>
          <a:off x="6056893" y="4233376"/>
          <a:ext cx="207754" cy="27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6" imgW="126780" imgH="164814" progId="Equation.DSMT4">
                  <p:embed/>
                </p:oleObj>
              </mc:Choice>
              <mc:Fallback>
                <p:oleObj r:id="rId6" imgW="126780" imgH="164814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C0351F-F033-4CF4-9BC9-98A653BCB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893" y="4233376"/>
                        <a:ext cx="207754" cy="273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02B76AC-A34B-490C-AA75-CF3349801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76215"/>
              </p:ext>
            </p:extLst>
          </p:nvPr>
        </p:nvGraphicFramePr>
        <p:xfrm>
          <a:off x="6503856" y="4266206"/>
          <a:ext cx="216024" cy="19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8" imgW="355320" imgH="291960" progId="Equation.DSMT4">
                  <p:embed/>
                </p:oleObj>
              </mc:Choice>
              <mc:Fallback>
                <p:oleObj r:id="rId8" imgW="355320" imgH="2919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2B76AC-A34B-490C-AA75-CF3349801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856" y="4266206"/>
                        <a:ext cx="216024" cy="199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D745D38-E79F-4C58-B859-4B93F472C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13081"/>
              </p:ext>
            </p:extLst>
          </p:nvPr>
        </p:nvGraphicFramePr>
        <p:xfrm>
          <a:off x="626428" y="4235552"/>
          <a:ext cx="228821" cy="30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9" imgW="126780" imgH="164814" progId="Equation.DSMT4">
                  <p:embed/>
                </p:oleObj>
              </mc:Choice>
              <mc:Fallback>
                <p:oleObj r:id="rId9" imgW="126780" imgH="164814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D745D38-E79F-4C58-B859-4B93F472C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8" y="4235552"/>
                        <a:ext cx="228821" cy="300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259A35D-9FCE-4DA1-BB13-5DE74EAD6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53729"/>
              </p:ext>
            </p:extLst>
          </p:nvPr>
        </p:nvGraphicFramePr>
        <p:xfrm>
          <a:off x="1535304" y="4501993"/>
          <a:ext cx="249888" cy="32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10" imgW="126780" imgH="164814" progId="Equation.DSMT4">
                  <p:embed/>
                </p:oleObj>
              </mc:Choice>
              <mc:Fallback>
                <p:oleObj r:id="rId10" imgW="126780" imgH="164814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259A35D-9FCE-4DA1-BB13-5DE74EAD6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304" y="4501993"/>
                        <a:ext cx="249888" cy="328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9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71600" y="29997"/>
            <a:ext cx="7812868" cy="531812"/>
          </a:xfrm>
        </p:spPr>
        <p:txBody>
          <a:bodyPr/>
          <a:lstStyle/>
          <a:p>
            <a:pPr latinLnBrk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四、分布式装配流水线和车辆运输集成调度问题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8002" y="652626"/>
            <a:ext cx="874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模型示意图：</a:t>
            </a:r>
            <a:endParaRPr lang="en-US" altLang="zh-CN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943708" y="3230892"/>
          <a:ext cx="4716524" cy="341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6353258" imgH="4590881" progId="Visio.Drawing.15">
                  <p:embed/>
                </p:oleObj>
              </mc:Choice>
              <mc:Fallback>
                <p:oleObj name="Visio" r:id="rId3" imgW="6353258" imgH="4590881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3230892"/>
                        <a:ext cx="4716524" cy="3410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743B3E6A-D5FC-44EF-97A2-EDC991B5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02" y="1052736"/>
            <a:ext cx="9144000" cy="21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四、分布式装配流水线和车辆运输集成调度问题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521B1-0836-4463-AC22-BE859ACB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205F2A-C244-4940-B4C1-776F2EDD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293BB-B8EC-4BCF-AF2B-70C0C3B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39D288-EF6C-4D01-AB4C-C12FD941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4EEC5-4D37-45C6-80DB-4BA5467A7E29}"/>
              </a:ext>
            </a:extLst>
          </p:cNvPr>
          <p:cNvSpPr txBox="1"/>
          <p:nvPr/>
        </p:nvSpPr>
        <p:spPr>
          <a:xfrm>
            <a:off x="152400" y="7495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优化目标：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8A6B0BF-ED01-435A-BB91-CEDF1E3D0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69318"/>
              </p:ext>
            </p:extLst>
          </p:nvPr>
        </p:nvGraphicFramePr>
        <p:xfrm>
          <a:off x="1763688" y="2866205"/>
          <a:ext cx="3240360" cy="4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4" imgW="2208841" imgH="241195" progId="Equation.DSMT4">
                  <p:embed/>
                </p:oleObj>
              </mc:Choice>
              <mc:Fallback>
                <p:oleObj r:id="rId4" imgW="2208841" imgH="241195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8A6B0BF-ED01-435A-BB91-CEDF1E3D0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66205"/>
                        <a:ext cx="3240360" cy="408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FE5BDE9-C7DA-4C22-86B3-51EB9B966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51914"/>
              </p:ext>
            </p:extLst>
          </p:nvPr>
        </p:nvGraphicFramePr>
        <p:xfrm>
          <a:off x="1769265" y="3313634"/>
          <a:ext cx="3669965" cy="65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6" imgW="2463800" imgH="419100" progId="Equation.DSMT4">
                  <p:embed/>
                </p:oleObj>
              </mc:Choice>
              <mc:Fallback>
                <p:oleObj r:id="rId6" imgW="2463800" imgH="4191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FE5BDE9-C7DA-4C22-86B3-51EB9B966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65" y="3313634"/>
                        <a:ext cx="3669965" cy="654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600B711-5EC4-4B4D-BFEF-24372CF2B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86444"/>
              </p:ext>
            </p:extLst>
          </p:nvPr>
        </p:nvGraphicFramePr>
        <p:xfrm>
          <a:off x="1769800" y="3937886"/>
          <a:ext cx="6208103" cy="48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8" imgW="3454400" imgH="292100" progId="Equation.DSMT4">
                  <p:embed/>
                </p:oleObj>
              </mc:Choice>
              <mc:Fallback>
                <p:oleObj r:id="rId8" imgW="3454400" imgH="2921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600B711-5EC4-4B4D-BFEF-24372CF2B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800" y="3937886"/>
                        <a:ext cx="6208103" cy="481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9C2D108-D90B-4A63-AD71-6BE464010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92972"/>
              </p:ext>
            </p:extLst>
          </p:nvPr>
        </p:nvGraphicFramePr>
        <p:xfrm>
          <a:off x="1772112" y="4612840"/>
          <a:ext cx="1818202" cy="3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10" imgW="1104421" imgH="165028" progId="Equation.DSMT4">
                  <p:embed/>
                </p:oleObj>
              </mc:Choice>
              <mc:Fallback>
                <p:oleObj r:id="rId10" imgW="1104421" imgH="165028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9C2D108-D90B-4A63-AD71-6BE464010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112" y="4612840"/>
                        <a:ext cx="1818202" cy="300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7">
            <a:extLst>
              <a:ext uri="{FF2B5EF4-FFF2-40B4-BE49-F238E27FC236}">
                <a16:creationId xmlns:a16="http://schemas.microsoft.com/office/drawing/2014/main" id="{17E0B879-0496-4B09-98AF-FAFB769F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44" y="2317751"/>
            <a:ext cx="3940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DAPFVTISP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的总成本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计算如下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439818-99AD-445D-9D7B-671B851E27AD}"/>
              </a:ext>
            </a:extLst>
          </p:cNvPr>
          <p:cNvSpPr txBox="1"/>
          <p:nvPr/>
        </p:nvSpPr>
        <p:spPr>
          <a:xfrm>
            <a:off x="515852" y="2873058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加工成本：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9CB97F-E893-4329-AAE5-7CD3DDEC444F}"/>
              </a:ext>
            </a:extLst>
          </p:cNvPr>
          <p:cNvSpPr txBox="1"/>
          <p:nvPr/>
        </p:nvSpPr>
        <p:spPr>
          <a:xfrm>
            <a:off x="515852" y="3349126"/>
            <a:ext cx="18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运输成本</a:t>
            </a:r>
            <a:r>
              <a:rPr lang="zh-CN" altLang="en-US" sz="2400" dirty="0"/>
              <a:t>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1D83F0F-DA2A-4476-8885-26A359F9B3DC}"/>
              </a:ext>
            </a:extLst>
          </p:cNvPr>
          <p:cNvSpPr txBox="1"/>
          <p:nvPr/>
        </p:nvSpPr>
        <p:spPr>
          <a:xfrm>
            <a:off x="515852" y="3993909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装配成本：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A565EC-DD40-43F0-93CD-C09B07992017}"/>
              </a:ext>
            </a:extLst>
          </p:cNvPr>
          <p:cNvSpPr txBox="1"/>
          <p:nvPr/>
        </p:nvSpPr>
        <p:spPr>
          <a:xfrm>
            <a:off x="515852" y="4546358"/>
            <a:ext cx="1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总成本：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CE3377-E3B9-46CD-9F7E-51ED81377F1E}"/>
              </a:ext>
            </a:extLst>
          </p:cNvPr>
          <p:cNvSpPr txBox="1"/>
          <p:nvPr/>
        </p:nvSpPr>
        <p:spPr>
          <a:xfrm>
            <a:off x="534158" y="1592796"/>
            <a:ext cx="84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DAPFVTISP</a:t>
            </a:r>
            <a:r>
              <a:rPr lang="zh-CN" altLang="en-US" dirty="0"/>
              <a:t>的优化目标为在加工、运输、装配三阶段的集成调度过程中找到一个最优调度方案使得总成本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zh-CN" altLang="en-US" dirty="0"/>
              <a:t>最小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82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616968" y="2828631"/>
            <a:ext cx="8527032" cy="1273744"/>
            <a:chOff x="1214438" y="2786063"/>
            <a:chExt cx="7505535" cy="1273059"/>
          </a:xfrm>
        </p:grpSpPr>
        <p:sp>
          <p:nvSpPr>
            <p:cNvPr id="17413" name="AutoShape 89"/>
            <p:cNvSpPr>
              <a:spLocks noChangeArrowheads="1"/>
            </p:cNvSpPr>
            <p:nvPr/>
          </p:nvSpPr>
          <p:spPr bwMode="gray">
            <a:xfrm>
              <a:off x="1790700" y="2852738"/>
              <a:ext cx="6580188" cy="928687"/>
            </a:xfrm>
            <a:prstGeom prst="homePlate">
              <a:avLst>
                <a:gd name="adj" fmla="val 51599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5400000" scaled="1"/>
            </a:gradFill>
            <a:ln w="9525">
              <a:miter lim="800000"/>
            </a:ln>
            <a:scene3d>
              <a:camera prst="legacyObliqueBottomLeft"/>
              <a:lightRig rig="legacyFlat3" dir="b"/>
            </a:scene3d>
            <a:sp3d extrusionH="127000" prstMaterial="legacyMetal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83D3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4" name="Rectangle 107"/>
            <p:cNvSpPr>
              <a:spLocks noChangeArrowheads="1"/>
            </p:cNvSpPr>
            <p:nvPr/>
          </p:nvSpPr>
          <p:spPr bwMode="auto">
            <a:xfrm>
              <a:off x="2398548" y="2912181"/>
              <a:ext cx="6321425" cy="114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>
                <a:buNone/>
              </a:pP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分布式装配流水线和车辆运输绿色集成调度问题</a:t>
              </a:r>
            </a:p>
          </p:txBody>
        </p:sp>
        <p:grpSp>
          <p:nvGrpSpPr>
            <p:cNvPr id="17415" name="Group 90"/>
            <p:cNvGrpSpPr/>
            <p:nvPr/>
          </p:nvGrpSpPr>
          <p:grpSpPr bwMode="auto">
            <a:xfrm>
              <a:off x="1214438" y="2786063"/>
              <a:ext cx="1116012" cy="1147762"/>
              <a:chOff x="2161" y="696"/>
              <a:chExt cx="1360" cy="1356"/>
            </a:xfrm>
          </p:grpSpPr>
          <p:grpSp>
            <p:nvGrpSpPr>
              <p:cNvPr id="17418" name="Group 91"/>
              <p:cNvGrpSpPr/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7420" name="Oval 92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Oval 93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Oval 94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Oval 95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Oval 96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9" name="Oval 97"/>
              <p:cNvSpPr>
                <a:spLocks noChangeArrowheads="1"/>
              </p:cNvSpPr>
              <p:nvPr/>
            </p:nvSpPr>
            <p:spPr bwMode="gray">
              <a:xfrm>
                <a:off x="2322" y="845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rgbClr val="59441D"/>
                  </a:gs>
                  <a:gs pos="100000">
                    <a:srgbClr val="C1933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8"/>
            <p:cNvGrpSpPr/>
            <p:nvPr/>
          </p:nvGrpSpPr>
          <p:grpSpPr bwMode="auto">
            <a:xfrm>
              <a:off x="1395389" y="2966269"/>
              <a:ext cx="741363" cy="769937"/>
              <a:chOff x="523" y="2809"/>
              <a:chExt cx="876" cy="882"/>
            </a:xfrm>
            <a:solidFill>
              <a:srgbClr val="00B0F0"/>
            </a:solidFill>
          </p:grpSpPr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grpFill/>
              <a:ln w="19050" algn="ctr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02"/>
              <p:cNvSpPr/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03"/>
              <p:cNvSpPr/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04"/>
              <p:cNvSpPr/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05"/>
              <p:cNvSpPr/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7" name="Rectangle 85"/>
            <p:cNvSpPr>
              <a:spLocks noChangeArrowheads="1"/>
            </p:cNvSpPr>
            <p:nvPr/>
          </p:nvSpPr>
          <p:spPr bwMode="white">
            <a:xfrm>
              <a:off x="1537112" y="3070225"/>
              <a:ext cx="478603" cy="52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五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"/>
    </mc:Choice>
    <mc:Fallback xmlns="">
      <p:transition spd="slow" advTm="83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3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742666" y="13219"/>
            <a:ext cx="7263527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五、分布式装配流水线和车辆运输绿色集成调度问题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36016" y="1088740"/>
            <a:ext cx="9216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FF0000"/>
                </a:solidFill>
              </a:rPr>
              <a:t>分布式装配流水线和车辆运输绿色集成调度问题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distributed assembly permutation flow-shop and vehicle transportation integrated scheduling problem GDAPFVTISP)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可描述为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个工件分配给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/>
              <a:t>个具有相同配置但处于不同地理位置的工厂进行加工</a:t>
            </a:r>
            <a:r>
              <a:rPr lang="en-US" altLang="zh-CN" dirty="0"/>
              <a:t>, </a:t>
            </a:r>
            <a:r>
              <a:rPr lang="zh-CN" altLang="en-US" dirty="0"/>
              <a:t>工件加工完成后通过车辆运输至指定装配工厂进行装配</a:t>
            </a:r>
            <a:r>
              <a:rPr lang="en-US" altLang="zh-CN" dirty="0"/>
              <a:t>. </a:t>
            </a:r>
            <a:r>
              <a:rPr lang="zh-CN" altLang="en-US" dirty="0"/>
              <a:t>整个过程分为三阶段</a:t>
            </a:r>
            <a:r>
              <a:rPr lang="en-US" altLang="zh-CN" dirty="0"/>
              <a:t>: </a:t>
            </a:r>
            <a:r>
              <a:rPr lang="zh-CN" altLang="en-US" dirty="0"/>
              <a:t>生产阶段、运输阶段和装配阶段</a:t>
            </a:r>
            <a:r>
              <a:rPr lang="en-US" altLang="zh-CN" dirty="0"/>
              <a:t>. </a:t>
            </a:r>
            <a:r>
              <a:rPr lang="zh-CN" altLang="en-US" dirty="0"/>
              <a:t>在生产阶段</a:t>
            </a:r>
            <a:r>
              <a:rPr lang="en-US" altLang="zh-CN" dirty="0"/>
              <a:t>, </a:t>
            </a:r>
            <a:r>
              <a:rPr lang="zh-CN" altLang="en-US" dirty="0"/>
              <a:t>所有工件均可安排在任意工厂进行加工</a:t>
            </a:r>
            <a:r>
              <a:rPr lang="en-US" altLang="zh-CN" dirty="0"/>
              <a:t>, </a:t>
            </a:r>
            <a:r>
              <a:rPr lang="zh-CN" altLang="en-US" dirty="0"/>
              <a:t>工件一旦被分配到某个工厂后就不能再被分配到其他工厂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每个工厂包括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台机器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每台机器的加工速度  均有  个档位可供调节</a:t>
            </a:r>
            <a:r>
              <a:rPr lang="en-US" altLang="zh-CN" dirty="0"/>
              <a:t>, </a:t>
            </a:r>
            <a:r>
              <a:rPr lang="zh-CN" altLang="en-US" dirty="0"/>
              <a:t>工件需按照固定的机器加工顺序进行加工</a:t>
            </a:r>
            <a:r>
              <a:rPr lang="en-US" altLang="zh-CN" dirty="0"/>
              <a:t>. </a:t>
            </a:r>
            <a:r>
              <a:rPr lang="zh-CN" altLang="en-US" dirty="0"/>
              <a:t>任意一台机器在同一时刻只能加工一个工件</a:t>
            </a:r>
            <a:r>
              <a:rPr lang="en-US" altLang="zh-CN" dirty="0"/>
              <a:t>, </a:t>
            </a:r>
            <a:r>
              <a:rPr lang="zh-CN" altLang="en-US" dirty="0"/>
              <a:t>且</a:t>
            </a:r>
            <a:r>
              <a:rPr lang="zh-CN" altLang="en-US" dirty="0">
                <a:solidFill>
                  <a:srgbClr val="FF0000"/>
                </a:solidFill>
              </a:rPr>
              <a:t>具有相应的标准加工时间    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每台机器的加工速度一旦选定，在该工件加工完毕之前不可更改</a:t>
            </a:r>
            <a:r>
              <a:rPr lang="zh-CN" altLang="en-US" dirty="0"/>
              <a:t>，不同工件之间相互独立互不影响</a:t>
            </a:r>
            <a:r>
              <a:rPr lang="en-US" altLang="zh-CN" dirty="0"/>
              <a:t>. </a:t>
            </a:r>
            <a:r>
              <a:rPr lang="zh-CN" altLang="en-US" dirty="0"/>
              <a:t>在运输阶段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车辆有  种行驶速度可供参考和选择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车辆在两工厂间行驶时，行驶速度一旦选定则不可更改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/>
              <a:t>辆具有载重约束的车辆从装配工厂出发</a:t>
            </a:r>
            <a:r>
              <a:rPr lang="en-US" altLang="zh-CN" dirty="0"/>
              <a:t>, </a:t>
            </a:r>
            <a:r>
              <a:rPr lang="zh-CN" altLang="en-US" dirty="0"/>
              <a:t>每辆车按照计划路线将不同工厂中完工的工件运回装配工厂</a:t>
            </a:r>
            <a:r>
              <a:rPr lang="en-US" altLang="zh-CN" dirty="0"/>
              <a:t>. </a:t>
            </a:r>
            <a:r>
              <a:rPr lang="zh-CN" altLang="en-US" dirty="0"/>
              <a:t>车辆在不违反载重约束前提下可访问多个工厂</a:t>
            </a:r>
            <a:r>
              <a:rPr lang="en-US" altLang="zh-CN" dirty="0"/>
              <a:t>. </a:t>
            </a:r>
            <a:r>
              <a:rPr lang="zh-CN" altLang="en-US" dirty="0"/>
              <a:t>在装配阶段</a:t>
            </a:r>
            <a:r>
              <a:rPr lang="en-US" altLang="zh-CN" dirty="0"/>
              <a:t>, </a:t>
            </a:r>
            <a:r>
              <a:rPr lang="zh-CN" altLang="en-US" dirty="0"/>
              <a:t>由一台装配机器将   个特定不同工件组装成对应产品   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装配机器的装配速度   有   个档位可供调节，装配机器在同一时刻只能装配一种产品，且具有相应的标准装配时间  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产品装配速度一旦选定，在该产品装配完毕前不可更改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构成产品   的    工件均需运送至装配工厂后，产品   才可进行装配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7FD61E-47B9-411C-B518-133CA02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60DC8FE-F043-43C5-80B4-D5A229189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12494"/>
              </p:ext>
            </p:extLst>
          </p:nvPr>
        </p:nvGraphicFramePr>
        <p:xfrm>
          <a:off x="7307808" y="2519751"/>
          <a:ext cx="252028" cy="29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r:id="rId3" imgW="114102" imgH="126780" progId="Equation.DSMT4">
                  <p:embed/>
                </p:oleObj>
              </mc:Choice>
              <mc:Fallback>
                <p:oleObj r:id="rId3" imgW="114102" imgH="1267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808" y="2519751"/>
                        <a:ext cx="252028" cy="2940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74914-697D-4360-9CA5-F85B8114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3F8455E-7837-47E1-9DFD-C8FC1E72B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42519"/>
              </p:ext>
            </p:extLst>
          </p:nvPr>
        </p:nvGraphicFramePr>
        <p:xfrm>
          <a:off x="7883872" y="2506385"/>
          <a:ext cx="252028" cy="3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r:id="rId5" imgW="101424" imgH="126780" progId="Equation.DSMT4">
                  <p:embed/>
                </p:oleObj>
              </mc:Choice>
              <mc:Fallback>
                <p:oleObj r:id="rId5" imgW="101424" imgH="126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872" y="2506385"/>
                        <a:ext cx="252028" cy="320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A0776DC9-66E5-47DC-8026-4D8E2E95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24A6463-D48D-4A5A-9F94-12E6DC541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86182"/>
              </p:ext>
            </p:extLst>
          </p:nvPr>
        </p:nvGraphicFramePr>
        <p:xfrm>
          <a:off x="3347368" y="2995208"/>
          <a:ext cx="360040" cy="37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r:id="rId7" imgW="215806" imgH="228501" progId="Equation.DSMT4">
                  <p:embed/>
                </p:oleObj>
              </mc:Choice>
              <mc:Fallback>
                <p:oleObj r:id="rId7" imgW="215806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68" y="2995208"/>
                        <a:ext cx="360040" cy="375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>
            <a:extLst>
              <a:ext uri="{FF2B5EF4-FFF2-40B4-BE49-F238E27FC236}">
                <a16:creationId xmlns:a16="http://schemas.microsoft.com/office/drawing/2014/main" id="{934EDAA6-BB23-4EAD-BB12-B288F503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29A91-727F-42CB-BB12-7478798F6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2839"/>
              </p:ext>
            </p:extLst>
          </p:nvPr>
        </p:nvGraphicFramePr>
        <p:xfrm>
          <a:off x="6677702" y="3368016"/>
          <a:ext cx="216024" cy="25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r:id="rId9" imgW="114102" imgH="126780" progId="Equation.DSMT4">
                  <p:embed/>
                </p:oleObj>
              </mc:Choice>
              <mc:Fallback>
                <p:oleObj r:id="rId9" imgW="114102" imgH="1267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702" y="3368016"/>
                        <a:ext cx="216024" cy="252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>
            <a:extLst>
              <a:ext uri="{FF2B5EF4-FFF2-40B4-BE49-F238E27FC236}">
                <a16:creationId xmlns:a16="http://schemas.microsoft.com/office/drawing/2014/main" id="{7EEE9D07-F102-4267-B1EB-CEF189B3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337387B-B976-4757-9B77-D9EA91FB4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58295"/>
              </p:ext>
            </p:extLst>
          </p:nvPr>
        </p:nvGraphicFramePr>
        <p:xfrm>
          <a:off x="6659736" y="4162989"/>
          <a:ext cx="303728" cy="26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r:id="rId11" imgW="215713" imgH="190335" progId="Equation.DSMT4">
                  <p:embed/>
                </p:oleObj>
              </mc:Choice>
              <mc:Fallback>
                <p:oleObj r:id="rId11" imgW="215713" imgH="1903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736" y="4162989"/>
                        <a:ext cx="303728" cy="264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8">
            <a:extLst>
              <a:ext uri="{FF2B5EF4-FFF2-40B4-BE49-F238E27FC236}">
                <a16:creationId xmlns:a16="http://schemas.microsoft.com/office/drawing/2014/main" id="{B6BB931E-3365-417E-BF45-82262B3E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E3A80E4-9A62-4BB8-BC57-B3445F746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84117"/>
              </p:ext>
            </p:extLst>
          </p:nvPr>
        </p:nvGraphicFramePr>
        <p:xfrm>
          <a:off x="5867648" y="495388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r:id="rId13" imgW="126780" imgH="164814" progId="Equation.DSMT4">
                  <p:embed/>
                </p:oleObj>
              </mc:Choice>
              <mc:Fallback>
                <p:oleObj r:id="rId13" imgW="126780" imgH="16481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648" y="4953880"/>
                        <a:ext cx="252413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>
            <a:extLst>
              <a:ext uri="{FF2B5EF4-FFF2-40B4-BE49-F238E27FC236}">
                <a16:creationId xmlns:a16="http://schemas.microsoft.com/office/drawing/2014/main" id="{FCADF6AC-AB29-412E-AD8C-C3F019DC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807BC45-9C3F-4819-AEB1-D43EA914C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77122"/>
              </p:ext>
            </p:extLst>
          </p:nvPr>
        </p:nvGraphicFramePr>
        <p:xfrm>
          <a:off x="3527388" y="4393270"/>
          <a:ext cx="252028" cy="3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r:id="rId15" imgW="152268" imgH="203024" progId="Equation.DSMT4">
                  <p:embed/>
                </p:oleObj>
              </mc:Choice>
              <mc:Fallback>
                <p:oleObj r:id="rId15" imgW="152268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388" y="4393270"/>
                        <a:ext cx="252028" cy="330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>
            <a:extLst>
              <a:ext uri="{FF2B5EF4-FFF2-40B4-BE49-F238E27FC236}">
                <a16:creationId xmlns:a16="http://schemas.microsoft.com/office/drawing/2014/main" id="{20A4C2EA-D94E-4469-94D0-78CDFBFA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A9F4F11-11D5-4E3F-90FC-DBE133A5B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34207"/>
              </p:ext>
            </p:extLst>
          </p:nvPr>
        </p:nvGraphicFramePr>
        <p:xfrm>
          <a:off x="3977438" y="4384193"/>
          <a:ext cx="252028" cy="3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r:id="rId17" imgW="152268" imgH="203024" progId="Equation.DSMT4">
                  <p:embed/>
                </p:oleObj>
              </mc:Choice>
              <mc:Fallback>
                <p:oleObj r:id="rId17" imgW="152268" imgH="2030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438" y="4384193"/>
                        <a:ext cx="252028" cy="330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4">
            <a:extLst>
              <a:ext uri="{FF2B5EF4-FFF2-40B4-BE49-F238E27FC236}">
                <a16:creationId xmlns:a16="http://schemas.microsoft.com/office/drawing/2014/main" id="{C1C63EE1-4DC0-413B-91E7-F5A279B4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EE216FE-2878-4052-94E4-059FC2CFA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51441"/>
              </p:ext>
            </p:extLst>
          </p:nvPr>
        </p:nvGraphicFramePr>
        <p:xfrm>
          <a:off x="3923432" y="4667045"/>
          <a:ext cx="252028" cy="27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r:id="rId19" imgW="177569" imgH="202936" progId="Equation.DSMT4">
                  <p:embed/>
                </p:oleObj>
              </mc:Choice>
              <mc:Fallback>
                <p:oleObj r:id="rId19" imgW="177569" imgH="20293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432" y="4667045"/>
                        <a:ext cx="252028" cy="278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5">
            <a:extLst>
              <a:ext uri="{FF2B5EF4-FFF2-40B4-BE49-F238E27FC236}">
                <a16:creationId xmlns:a16="http://schemas.microsoft.com/office/drawing/2014/main" id="{695BF277-F851-46AD-8C55-BE2764D1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2C03756-F153-4A3C-BF16-826043354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15495"/>
              </p:ext>
            </p:extLst>
          </p:nvPr>
        </p:nvGraphicFramePr>
        <p:xfrm>
          <a:off x="2159236" y="4945602"/>
          <a:ext cx="360040" cy="31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r:id="rId21" imgW="215713" imgH="190335" progId="Equation.DSMT4">
                  <p:embed/>
                </p:oleObj>
              </mc:Choice>
              <mc:Fallback>
                <p:oleObj r:id="rId21" imgW="215713" imgH="190335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337387B-B976-4757-9B77-D9EA91FB4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236" y="4945602"/>
                        <a:ext cx="360040" cy="313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58C8C57-0BD8-4E6E-ACE4-6702B8903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84818"/>
              </p:ext>
            </p:extLst>
          </p:nvPr>
        </p:nvGraphicFramePr>
        <p:xfrm>
          <a:off x="1763192" y="4951086"/>
          <a:ext cx="252028" cy="30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r:id="rId22" imgW="126780" imgH="164814" progId="Equation.DSMT4">
                  <p:embed/>
                </p:oleObj>
              </mc:Choice>
              <mc:Fallback>
                <p:oleObj r:id="rId22" imgW="126780" imgH="164814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E3A80E4-9A62-4BB8-BC57-B3445F74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192" y="4951086"/>
                        <a:ext cx="252028" cy="306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3B5F6A95-E49A-4A0F-B5A0-B2F1066A8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7080"/>
              </p:ext>
            </p:extLst>
          </p:nvPr>
        </p:nvGraphicFramePr>
        <p:xfrm>
          <a:off x="1151124" y="4427100"/>
          <a:ext cx="252028" cy="30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r:id="rId23" imgW="126780" imgH="164814" progId="Equation.DSMT4">
                  <p:embed/>
                </p:oleObj>
              </mc:Choice>
              <mc:Fallback>
                <p:oleObj r:id="rId23" imgW="126780" imgH="164814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E3A80E4-9A62-4BB8-BC57-B3445F74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24" y="4427100"/>
                        <a:ext cx="252028" cy="306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916923" y="29997"/>
            <a:ext cx="7576271" cy="531812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主要内容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gray">
          <a:xfrm>
            <a:off x="819869" y="2651379"/>
            <a:ext cx="8004977" cy="570224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gray">
          <a:xfrm>
            <a:off x="885053" y="2683527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分布式流水线和车辆运输集成调度问题</a:t>
            </a:r>
            <a:endParaRPr lang="en-US" altLang="ko-KR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gray">
          <a:xfrm>
            <a:off x="281527" y="2641946"/>
            <a:ext cx="609598" cy="570070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gray">
          <a:xfrm>
            <a:off x="332657" y="2641946"/>
            <a:ext cx="571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endParaRPr kumimoji="1" lang="en-US" altLang="ko-KR" sz="2800" b="1" dirty="0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gray">
          <a:xfrm>
            <a:off x="731056" y="1859831"/>
            <a:ext cx="8055215" cy="56980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gray">
          <a:xfrm>
            <a:off x="870478" y="1751622"/>
            <a:ext cx="485261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生产与运输集成调度研究现状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gray">
          <a:xfrm>
            <a:off x="276159" y="1860090"/>
            <a:ext cx="609551" cy="569653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gray">
          <a:xfrm>
            <a:off x="304191" y="1888181"/>
            <a:ext cx="57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endParaRPr kumimoji="1" lang="en-US" altLang="ko-KR" sz="2800" b="1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gray">
          <a:xfrm>
            <a:off x="740524" y="1051470"/>
            <a:ext cx="8055215" cy="56980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gray">
          <a:xfrm>
            <a:off x="885113" y="944169"/>
            <a:ext cx="485261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生产与运输集成调度研究意义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gray">
          <a:xfrm>
            <a:off x="285627" y="1051729"/>
            <a:ext cx="609551" cy="569653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gray">
          <a:xfrm>
            <a:off x="313659" y="1079820"/>
            <a:ext cx="57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endParaRPr kumimoji="1" lang="en-US" altLang="ko-KR" sz="2800" b="1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03CCD5CD-DC5B-4C42-8A1B-0BE5451392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7045" y="3491693"/>
            <a:ext cx="8004977" cy="570224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33">
            <a:extLst>
              <a:ext uri="{FF2B5EF4-FFF2-40B4-BE49-F238E27FC236}">
                <a16:creationId xmlns:a16="http://schemas.microsoft.com/office/drawing/2014/main" id="{ABC63D0B-F939-4663-9C7D-1A69D24ECC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8301" y="3381924"/>
            <a:ext cx="700704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分布式装配流水线和车辆运输集成调度问题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47E9B49F-F964-4416-9389-F464942CF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8703" y="3482260"/>
            <a:ext cx="609598" cy="570070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D3BCA8E0-67FD-40D7-9846-FA02E458B0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9833" y="3482260"/>
            <a:ext cx="571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endParaRPr kumimoji="1" lang="en-US" altLang="ko-KR" sz="2800" b="1" dirty="0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389D2D4A-2B23-4DC5-9A07-A9609DECAA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0320" y="4281356"/>
            <a:ext cx="8004977" cy="570224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分布式装配流水线和车辆运输绿色集成调度问题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6F9DFD2-B256-424D-BB99-05285761AA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8703" y="4280328"/>
            <a:ext cx="609598" cy="570070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236E04BB-4FDD-4CA9-9DC8-97C2EEE96B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9833" y="4280328"/>
            <a:ext cx="571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endParaRPr kumimoji="1" lang="en-US" altLang="ko-KR" sz="2800" b="1" dirty="0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B20731E4-0CB6-4C99-8B22-FE29AB6038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0820" y="5121349"/>
            <a:ext cx="8004977" cy="570224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可做问题相关展望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649DC540-E09C-4F86-9853-EF6AD4DE52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8703" y="5118616"/>
            <a:ext cx="609598" cy="570070"/>
          </a:xfrm>
          <a:prstGeom prst="rect">
            <a:avLst/>
          </a:prstGeom>
          <a:gradFill rotWithShape="1">
            <a:gsLst>
              <a:gs pos="0">
                <a:srgbClr val="11425C"/>
              </a:gs>
              <a:gs pos="100000">
                <a:srgbClr val="2988B7"/>
              </a:gs>
            </a:gsLst>
            <a:lin ang="5400000" scaled="1"/>
          </a:gradFill>
          <a:ln w="9525">
            <a:noFill/>
            <a:rou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C92AA96A-E13B-4E96-A7B1-FA28BFC003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9833" y="5118616"/>
            <a:ext cx="571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E6E6E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endParaRPr kumimoji="1" lang="en-US" altLang="ko-KR" sz="2800" b="1" dirty="0">
              <a:solidFill>
                <a:srgbClr val="E6E6E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9"/>
    </mc:Choice>
    <mc:Fallback xmlns="">
      <p:transition spd="slow" advTm="1154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五、分布式装配流水线和车辆运输绿色集成调度问题</a:t>
            </a:r>
            <a:endParaRPr lang="zh-CN" altLang="en-US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521B1-0836-4463-AC22-BE859ACB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205F2A-C244-4940-B4C1-776F2EDD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293BB-B8EC-4BCF-AF2B-70C0C3B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39D288-EF6C-4D01-AB4C-C12FD941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4EEC5-4D37-45C6-80DB-4BA5467A7E29}"/>
              </a:ext>
            </a:extLst>
          </p:cNvPr>
          <p:cNvSpPr txBox="1"/>
          <p:nvPr/>
        </p:nvSpPr>
        <p:spPr>
          <a:xfrm>
            <a:off x="152400" y="62732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优化目标：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1A16649-14BE-4609-BADD-FD69E1F7E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83" y="1099981"/>
            <a:ext cx="5981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GDAPFVTISP</a:t>
            </a:r>
            <a:r>
              <a:rPr lang="zh-CN" altLang="en-US" dirty="0"/>
              <a:t>的目标函数为最小化总成本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zh-CN" altLang="en-US" dirty="0"/>
              <a:t>与总能耗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1C47875-75A4-44B2-91D5-D73033F1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517BC46-D495-4FB9-B674-C872D7E9F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9776"/>
              </p:ext>
            </p:extLst>
          </p:nvPr>
        </p:nvGraphicFramePr>
        <p:xfrm>
          <a:off x="2087321" y="1922135"/>
          <a:ext cx="3206643" cy="40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r:id="rId4" imgW="2208841" imgH="241195" progId="Equation.DSMT4">
                  <p:embed/>
                </p:oleObj>
              </mc:Choice>
              <mc:Fallback>
                <p:oleObj r:id="rId4" imgW="2208841" imgH="241195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8A6B0BF-ED01-435A-BB91-CEDF1E3D0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21" y="1922135"/>
                        <a:ext cx="3206643" cy="404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CEC785D-40F1-4090-B215-36B02B9E1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39709"/>
              </p:ext>
            </p:extLst>
          </p:nvPr>
        </p:nvGraphicFramePr>
        <p:xfrm>
          <a:off x="2053755" y="2381558"/>
          <a:ext cx="3340228" cy="59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r:id="rId6" imgW="2463800" imgH="419100" progId="Equation.DSMT4">
                  <p:embed/>
                </p:oleObj>
              </mc:Choice>
              <mc:Fallback>
                <p:oleObj r:id="rId6" imgW="2463800" imgH="4191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FE5BDE9-C7DA-4C22-86B3-51EB9B966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755" y="2381558"/>
                        <a:ext cx="3340228" cy="596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1DC66C12-6E46-483D-AFB3-6584C5157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756098"/>
              </p:ext>
            </p:extLst>
          </p:nvPr>
        </p:nvGraphicFramePr>
        <p:xfrm>
          <a:off x="2020582" y="2982816"/>
          <a:ext cx="5328015" cy="41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r:id="rId8" imgW="3454400" imgH="292100" progId="Equation.DSMT4">
                  <p:embed/>
                </p:oleObj>
              </mc:Choice>
              <mc:Fallback>
                <p:oleObj r:id="rId8" imgW="3454400" imgH="2921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600B711-5EC4-4B4D-BFEF-24372CF2B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82" y="2982816"/>
                        <a:ext cx="5328015" cy="413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101B1B6D-9206-424C-9464-1BE1CEC8E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45672"/>
              </p:ext>
            </p:extLst>
          </p:nvPr>
        </p:nvGraphicFramePr>
        <p:xfrm>
          <a:off x="2041495" y="3480122"/>
          <a:ext cx="1753096" cy="28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r:id="rId10" imgW="1104421" imgH="165028" progId="Equation.DSMT4">
                  <p:embed/>
                </p:oleObj>
              </mc:Choice>
              <mc:Fallback>
                <p:oleObj r:id="rId10" imgW="1104421" imgH="165028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9C2D108-D90B-4A63-AD71-6BE464010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95" y="3480122"/>
                        <a:ext cx="1753096" cy="289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7">
            <a:extLst>
              <a:ext uri="{FF2B5EF4-FFF2-40B4-BE49-F238E27FC236}">
                <a16:creationId xmlns:a16="http://schemas.microsoft.com/office/drawing/2014/main" id="{CB149791-BFA3-4BA5-8F35-F27FDB47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6" y="1513836"/>
            <a:ext cx="5860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GDAPFVTISP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的总成本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计算如下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9E6C8B-9507-4915-ADDE-BD9D6CDC83C0}"/>
              </a:ext>
            </a:extLst>
          </p:cNvPr>
          <p:cNvSpPr txBox="1"/>
          <p:nvPr/>
        </p:nvSpPr>
        <p:spPr>
          <a:xfrm>
            <a:off x="531383" y="1905033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生产成本：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83E8AD-7573-4037-BFF1-E7CD0EEECFC7}"/>
              </a:ext>
            </a:extLst>
          </p:cNvPr>
          <p:cNvSpPr txBox="1"/>
          <p:nvPr/>
        </p:nvSpPr>
        <p:spPr>
          <a:xfrm>
            <a:off x="551453" y="2396551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运输成本：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2231722-521B-4445-ACA1-56F0D95ABD17}"/>
              </a:ext>
            </a:extLst>
          </p:cNvPr>
          <p:cNvSpPr txBox="1"/>
          <p:nvPr/>
        </p:nvSpPr>
        <p:spPr>
          <a:xfrm>
            <a:off x="536575" y="2953856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装配成本：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250C9F-E703-4EB6-B455-08EA6AB2B032}"/>
              </a:ext>
            </a:extLst>
          </p:cNvPr>
          <p:cNvSpPr txBox="1"/>
          <p:nvPr/>
        </p:nvSpPr>
        <p:spPr>
          <a:xfrm>
            <a:off x="526416" y="3421047"/>
            <a:ext cx="141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总成本：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3FA2D82-3D06-4F6E-B318-DCBDEF0A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094800"/>
              </p:ext>
            </p:extLst>
          </p:nvPr>
        </p:nvGraphicFramePr>
        <p:xfrm>
          <a:off x="1793263" y="4258735"/>
          <a:ext cx="5400600" cy="57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r:id="rId12" imgW="3911600" imgH="431800" progId="Equation.DSMT4">
                  <p:embed/>
                </p:oleObj>
              </mc:Choice>
              <mc:Fallback>
                <p:oleObj r:id="rId12" imgW="39116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263" y="4258735"/>
                        <a:ext cx="5400600" cy="571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A5D2FBB-925E-4418-B105-939047FD3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90132"/>
              </p:ext>
            </p:extLst>
          </p:nvPr>
        </p:nvGraphicFramePr>
        <p:xfrm>
          <a:off x="1793263" y="4823921"/>
          <a:ext cx="3500701" cy="58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r:id="rId14" imgW="2438400" imgH="419100" progId="Equation.DSMT4">
                  <p:embed/>
                </p:oleObj>
              </mc:Choice>
              <mc:Fallback>
                <p:oleObj r:id="rId14" imgW="2438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263" y="4823921"/>
                        <a:ext cx="3500701" cy="581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0B8306E-E2BC-4FBB-A038-9AF2143D4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47990"/>
              </p:ext>
            </p:extLst>
          </p:nvPr>
        </p:nvGraphicFramePr>
        <p:xfrm>
          <a:off x="1779531" y="5405118"/>
          <a:ext cx="5713578" cy="55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r:id="rId16" imgW="4229100" imgH="431800" progId="Equation.DSMT4">
                  <p:embed/>
                </p:oleObj>
              </mc:Choice>
              <mc:Fallback>
                <p:oleObj r:id="rId16" imgW="4229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31" y="5405118"/>
                        <a:ext cx="5713578" cy="558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0930FA8-6C84-42E6-9E19-18F889388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62145"/>
              </p:ext>
            </p:extLst>
          </p:nvPr>
        </p:nvGraphicFramePr>
        <p:xfrm>
          <a:off x="1772323" y="5998703"/>
          <a:ext cx="2641742" cy="28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r:id="rId18" imgW="1497950" imgH="165028" progId="Equation.DSMT4">
                  <p:embed/>
                </p:oleObj>
              </mc:Choice>
              <mc:Fallback>
                <p:oleObj r:id="rId18" imgW="1497950" imgH="16502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323" y="5998703"/>
                        <a:ext cx="2641742" cy="280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>
            <a:extLst>
              <a:ext uri="{FF2B5EF4-FFF2-40B4-BE49-F238E27FC236}">
                <a16:creationId xmlns:a16="http://schemas.microsoft.com/office/drawing/2014/main" id="{47740B33-6E8A-400F-96C5-500C1052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6" y="3910556"/>
            <a:ext cx="4352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GDAPFVTISP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的总能耗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计算如下：</a:t>
            </a:r>
            <a:endParaRPr kumimoji="0" lang="zh-CN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2A4028-4354-45EA-BC08-312AA0D74174}"/>
              </a:ext>
            </a:extLst>
          </p:cNvPr>
          <p:cNvSpPr txBox="1"/>
          <p:nvPr/>
        </p:nvSpPr>
        <p:spPr>
          <a:xfrm>
            <a:off x="476576" y="4342942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生产能耗：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8D81B7-A9E3-4F00-8DA8-2B259BB5F862}"/>
              </a:ext>
            </a:extLst>
          </p:cNvPr>
          <p:cNvSpPr txBox="1"/>
          <p:nvPr/>
        </p:nvSpPr>
        <p:spPr>
          <a:xfrm>
            <a:off x="476576" y="4887017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运输能耗：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3D380C9-6573-4A82-8E41-8B31147CA15B}"/>
              </a:ext>
            </a:extLst>
          </p:cNvPr>
          <p:cNvSpPr txBox="1"/>
          <p:nvPr/>
        </p:nvSpPr>
        <p:spPr>
          <a:xfrm>
            <a:off x="441814" y="5446202"/>
            <a:ext cx="15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装配能耗：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67993D-D3F0-41B2-8FA3-6CFB98E4DAF3}"/>
              </a:ext>
            </a:extLst>
          </p:cNvPr>
          <p:cNvSpPr txBox="1"/>
          <p:nvPr/>
        </p:nvSpPr>
        <p:spPr>
          <a:xfrm>
            <a:off x="476576" y="5950195"/>
            <a:ext cx="141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总能耗：</a:t>
            </a:r>
          </a:p>
        </p:txBody>
      </p:sp>
    </p:spTree>
    <p:extLst>
      <p:ext uri="{BB962C8B-B14F-4D97-AF65-F5344CB8AC3E}">
        <p14:creationId xmlns:p14="http://schemas.microsoft.com/office/powerpoint/2010/main" val="23552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3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742666" y="13219"/>
            <a:ext cx="3262432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六、可做问题相关展望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7FD61E-47B9-411C-B518-133CA02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74914-697D-4360-9CA5-F85B8114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0776DC9-66E5-47DC-8026-4D8E2E95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34EDAA6-BB23-4EAD-BB12-B288F503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EEE9D07-F102-4267-B1EB-CEF189B3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B6BB931E-3365-417E-BF45-82262B3E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FCADF6AC-AB29-412E-AD8C-C3F019DC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20A4C2EA-D94E-4469-94D0-78CDFBFA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C1C63EE1-4DC0-413B-91E7-F5A279B4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695BF277-F851-46AD-8C55-BE2764D1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13C9E2-F6AA-4B1E-BE1A-AB1E0AB72518}"/>
              </a:ext>
            </a:extLst>
          </p:cNvPr>
          <p:cNvSpPr txBox="1"/>
          <p:nvPr/>
        </p:nvSpPr>
        <p:spPr>
          <a:xfrm>
            <a:off x="71500" y="1016732"/>
            <a:ext cx="9001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一、可在本文基础上继续增添运输阶段，即将完工产品运输分配给各客户（该阶段可以是普通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，带时间窗的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，以及多级物流等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二、可在本文基础上考虑鲁棒调度，模糊调度，区间数等一系列不确定处理技术。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三、可以同时考虑工厂间的运输以及工厂内各机器间的运输。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四、在以上三点的基础上进一步考虑绿色节能调度，做成多目标问题。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五、想不出来了，江郎才尽了。。。</a:t>
            </a:r>
          </a:p>
        </p:txBody>
      </p:sp>
    </p:spTree>
    <p:extLst>
      <p:ext uri="{BB962C8B-B14F-4D97-AF65-F5344CB8AC3E}">
        <p14:creationId xmlns:p14="http://schemas.microsoft.com/office/powerpoint/2010/main" val="139310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/>
          <a:srcRect t="73297"/>
          <a:stretch>
            <a:fillRect/>
          </a:stretch>
        </p:blipFill>
        <p:spPr bwMode="auto">
          <a:xfrm>
            <a:off x="0" y="-14024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95235" name="TextBox 3"/>
          <p:cNvSpPr txBox="1">
            <a:spLocks noChangeArrowheads="1"/>
          </p:cNvSpPr>
          <p:nvPr/>
        </p:nvSpPr>
        <p:spPr bwMode="auto">
          <a:xfrm>
            <a:off x="431540" y="2600908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"/>
    </mc:Choice>
    <mc:Fallback xmlns="">
      <p:transition spd="slow" advTm="10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758450" y="2852303"/>
            <a:ext cx="7815704" cy="1148381"/>
            <a:chOff x="1214438" y="2786063"/>
            <a:chExt cx="7815703" cy="1147762"/>
          </a:xfrm>
        </p:grpSpPr>
        <p:sp>
          <p:nvSpPr>
            <p:cNvPr id="17413" name="AutoShape 89"/>
            <p:cNvSpPr>
              <a:spLocks noChangeArrowheads="1"/>
            </p:cNvSpPr>
            <p:nvPr/>
          </p:nvSpPr>
          <p:spPr bwMode="gray">
            <a:xfrm>
              <a:off x="1790700" y="2852738"/>
              <a:ext cx="7239441" cy="928687"/>
            </a:xfrm>
            <a:prstGeom prst="homePlate">
              <a:avLst>
                <a:gd name="adj" fmla="val 51599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5400000" scaled="1"/>
            </a:gradFill>
            <a:ln w="9525">
              <a:miter lim="800000"/>
            </a:ln>
            <a:scene3d>
              <a:camera prst="legacyObliqueBottomLeft"/>
              <a:lightRig rig="legacyFlat3" dir="b"/>
            </a:scene3d>
            <a:sp3d extrusionH="127000" prstMaterial="legacyMetal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83D3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4" name="Rectangle 107"/>
            <p:cNvSpPr>
              <a:spLocks noChangeArrowheads="1"/>
            </p:cNvSpPr>
            <p:nvPr/>
          </p:nvSpPr>
          <p:spPr bwMode="auto">
            <a:xfrm>
              <a:off x="2412224" y="3053770"/>
              <a:ext cx="6321425" cy="52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生产与运输集成调度研究意义</a:t>
              </a:r>
              <a:endParaRPr lang="en-US" altLang="ko-KR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7415" name="Group 90"/>
            <p:cNvGrpSpPr/>
            <p:nvPr/>
          </p:nvGrpSpPr>
          <p:grpSpPr bwMode="auto">
            <a:xfrm>
              <a:off x="1214438" y="2786063"/>
              <a:ext cx="1116012" cy="1147762"/>
              <a:chOff x="2161" y="696"/>
              <a:chExt cx="1360" cy="1356"/>
            </a:xfrm>
          </p:grpSpPr>
          <p:grpSp>
            <p:nvGrpSpPr>
              <p:cNvPr id="17418" name="Group 91"/>
              <p:cNvGrpSpPr/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7420" name="Oval 92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Oval 93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Oval 94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Oval 95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Oval 96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9" name="Oval 97"/>
              <p:cNvSpPr>
                <a:spLocks noChangeArrowheads="1"/>
              </p:cNvSpPr>
              <p:nvPr/>
            </p:nvSpPr>
            <p:spPr bwMode="gray">
              <a:xfrm>
                <a:off x="2322" y="845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rgbClr val="59441D"/>
                  </a:gs>
                  <a:gs pos="100000">
                    <a:srgbClr val="C1933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8"/>
            <p:cNvGrpSpPr/>
            <p:nvPr/>
          </p:nvGrpSpPr>
          <p:grpSpPr bwMode="auto">
            <a:xfrm>
              <a:off x="1395389" y="2966269"/>
              <a:ext cx="741363" cy="769937"/>
              <a:chOff x="523" y="2809"/>
              <a:chExt cx="876" cy="882"/>
            </a:xfrm>
            <a:solidFill>
              <a:srgbClr val="00B0F0"/>
            </a:solidFill>
          </p:grpSpPr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grpFill/>
              <a:ln w="19050" algn="ctr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02"/>
              <p:cNvSpPr/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03"/>
              <p:cNvSpPr/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04"/>
              <p:cNvSpPr/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05"/>
              <p:cNvSpPr/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7" name="Rectangle 85"/>
            <p:cNvSpPr>
              <a:spLocks noChangeArrowheads="1"/>
            </p:cNvSpPr>
            <p:nvPr/>
          </p:nvSpPr>
          <p:spPr bwMode="white">
            <a:xfrm>
              <a:off x="1503363" y="3070225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"/>
    </mc:Choice>
    <mc:Fallback xmlns="">
      <p:transition spd="slow" advTm="83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一、生产与运输集成调度研究意义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02C9E8-588A-4BCA-AEC9-2C0E7508508C}"/>
              </a:ext>
            </a:extLst>
          </p:cNvPr>
          <p:cNvSpPr txBox="1"/>
          <p:nvPr/>
        </p:nvSpPr>
        <p:spPr>
          <a:xfrm>
            <a:off x="899592" y="908720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dirty="0"/>
              <a:t>在传统的生产活动中</a:t>
            </a:r>
            <a:r>
              <a:rPr lang="en-US" altLang="zh-CN" dirty="0"/>
              <a:t>, </a:t>
            </a:r>
            <a:r>
              <a:rPr lang="zh-CN" altLang="zh-CN" dirty="0"/>
              <a:t>受</a:t>
            </a:r>
            <a:r>
              <a:rPr lang="en-US" altLang="zh-CN" dirty="0"/>
              <a:t>“</a:t>
            </a:r>
            <a:r>
              <a:rPr lang="zh-CN" altLang="zh-CN" dirty="0"/>
              <a:t>重生产、轻流通</a:t>
            </a:r>
            <a:r>
              <a:rPr lang="en-US" altLang="zh-CN" dirty="0"/>
              <a:t>”</a:t>
            </a:r>
            <a:r>
              <a:rPr lang="zh-CN" altLang="zh-CN" dirty="0"/>
              <a:t>思想的影响</a:t>
            </a:r>
            <a:r>
              <a:rPr lang="en-US" altLang="zh-CN" dirty="0"/>
              <a:t>, </a:t>
            </a:r>
            <a:r>
              <a:rPr lang="zh-CN" altLang="zh-CN" dirty="0"/>
              <a:t>生产调度方案和运输调度方案的优化基本都是分开执行的</a:t>
            </a:r>
            <a:r>
              <a:rPr lang="en-US" altLang="zh-CN" dirty="0"/>
              <a:t>, </a:t>
            </a:r>
            <a:r>
              <a:rPr lang="zh-CN" altLang="zh-CN" dirty="0"/>
              <a:t>这样不仅会导致库存成本的增加</a:t>
            </a:r>
            <a:r>
              <a:rPr lang="en-US" altLang="zh-CN" dirty="0"/>
              <a:t>, </a:t>
            </a:r>
            <a:r>
              <a:rPr lang="zh-CN" altLang="zh-CN" dirty="0"/>
              <a:t>也容易导致工件交付逾期</a:t>
            </a:r>
            <a:r>
              <a:rPr lang="en-US" altLang="zh-CN" dirty="0"/>
              <a:t>, </a:t>
            </a:r>
            <a:r>
              <a:rPr lang="zh-CN" altLang="zh-CN" dirty="0"/>
              <a:t>从而产生额外的成本</a:t>
            </a:r>
            <a:r>
              <a:rPr lang="en-US" altLang="zh-CN" dirty="0"/>
              <a:t>. </a:t>
            </a:r>
            <a:r>
              <a:rPr lang="zh-CN" altLang="zh-CN" dirty="0"/>
              <a:t>因此</a:t>
            </a:r>
            <a:r>
              <a:rPr lang="en-US" altLang="zh-CN" dirty="0"/>
              <a:t>, </a:t>
            </a:r>
            <a:r>
              <a:rPr lang="zh-CN" altLang="zh-CN" dirty="0"/>
              <a:t>设计可协调生产过程与运输过程的调度方案</a:t>
            </a:r>
            <a:r>
              <a:rPr lang="en-US" altLang="zh-CN" dirty="0"/>
              <a:t>, </a:t>
            </a:r>
            <a:r>
              <a:rPr lang="zh-CN" altLang="zh-CN" dirty="0"/>
              <a:t>有益于库存成本的节约和整个生产活动的快速响应</a:t>
            </a:r>
            <a:r>
              <a:rPr lang="en-US" altLang="zh-CN" dirty="0"/>
              <a:t>, </a:t>
            </a:r>
            <a:r>
              <a:rPr lang="zh-CN" altLang="zh-CN" dirty="0"/>
              <a:t>也有利于提升企业整体竞争力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7E6ABB-1121-4676-8B02-8D722036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86048"/>
            <a:ext cx="2690653" cy="3874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E2D3CE-E5EC-45AA-B4AA-C273A42D554D}"/>
              </a:ext>
            </a:extLst>
          </p:cNvPr>
          <p:cNvSpPr txBox="1"/>
          <p:nvPr/>
        </p:nvSpPr>
        <p:spPr>
          <a:xfrm>
            <a:off x="4315216" y="2819527"/>
            <a:ext cx="4073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推荐书籍：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生产与运输协同调度：模型与算法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Coordinated Scheduling of Production and Distribution Operations: Models and Algorithms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7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758450" y="2852303"/>
            <a:ext cx="7815704" cy="1148381"/>
            <a:chOff x="1214438" y="2786063"/>
            <a:chExt cx="7815703" cy="1147762"/>
          </a:xfrm>
        </p:grpSpPr>
        <p:sp>
          <p:nvSpPr>
            <p:cNvPr id="17413" name="AutoShape 89"/>
            <p:cNvSpPr>
              <a:spLocks noChangeArrowheads="1"/>
            </p:cNvSpPr>
            <p:nvPr/>
          </p:nvSpPr>
          <p:spPr bwMode="gray">
            <a:xfrm>
              <a:off x="1790700" y="2852738"/>
              <a:ext cx="7239441" cy="928687"/>
            </a:xfrm>
            <a:prstGeom prst="homePlate">
              <a:avLst>
                <a:gd name="adj" fmla="val 51599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5400000" scaled="1"/>
            </a:gradFill>
            <a:ln w="9525">
              <a:miter lim="800000"/>
            </a:ln>
            <a:scene3d>
              <a:camera prst="legacyObliqueBottomLeft"/>
              <a:lightRig rig="legacyFlat3" dir="b"/>
            </a:scene3d>
            <a:sp3d extrusionH="127000" prstMaterial="legacyMetal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83D3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4" name="Rectangle 107"/>
            <p:cNvSpPr>
              <a:spLocks noChangeArrowheads="1"/>
            </p:cNvSpPr>
            <p:nvPr/>
          </p:nvSpPr>
          <p:spPr bwMode="auto">
            <a:xfrm>
              <a:off x="2412224" y="3053770"/>
              <a:ext cx="6321425" cy="52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生产与运输集成调度研究现状</a:t>
              </a:r>
              <a:endParaRPr lang="en-US" altLang="ko-KR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7415" name="Group 90"/>
            <p:cNvGrpSpPr/>
            <p:nvPr/>
          </p:nvGrpSpPr>
          <p:grpSpPr bwMode="auto">
            <a:xfrm>
              <a:off x="1214438" y="2786063"/>
              <a:ext cx="1116012" cy="1147762"/>
              <a:chOff x="2161" y="696"/>
              <a:chExt cx="1360" cy="1356"/>
            </a:xfrm>
          </p:grpSpPr>
          <p:grpSp>
            <p:nvGrpSpPr>
              <p:cNvPr id="17418" name="Group 91"/>
              <p:cNvGrpSpPr/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7420" name="Oval 92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Oval 93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Oval 94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Oval 95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Oval 96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9" name="Oval 97"/>
              <p:cNvSpPr>
                <a:spLocks noChangeArrowheads="1"/>
              </p:cNvSpPr>
              <p:nvPr/>
            </p:nvSpPr>
            <p:spPr bwMode="gray">
              <a:xfrm>
                <a:off x="2322" y="845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rgbClr val="59441D"/>
                  </a:gs>
                  <a:gs pos="100000">
                    <a:srgbClr val="C1933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8"/>
            <p:cNvGrpSpPr/>
            <p:nvPr/>
          </p:nvGrpSpPr>
          <p:grpSpPr bwMode="auto">
            <a:xfrm>
              <a:off x="1395389" y="2966269"/>
              <a:ext cx="741363" cy="769937"/>
              <a:chOff x="523" y="2809"/>
              <a:chExt cx="876" cy="882"/>
            </a:xfrm>
            <a:solidFill>
              <a:srgbClr val="00B0F0"/>
            </a:solidFill>
          </p:grpSpPr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grpFill/>
              <a:ln w="19050" algn="ctr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02"/>
              <p:cNvSpPr/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03"/>
              <p:cNvSpPr/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04"/>
              <p:cNvSpPr/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05"/>
              <p:cNvSpPr/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7" name="Rectangle 85"/>
            <p:cNvSpPr>
              <a:spLocks noChangeArrowheads="1"/>
            </p:cNvSpPr>
            <p:nvPr/>
          </p:nvSpPr>
          <p:spPr bwMode="white">
            <a:xfrm>
              <a:off x="1504543" y="3070225"/>
              <a:ext cx="543740" cy="52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"/>
    </mc:Choice>
    <mc:Fallback xmlns="">
      <p:transition spd="slow" advTm="83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二、生产与运输集成调度研究现状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871" y="616212"/>
            <a:ext cx="873848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zh-CN" dirty="0"/>
              <a:t>目前</a:t>
            </a:r>
            <a:r>
              <a:rPr lang="en-US" altLang="zh-CN" dirty="0"/>
              <a:t>, </a:t>
            </a:r>
            <a:r>
              <a:rPr lang="zh-CN" altLang="zh-CN" dirty="0"/>
              <a:t>对于生产和运输集成调度问题的研究主要包括三类</a:t>
            </a:r>
            <a:r>
              <a:rPr lang="zh-CN" altLang="en-US" dirty="0"/>
              <a:t>。</a:t>
            </a:r>
            <a:endParaRPr lang="en-US" altLang="zh-CN" sz="2300" dirty="0"/>
          </a:p>
          <a:p>
            <a:pPr indent="457200" algn="just"/>
            <a:r>
              <a:rPr lang="zh-CN" altLang="en-US" dirty="0"/>
              <a:t>第一类，单工厂生产与车辆配送集成调度问题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, </a:t>
            </a:r>
            <a:r>
              <a:rPr lang="zh-CN" altLang="en-US" dirty="0"/>
              <a:t>工厂先按照计划生产出产品</a:t>
            </a:r>
            <a:r>
              <a:rPr lang="en-US" altLang="zh-CN" dirty="0"/>
              <a:t>, </a:t>
            </a:r>
            <a:r>
              <a:rPr lang="zh-CN" altLang="en-US" dirty="0"/>
              <a:t>然后再通过车辆直接配送至客户</a:t>
            </a:r>
            <a:r>
              <a:rPr lang="en-US" altLang="zh-CN" dirty="0"/>
              <a:t>.</a:t>
            </a:r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r>
              <a:rPr lang="zh-CN" altLang="en-US" dirty="0"/>
              <a:t>包含此类研究的文献：</a:t>
            </a:r>
            <a:endParaRPr lang="en-US" altLang="zh-CN" dirty="0"/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Moons S,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Ramaekers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Integrating production scheduling and vehicle routing decisions at the operational decision level: A review and discussion[J]. Computers &amp; Industrial Engineering, 2017.(2017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年以前的生产与运输集成调度研究综述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Al-E-Hashem S M J M, Rekik Y. An integrated production scheduling and delivery route planning with multi-purpose machines: a case study from a furniture manufacturing company [J]. International Journal of Production Economics, 2020, 219.(</a:t>
            </a:r>
            <a:r>
              <a:rPr lang="zh-CN" altLang="zh-CN" sz="1600" dirty="0"/>
              <a:t>具有时间窗的柔性作业车间生产和车辆配送集成调度问题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Feng X, Xu Z. Integrated production and transportation scheduling on parallel batch-processing machines [J]. IEEE Access, 2019, 7: 148393-148400.(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单工厂并行批处理生产和按批次车辆配送集成调度问题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。。。。。。。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1E481-83F4-42D7-A1B2-08A58AD2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392" y="1400109"/>
            <a:ext cx="2377815" cy="2148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71600" y="29997"/>
            <a:ext cx="7576271" cy="531812"/>
          </a:xfrm>
        </p:spPr>
        <p:txBody>
          <a:bodyPr/>
          <a:lstStyle/>
          <a:p>
            <a:pPr latinLnBrk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二、生产与运输集成调度研究现状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290124" y="2392152"/>
            <a:ext cx="21954230" cy="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97136A0-5256-4BF4-9606-5D65E98BE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222A3-8DD4-4AC1-AEE2-13F5ADA4000D}"/>
              </a:ext>
            </a:extLst>
          </p:cNvPr>
          <p:cNvSpPr txBox="1"/>
          <p:nvPr/>
        </p:nvSpPr>
        <p:spPr>
          <a:xfrm>
            <a:off x="202760" y="654336"/>
            <a:ext cx="873848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dirty="0"/>
              <a:t>第二类，</a:t>
            </a:r>
            <a:r>
              <a:rPr lang="zh-CN" altLang="zh-CN" dirty="0"/>
              <a:t>多工厂并行生产与车辆配送集成调度问题</a:t>
            </a:r>
            <a:r>
              <a:rPr lang="en-US" altLang="zh-CN" dirty="0"/>
              <a:t>. </a:t>
            </a:r>
            <a:r>
              <a:rPr lang="zh-CN" altLang="zh-CN" dirty="0"/>
              <a:t>其中</a:t>
            </a:r>
            <a:r>
              <a:rPr lang="en-US" altLang="zh-CN" dirty="0"/>
              <a:t>, </a:t>
            </a:r>
            <a:r>
              <a:rPr lang="zh-CN" altLang="zh-CN" dirty="0"/>
              <a:t>处于不同地理位置的各工厂相互独立</a:t>
            </a:r>
            <a:r>
              <a:rPr lang="en-US" altLang="zh-CN" dirty="0"/>
              <a:t>, </a:t>
            </a:r>
            <a:r>
              <a:rPr lang="zh-CN" altLang="zh-CN" dirty="0"/>
              <a:t>各工厂先依据生产计划对各产品进行加工</a:t>
            </a:r>
            <a:r>
              <a:rPr lang="en-US" altLang="zh-CN" dirty="0"/>
              <a:t>, </a:t>
            </a:r>
            <a:r>
              <a:rPr lang="zh-CN" altLang="zh-CN" dirty="0"/>
              <a:t>然后安排车辆将完工后的产品直接运输至客户</a:t>
            </a:r>
            <a:r>
              <a:rPr lang="en-US" altLang="zh-CN" dirty="0"/>
              <a:t>, </a:t>
            </a:r>
            <a:r>
              <a:rPr lang="zh-CN" altLang="zh-CN" dirty="0"/>
              <a:t>各工厂间无运输过程</a:t>
            </a:r>
            <a:r>
              <a:rPr lang="en-US" altLang="zh-CN" dirty="0"/>
              <a:t>..</a:t>
            </a:r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sz="1600" dirty="0"/>
          </a:p>
          <a:p>
            <a:pPr indent="457200" algn="just"/>
            <a:r>
              <a:rPr lang="zh-CN" altLang="en-US" sz="1600" dirty="0"/>
              <a:t>包含此类研究的文献：</a:t>
            </a:r>
            <a:endParaRPr lang="en-US" altLang="zh-CN" sz="1600" dirty="0"/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Ali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Gharaei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Fariborz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Jolai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multi-agent approach to the integrated production scheduling and distribution problem in multi-factory supply chain [J]. Applied Soft Computing, 2018,65.(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多工厂并行生产与带批量车辆配送集成调度问题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Abdollahzadeh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Nakhaikamalabadi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Hajimolana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M, et al.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multifactory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production and distribution scheduling problem with parallel machines and immediate shipments solved by improved whale optimization algorithm [J]. Complexity, 2018, 2018: 1-21.(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分布式并行机生产和车辆配送集成调度问题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。。。。。。。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05AEE7-FB58-420E-A6A0-C9A4F12E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31" y="1640460"/>
            <a:ext cx="4081030" cy="244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56B378-C688-4E81-98CF-A35430C2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556791"/>
            <a:ext cx="2844316" cy="2616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二、生产与运输集成调度研究现状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08" y="616212"/>
            <a:ext cx="87384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dirty="0"/>
              <a:t>第三类，多级多工厂生产与车辆配送集成调度问题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, </a:t>
            </a:r>
            <a:r>
              <a:rPr lang="zh-CN" altLang="en-US" dirty="0"/>
              <a:t>原材料需要通过不同工厂多级加工后才能形成最终产品</a:t>
            </a:r>
            <a:r>
              <a:rPr lang="en-US" altLang="zh-CN" dirty="0"/>
              <a:t>, </a:t>
            </a:r>
            <a:r>
              <a:rPr lang="zh-CN" altLang="en-US" dirty="0"/>
              <a:t>各级工厂间通过车辆运输中间产品</a:t>
            </a:r>
            <a:r>
              <a:rPr lang="en-US" altLang="zh-CN" dirty="0"/>
              <a:t>; </a:t>
            </a:r>
            <a:r>
              <a:rPr lang="zh-CN" altLang="en-US" dirty="0"/>
              <a:t>同时最终产品需先通过车辆运输至分销中心</a:t>
            </a:r>
            <a:r>
              <a:rPr lang="en-US" altLang="zh-CN" dirty="0"/>
              <a:t>, </a:t>
            </a:r>
            <a:r>
              <a:rPr lang="zh-CN" altLang="en-US" dirty="0"/>
              <a:t>然后再配送至客户</a:t>
            </a:r>
            <a:r>
              <a:rPr lang="en-US" altLang="zh-CN" dirty="0"/>
              <a:t>.</a:t>
            </a:r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endParaRPr lang="en-US" altLang="zh-CN" dirty="0"/>
          </a:p>
          <a:p>
            <a:pPr indent="457200" algn="just"/>
            <a:r>
              <a:rPr lang="zh-CN" altLang="en-US" dirty="0"/>
              <a:t>包含此类研究的文献：</a:t>
            </a:r>
            <a:endParaRPr lang="en-US" altLang="zh-CN" dirty="0"/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Ali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Gharaei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Fariborz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Jolai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Pareto approach for the multi-factory supply chain scheduling and distribution problem [J]. Operational Research, 2019.(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串联多工厂生产与车辆配送多目标集成调度问题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Marandi,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Fatemi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Ghomi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S.M.T. Integrated multi-factory production and distribution scheduling applying vehicle routing approach [J]. International Journal of Production Research, 2019, 57(3): 722-748.(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网络多工厂生产与车辆配送集成调度问题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。。。。。。。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6384BBF-268B-4749-9B2D-809CC23C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7FAF5D3-A162-4D7C-8E93-643D2CCA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53BE5-4B11-446F-9283-13F8FD07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17" y="1556792"/>
            <a:ext cx="5084083" cy="2040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BB9A55-D742-42D5-9C39-C7F53383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8" y="1724517"/>
            <a:ext cx="4185854" cy="17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1254594" y="2905269"/>
            <a:ext cx="7889406" cy="1148381"/>
            <a:chOff x="1214438" y="2786063"/>
            <a:chExt cx="7519211" cy="1147762"/>
          </a:xfrm>
        </p:grpSpPr>
        <p:sp>
          <p:nvSpPr>
            <p:cNvPr id="17413" name="AutoShape 89"/>
            <p:cNvSpPr>
              <a:spLocks noChangeArrowheads="1"/>
            </p:cNvSpPr>
            <p:nvPr/>
          </p:nvSpPr>
          <p:spPr bwMode="gray">
            <a:xfrm>
              <a:off x="1790700" y="2852738"/>
              <a:ext cx="6580188" cy="928687"/>
            </a:xfrm>
            <a:prstGeom prst="homePlate">
              <a:avLst>
                <a:gd name="adj" fmla="val 51599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5400000" scaled="1"/>
            </a:gradFill>
            <a:ln w="9525">
              <a:miter lim="800000"/>
            </a:ln>
            <a:scene3d>
              <a:camera prst="legacyObliqueBottomLeft"/>
              <a:lightRig rig="legacyFlat3" dir="b"/>
            </a:scene3d>
            <a:sp3d extrusionH="127000" prstMaterial="legacyMetal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83D3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Rectangle 107"/>
            <p:cNvSpPr>
              <a:spLocks noChangeArrowheads="1"/>
            </p:cNvSpPr>
            <p:nvPr/>
          </p:nvSpPr>
          <p:spPr bwMode="auto">
            <a:xfrm>
              <a:off x="2412224" y="3053770"/>
              <a:ext cx="6321425" cy="46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分布式流水线和车辆运输集成调度问题</a:t>
              </a:r>
              <a:endParaRPr lang="en-US" altLang="ko-KR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7415" name="Group 90"/>
            <p:cNvGrpSpPr/>
            <p:nvPr/>
          </p:nvGrpSpPr>
          <p:grpSpPr bwMode="auto">
            <a:xfrm>
              <a:off x="1214438" y="2786063"/>
              <a:ext cx="1116012" cy="1147762"/>
              <a:chOff x="2161" y="696"/>
              <a:chExt cx="1360" cy="1356"/>
            </a:xfrm>
          </p:grpSpPr>
          <p:grpSp>
            <p:nvGrpSpPr>
              <p:cNvPr id="17418" name="Group 91"/>
              <p:cNvGrpSpPr/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7420" name="Oval 92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1" name="Oval 93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2" name="Oval 94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3" name="Oval 95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4" name="Oval 96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600">
                      <a:solidFill>
                        <a:schemeClr val="tx2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19" name="Oval 97"/>
              <p:cNvSpPr>
                <a:spLocks noChangeArrowheads="1"/>
              </p:cNvSpPr>
              <p:nvPr/>
            </p:nvSpPr>
            <p:spPr bwMode="gray">
              <a:xfrm>
                <a:off x="2322" y="845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rgbClr val="59441D"/>
                  </a:gs>
                  <a:gs pos="100000">
                    <a:srgbClr val="C1933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98"/>
            <p:cNvGrpSpPr/>
            <p:nvPr/>
          </p:nvGrpSpPr>
          <p:grpSpPr bwMode="auto">
            <a:xfrm>
              <a:off x="1395389" y="2966269"/>
              <a:ext cx="741363" cy="769937"/>
              <a:chOff x="523" y="2809"/>
              <a:chExt cx="876" cy="882"/>
            </a:xfrm>
            <a:solidFill>
              <a:srgbClr val="00B0F0"/>
            </a:solidFill>
          </p:grpSpPr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grpFill/>
              <a:ln w="19050" algn="ctr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Freeform 102"/>
              <p:cNvSpPr/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Freeform 103"/>
              <p:cNvSpPr/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Freeform 104"/>
              <p:cNvSpPr/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Freeform 105"/>
              <p:cNvSpPr/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grpFill/>
              <a:ln w="19050">
                <a:solidFill>
                  <a:srgbClr val="FFFFFF">
                    <a:alpha val="20000"/>
                  </a:srgbClr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7417" name="Rectangle 85"/>
            <p:cNvSpPr>
              <a:spLocks noChangeArrowheads="1"/>
            </p:cNvSpPr>
            <p:nvPr/>
          </p:nvSpPr>
          <p:spPr bwMode="white">
            <a:xfrm>
              <a:off x="1517300" y="3070225"/>
              <a:ext cx="518226" cy="52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"/>
    </mc:Choice>
    <mc:Fallback xmlns="">
      <p:transition spd="slow" advTm="8351"/>
    </mc:Fallback>
  </mc:AlternateContent>
</p:sld>
</file>

<file path=ppt/theme/theme1.xml><?xml version="1.0" encoding="utf-8"?>
<a:theme xmlns:a="http://schemas.openxmlformats.org/drawingml/2006/main" name="LabECU &amp; LabEngine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实验室电控组ppt模板</Template>
  <TotalTime>1909</TotalTime>
  <Words>2387</Words>
  <Application>Microsoft Office PowerPoint</Application>
  <PresentationFormat>全屏显示(4:3)</PresentationFormat>
  <Paragraphs>140</Paragraphs>
  <Slides>22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等线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Segoe UI</vt:lpstr>
      <vt:lpstr>Times New Roman</vt:lpstr>
      <vt:lpstr>LabECU &amp; LabEngine PPT模板</vt:lpstr>
      <vt:lpstr>自定义设计方案</vt:lpstr>
      <vt:lpstr>Visio</vt:lpstr>
      <vt:lpstr>Equation.DSMT4</vt:lpstr>
      <vt:lpstr>PowerPoint 演示文稿</vt:lpstr>
      <vt:lpstr>主要内容</vt:lpstr>
      <vt:lpstr>PowerPoint 演示文稿</vt:lpstr>
      <vt:lpstr>一、生产与运输集成调度研究意义</vt:lpstr>
      <vt:lpstr>PowerPoint 演示文稿</vt:lpstr>
      <vt:lpstr>二、生产与运输集成调度研究现状</vt:lpstr>
      <vt:lpstr>二、生产与运输集成调度研究现状</vt:lpstr>
      <vt:lpstr>二、生产与运输集成调度研究现状</vt:lpstr>
      <vt:lpstr>PowerPoint 演示文稿</vt:lpstr>
      <vt:lpstr>三、分布式流水线和车辆运输集成调度问题</vt:lpstr>
      <vt:lpstr>三、分布式流水线和车辆运输集成调度问题</vt:lpstr>
      <vt:lpstr>三、分布式流水线和车辆运输集成调度问题</vt:lpstr>
      <vt:lpstr>三、分布式流水线和车辆运输集成调度问题</vt:lpstr>
      <vt:lpstr>PowerPoint 演示文稿</vt:lpstr>
      <vt:lpstr>四、分布式装配流水线和车辆运输集成调度问题</vt:lpstr>
      <vt:lpstr>四、分布式装配流水线和车辆运输集成调度问题</vt:lpstr>
      <vt:lpstr>四、分布式装配流水线和车辆运输集成调度问题</vt:lpstr>
      <vt:lpstr>PowerPoint 演示文稿</vt:lpstr>
      <vt:lpstr>五、分布式装配流水线和车辆运输绿色集成调度问题</vt:lpstr>
      <vt:lpstr>五、分布式装配流水线和车辆运输绿色集成调度问题</vt:lpstr>
      <vt:lpstr>六、可做问题相关展望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LabECU 项目规划（2013——2015年度）</dc:title>
  <dc:creator>Attraction</dc:creator>
  <cp:lastModifiedBy>1</cp:lastModifiedBy>
  <cp:revision>1318</cp:revision>
  <dcterms:created xsi:type="dcterms:W3CDTF">2014-05-03T00:31:00Z</dcterms:created>
  <dcterms:modified xsi:type="dcterms:W3CDTF">2021-04-20T02:01:56Z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