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8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2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4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9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5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3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2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3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4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7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1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ieeexplore.ieee.org/document/776021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eeexplore.ieee.org/document/97633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C12A6-524A-4D90-23A7-2B6A2123B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25" y="579694"/>
            <a:ext cx="5248275" cy="2930269"/>
          </a:xfrm>
        </p:spPr>
        <p:txBody>
          <a:bodyPr>
            <a:normAutofit/>
          </a:bodyPr>
          <a:lstStyle/>
          <a:p>
            <a:r>
              <a:rPr lang="en-US"/>
              <a:t>Paper Review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49202-E684-74F6-4128-A3EF4E9F3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725" y="3602038"/>
            <a:ext cx="5248275" cy="1655762"/>
          </a:xfrm>
        </p:spPr>
        <p:txBody>
          <a:bodyPr>
            <a:normAutofit/>
          </a:bodyPr>
          <a:lstStyle/>
          <a:p>
            <a:r>
              <a:rPr lang="en-US"/>
              <a:t>By Daniel Eneh</a:t>
            </a:r>
          </a:p>
          <a:p>
            <a:r>
              <a:rPr lang="en-US"/>
              <a:t>PhD Applicant</a:t>
            </a:r>
            <a:endParaRPr lang="en-GB"/>
          </a:p>
        </p:txBody>
      </p:sp>
      <p:grpSp>
        <p:nvGrpSpPr>
          <p:cNvPr id="48" name="Group 36">
            <a:extLst>
              <a:ext uri="{FF2B5EF4-FFF2-40B4-BE49-F238E27FC236}">
                <a16:creationId xmlns:a16="http://schemas.microsoft.com/office/drawing/2014/main" id="{C08F93F9-57AD-4B9F-BE4C-21A4154BD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3816" y="-6437"/>
            <a:ext cx="4133500" cy="6864437"/>
            <a:chOff x="7433816" y="-6437"/>
            <a:chExt cx="4133500" cy="6864437"/>
          </a:xfrm>
        </p:grpSpPr>
        <p:cxnSp>
          <p:nvCxnSpPr>
            <p:cNvPr id="49" name="Straight Connector 37">
              <a:extLst>
                <a:ext uri="{FF2B5EF4-FFF2-40B4-BE49-F238E27FC236}">
                  <a16:creationId xmlns:a16="http://schemas.microsoft.com/office/drawing/2014/main" id="{29F5E907-7127-4935-95AE-94C3D5EF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338969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38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39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40">
              <a:extLst>
                <a:ext uri="{FF2B5EF4-FFF2-40B4-BE49-F238E27FC236}">
                  <a16:creationId xmlns:a16="http://schemas.microsoft.com/office/drawing/2014/main" id="{FD01D54C-5EEF-4150-B5BA-95ED4660C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41">
              <a:extLst>
                <a:ext uri="{FF2B5EF4-FFF2-40B4-BE49-F238E27FC236}">
                  <a16:creationId xmlns:a16="http://schemas.microsoft.com/office/drawing/2014/main" id="{F896B64D-1E41-49E8-871B-78130E959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32196F4-079C-59BF-B2B3-570616A991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64" r="13510" b="-2"/>
          <a:stretch/>
        </p:blipFill>
        <p:spPr>
          <a:xfrm>
            <a:off x="7852249" y="579737"/>
            <a:ext cx="3294370" cy="5689101"/>
          </a:xfrm>
          <a:custGeom>
            <a:avLst/>
            <a:gdLst/>
            <a:ahLst/>
            <a:cxnLst/>
            <a:rect l="l" t="t" r="r" b="b"/>
            <a:pathLst>
              <a:path w="3400426" h="5841130">
                <a:moveTo>
                  <a:pt x="1700213" y="0"/>
                </a:moveTo>
                <a:cubicBezTo>
                  <a:pt x="2639215" y="0"/>
                  <a:pt x="3400426" y="761211"/>
                  <a:pt x="3400426" y="1700213"/>
                </a:cubicBezTo>
                <a:lnTo>
                  <a:pt x="3400426" y="2305050"/>
                </a:lnTo>
                <a:lnTo>
                  <a:pt x="3400426" y="4140917"/>
                </a:lnTo>
                <a:cubicBezTo>
                  <a:pt x="3400426" y="5079919"/>
                  <a:pt x="2639215" y="5841130"/>
                  <a:pt x="1700213" y="5841130"/>
                </a:cubicBezTo>
                <a:cubicBezTo>
                  <a:pt x="761211" y="5841130"/>
                  <a:pt x="0" y="5079919"/>
                  <a:pt x="0" y="4140917"/>
                </a:cubicBezTo>
                <a:lnTo>
                  <a:pt x="0" y="3536080"/>
                </a:lnTo>
                <a:lnTo>
                  <a:pt x="0" y="1700213"/>
                </a:lnTo>
                <a:cubicBezTo>
                  <a:pt x="0" y="761211"/>
                  <a:pt x="761211" y="0"/>
                  <a:pt x="1700213" y="0"/>
                </a:cubicBezTo>
                <a:close/>
              </a:path>
            </a:pathLst>
          </a:custGeom>
          <a:ln w="127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76671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8C0B78-4EE9-76BF-F15B-B422B84C5276}"/>
              </a:ext>
            </a:extLst>
          </p:cNvPr>
          <p:cNvSpPr txBox="1"/>
          <p:nvPr/>
        </p:nvSpPr>
        <p:spPr>
          <a:xfrm>
            <a:off x="1902222" y="0"/>
            <a:ext cx="9298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RESTORATION OF INTENSITY AND DEPTH IMAGES RECONSTRUCTION USING SPARSE SINGLE PHOTON DATA</a:t>
            </a:r>
          </a:p>
          <a:p>
            <a:pPr algn="ctr"/>
            <a:r>
              <a:rPr lang="en-US" b="1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doi</a:t>
            </a:r>
            <a:r>
              <a:rPr lang="en-US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10.1109/EUSIPCO.2016.7760215</a:t>
            </a:r>
            <a:r>
              <a:rPr lang="en-US" b="1" dirty="0">
                <a:solidFill>
                  <a:srgbClr val="6C9D9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13E9CC-7D47-6D53-927E-0DF2C82D606D}"/>
              </a:ext>
            </a:extLst>
          </p:cNvPr>
          <p:cNvSpPr txBox="1"/>
          <p:nvPr/>
        </p:nvSpPr>
        <p:spPr>
          <a:xfrm>
            <a:off x="739037" y="1114816"/>
            <a:ext cx="5356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paper proposes a technique to recover </a:t>
            </a:r>
            <a:r>
              <a:rPr lang="en-US" b="1" dirty="0"/>
              <a:t>depth and  image intensity </a:t>
            </a:r>
            <a:r>
              <a:rPr lang="en-US" dirty="0"/>
              <a:t>from time correlated single-photon counting measurement with limited photon counts.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E0BC66-769E-2E15-AA1F-D5524F196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20" y="2315145"/>
            <a:ext cx="4742690" cy="266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E722C97-14A7-4DBC-341D-070367014ADA}"/>
              </a:ext>
            </a:extLst>
          </p:cNvPr>
          <p:cNvSpPr txBox="1"/>
          <p:nvPr/>
        </p:nvSpPr>
        <p:spPr>
          <a:xfrm>
            <a:off x="6353103" y="3056698"/>
            <a:ext cx="484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 ADDM algorithm which combines restoration using :</a:t>
            </a:r>
            <a:endParaRPr lang="en-GB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BAE893-587A-EC3C-C58D-C2D22448D6F8}"/>
              </a:ext>
            </a:extLst>
          </p:cNvPr>
          <p:cNvSpPr/>
          <p:nvPr/>
        </p:nvSpPr>
        <p:spPr>
          <a:xfrm>
            <a:off x="6551594" y="1187415"/>
            <a:ext cx="4477477" cy="81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Image Restoration Technique</a:t>
            </a:r>
            <a:endParaRPr lang="en-GB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C51620-26F7-BFB6-21A5-1513A5ADB882}"/>
              </a:ext>
            </a:extLst>
          </p:cNvPr>
          <p:cNvSpPr/>
          <p:nvPr/>
        </p:nvSpPr>
        <p:spPr>
          <a:xfrm>
            <a:off x="6982633" y="3966850"/>
            <a:ext cx="3615397" cy="60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Variation Regularization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B32A2E-26A4-3D9F-E257-E3A61E6F45E0}"/>
              </a:ext>
            </a:extLst>
          </p:cNvPr>
          <p:cNvSpPr/>
          <p:nvPr/>
        </p:nvSpPr>
        <p:spPr>
          <a:xfrm>
            <a:off x="6982633" y="4957718"/>
            <a:ext cx="3615397" cy="806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Discrete Cosine Transform Regularization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DD7947-D38A-F868-83BD-4F74F9C19304}"/>
              </a:ext>
            </a:extLst>
          </p:cNvPr>
          <p:cNvSpPr/>
          <p:nvPr/>
        </p:nvSpPr>
        <p:spPr>
          <a:xfrm>
            <a:off x="6959556" y="2307599"/>
            <a:ext cx="3615397" cy="60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Inpainting</a:t>
            </a: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A33C6E-A072-A620-058A-E37CE632BE03}"/>
              </a:ext>
            </a:extLst>
          </p:cNvPr>
          <p:cNvSpPr/>
          <p:nvPr/>
        </p:nvSpPr>
        <p:spPr>
          <a:xfrm>
            <a:off x="550898" y="1046307"/>
            <a:ext cx="5557380" cy="4309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dirty="0"/>
              <a:t>The algorithm only processes corrupted depth and images from the Time Correlated Single-Photon Counting. This technique can result to a problem where some pixels might be empty known as </a:t>
            </a:r>
            <a:r>
              <a:rPr lang="en-US" b="1" dirty="0"/>
              <a:t>Inpainting</a:t>
            </a:r>
            <a:r>
              <a:rPr lang="en-US" dirty="0"/>
              <a:t>. This  can be resolved by adopting a cost function that contains a non-zero value to model lost image pixels.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EB7C3C-F05E-D964-A8A8-E1A7A6A69FBD}"/>
              </a:ext>
            </a:extLst>
          </p:cNvPr>
          <p:cNvSpPr/>
          <p:nvPr/>
        </p:nvSpPr>
        <p:spPr>
          <a:xfrm>
            <a:off x="583906" y="3075535"/>
            <a:ext cx="5512094" cy="9861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dirty="0"/>
              <a:t>The total variation assumes spatially correlated pixels to improve the image estimates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97BE02-C23A-56C7-E252-1EC408396B7A}"/>
              </a:ext>
            </a:extLst>
          </p:cNvPr>
          <p:cNvSpPr/>
          <p:nvPr/>
        </p:nvSpPr>
        <p:spPr>
          <a:xfrm>
            <a:off x="583906" y="4149957"/>
            <a:ext cx="5512094" cy="9861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dirty="0"/>
              <a:t>The Discrete Cosine Transform assumes the sparseness of the vectors to improve the image estimate.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1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8C0B78-4EE9-76BF-F15B-B422B84C5276}"/>
              </a:ext>
            </a:extLst>
          </p:cNvPr>
          <p:cNvSpPr txBox="1"/>
          <p:nvPr/>
        </p:nvSpPr>
        <p:spPr>
          <a:xfrm>
            <a:off x="1927274" y="0"/>
            <a:ext cx="9298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BAYESIAN BASED DEEP UNROLLING ALGORITHM FOR SINGLE-PHOTON LIDAR SYSTEM</a:t>
            </a:r>
          </a:p>
          <a:p>
            <a:pPr algn="ctr"/>
            <a:r>
              <a:rPr lang="en-GB" b="1" dirty="0" err="1">
                <a:hlinkClick r:id="rId2"/>
              </a:rPr>
              <a:t>doi</a:t>
            </a:r>
            <a:r>
              <a:rPr lang="en-GB" b="1" dirty="0">
                <a:hlinkClick r:id="rId2"/>
              </a:rPr>
              <a:t>: 10.1109/JSTSP.2022.3170228.</a:t>
            </a:r>
            <a:endParaRPr lang="en-GB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DCE199-AA3E-DA48-71E9-5047143A1D8E}"/>
              </a:ext>
            </a:extLst>
          </p:cNvPr>
          <p:cNvSpPr txBox="1"/>
          <p:nvPr/>
        </p:nvSpPr>
        <p:spPr>
          <a:xfrm>
            <a:off x="902677" y="960755"/>
            <a:ext cx="5673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paper proposes a deep learning / neural network for the reconstruction of images from a single photon lidar system that mimics an iterative Bayesian Algorithm. 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FBE0C9-9785-C02C-192A-AC28AD88C848}"/>
              </a:ext>
            </a:extLst>
          </p:cNvPr>
          <p:cNvSpPr/>
          <p:nvPr/>
        </p:nvSpPr>
        <p:spPr>
          <a:xfrm>
            <a:off x="8355246" y="916366"/>
            <a:ext cx="3573194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SQUEEZE BLOCK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CE4C29-8CAC-0DFE-AD13-4B009505B1A8}"/>
              </a:ext>
            </a:extLst>
          </p:cNvPr>
          <p:cNvSpPr/>
          <p:nvPr/>
        </p:nvSpPr>
        <p:spPr>
          <a:xfrm>
            <a:off x="8355246" y="1985509"/>
            <a:ext cx="3573194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EXPANSION BLOCK</a:t>
            </a:r>
            <a:endParaRPr lang="en-GB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F00DE6B-6D77-602B-5D8D-DD22E53F3091}"/>
              </a:ext>
            </a:extLst>
          </p:cNvPr>
          <p:cNvSpPr/>
          <p:nvPr/>
        </p:nvSpPr>
        <p:spPr>
          <a:xfrm>
            <a:off x="10141843" y="1831780"/>
            <a:ext cx="381192" cy="1686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52A7D6-806C-EC18-689B-F2583F3784C0}"/>
              </a:ext>
            </a:extLst>
          </p:cNvPr>
          <p:cNvSpPr/>
          <p:nvPr/>
        </p:nvSpPr>
        <p:spPr>
          <a:xfrm>
            <a:off x="697523" y="821307"/>
            <a:ext cx="7243978" cy="178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b="1" dirty="0"/>
              <a:t>Each </a:t>
            </a:r>
            <a:r>
              <a:rPr lang="en-US" sz="2000" b="1" dirty="0">
                <a:solidFill>
                  <a:srgbClr val="00B050"/>
                </a:solidFill>
              </a:rPr>
              <a:t>STAGE</a:t>
            </a:r>
            <a:r>
              <a:rPr lang="en-US" b="1" dirty="0"/>
              <a:t> of the Neural Network has 2 main blocks </a:t>
            </a:r>
            <a:endParaRPr lang="en-GB" b="1" dirty="0"/>
          </a:p>
          <a:p>
            <a:pPr algn="just"/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3B2956-D5DF-C92C-5E1E-ECF339968562}"/>
              </a:ext>
            </a:extLst>
          </p:cNvPr>
          <p:cNvGrpSpPr/>
          <p:nvPr/>
        </p:nvGrpSpPr>
        <p:grpSpPr>
          <a:xfrm>
            <a:off x="73743" y="3519119"/>
            <a:ext cx="12118257" cy="2598855"/>
            <a:chOff x="73743" y="3519119"/>
            <a:chExt cx="12118257" cy="25988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1BEFE32-A725-105C-186A-7996FCAE9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43" y="3519119"/>
              <a:ext cx="12118257" cy="2598855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BC19420-A2A9-0546-C0D9-FA2861E5CDE7}"/>
                </a:ext>
              </a:extLst>
            </p:cNvPr>
            <p:cNvSpPr/>
            <p:nvPr/>
          </p:nvSpPr>
          <p:spPr>
            <a:xfrm>
              <a:off x="3064412" y="4076491"/>
              <a:ext cx="1866378" cy="687980"/>
            </a:xfrm>
            <a:prstGeom prst="round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CC136FE-9A44-A476-4106-7BC7827D6C47}"/>
                </a:ext>
              </a:extLst>
            </p:cNvPr>
            <p:cNvSpPr/>
            <p:nvPr/>
          </p:nvSpPr>
          <p:spPr>
            <a:xfrm>
              <a:off x="3191021" y="4941505"/>
              <a:ext cx="1097280" cy="687980"/>
            </a:xfrm>
            <a:prstGeom prst="round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332207F-2EB3-F45D-BF73-FC798CA11936}"/>
              </a:ext>
            </a:extLst>
          </p:cNvPr>
          <p:cNvSpPr/>
          <p:nvPr/>
        </p:nvSpPr>
        <p:spPr>
          <a:xfrm>
            <a:off x="697523" y="1579794"/>
            <a:ext cx="7243978" cy="136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/>
              <a:t>The SQUEEZE block : It selects the scale with highest attention weight for each pixel and takes the single depth value on that scale.</a:t>
            </a:r>
          </a:p>
          <a:p>
            <a:pPr algn="just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D3B42B-63F2-0159-ECA0-9D935BBA76B3}"/>
              </a:ext>
            </a:extLst>
          </p:cNvPr>
          <p:cNvSpPr/>
          <p:nvPr/>
        </p:nvSpPr>
        <p:spPr>
          <a:xfrm>
            <a:off x="697523" y="2537751"/>
            <a:ext cx="7243978" cy="1207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b="1" dirty="0"/>
          </a:p>
          <a:p>
            <a:pPr algn="just"/>
            <a:r>
              <a:rPr lang="en-GB" b="1" dirty="0"/>
              <a:t>The EXPANSION Block : It updates the multiscale depths based on the obtained squeezed depth.</a:t>
            </a:r>
          </a:p>
        </p:txBody>
      </p:sp>
    </p:spTree>
    <p:extLst>
      <p:ext uri="{BB962C8B-B14F-4D97-AF65-F5344CB8AC3E}">
        <p14:creationId xmlns:p14="http://schemas.microsoft.com/office/powerpoint/2010/main" val="212793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3A67F9-2D1F-5851-4F68-EF0ADC1DBDB7}"/>
              </a:ext>
            </a:extLst>
          </p:cNvPr>
          <p:cNvSpPr txBox="1"/>
          <p:nvPr/>
        </p:nvSpPr>
        <p:spPr>
          <a:xfrm>
            <a:off x="1290181" y="175364"/>
            <a:ext cx="805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References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40960-4A42-483F-58EA-BDD8885E1D82}"/>
              </a:ext>
            </a:extLst>
          </p:cNvPr>
          <p:cNvSpPr txBox="1"/>
          <p:nvPr/>
        </p:nvSpPr>
        <p:spPr>
          <a:xfrm>
            <a:off x="977030" y="2313349"/>
            <a:ext cx="10083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J. Koo, A. Halimi and S. McLaughlin, "A Bayesian Based Deep Unrolling Algorithm for Single-Photon Lidar Systems," in IEEE Journal of Selected Topics in Signal Processing, vol. 16, no. 4, pp. 762-774, June 2022, </a:t>
            </a:r>
            <a:r>
              <a:rPr lang="en-GB" dirty="0" err="1"/>
              <a:t>doi</a:t>
            </a:r>
            <a:r>
              <a:rPr lang="en-GB" dirty="0"/>
              <a:t>: 10.1109/JSTSP.2022.3170228.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8CD4E-2A59-4644-E7FD-4B394F11D2EF}"/>
              </a:ext>
            </a:extLst>
          </p:cNvPr>
          <p:cNvSpPr txBox="1"/>
          <p:nvPr/>
        </p:nvSpPr>
        <p:spPr>
          <a:xfrm>
            <a:off x="977030" y="839244"/>
            <a:ext cx="81826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A. Halimi et al., "Restoration of intensity and depth images constructed using sparse single-photon data," 2016 24th European Signal Processing Conference (EUSIPCO), Budapest, Hungary, 2016, pp. 86-90, </a:t>
            </a:r>
            <a:r>
              <a:rPr lang="en-GB" dirty="0" err="1"/>
              <a:t>doi</a:t>
            </a:r>
            <a:r>
              <a:rPr lang="en-GB" dirty="0"/>
              <a:t>: 10.1109/EUSIPCO.2016.7760215.</a:t>
            </a:r>
          </a:p>
        </p:txBody>
      </p:sp>
    </p:spTree>
    <p:extLst>
      <p:ext uri="{BB962C8B-B14F-4D97-AF65-F5344CB8AC3E}">
        <p14:creationId xmlns:p14="http://schemas.microsoft.com/office/powerpoint/2010/main" val="2072686099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352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Footlight MT Light</vt:lpstr>
      <vt:lpstr>Wingdings</vt:lpstr>
      <vt:lpstr>ArchVTI</vt:lpstr>
      <vt:lpstr>Paper Review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Review</dc:title>
  <dc:creator>ENEH, Daniel</dc:creator>
  <cp:lastModifiedBy>ENEH, Daniel</cp:lastModifiedBy>
  <cp:revision>8</cp:revision>
  <dcterms:created xsi:type="dcterms:W3CDTF">2023-03-01T16:30:57Z</dcterms:created>
  <dcterms:modified xsi:type="dcterms:W3CDTF">2023-03-02T01:09:11Z</dcterms:modified>
</cp:coreProperties>
</file>