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6" r:id="rId3"/>
    <p:sldId id="268" r:id="rId4"/>
    <p:sldId id="267" r:id="rId5"/>
    <p:sldId id="264" r:id="rId6"/>
    <p:sldId id="270" r:id="rId7"/>
    <p:sldId id="271" r:id="rId8"/>
    <p:sldId id="258" r:id="rId9"/>
    <p:sldId id="257" r:id="rId10"/>
    <p:sldId id="259" r:id="rId11"/>
    <p:sldId id="256" r:id="rId12"/>
    <p:sldId id="262" r:id="rId13"/>
    <p:sldId id="260" r:id="rId14"/>
    <p:sldId id="261" r:id="rId15"/>
    <p:sldId id="265"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p:scale>
          <a:sx n="90" d="100"/>
          <a:sy n="90" d="100"/>
        </p:scale>
        <p:origin x="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Percent</c:v>
                </c:pt>
              </c:strCache>
            </c:strRef>
          </c:tx>
          <c:spPr>
            <a:solidFill>
              <a:schemeClr val="accent1"/>
            </a:solidFill>
            <a:ln>
              <a:noFill/>
            </a:ln>
            <a:effectLst/>
          </c:spPr>
          <c:invertIfNegative val="0"/>
          <c:cat>
            <c:strRef>
              <c:f>Sheet1!$A$2:$A$13</c:f>
              <c:strCache>
                <c:ptCount val="12"/>
                <c:pt idx="0">
                  <c:v>Less than $10,000</c:v>
                </c:pt>
                <c:pt idx="1">
                  <c:v>$10,000 to $19,999</c:v>
                </c:pt>
                <c:pt idx="2">
                  <c:v>$20,000 to $29,999</c:v>
                </c:pt>
                <c:pt idx="3">
                  <c:v>$30,000 to $39,999</c:v>
                </c:pt>
                <c:pt idx="4">
                  <c:v>$40,000 to $49,999</c:v>
                </c:pt>
                <c:pt idx="5">
                  <c:v>$50,000 to $59,999</c:v>
                </c:pt>
                <c:pt idx="6">
                  <c:v>$60,000 to $69,999</c:v>
                </c:pt>
                <c:pt idx="7">
                  <c:v>$70,000 to $79,999</c:v>
                </c:pt>
                <c:pt idx="8">
                  <c:v>$80,000 to $89,999</c:v>
                </c:pt>
                <c:pt idx="9">
                  <c:v>$90,000 to $99,999</c:v>
                </c:pt>
                <c:pt idx="10">
                  <c:v>$100,000 to $149,999</c:v>
                </c:pt>
                <c:pt idx="11">
                  <c:v>$150,000 or more</c:v>
                </c:pt>
              </c:strCache>
            </c:strRef>
          </c:cat>
          <c:val>
            <c:numRef>
              <c:f>Sheet1!$B$2:$B$13</c:f>
              <c:numCache>
                <c:formatCode>0.00%</c:formatCode>
                <c:ptCount val="12"/>
                <c:pt idx="0">
                  <c:v>8.72E-2</c:v>
                </c:pt>
                <c:pt idx="1">
                  <c:v>0.10199999999999999</c:v>
                </c:pt>
                <c:pt idx="2">
                  <c:v>0.16120000000000001</c:v>
                </c:pt>
                <c:pt idx="3">
                  <c:v>0.1201</c:v>
                </c:pt>
                <c:pt idx="4">
                  <c:v>0.1086</c:v>
                </c:pt>
                <c:pt idx="5">
                  <c:v>9.8699999999999996E-2</c:v>
                </c:pt>
                <c:pt idx="6">
                  <c:v>5.9200000000000003E-2</c:v>
                </c:pt>
                <c:pt idx="7">
                  <c:v>8.5500000000000007E-2</c:v>
                </c:pt>
                <c:pt idx="8">
                  <c:v>3.78E-2</c:v>
                </c:pt>
                <c:pt idx="9">
                  <c:v>3.95E-2</c:v>
                </c:pt>
                <c:pt idx="10">
                  <c:v>7.3999999999999996E-2</c:v>
                </c:pt>
                <c:pt idx="11">
                  <c:v>2.63E-2</c:v>
                </c:pt>
              </c:numCache>
            </c:numRef>
          </c:val>
          <c:extLst>
            <c:ext xmlns:c16="http://schemas.microsoft.com/office/drawing/2014/chart" uri="{C3380CC4-5D6E-409C-BE32-E72D297353CC}">
              <c16:uniqueId val="{00000000-70B1-455A-99CA-75AC3407097A}"/>
            </c:ext>
          </c:extLst>
        </c:ser>
        <c:dLbls>
          <c:showLegendKey val="0"/>
          <c:showVal val="0"/>
          <c:showCatName val="0"/>
          <c:showSerName val="0"/>
          <c:showPercent val="0"/>
          <c:showBubbleSize val="0"/>
        </c:dLbls>
        <c:gapWidth val="219"/>
        <c:axId val="920879600"/>
        <c:axId val="920885008"/>
      </c:barChart>
      <c:catAx>
        <c:axId val="9208796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0885008"/>
        <c:crosses val="autoZero"/>
        <c:auto val="1"/>
        <c:lblAlgn val="ctr"/>
        <c:lblOffset val="100"/>
        <c:noMultiLvlLbl val="0"/>
      </c:catAx>
      <c:valAx>
        <c:axId val="920885008"/>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0879600"/>
        <c:crosses val="autoZero"/>
        <c:crossBetween val="between"/>
      </c:valAx>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FF0000"/>
            </a:solidFill>
            <a:ln>
              <a:noFill/>
            </a:ln>
            <a:effectLst/>
          </c:spPr>
          <c:invertIfNegative val="0"/>
          <c:cat>
            <c:strRef>
              <c:f>Sheet1!$A$2:$A$13</c:f>
              <c:strCache>
                <c:ptCount val="12"/>
                <c:pt idx="0">
                  <c:v>Less than $10,000</c:v>
                </c:pt>
                <c:pt idx="1">
                  <c:v>$10,000 to $19,999</c:v>
                </c:pt>
                <c:pt idx="2">
                  <c:v>$20,000 to $29,999</c:v>
                </c:pt>
                <c:pt idx="3">
                  <c:v>$30,000 to $39,999</c:v>
                </c:pt>
                <c:pt idx="4">
                  <c:v>$40,000 to $49,999</c:v>
                </c:pt>
                <c:pt idx="5">
                  <c:v>$50,000 to $59,999</c:v>
                </c:pt>
                <c:pt idx="6">
                  <c:v>$60,000 to $69,999</c:v>
                </c:pt>
                <c:pt idx="7">
                  <c:v>$70,000 to $79,999</c:v>
                </c:pt>
                <c:pt idx="8">
                  <c:v>$80,000 to $89,999</c:v>
                </c:pt>
                <c:pt idx="9">
                  <c:v>$90,000 to $99,999</c:v>
                </c:pt>
                <c:pt idx="10">
                  <c:v>$100,000 to $149,999</c:v>
                </c:pt>
                <c:pt idx="11">
                  <c:v>$150,000 or more</c:v>
                </c:pt>
              </c:strCache>
            </c:strRef>
          </c:cat>
          <c:val>
            <c:numRef>
              <c:f>Sheet1!$B$2:$B$13</c:f>
              <c:numCache>
                <c:formatCode>0.00%</c:formatCode>
                <c:ptCount val="12"/>
                <c:pt idx="0">
                  <c:v>0.51160000000000005</c:v>
                </c:pt>
                <c:pt idx="1">
                  <c:v>0.1308</c:v>
                </c:pt>
                <c:pt idx="2">
                  <c:v>8.1100000000000005E-2</c:v>
                </c:pt>
                <c:pt idx="3">
                  <c:v>4.8000000000000001E-2</c:v>
                </c:pt>
                <c:pt idx="4">
                  <c:v>1.49E-2</c:v>
                </c:pt>
                <c:pt idx="5">
                  <c:v>4.4699999999999997E-2</c:v>
                </c:pt>
                <c:pt idx="6">
                  <c:v>1.66E-2</c:v>
                </c:pt>
                <c:pt idx="7">
                  <c:v>1.66E-2</c:v>
                </c:pt>
                <c:pt idx="8">
                  <c:v>1.9900000000000001E-2</c:v>
                </c:pt>
                <c:pt idx="9">
                  <c:v>3.3E-3</c:v>
                </c:pt>
                <c:pt idx="10">
                  <c:v>2.81E-2</c:v>
                </c:pt>
                <c:pt idx="11">
                  <c:v>8.4400000000000003E-2</c:v>
                </c:pt>
              </c:numCache>
            </c:numRef>
          </c:val>
          <c:extLst>
            <c:ext xmlns:c16="http://schemas.microsoft.com/office/drawing/2014/chart" uri="{C3380CC4-5D6E-409C-BE32-E72D297353CC}">
              <c16:uniqueId val="{00000000-B0CF-4396-9C03-38969676F40F}"/>
            </c:ext>
          </c:extLst>
        </c:ser>
        <c:dLbls>
          <c:showLegendKey val="0"/>
          <c:showVal val="0"/>
          <c:showCatName val="0"/>
          <c:showSerName val="0"/>
          <c:showPercent val="0"/>
          <c:showBubbleSize val="0"/>
        </c:dLbls>
        <c:gapWidth val="182"/>
        <c:axId val="920881680"/>
        <c:axId val="920884592"/>
      </c:barChart>
      <c:catAx>
        <c:axId val="9208816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0884592"/>
        <c:crosses val="autoZero"/>
        <c:auto val="1"/>
        <c:lblAlgn val="ctr"/>
        <c:lblOffset val="100"/>
        <c:noMultiLvlLbl val="0"/>
      </c:catAx>
      <c:valAx>
        <c:axId val="920884592"/>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0881680"/>
        <c:crosses val="autoZero"/>
        <c:crossBetween val="between"/>
      </c:valAx>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Percent</c:v>
                </c:pt>
              </c:strCache>
            </c:strRef>
          </c:tx>
          <c:spPr>
            <a:solidFill>
              <a:schemeClr val="accent1"/>
            </a:solidFill>
            <a:ln>
              <a:noFill/>
            </a:ln>
            <a:effectLst/>
          </c:spPr>
          <c:invertIfNegative val="0"/>
          <c:cat>
            <c:strRef>
              <c:f>Sheet1!$A$2:$A$13</c:f>
              <c:strCache>
                <c:ptCount val="12"/>
                <c:pt idx="0">
                  <c:v>Less than $10,000</c:v>
                </c:pt>
                <c:pt idx="1">
                  <c:v>$10,000 to $19,999</c:v>
                </c:pt>
                <c:pt idx="2">
                  <c:v>$20,000 to $29,999</c:v>
                </c:pt>
                <c:pt idx="3">
                  <c:v>$30,000 to $39,999</c:v>
                </c:pt>
                <c:pt idx="4">
                  <c:v>$40,000 to $49,999</c:v>
                </c:pt>
                <c:pt idx="5">
                  <c:v>$50,000 to $59,999</c:v>
                </c:pt>
                <c:pt idx="6">
                  <c:v>$60,000 to $69,999</c:v>
                </c:pt>
                <c:pt idx="7">
                  <c:v>$70,000 to $79,999</c:v>
                </c:pt>
                <c:pt idx="8">
                  <c:v>$80,000 to $89,999</c:v>
                </c:pt>
                <c:pt idx="9">
                  <c:v>$90,000 to $99,999</c:v>
                </c:pt>
                <c:pt idx="10">
                  <c:v>$100,000 to $149,999</c:v>
                </c:pt>
                <c:pt idx="11">
                  <c:v>$150,000 or more</c:v>
                </c:pt>
              </c:strCache>
            </c:strRef>
          </c:cat>
          <c:val>
            <c:numRef>
              <c:f>Sheet1!$B$2:$B$13</c:f>
              <c:numCache>
                <c:formatCode>0.00%</c:formatCode>
                <c:ptCount val="12"/>
                <c:pt idx="0">
                  <c:v>8.72E-2</c:v>
                </c:pt>
                <c:pt idx="1">
                  <c:v>0.10199999999999999</c:v>
                </c:pt>
                <c:pt idx="2">
                  <c:v>0.16120000000000001</c:v>
                </c:pt>
                <c:pt idx="3">
                  <c:v>0.1201</c:v>
                </c:pt>
                <c:pt idx="4">
                  <c:v>0.1086</c:v>
                </c:pt>
                <c:pt idx="5">
                  <c:v>9.8699999999999996E-2</c:v>
                </c:pt>
                <c:pt idx="6">
                  <c:v>5.9200000000000003E-2</c:v>
                </c:pt>
                <c:pt idx="7">
                  <c:v>8.5500000000000007E-2</c:v>
                </c:pt>
                <c:pt idx="8">
                  <c:v>3.78E-2</c:v>
                </c:pt>
                <c:pt idx="9">
                  <c:v>3.95E-2</c:v>
                </c:pt>
                <c:pt idx="10">
                  <c:v>7.3999999999999996E-2</c:v>
                </c:pt>
                <c:pt idx="11">
                  <c:v>2.63E-2</c:v>
                </c:pt>
              </c:numCache>
            </c:numRef>
          </c:val>
          <c:extLst>
            <c:ext xmlns:c16="http://schemas.microsoft.com/office/drawing/2014/chart" uri="{C3380CC4-5D6E-409C-BE32-E72D297353CC}">
              <c16:uniqueId val="{00000000-70B1-455A-99CA-75AC3407097A}"/>
            </c:ext>
          </c:extLst>
        </c:ser>
        <c:dLbls>
          <c:showLegendKey val="0"/>
          <c:showVal val="0"/>
          <c:showCatName val="0"/>
          <c:showSerName val="0"/>
          <c:showPercent val="0"/>
          <c:showBubbleSize val="0"/>
        </c:dLbls>
        <c:gapWidth val="219"/>
        <c:axId val="920879600"/>
        <c:axId val="920885008"/>
      </c:barChart>
      <c:catAx>
        <c:axId val="9208796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0885008"/>
        <c:crosses val="autoZero"/>
        <c:auto val="1"/>
        <c:lblAlgn val="ctr"/>
        <c:lblOffset val="100"/>
        <c:noMultiLvlLbl val="0"/>
      </c:catAx>
      <c:valAx>
        <c:axId val="920885008"/>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0879600"/>
        <c:crosses val="autoZero"/>
        <c:crossBetween val="between"/>
      </c:valAx>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FF0000"/>
            </a:solidFill>
            <a:ln>
              <a:noFill/>
            </a:ln>
            <a:effectLst/>
          </c:spPr>
          <c:invertIfNegative val="0"/>
          <c:cat>
            <c:strRef>
              <c:f>Sheet1!$A$2:$A$13</c:f>
              <c:strCache>
                <c:ptCount val="12"/>
                <c:pt idx="0">
                  <c:v>Less than $10,000</c:v>
                </c:pt>
                <c:pt idx="1">
                  <c:v>$10,000 to $19,999</c:v>
                </c:pt>
                <c:pt idx="2">
                  <c:v>$20,000 to $29,999</c:v>
                </c:pt>
                <c:pt idx="3">
                  <c:v>$30,000 to $39,999</c:v>
                </c:pt>
                <c:pt idx="4">
                  <c:v>$40,000 to $49,999</c:v>
                </c:pt>
                <c:pt idx="5">
                  <c:v>$50,000 to $59,999</c:v>
                </c:pt>
                <c:pt idx="6">
                  <c:v>$60,000 to $69,999</c:v>
                </c:pt>
                <c:pt idx="7">
                  <c:v>$70,000 to $79,999</c:v>
                </c:pt>
                <c:pt idx="8">
                  <c:v>$80,000 to $89,999</c:v>
                </c:pt>
                <c:pt idx="9">
                  <c:v>$90,000 to $99,999</c:v>
                </c:pt>
                <c:pt idx="10">
                  <c:v>$100,000 to $149,999</c:v>
                </c:pt>
                <c:pt idx="11">
                  <c:v>$150,000 or more</c:v>
                </c:pt>
              </c:strCache>
            </c:strRef>
          </c:cat>
          <c:val>
            <c:numRef>
              <c:f>Sheet1!$B$2:$B$13</c:f>
              <c:numCache>
                <c:formatCode>0.00%</c:formatCode>
                <c:ptCount val="12"/>
                <c:pt idx="0">
                  <c:v>0.51160000000000005</c:v>
                </c:pt>
                <c:pt idx="1">
                  <c:v>0.1308</c:v>
                </c:pt>
                <c:pt idx="2">
                  <c:v>8.1100000000000005E-2</c:v>
                </c:pt>
                <c:pt idx="3">
                  <c:v>4.8000000000000001E-2</c:v>
                </c:pt>
                <c:pt idx="4">
                  <c:v>1.49E-2</c:v>
                </c:pt>
                <c:pt idx="5">
                  <c:v>4.4699999999999997E-2</c:v>
                </c:pt>
                <c:pt idx="6">
                  <c:v>1.66E-2</c:v>
                </c:pt>
                <c:pt idx="7">
                  <c:v>1.66E-2</c:v>
                </c:pt>
                <c:pt idx="8">
                  <c:v>1.9900000000000001E-2</c:v>
                </c:pt>
                <c:pt idx="9">
                  <c:v>3.3E-3</c:v>
                </c:pt>
                <c:pt idx="10">
                  <c:v>2.81E-2</c:v>
                </c:pt>
                <c:pt idx="11">
                  <c:v>8.4400000000000003E-2</c:v>
                </c:pt>
              </c:numCache>
            </c:numRef>
          </c:val>
          <c:extLst>
            <c:ext xmlns:c16="http://schemas.microsoft.com/office/drawing/2014/chart" uri="{C3380CC4-5D6E-409C-BE32-E72D297353CC}">
              <c16:uniqueId val="{00000000-B0CF-4396-9C03-38969676F40F}"/>
            </c:ext>
          </c:extLst>
        </c:ser>
        <c:dLbls>
          <c:showLegendKey val="0"/>
          <c:showVal val="0"/>
          <c:showCatName val="0"/>
          <c:showSerName val="0"/>
          <c:showPercent val="0"/>
          <c:showBubbleSize val="0"/>
        </c:dLbls>
        <c:gapWidth val="182"/>
        <c:axId val="920881680"/>
        <c:axId val="920884592"/>
      </c:barChart>
      <c:catAx>
        <c:axId val="9208816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0884592"/>
        <c:crosses val="autoZero"/>
        <c:auto val="1"/>
        <c:lblAlgn val="ctr"/>
        <c:lblOffset val="100"/>
        <c:noMultiLvlLbl val="0"/>
      </c:catAx>
      <c:valAx>
        <c:axId val="920884592"/>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0881680"/>
        <c:crosses val="autoZero"/>
        <c:crossBetween val="between"/>
      </c:valAx>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Intent to Consume Cancer </a:t>
            </a:r>
            <a:r>
              <a:rPr lang="en-US" dirty="0" smtClean="0"/>
              <a:t>Drug by Experimental Condition</a:t>
            </a:r>
            <a:endParaRPr lang="en-US" dirty="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Uninsured</c:v>
                </c:pt>
              </c:strCache>
            </c:strRef>
          </c:tx>
          <c:spPr>
            <a:solidFill>
              <a:schemeClr val="accent1"/>
            </a:solidFill>
            <a:ln>
              <a:noFill/>
            </a:ln>
            <a:effectLst/>
          </c:spPr>
          <c:invertIfNegative val="0"/>
          <c:dLbls>
            <c:dLbl>
              <c:idx val="0"/>
              <c:layout>
                <c:manualLayout>
                  <c:x val="0"/>
                  <c:y val="-7.674333832099873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8D64-421B-ACC9-0CA76246061A}"/>
                </c:ext>
              </c:extLst>
            </c:dLbl>
            <c:dLbl>
              <c:idx val="1"/>
              <c:layout>
                <c:manualLayout>
                  <c:x val="-8.856580457753038E-17"/>
                  <c:y val="-5.8686082245469638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8D64-421B-ACC9-0CA76246061A}"/>
                </c:ext>
              </c:extLst>
            </c:dLbl>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fixedVal"/>
            <c:noEndCap val="0"/>
            <c:val val="8.0000000000000016E-2"/>
            <c:spPr>
              <a:noFill/>
              <a:ln w="19050" cap="flat" cmpd="sng" algn="ctr">
                <a:solidFill>
                  <a:schemeClr val="tx1">
                    <a:lumMod val="65000"/>
                    <a:lumOff val="35000"/>
                  </a:schemeClr>
                </a:solidFill>
                <a:round/>
              </a:ln>
              <a:effectLst/>
            </c:spPr>
          </c:errBars>
          <c:cat>
            <c:strRef>
              <c:f>Sheet1!$A$2:$A$3</c:f>
              <c:strCache>
                <c:ptCount val="2"/>
                <c:pt idx="0">
                  <c:v>High Value Care</c:v>
                </c:pt>
                <c:pt idx="1">
                  <c:v>Low Value Care</c:v>
                </c:pt>
              </c:strCache>
            </c:strRef>
          </c:cat>
          <c:val>
            <c:numRef>
              <c:f>Sheet1!$B$2:$B$3</c:f>
              <c:numCache>
                <c:formatCode>0%</c:formatCode>
                <c:ptCount val="2"/>
                <c:pt idx="0">
                  <c:v>0.23</c:v>
                </c:pt>
                <c:pt idx="1">
                  <c:v>0.2</c:v>
                </c:pt>
              </c:numCache>
            </c:numRef>
          </c:val>
          <c:extLst>
            <c:ext xmlns:c16="http://schemas.microsoft.com/office/drawing/2014/chart" uri="{C3380CC4-5D6E-409C-BE32-E72D297353CC}">
              <c16:uniqueId val="{00000000-8D64-421B-ACC9-0CA76246061A}"/>
            </c:ext>
          </c:extLst>
        </c:ser>
        <c:ser>
          <c:idx val="1"/>
          <c:order val="1"/>
          <c:tx>
            <c:strRef>
              <c:f>Sheet1!$C$1</c:f>
              <c:strCache>
                <c:ptCount val="1"/>
                <c:pt idx="0">
                  <c:v>Indemnity</c:v>
                </c:pt>
              </c:strCache>
            </c:strRef>
          </c:tx>
          <c:spPr>
            <a:solidFill>
              <a:schemeClr val="accent2"/>
            </a:solidFill>
            <a:ln>
              <a:noFill/>
            </a:ln>
            <a:effectLst/>
          </c:spPr>
          <c:invertIfNegative val="0"/>
          <c:dLbls>
            <c:dLbl>
              <c:idx val="0"/>
              <c:layout>
                <c:manualLayout>
                  <c:x val="0"/>
                  <c:y val="-7.6743338320998652E-2"/>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8D64-421B-ACC9-0CA76246061A}"/>
                </c:ext>
              </c:extLst>
            </c:dLbl>
            <c:dLbl>
              <c:idx val="1"/>
              <c:layout>
                <c:manualLayout>
                  <c:x val="8.856580457753038E-17"/>
                  <c:y val="-8.3514809349322067E-2"/>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8D64-421B-ACC9-0CA76246061A}"/>
                </c:ext>
              </c:extLst>
            </c:dLbl>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fixedVal"/>
            <c:noEndCap val="0"/>
            <c:val val="0.1"/>
            <c:spPr>
              <a:noFill/>
              <a:ln w="19050" cap="flat" cmpd="sng" algn="ctr">
                <a:solidFill>
                  <a:schemeClr val="tx1">
                    <a:lumMod val="65000"/>
                    <a:lumOff val="35000"/>
                  </a:schemeClr>
                </a:solidFill>
                <a:round/>
              </a:ln>
              <a:effectLst/>
            </c:spPr>
          </c:errBars>
          <c:cat>
            <c:strRef>
              <c:f>Sheet1!$A$2:$A$3</c:f>
              <c:strCache>
                <c:ptCount val="2"/>
                <c:pt idx="0">
                  <c:v>High Value Care</c:v>
                </c:pt>
                <c:pt idx="1">
                  <c:v>Low Value Care</c:v>
                </c:pt>
              </c:strCache>
            </c:strRef>
          </c:cat>
          <c:val>
            <c:numRef>
              <c:f>Sheet1!$C$2:$C$3</c:f>
              <c:numCache>
                <c:formatCode>0%</c:formatCode>
                <c:ptCount val="2"/>
                <c:pt idx="0">
                  <c:v>0.62</c:v>
                </c:pt>
                <c:pt idx="1">
                  <c:v>0.43</c:v>
                </c:pt>
              </c:numCache>
            </c:numRef>
          </c:val>
          <c:extLst>
            <c:ext xmlns:c16="http://schemas.microsoft.com/office/drawing/2014/chart" uri="{C3380CC4-5D6E-409C-BE32-E72D297353CC}">
              <c16:uniqueId val="{00000001-8D64-421B-ACC9-0CA76246061A}"/>
            </c:ext>
          </c:extLst>
        </c:ser>
        <c:ser>
          <c:idx val="2"/>
          <c:order val="2"/>
          <c:tx>
            <c:strRef>
              <c:f>Sheet1!$D$1</c:f>
              <c:strCache>
                <c:ptCount val="1"/>
                <c:pt idx="0">
                  <c:v>Traditional </c:v>
                </c:pt>
              </c:strCache>
            </c:strRef>
          </c:tx>
          <c:spPr>
            <a:solidFill>
              <a:schemeClr val="accent3"/>
            </a:solidFill>
            <a:ln>
              <a:noFill/>
            </a:ln>
            <a:effectLst/>
          </c:spPr>
          <c:invertIfNegative val="0"/>
          <c:dLbls>
            <c:dLbl>
              <c:idx val="0"/>
              <c:layout>
                <c:manualLayout>
                  <c:x val="-4.428290228876519E-17"/>
                  <c:y val="-8.453870553289615E-2"/>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8D64-421B-ACC9-0CA76246061A}"/>
                </c:ext>
              </c:extLst>
            </c:dLbl>
            <c:dLbl>
              <c:idx val="1"/>
              <c:layout>
                <c:manualLayout>
                  <c:x val="-1.2077294685992109E-3"/>
                  <c:y val="-8.6482171036694436E-2"/>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8D64-421B-ACC9-0CA76246061A}"/>
                </c:ext>
              </c:extLst>
            </c:dLbl>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fixedVal"/>
            <c:noEndCap val="0"/>
            <c:val val="0.1"/>
            <c:spPr>
              <a:noFill/>
              <a:ln w="19050" cap="flat" cmpd="sng" algn="ctr">
                <a:solidFill>
                  <a:schemeClr val="tx1">
                    <a:lumMod val="65000"/>
                    <a:lumOff val="35000"/>
                  </a:schemeClr>
                </a:solidFill>
                <a:round/>
              </a:ln>
              <a:effectLst/>
            </c:spPr>
          </c:errBars>
          <c:cat>
            <c:strRef>
              <c:f>Sheet1!$A$2:$A$3</c:f>
              <c:strCache>
                <c:ptCount val="2"/>
                <c:pt idx="0">
                  <c:v>High Value Care</c:v>
                </c:pt>
                <c:pt idx="1">
                  <c:v>Low Value Care</c:v>
                </c:pt>
              </c:strCache>
            </c:strRef>
          </c:cat>
          <c:val>
            <c:numRef>
              <c:f>Sheet1!$D$2:$D$3</c:f>
              <c:numCache>
                <c:formatCode>0%</c:formatCode>
                <c:ptCount val="2"/>
                <c:pt idx="0">
                  <c:v>0.71</c:v>
                </c:pt>
                <c:pt idx="1">
                  <c:v>0.47</c:v>
                </c:pt>
              </c:numCache>
            </c:numRef>
          </c:val>
          <c:extLst>
            <c:ext xmlns:c16="http://schemas.microsoft.com/office/drawing/2014/chart" uri="{C3380CC4-5D6E-409C-BE32-E72D297353CC}">
              <c16:uniqueId val="{00000003-8D64-421B-ACC9-0CA76246061A}"/>
            </c:ext>
          </c:extLst>
        </c:ser>
        <c:dLbls>
          <c:showLegendKey val="0"/>
          <c:showVal val="1"/>
          <c:showCatName val="0"/>
          <c:showSerName val="0"/>
          <c:showPercent val="0"/>
          <c:showBubbleSize val="0"/>
        </c:dLbls>
        <c:gapWidth val="150"/>
        <c:overlap val="-25"/>
        <c:axId val="887315280"/>
        <c:axId val="887312784"/>
      </c:barChart>
      <c:catAx>
        <c:axId val="887315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87312784"/>
        <c:crosses val="autoZero"/>
        <c:auto val="1"/>
        <c:lblAlgn val="ctr"/>
        <c:lblOffset val="100"/>
        <c:noMultiLvlLbl val="0"/>
      </c:catAx>
      <c:valAx>
        <c:axId val="887312784"/>
        <c:scaling>
          <c:orientation val="minMax"/>
        </c:scaling>
        <c:delete val="1"/>
        <c:axPos val="l"/>
        <c:numFmt formatCode="0%" sourceLinked="1"/>
        <c:majorTickMark val="none"/>
        <c:minorTickMark val="none"/>
        <c:tickLblPos val="nextTo"/>
        <c:crossAx val="8873152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smtClean="0"/>
              <a:t>Three Effects of Insurance</a:t>
            </a:r>
            <a:br>
              <a:rPr lang="en-US" dirty="0" smtClean="0"/>
            </a:br>
            <a:r>
              <a:rPr lang="en-US" dirty="0" smtClean="0"/>
              <a:t>(Marginal Effects on Intent </a:t>
            </a:r>
            <a:r>
              <a:rPr lang="en-US" dirty="0"/>
              <a:t>to Consume Cancer </a:t>
            </a:r>
            <a:r>
              <a:rPr lang="en-US" dirty="0" smtClean="0"/>
              <a:t>Drug) </a:t>
            </a:r>
            <a:endParaRPr lang="en-US" dirty="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4154589371980675E-3"/>
          <c:y val="0.17936684790867294"/>
          <c:w val="0.97342995169082125"/>
          <c:h val="0.70865168281718782"/>
        </c:manualLayout>
      </c:layout>
      <c:barChart>
        <c:barDir val="col"/>
        <c:grouping val="stacked"/>
        <c:varyColors val="0"/>
        <c:ser>
          <c:idx val="0"/>
          <c:order val="0"/>
          <c:tx>
            <c:strRef>
              <c:f>Sheet1!$B$1</c:f>
              <c:strCache>
                <c:ptCount val="1"/>
                <c:pt idx="0">
                  <c:v>Uninsured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High Value Care</c:v>
                </c:pt>
                <c:pt idx="1">
                  <c:v>Low Value Care</c:v>
                </c:pt>
              </c:strCache>
            </c:strRef>
          </c:cat>
          <c:val>
            <c:numRef>
              <c:f>Sheet1!$B$2:$B$3</c:f>
              <c:numCache>
                <c:formatCode>0%</c:formatCode>
                <c:ptCount val="2"/>
                <c:pt idx="0">
                  <c:v>0.23</c:v>
                </c:pt>
                <c:pt idx="1">
                  <c:v>0.2</c:v>
                </c:pt>
              </c:numCache>
            </c:numRef>
          </c:val>
          <c:extLst>
            <c:ext xmlns:c16="http://schemas.microsoft.com/office/drawing/2014/chart" uri="{C3380CC4-5D6E-409C-BE32-E72D297353CC}">
              <c16:uniqueId val="{00000000-8D64-421B-ACC9-0CA76246061A}"/>
            </c:ext>
          </c:extLst>
        </c:ser>
        <c:ser>
          <c:idx val="1"/>
          <c:order val="1"/>
          <c:tx>
            <c:strRef>
              <c:f>Sheet1!$C$1</c:f>
              <c:strCache>
                <c:ptCount val="1"/>
                <c:pt idx="0">
                  <c:v>Indemnity</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High Value Care</c:v>
                </c:pt>
                <c:pt idx="1">
                  <c:v>Low Value Care</c:v>
                </c:pt>
              </c:strCache>
            </c:strRef>
          </c:cat>
          <c:val>
            <c:numRef>
              <c:f>Sheet1!$C$2:$C$3</c:f>
              <c:numCache>
                <c:formatCode>0%</c:formatCode>
                <c:ptCount val="2"/>
                <c:pt idx="0">
                  <c:v>0.39</c:v>
                </c:pt>
                <c:pt idx="1">
                  <c:v>0.22999999999999998</c:v>
                </c:pt>
              </c:numCache>
            </c:numRef>
          </c:val>
          <c:extLst>
            <c:ext xmlns:c16="http://schemas.microsoft.com/office/drawing/2014/chart" uri="{C3380CC4-5D6E-409C-BE32-E72D297353CC}">
              <c16:uniqueId val="{00000001-8D64-421B-ACC9-0CA76246061A}"/>
            </c:ext>
          </c:extLst>
        </c:ser>
        <c:ser>
          <c:idx val="2"/>
          <c:order val="2"/>
          <c:tx>
            <c:strRef>
              <c:f>Sheet1!$D$1</c:f>
              <c:strCache>
                <c:ptCount val="1"/>
                <c:pt idx="0">
                  <c:v>Traditional </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High Value Care</c:v>
                </c:pt>
                <c:pt idx="1">
                  <c:v>Low Value Care</c:v>
                </c:pt>
              </c:strCache>
            </c:strRef>
          </c:cat>
          <c:val>
            <c:numRef>
              <c:f>Sheet1!$D$2:$D$3</c:f>
              <c:numCache>
                <c:formatCode>0%</c:formatCode>
                <c:ptCount val="2"/>
                <c:pt idx="0">
                  <c:v>8.9999999999999969E-2</c:v>
                </c:pt>
                <c:pt idx="1">
                  <c:v>3.999999999999998E-2</c:v>
                </c:pt>
              </c:numCache>
            </c:numRef>
          </c:val>
          <c:extLst>
            <c:ext xmlns:c16="http://schemas.microsoft.com/office/drawing/2014/chart" uri="{C3380CC4-5D6E-409C-BE32-E72D297353CC}">
              <c16:uniqueId val="{00000003-8D64-421B-ACC9-0CA76246061A}"/>
            </c:ext>
          </c:extLst>
        </c:ser>
        <c:dLbls>
          <c:showLegendKey val="0"/>
          <c:showVal val="1"/>
          <c:showCatName val="0"/>
          <c:showSerName val="0"/>
          <c:showPercent val="0"/>
          <c:showBubbleSize val="0"/>
        </c:dLbls>
        <c:gapWidth val="150"/>
        <c:overlap val="100"/>
        <c:axId val="887315280"/>
        <c:axId val="887312784"/>
      </c:barChart>
      <c:catAx>
        <c:axId val="887315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87312784"/>
        <c:crosses val="autoZero"/>
        <c:auto val="1"/>
        <c:lblAlgn val="ctr"/>
        <c:lblOffset val="100"/>
        <c:noMultiLvlLbl val="0"/>
      </c:catAx>
      <c:valAx>
        <c:axId val="887312784"/>
        <c:scaling>
          <c:orientation val="minMax"/>
        </c:scaling>
        <c:delete val="1"/>
        <c:axPos val="l"/>
        <c:numFmt formatCode="0%" sourceLinked="1"/>
        <c:majorTickMark val="none"/>
        <c:minorTickMark val="none"/>
        <c:tickLblPos val="nextTo"/>
        <c:crossAx val="8873152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58372C-2DA3-410F-B1BC-5A3FE347685A}"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418915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8372C-2DA3-410F-B1BC-5A3FE347685A}"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281016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8372C-2DA3-410F-B1BC-5A3FE347685A}"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101343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8372C-2DA3-410F-B1BC-5A3FE347685A}"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380449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58372C-2DA3-410F-B1BC-5A3FE347685A}"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221864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58372C-2DA3-410F-B1BC-5A3FE347685A}"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11037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58372C-2DA3-410F-B1BC-5A3FE347685A}"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245820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58372C-2DA3-410F-B1BC-5A3FE347685A}"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161761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8372C-2DA3-410F-B1BC-5A3FE347685A}"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198188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58372C-2DA3-410F-B1BC-5A3FE347685A}"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27392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58372C-2DA3-410F-B1BC-5A3FE347685A}"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D21DE-56FE-4136-9DF0-8C8E4CF8B56E}" type="slidenum">
              <a:rPr lang="en-US" smtClean="0"/>
              <a:t>‹#›</a:t>
            </a:fld>
            <a:endParaRPr lang="en-US"/>
          </a:p>
        </p:txBody>
      </p:sp>
    </p:spTree>
    <p:extLst>
      <p:ext uri="{BB962C8B-B14F-4D97-AF65-F5344CB8AC3E}">
        <p14:creationId xmlns:p14="http://schemas.microsoft.com/office/powerpoint/2010/main" val="248830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8372C-2DA3-410F-B1BC-5A3FE347685A}" type="datetimeFigureOut">
              <a:rPr lang="en-US" smtClean="0"/>
              <a:t>2/18/2017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D21DE-56FE-4136-9DF0-8C8E4CF8B56E}" type="slidenum">
              <a:rPr lang="en-US" smtClean="0"/>
              <a:t>‹#›</a:t>
            </a:fld>
            <a:endParaRPr lang="en-US"/>
          </a:p>
        </p:txBody>
      </p:sp>
    </p:spTree>
    <p:extLst>
      <p:ext uri="{BB962C8B-B14F-4D97-AF65-F5344CB8AC3E}">
        <p14:creationId xmlns:p14="http://schemas.microsoft.com/office/powerpoint/2010/main" val="1556290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Estimating the Access Function of Health Insurance</a:t>
            </a:r>
            <a:endParaRPr lang="en-US" dirty="0"/>
          </a:p>
        </p:txBody>
      </p:sp>
      <p:sp>
        <p:nvSpPr>
          <p:cNvPr id="5" name="Subtitle 4"/>
          <p:cNvSpPr>
            <a:spLocks noGrp="1"/>
          </p:cNvSpPr>
          <p:nvPr>
            <p:ph type="subTitle" idx="1"/>
          </p:nvPr>
        </p:nvSpPr>
        <p:spPr/>
        <p:txBody>
          <a:bodyPr/>
          <a:lstStyle/>
          <a:p>
            <a:r>
              <a:rPr lang="en-US" dirty="0" smtClean="0"/>
              <a:t>Christopher T. Robertson</a:t>
            </a:r>
            <a:br>
              <a:rPr lang="en-US" dirty="0" smtClean="0"/>
            </a:br>
            <a:endParaRPr lang="en-US" dirty="0"/>
          </a:p>
        </p:txBody>
      </p:sp>
    </p:spTree>
    <p:extLst>
      <p:ext uri="{BB962C8B-B14F-4D97-AF65-F5344CB8AC3E}">
        <p14:creationId xmlns:p14="http://schemas.microsoft.com/office/powerpoint/2010/main" val="151073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and </a:t>
            </a:r>
            <a:r>
              <a:rPr lang="en-US" dirty="0" err="1" smtClean="0"/>
              <a:t>Maximu</a:t>
            </a:r>
            <a:r>
              <a:rPr lang="en-US" dirty="0" err="1"/>
              <a:t>m</a:t>
            </a:r>
            <a:r>
              <a:rPr lang="en-US" dirty="0" err="1" smtClean="0"/>
              <a:t>Purchasing</a:t>
            </a:r>
            <a:r>
              <a:rPr lang="en-US" dirty="0" smtClean="0"/>
              <a:t> Power</a:t>
            </a:r>
            <a:endParaRPr lang="en-US" dirty="0"/>
          </a:p>
        </p:txBody>
      </p:sp>
      <p:graphicFrame>
        <p:nvGraphicFramePr>
          <p:cNvPr id="9" name="Content Placeholder 8"/>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11"/>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5921406" y="4793942"/>
            <a:ext cx="3169328" cy="13830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43134" y="4977620"/>
            <a:ext cx="2540504" cy="1015663"/>
          </a:xfrm>
          <a:prstGeom prst="rect">
            <a:avLst/>
          </a:prstGeom>
          <a:noFill/>
        </p:spPr>
        <p:txBody>
          <a:bodyPr wrap="none" rtlCol="0">
            <a:spAutoFit/>
          </a:bodyPr>
          <a:lstStyle/>
          <a:p>
            <a:r>
              <a:rPr lang="en-US" sz="2000" dirty="0" smtClean="0">
                <a:solidFill>
                  <a:schemeClr val="tx2"/>
                </a:solidFill>
              </a:rPr>
              <a:t>13.6% of respondents</a:t>
            </a:r>
            <a:br>
              <a:rPr lang="en-US" sz="2000" dirty="0" smtClean="0">
                <a:solidFill>
                  <a:schemeClr val="tx2"/>
                </a:solidFill>
              </a:rPr>
            </a:br>
            <a:r>
              <a:rPr lang="en-US" sz="2000" dirty="0" smtClean="0">
                <a:solidFill>
                  <a:schemeClr val="tx2"/>
                </a:solidFill>
              </a:rPr>
              <a:t>could afford $80k drug</a:t>
            </a:r>
            <a:br>
              <a:rPr lang="en-US" sz="2000" dirty="0" smtClean="0">
                <a:solidFill>
                  <a:schemeClr val="tx2"/>
                </a:solidFill>
              </a:rPr>
            </a:br>
            <a:r>
              <a:rPr lang="en-US" sz="2000" dirty="0" smtClean="0">
                <a:solidFill>
                  <a:schemeClr val="tx2"/>
                </a:solidFill>
              </a:rPr>
              <a:t>out of pocket </a:t>
            </a:r>
            <a:endParaRPr lang="en-US" sz="2000" dirty="0">
              <a:solidFill>
                <a:schemeClr val="tx2"/>
              </a:solidFill>
            </a:endParaRPr>
          </a:p>
        </p:txBody>
      </p:sp>
    </p:spTree>
    <p:extLst>
      <p:ext uri="{BB962C8B-B14F-4D97-AF65-F5344CB8AC3E}">
        <p14:creationId xmlns:p14="http://schemas.microsoft.com/office/powerpoint/2010/main" val="118510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284804790"/>
              </p:ext>
            </p:extLst>
          </p:nvPr>
        </p:nvGraphicFramePr>
        <p:xfrm>
          <a:off x="838200" y="550416"/>
          <a:ext cx="10515600" cy="56265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029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88486456"/>
              </p:ext>
            </p:extLst>
          </p:nvPr>
        </p:nvGraphicFramePr>
        <p:xfrm>
          <a:off x="838200" y="550416"/>
          <a:ext cx="10515600" cy="585038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065460" y="2153665"/>
            <a:ext cx="1816844" cy="707886"/>
          </a:xfrm>
          <a:prstGeom prst="rect">
            <a:avLst/>
          </a:prstGeom>
          <a:noFill/>
        </p:spPr>
        <p:txBody>
          <a:bodyPr wrap="none" rtlCol="0">
            <a:spAutoFit/>
          </a:bodyPr>
          <a:lstStyle/>
          <a:p>
            <a:pPr algn="ctr"/>
            <a:r>
              <a:rPr lang="en-US" sz="2000" dirty="0" smtClean="0"/>
              <a:t>Moral Hazard</a:t>
            </a:r>
            <a:br>
              <a:rPr lang="en-US" sz="2000" dirty="0" smtClean="0"/>
            </a:br>
            <a:r>
              <a:rPr lang="en-US" sz="2000" dirty="0" smtClean="0"/>
              <a:t>(not significant)</a:t>
            </a:r>
            <a:endParaRPr lang="en-US" sz="2000" dirty="0"/>
          </a:p>
        </p:txBody>
      </p:sp>
      <p:sp>
        <p:nvSpPr>
          <p:cNvPr id="6" name="TextBox 5"/>
          <p:cNvSpPr txBox="1"/>
          <p:nvPr/>
        </p:nvSpPr>
        <p:spPr>
          <a:xfrm>
            <a:off x="5532899" y="3511003"/>
            <a:ext cx="881973" cy="400110"/>
          </a:xfrm>
          <a:prstGeom prst="rect">
            <a:avLst/>
          </a:prstGeom>
          <a:noFill/>
        </p:spPr>
        <p:txBody>
          <a:bodyPr wrap="none" rtlCol="0">
            <a:spAutoFit/>
          </a:bodyPr>
          <a:lstStyle/>
          <a:p>
            <a:pPr algn="ctr"/>
            <a:r>
              <a:rPr lang="en-US" sz="2000" dirty="0" smtClean="0"/>
              <a:t>Access</a:t>
            </a:r>
            <a:endParaRPr lang="en-US" sz="2000" dirty="0"/>
          </a:p>
        </p:txBody>
      </p:sp>
      <p:sp>
        <p:nvSpPr>
          <p:cNvPr id="7" name="TextBox 6"/>
          <p:cNvSpPr txBox="1"/>
          <p:nvPr/>
        </p:nvSpPr>
        <p:spPr>
          <a:xfrm>
            <a:off x="5124241" y="4684335"/>
            <a:ext cx="1699312" cy="400110"/>
          </a:xfrm>
          <a:prstGeom prst="rect">
            <a:avLst/>
          </a:prstGeom>
          <a:noFill/>
        </p:spPr>
        <p:txBody>
          <a:bodyPr wrap="none" rtlCol="0">
            <a:spAutoFit/>
          </a:bodyPr>
          <a:lstStyle/>
          <a:p>
            <a:pPr algn="ctr"/>
            <a:r>
              <a:rPr lang="en-US" sz="2000" dirty="0" smtClean="0"/>
              <a:t>Risk Spreading</a:t>
            </a:r>
            <a:endParaRPr lang="en-US" sz="2000" dirty="0"/>
          </a:p>
        </p:txBody>
      </p:sp>
    </p:spTree>
    <p:extLst>
      <p:ext uri="{BB962C8B-B14F-4D97-AF65-F5344CB8AC3E}">
        <p14:creationId xmlns:p14="http://schemas.microsoft.com/office/powerpoint/2010/main" val="253831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Significant moral hazard is not detectable at n=600</a:t>
            </a:r>
          </a:p>
          <a:p>
            <a:r>
              <a:rPr lang="en-US" dirty="0" smtClean="0"/>
              <a:t>Access function of insurance is 4x the size of moral </a:t>
            </a:r>
            <a:r>
              <a:rPr lang="en-US" dirty="0" smtClean="0"/>
              <a:t>hazard (if any)</a:t>
            </a:r>
            <a:endParaRPr lang="en-US" dirty="0" smtClean="0"/>
          </a:p>
          <a:p>
            <a:r>
              <a:rPr lang="en-US" dirty="0" smtClean="0"/>
              <a:t>So be careful that law and policy </a:t>
            </a:r>
            <a:r>
              <a:rPr lang="en-US" dirty="0" smtClean="0"/>
              <a:t>throw out</a:t>
            </a:r>
            <a:r>
              <a:rPr lang="en-US" dirty="0" smtClean="0"/>
              <a:t> </a:t>
            </a:r>
            <a:r>
              <a:rPr lang="en-US" dirty="0" smtClean="0"/>
              <a:t>baby with bathwater</a:t>
            </a:r>
          </a:p>
          <a:p>
            <a:endParaRPr lang="en-US" dirty="0"/>
          </a:p>
          <a:p>
            <a:r>
              <a:rPr lang="en-US" dirty="0" smtClean="0"/>
              <a:t>Disclosure of off-label status of drug makes big difference</a:t>
            </a:r>
          </a:p>
          <a:p>
            <a:pPr lvl="1"/>
            <a:r>
              <a:rPr lang="en-US" dirty="0" smtClean="0"/>
              <a:t>Patients may self-ration even with insurance </a:t>
            </a:r>
          </a:p>
          <a:p>
            <a:pPr lvl="1"/>
            <a:r>
              <a:rPr lang="en-US" dirty="0" smtClean="0"/>
              <a:t>How often do physicians make that disclosure?</a:t>
            </a:r>
          </a:p>
          <a:p>
            <a:pPr lvl="1"/>
            <a:r>
              <a:rPr lang="en-US" dirty="0" smtClean="0"/>
              <a:t>Is informed consent law a tool to reduce wasteful spending?</a:t>
            </a:r>
            <a:endParaRPr lang="en-US" dirty="0"/>
          </a:p>
        </p:txBody>
      </p:sp>
    </p:spTree>
    <p:extLst>
      <p:ext uri="{BB962C8B-B14F-4D97-AF65-F5344CB8AC3E}">
        <p14:creationId xmlns:p14="http://schemas.microsoft.com/office/powerpoint/2010/main" val="38345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analyses</a:t>
            </a:r>
            <a:endParaRPr lang="en-US" dirty="0"/>
          </a:p>
        </p:txBody>
      </p:sp>
      <p:sp>
        <p:nvSpPr>
          <p:cNvPr id="3" name="Content Placeholder 2"/>
          <p:cNvSpPr>
            <a:spLocks noGrp="1"/>
          </p:cNvSpPr>
          <p:nvPr>
            <p:ph idx="1"/>
          </p:nvPr>
        </p:nvSpPr>
        <p:spPr/>
        <p:txBody>
          <a:bodyPr/>
          <a:lstStyle/>
          <a:p>
            <a:r>
              <a:rPr lang="en-US" dirty="0" smtClean="0"/>
              <a:t>Explore optimism bias with pre-post questions as to purchasing power</a:t>
            </a:r>
          </a:p>
          <a:p>
            <a:r>
              <a:rPr lang="en-US" dirty="0" smtClean="0"/>
              <a:t>Manipulation check to test understanding of assigned insurance type</a:t>
            </a:r>
          </a:p>
          <a:p>
            <a:r>
              <a:rPr lang="en-US" dirty="0" smtClean="0"/>
              <a:t>Multivariate regressions with demographics, including real insurance status</a:t>
            </a:r>
          </a:p>
          <a:p>
            <a:r>
              <a:rPr lang="en-US" dirty="0" smtClean="0"/>
              <a:t>Code qualitative data  </a:t>
            </a:r>
            <a:endParaRPr lang="en-US" dirty="0"/>
          </a:p>
        </p:txBody>
      </p:sp>
    </p:spTree>
    <p:extLst>
      <p:ext uri="{BB962C8B-B14F-4D97-AF65-F5344CB8AC3E}">
        <p14:creationId xmlns:p14="http://schemas.microsoft.com/office/powerpoint/2010/main" val="159144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Extend?</a:t>
            </a:r>
            <a:endParaRPr lang="en-US" dirty="0"/>
          </a:p>
        </p:txBody>
      </p:sp>
      <p:sp>
        <p:nvSpPr>
          <p:cNvPr id="3" name="Content Placeholder 2"/>
          <p:cNvSpPr>
            <a:spLocks noGrp="1"/>
          </p:cNvSpPr>
          <p:nvPr>
            <p:ph idx="1"/>
          </p:nvPr>
        </p:nvSpPr>
        <p:spPr/>
        <p:txBody>
          <a:bodyPr/>
          <a:lstStyle/>
          <a:p>
            <a:r>
              <a:rPr lang="en-US" dirty="0" smtClean="0"/>
              <a:t>Try to replicate with another clinical scenario (stent) and another population?</a:t>
            </a:r>
          </a:p>
          <a:p>
            <a:r>
              <a:rPr lang="en-US" dirty="0" smtClean="0"/>
              <a:t>Try a range of prices?</a:t>
            </a:r>
          </a:p>
          <a:p>
            <a:r>
              <a:rPr lang="en-US" dirty="0" smtClean="0"/>
              <a:t>Hypotheticals with real patients considering treatment?</a:t>
            </a:r>
          </a:p>
          <a:p>
            <a:r>
              <a:rPr lang="en-US" dirty="0" smtClean="0"/>
              <a:t>Field experiment of indemnity insurance?</a:t>
            </a:r>
            <a:endParaRPr lang="en-US" dirty="0"/>
          </a:p>
        </p:txBody>
      </p:sp>
    </p:spTree>
    <p:extLst>
      <p:ext uri="{BB962C8B-B14F-4D97-AF65-F5344CB8AC3E}">
        <p14:creationId xmlns:p14="http://schemas.microsoft.com/office/powerpoint/2010/main" val="60489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t>
            </a:r>
            <a:endParaRPr lang="en-US" dirty="0"/>
          </a:p>
        </p:txBody>
      </p:sp>
      <p:sp>
        <p:nvSpPr>
          <p:cNvPr id="3" name="Content Placeholder 2"/>
          <p:cNvSpPr>
            <a:spLocks noGrp="1"/>
          </p:cNvSpPr>
          <p:nvPr>
            <p:ph idx="1"/>
          </p:nvPr>
        </p:nvSpPr>
        <p:spPr/>
        <p:txBody>
          <a:bodyPr/>
          <a:lstStyle/>
          <a:p>
            <a:r>
              <a:rPr lang="en-US" dirty="0" smtClean="0"/>
              <a:t>Prior collaborators Victor </a:t>
            </a:r>
            <a:r>
              <a:rPr lang="en-US" dirty="0" err="1" smtClean="0"/>
              <a:t>Laurion</a:t>
            </a:r>
            <a:r>
              <a:rPr lang="en-US" dirty="0" smtClean="0"/>
              <a:t>, Keith Joiner, David Yokum, </a:t>
            </a:r>
            <a:r>
              <a:rPr lang="en-US" dirty="0" err="1" smtClean="0"/>
              <a:t>Nimish</a:t>
            </a:r>
            <a:r>
              <a:rPr lang="en-US" dirty="0" smtClean="0"/>
              <a:t> </a:t>
            </a:r>
            <a:r>
              <a:rPr lang="en-US" dirty="0" err="1" smtClean="0"/>
              <a:t>Sheth</a:t>
            </a:r>
            <a:endParaRPr lang="en-US" dirty="0"/>
          </a:p>
        </p:txBody>
      </p:sp>
    </p:spTree>
    <p:extLst>
      <p:ext uri="{BB962C8B-B14F-4D97-AF65-F5344CB8AC3E}">
        <p14:creationId xmlns:p14="http://schemas.microsoft.com/office/powerpoint/2010/main" val="299174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Health insurance increases health spending</a:t>
            </a:r>
          </a:p>
          <a:p>
            <a:pPr lvl="1"/>
            <a:r>
              <a:rPr lang="en-US" dirty="0" smtClean="0"/>
              <a:t>Evidence, including RAND HIE, compares insurance with no (or less) insurance</a:t>
            </a:r>
          </a:p>
          <a:p>
            <a:pPr lvl="1"/>
            <a:endParaRPr lang="en-US" dirty="0" smtClean="0"/>
          </a:p>
          <a:p>
            <a:r>
              <a:rPr lang="en-US" dirty="0" smtClean="0"/>
              <a:t>Standard story</a:t>
            </a:r>
            <a:endParaRPr lang="en-US" dirty="0"/>
          </a:p>
          <a:p>
            <a:pPr lvl="1"/>
            <a:r>
              <a:rPr lang="en-US" dirty="0"/>
              <a:t>Theory:  “Moral hazard” – I get the product, you pay for it.</a:t>
            </a:r>
          </a:p>
          <a:p>
            <a:pPr lvl="1"/>
            <a:r>
              <a:rPr lang="en-US" dirty="0" smtClean="0"/>
              <a:t>Waste: patient consumes care that is not worth its price.</a:t>
            </a:r>
          </a:p>
          <a:p>
            <a:pPr lvl="1"/>
            <a:r>
              <a:rPr lang="en-US" dirty="0" smtClean="0"/>
              <a:t>Law and contracts partially </a:t>
            </a:r>
            <a:r>
              <a:rPr lang="en-US" dirty="0" smtClean="0"/>
              <a:t>solve </a:t>
            </a:r>
            <a:r>
              <a:rPr lang="en-US" dirty="0" smtClean="0"/>
              <a:t>by making health insurance incomplete – cost-sharing (copays, deductibles, coinsurance)</a:t>
            </a:r>
          </a:p>
          <a:p>
            <a:pPr marL="914400" lvl="2" indent="0">
              <a:buNone/>
            </a:pPr>
            <a:endParaRPr lang="en-US" dirty="0"/>
          </a:p>
        </p:txBody>
      </p:sp>
    </p:spTree>
    <p:extLst>
      <p:ext uri="{BB962C8B-B14F-4D97-AF65-F5344CB8AC3E}">
        <p14:creationId xmlns:p14="http://schemas.microsoft.com/office/powerpoint/2010/main" val="3369223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Nyman’s Story</a:t>
            </a:r>
            <a:endParaRPr lang="en-US" dirty="0"/>
          </a:p>
        </p:txBody>
      </p:sp>
      <p:sp>
        <p:nvSpPr>
          <p:cNvPr id="3" name="Content Placeholder 2"/>
          <p:cNvSpPr>
            <a:spLocks noGrp="1"/>
          </p:cNvSpPr>
          <p:nvPr>
            <p:ph idx="1"/>
          </p:nvPr>
        </p:nvSpPr>
        <p:spPr/>
        <p:txBody>
          <a:bodyPr/>
          <a:lstStyle/>
          <a:p>
            <a:pPr lvl="1"/>
            <a:r>
              <a:rPr lang="en-US" dirty="0" smtClean="0"/>
              <a:t>Aggregate health spending is driven by very expensive care, far beyond patient’s ability to pay out of pocket (e.g., $80,000 cancer drug)</a:t>
            </a:r>
            <a:endParaRPr lang="en-US" dirty="0"/>
          </a:p>
          <a:p>
            <a:pPr lvl="1"/>
            <a:r>
              <a:rPr lang="en-US" dirty="0" smtClean="0"/>
              <a:t>Insurance </a:t>
            </a:r>
            <a:r>
              <a:rPr lang="en-US" dirty="0"/>
              <a:t>expands purchasing </a:t>
            </a:r>
            <a:r>
              <a:rPr lang="en-US" dirty="0" smtClean="0"/>
              <a:t>power, by redistributing from healthy to sick </a:t>
            </a:r>
            <a:endParaRPr lang="en-US" dirty="0"/>
          </a:p>
          <a:p>
            <a:pPr lvl="1"/>
            <a:endParaRPr lang="en-US" dirty="0" smtClean="0"/>
          </a:p>
          <a:p>
            <a:pPr lvl="1"/>
            <a:r>
              <a:rPr lang="en-US" dirty="0" smtClean="0"/>
              <a:t>Marginal </a:t>
            </a:r>
            <a:r>
              <a:rPr lang="en-US" dirty="0"/>
              <a:t>purchases </a:t>
            </a:r>
            <a:r>
              <a:rPr lang="en-US" dirty="0" smtClean="0"/>
              <a:t>caused by insurance not necessarily waste</a:t>
            </a:r>
            <a:endParaRPr lang="en-US" dirty="0"/>
          </a:p>
          <a:p>
            <a:pPr lvl="1"/>
            <a:r>
              <a:rPr lang="en-US" dirty="0" smtClean="0"/>
              <a:t>Cost-sharing  </a:t>
            </a:r>
            <a:r>
              <a:rPr lang="en-US" dirty="0"/>
              <a:t>can undermine </a:t>
            </a:r>
            <a:r>
              <a:rPr lang="en-US" dirty="0" smtClean="0"/>
              <a:t>this access-function of insurance</a:t>
            </a:r>
          </a:p>
          <a:p>
            <a:pPr lvl="1"/>
            <a:endParaRPr lang="en-US" dirty="0"/>
          </a:p>
          <a:p>
            <a:pPr lvl="1"/>
            <a:r>
              <a:rPr lang="en-US" dirty="0" smtClean="0"/>
              <a:t>But traditional moral hazard still exists too.  But we cannot observe and measure it by simply examining the increased spending due to insurance.</a:t>
            </a:r>
          </a:p>
          <a:p>
            <a:pPr lvl="1"/>
            <a:endParaRPr lang="en-US" dirty="0"/>
          </a:p>
          <a:p>
            <a:endParaRPr lang="en-US" dirty="0"/>
          </a:p>
        </p:txBody>
      </p:sp>
    </p:spTree>
    <p:extLst>
      <p:ext uri="{BB962C8B-B14F-4D97-AF65-F5344CB8AC3E}">
        <p14:creationId xmlns:p14="http://schemas.microsoft.com/office/powerpoint/2010/main" val="147224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normAutofit/>
          </a:bodyPr>
          <a:lstStyle/>
          <a:p>
            <a:r>
              <a:rPr lang="en-US" sz="3200" b="1" dirty="0" smtClean="0"/>
              <a:t>How much </a:t>
            </a:r>
            <a:r>
              <a:rPr lang="en-US" sz="3200" dirty="0" smtClean="0"/>
              <a:t>of increased spending due to health insurance is </a:t>
            </a:r>
            <a:r>
              <a:rPr lang="en-US" sz="3200" b="1" dirty="0" smtClean="0"/>
              <a:t>waste</a:t>
            </a:r>
            <a:r>
              <a:rPr lang="en-US" sz="3200" dirty="0" smtClean="0"/>
              <a:t> (which law and contracts should target), </a:t>
            </a:r>
            <a:r>
              <a:rPr lang="en-US" sz="3200" dirty="0"/>
              <a:t/>
            </a:r>
            <a:br>
              <a:rPr lang="en-US" sz="3200" dirty="0"/>
            </a:br>
            <a:r>
              <a:rPr lang="en-US" sz="3200" dirty="0" smtClean="0"/>
              <a:t>versus </a:t>
            </a:r>
            <a:r>
              <a:rPr lang="en-US" sz="3200" b="1" dirty="0" smtClean="0"/>
              <a:t>access</a:t>
            </a:r>
            <a:r>
              <a:rPr lang="en-US" sz="3200" dirty="0" smtClean="0"/>
              <a:t> (which law and contracts should facilitate)?</a:t>
            </a:r>
          </a:p>
          <a:p>
            <a:endParaRPr lang="en-US" sz="3200" dirty="0"/>
          </a:p>
          <a:p>
            <a:r>
              <a:rPr lang="en-US" sz="3200" dirty="0" smtClean="0"/>
              <a:t>What is the counterfactual for the access function?</a:t>
            </a:r>
          </a:p>
          <a:p>
            <a:pPr lvl="1"/>
            <a:r>
              <a:rPr lang="en-US" sz="2800" dirty="0" err="1" smtClean="0"/>
              <a:t>Uninsurance</a:t>
            </a:r>
            <a:r>
              <a:rPr lang="en-US" sz="2800" dirty="0" smtClean="0"/>
              <a:t> (as in standard story), and</a:t>
            </a:r>
          </a:p>
          <a:p>
            <a:pPr lvl="1"/>
            <a:r>
              <a:rPr lang="en-US" sz="2800" dirty="0" smtClean="0"/>
              <a:t>Fungible full insurance (indemnity)  </a:t>
            </a:r>
          </a:p>
          <a:p>
            <a:pPr lvl="1"/>
            <a:endParaRPr lang="en-US" sz="2800" dirty="0"/>
          </a:p>
        </p:txBody>
      </p:sp>
    </p:spTree>
    <p:extLst>
      <p:ext uri="{BB962C8B-B14F-4D97-AF65-F5344CB8AC3E}">
        <p14:creationId xmlns:p14="http://schemas.microsoft.com/office/powerpoint/2010/main" val="34740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a:t>
            </a:r>
            <a:endParaRPr lang="en-US" dirty="0"/>
          </a:p>
        </p:txBody>
      </p:sp>
      <p:sp>
        <p:nvSpPr>
          <p:cNvPr id="5" name="Content Placeholder 4"/>
          <p:cNvSpPr>
            <a:spLocks noGrp="1"/>
          </p:cNvSpPr>
          <p:nvPr>
            <p:ph idx="1"/>
          </p:nvPr>
        </p:nvSpPr>
        <p:spPr/>
        <p:txBody>
          <a:bodyPr/>
          <a:lstStyle/>
          <a:p>
            <a:r>
              <a:rPr lang="en-US" dirty="0" smtClean="0"/>
              <a:t>Blinded Vignette-Based Online Randomized Experiment</a:t>
            </a:r>
          </a:p>
          <a:p>
            <a:r>
              <a:rPr lang="en-US" dirty="0" smtClean="0"/>
              <a:t>Clinical scenario developed by physician for prior research – use of “</a:t>
            </a:r>
            <a:r>
              <a:rPr lang="en-US" dirty="0" err="1" smtClean="0"/>
              <a:t>Bucarin</a:t>
            </a:r>
            <a:r>
              <a:rPr lang="en-US" dirty="0" smtClean="0"/>
              <a:t>” as an additional chemotherapy for colon cancer</a:t>
            </a:r>
          </a:p>
          <a:p>
            <a:r>
              <a:rPr lang="en-US" dirty="0" smtClean="0"/>
              <a:t>Vignettes interrupted by writing task and respondents explained decisions – engagement + qualitative data</a:t>
            </a:r>
          </a:p>
          <a:p>
            <a:r>
              <a:rPr lang="en-US" dirty="0" smtClean="0"/>
              <a:t>N=600 from </a:t>
            </a:r>
            <a:r>
              <a:rPr lang="en-US" dirty="0" err="1" smtClean="0"/>
              <a:t>Mturk</a:t>
            </a:r>
            <a:endParaRPr lang="en-US" dirty="0" smtClean="0"/>
          </a:p>
          <a:p>
            <a:r>
              <a:rPr lang="en-US" dirty="0" smtClean="0"/>
              <a:t>Randomized (2x3)</a:t>
            </a:r>
            <a:endParaRPr lang="en-US" dirty="0"/>
          </a:p>
          <a:p>
            <a:pPr lvl="1"/>
            <a:r>
              <a:rPr lang="en-US" dirty="0" smtClean="0"/>
              <a:t>high-value (on label) versus low-value (off-label) proposed treatment</a:t>
            </a:r>
          </a:p>
          <a:p>
            <a:pPr lvl="1"/>
            <a:r>
              <a:rPr lang="en-US" dirty="0" smtClean="0"/>
              <a:t>uninsured</a:t>
            </a:r>
            <a:r>
              <a:rPr lang="en-US" dirty="0" smtClean="0"/>
              <a:t>, traditional insurance (no copay), insured with indemnity</a:t>
            </a:r>
            <a:endParaRPr lang="en-US" dirty="0"/>
          </a:p>
        </p:txBody>
      </p:sp>
    </p:spTree>
    <p:extLst>
      <p:ext uri="{BB962C8B-B14F-4D97-AF65-F5344CB8AC3E}">
        <p14:creationId xmlns:p14="http://schemas.microsoft.com/office/powerpoint/2010/main" val="336823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Base Case</a:t>
            </a:r>
            <a:endParaRPr lang="en-US" dirty="0"/>
          </a:p>
        </p:txBody>
      </p:sp>
      <p:sp>
        <p:nvSpPr>
          <p:cNvPr id="6" name="Content Placeholder 5"/>
          <p:cNvSpPr>
            <a:spLocks noGrp="1"/>
          </p:cNvSpPr>
          <p:nvPr>
            <p:ph sz="half" idx="1"/>
          </p:nvPr>
        </p:nvSpPr>
        <p:spPr/>
        <p:txBody>
          <a:bodyPr>
            <a:noAutofit/>
          </a:bodyPr>
          <a:lstStyle/>
          <a:p>
            <a:pPr marL="0" indent="0">
              <a:buNone/>
            </a:pPr>
            <a:r>
              <a:rPr lang="en-US" sz="1700" dirty="0"/>
              <a:t>Please imagine yourself in the following situation. </a:t>
            </a:r>
          </a:p>
          <a:p>
            <a:pPr marL="0" indent="0">
              <a:buNone/>
            </a:pPr>
            <a:r>
              <a:rPr lang="en-US" sz="1700" dirty="0"/>
              <a:t>Over the last month, blood has occasionally appeared in your stool, when you used the bathroom. You make an appointment to see a doctor. After receiving normal results from some tests, the doctor suggests a colonoscopy to determine the cause of the bleeding.  The test reveals a mass, and so a biopsy is performed. </a:t>
            </a:r>
          </a:p>
          <a:p>
            <a:pPr marL="0" indent="0">
              <a:buNone/>
            </a:pPr>
            <a:r>
              <a:rPr lang="en-US" sz="1700" dirty="0"/>
              <a:t> </a:t>
            </a:r>
            <a:r>
              <a:rPr lang="en-US" sz="1700" dirty="0" smtClean="0"/>
              <a:t>The </a:t>
            </a:r>
            <a:r>
              <a:rPr lang="en-US" sz="1700" dirty="0"/>
              <a:t>biopsy confirms that the bleeding is caused by adenocarcinoma of the colon. Your oncologist performs further tests to determine if the cancer has spread beyond the colon. The tests, including a CT scan, are negative. Therefore, surgery is scheduled to remove the tumor, and hopefully provide a complete cure.</a:t>
            </a:r>
          </a:p>
          <a:p>
            <a:pPr marL="0" indent="0">
              <a:buNone/>
            </a:pPr>
            <a:r>
              <a:rPr lang="en-US" sz="1700" dirty="0" smtClean="0"/>
              <a:t>However</a:t>
            </a:r>
            <a:r>
              <a:rPr lang="en-US" sz="1700" dirty="0"/>
              <a:t>, the surgeons discover that the tumor has spread past the wall of the colon and infected two small lymph nodes. </a:t>
            </a:r>
          </a:p>
        </p:txBody>
      </p:sp>
      <p:sp>
        <p:nvSpPr>
          <p:cNvPr id="8" name="Content Placeholder 7"/>
          <p:cNvSpPr>
            <a:spLocks noGrp="1"/>
          </p:cNvSpPr>
          <p:nvPr>
            <p:ph sz="half" idx="2"/>
          </p:nvPr>
        </p:nvSpPr>
        <p:spPr/>
        <p:txBody>
          <a:bodyPr>
            <a:normAutofit lnSpcReduction="10000"/>
          </a:bodyPr>
          <a:lstStyle/>
          <a:p>
            <a:pPr marL="0" indent="0">
              <a:buNone/>
            </a:pPr>
            <a:r>
              <a:rPr lang="en-US" sz="1800" dirty="0"/>
              <a:t>These findings substantially change the prognosis. It is now much less likely that surgery alone will result in a full recovery. …</a:t>
            </a:r>
          </a:p>
          <a:p>
            <a:pPr marL="0" indent="0">
              <a:buNone/>
            </a:pPr>
            <a:r>
              <a:rPr lang="en-US" sz="1700" dirty="0" smtClean="0"/>
              <a:t>Hence</a:t>
            </a:r>
            <a:r>
              <a:rPr lang="en-US" sz="1700" dirty="0"/>
              <a:t>, the oncologist tells you that chemotherapy is the standard treatment. The oncologist estimates that the chance of survival from this cancer, with the standard chemotherapy treatment, is 70%.  The doctor is called away, and will be back shortly.  [writing task]</a:t>
            </a:r>
            <a:endParaRPr lang="en-US" sz="1700" dirty="0" smtClean="0"/>
          </a:p>
          <a:p>
            <a:pPr marL="0" indent="0">
              <a:buNone/>
            </a:pPr>
            <a:r>
              <a:rPr lang="en-US" sz="1700" dirty="0" smtClean="0"/>
              <a:t>The </a:t>
            </a:r>
            <a:r>
              <a:rPr lang="en-US" sz="1700" dirty="0"/>
              <a:t>doctor suggests that another drug, </a:t>
            </a:r>
            <a:r>
              <a:rPr lang="en-US" sz="1700" dirty="0" err="1"/>
              <a:t>Bucarin</a:t>
            </a:r>
            <a:r>
              <a:rPr lang="en-US" sz="1700" dirty="0"/>
              <a:t>, could be added to the standard chemotherapy regimen to improve the chances for a cure.   </a:t>
            </a:r>
            <a:r>
              <a:rPr lang="en-US" sz="1700" dirty="0" smtClean="0"/>
              <a:t>[</a:t>
            </a:r>
            <a:r>
              <a:rPr lang="en-US" sz="1700" dirty="0"/>
              <a:t>high-low manipulation]</a:t>
            </a:r>
          </a:p>
          <a:p>
            <a:pPr marL="0" indent="0">
              <a:buNone/>
            </a:pPr>
            <a:r>
              <a:rPr lang="en-US" sz="1700" dirty="0"/>
              <a:t>Furthermore, </a:t>
            </a:r>
            <a:r>
              <a:rPr lang="en-US" sz="1700" dirty="0" err="1"/>
              <a:t>Bucarin</a:t>
            </a:r>
            <a:r>
              <a:rPr lang="en-US" sz="1700" dirty="0"/>
              <a:t> also has potential side effects, including excessive bleeding and high blood pressure. Your oncologist recommends </a:t>
            </a:r>
            <a:r>
              <a:rPr lang="en-US" sz="1700" dirty="0" err="1"/>
              <a:t>Bucarin</a:t>
            </a:r>
            <a:r>
              <a:rPr lang="en-US" sz="1700" dirty="0"/>
              <a:t> despite these limits, but he explains that many other oncologists do not use </a:t>
            </a:r>
            <a:r>
              <a:rPr lang="en-US" sz="1700" dirty="0" err="1"/>
              <a:t>Bucarin</a:t>
            </a:r>
            <a:r>
              <a:rPr lang="en-US" sz="1700" dirty="0"/>
              <a:t> for colon cancer. The choice is yours</a:t>
            </a:r>
            <a:r>
              <a:rPr lang="en-US" sz="1700" dirty="0" smtClean="0"/>
              <a:t>.  [insurance manipulation]</a:t>
            </a:r>
            <a:endParaRPr lang="en-US" sz="1700" dirty="0"/>
          </a:p>
          <a:p>
            <a:pPr marL="0" indent="0">
              <a:buNone/>
            </a:pPr>
            <a:endParaRPr lang="en-US" sz="1700" dirty="0"/>
          </a:p>
        </p:txBody>
      </p:sp>
    </p:spTree>
    <p:extLst>
      <p:ext uri="{BB962C8B-B14F-4D97-AF65-F5344CB8AC3E}">
        <p14:creationId xmlns:p14="http://schemas.microsoft.com/office/powerpoint/2010/main" val="148414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Manipulations</a:t>
            </a:r>
            <a:endParaRPr lang="en-US" dirty="0"/>
          </a:p>
        </p:txBody>
      </p:sp>
      <p:sp>
        <p:nvSpPr>
          <p:cNvPr id="3" name="Text Placeholder 2"/>
          <p:cNvSpPr>
            <a:spLocks noGrp="1"/>
          </p:cNvSpPr>
          <p:nvPr>
            <p:ph type="body" idx="1"/>
          </p:nvPr>
        </p:nvSpPr>
        <p:spPr>
          <a:xfrm>
            <a:off x="457015" y="2006009"/>
            <a:ext cx="5157787" cy="616689"/>
          </a:xfrm>
        </p:spPr>
        <p:txBody>
          <a:bodyPr anchor="t"/>
          <a:lstStyle/>
          <a:p>
            <a:r>
              <a:rPr lang="en-US" dirty="0" smtClean="0"/>
              <a:t>Quality of Treatment</a:t>
            </a:r>
            <a:endParaRPr lang="en-US" dirty="0"/>
          </a:p>
        </p:txBody>
      </p:sp>
      <p:sp>
        <p:nvSpPr>
          <p:cNvPr id="4" name="Content Placeholder 3"/>
          <p:cNvSpPr>
            <a:spLocks noGrp="1"/>
          </p:cNvSpPr>
          <p:nvPr>
            <p:ph sz="half" idx="2"/>
          </p:nvPr>
        </p:nvSpPr>
        <p:spPr>
          <a:xfrm>
            <a:off x="457016" y="2488019"/>
            <a:ext cx="5157787" cy="3701644"/>
          </a:xfrm>
        </p:spPr>
        <p:txBody>
          <a:bodyPr>
            <a:noAutofit/>
          </a:bodyPr>
          <a:lstStyle/>
          <a:p>
            <a:pPr marL="0" indent="0">
              <a:buNone/>
            </a:pPr>
            <a:r>
              <a:rPr lang="en-US" sz="1600" b="1" dirty="0" smtClean="0"/>
              <a:t>[LOW VALUE]</a:t>
            </a:r>
            <a:r>
              <a:rPr lang="en-US" sz="1600" dirty="0" smtClean="0"/>
              <a:t>  </a:t>
            </a:r>
            <a:r>
              <a:rPr lang="en-US" sz="1600" dirty="0" err="1"/>
              <a:t>Bucarin</a:t>
            </a:r>
            <a:r>
              <a:rPr lang="en-US" sz="1600" dirty="0"/>
              <a:t> has been approved by the Food and Drug Administration, in combination with standard chemotherapy, to treat patients suffering from lung and pancreatic cancers -- </a:t>
            </a:r>
            <a:r>
              <a:rPr lang="en-US" sz="1600" u="sng" dirty="0"/>
              <a:t>not</a:t>
            </a:r>
            <a:r>
              <a:rPr lang="en-US" sz="1600" dirty="0"/>
              <a:t> for colon cancer, which you have.  However, some oncologists use </a:t>
            </a:r>
            <a:r>
              <a:rPr lang="en-US" sz="1600" dirty="0" err="1"/>
              <a:t>Bucarin</a:t>
            </a:r>
            <a:r>
              <a:rPr lang="en-US" sz="1600" dirty="0"/>
              <a:t> “off-label” for colon cancer too.  The advantages of </a:t>
            </a:r>
            <a:r>
              <a:rPr lang="en-US" sz="1600" dirty="0" err="1"/>
              <a:t>Bucarin</a:t>
            </a:r>
            <a:r>
              <a:rPr lang="en-US" sz="1600" dirty="0"/>
              <a:t> for colon cancer have </a:t>
            </a:r>
            <a:r>
              <a:rPr lang="en-US" sz="1600" u="sng" dirty="0"/>
              <a:t>not</a:t>
            </a:r>
            <a:r>
              <a:rPr lang="en-US" sz="1600" dirty="0"/>
              <a:t> proven to be effective. </a:t>
            </a:r>
          </a:p>
          <a:p>
            <a:pPr marL="0" indent="0">
              <a:buNone/>
            </a:pPr>
            <a:endParaRPr lang="en-US" sz="1600" dirty="0"/>
          </a:p>
          <a:p>
            <a:pPr marL="0" indent="0">
              <a:buNone/>
            </a:pPr>
            <a:r>
              <a:rPr lang="en-US" sz="1600" b="1" dirty="0" smtClean="0"/>
              <a:t>[HIGH VALUE]</a:t>
            </a:r>
            <a:r>
              <a:rPr lang="en-US" sz="1600" dirty="0" smtClean="0"/>
              <a:t>  </a:t>
            </a:r>
            <a:r>
              <a:rPr lang="en-US" sz="1600" dirty="0" err="1"/>
              <a:t>Bucarin</a:t>
            </a:r>
            <a:r>
              <a:rPr lang="en-US" sz="1600" dirty="0"/>
              <a:t> has been approved by the Food and Drug Administration, in combination with standard chemotherapy, to treat patients suffering from colon cancer, which you have.  That means that the advantages of </a:t>
            </a:r>
            <a:r>
              <a:rPr lang="en-US" sz="1600" dirty="0" err="1"/>
              <a:t>Bucarin</a:t>
            </a:r>
            <a:r>
              <a:rPr lang="en-US" sz="1600" dirty="0"/>
              <a:t> for colon cancer have been proven to be effective. </a:t>
            </a:r>
          </a:p>
        </p:txBody>
      </p:sp>
      <p:sp>
        <p:nvSpPr>
          <p:cNvPr id="5" name="Text Placeholder 4"/>
          <p:cNvSpPr>
            <a:spLocks noGrp="1"/>
          </p:cNvSpPr>
          <p:nvPr>
            <p:ph type="body" sz="quarter" idx="3"/>
          </p:nvPr>
        </p:nvSpPr>
        <p:spPr>
          <a:xfrm rot="16200000">
            <a:off x="3591236" y="-152327"/>
            <a:ext cx="5183188" cy="517451"/>
          </a:xfrm>
        </p:spPr>
        <p:txBody>
          <a:bodyPr anchor="t"/>
          <a:lstStyle/>
          <a:p>
            <a:r>
              <a:rPr lang="en-US" dirty="0" smtClean="0"/>
              <a:t>Type of Insurance</a:t>
            </a:r>
            <a:endParaRPr lang="en-US" dirty="0"/>
          </a:p>
        </p:txBody>
      </p:sp>
      <p:sp>
        <p:nvSpPr>
          <p:cNvPr id="6" name="Content Placeholder 5"/>
          <p:cNvSpPr>
            <a:spLocks noGrp="1"/>
          </p:cNvSpPr>
          <p:nvPr>
            <p:ph sz="quarter" idx="4"/>
          </p:nvPr>
        </p:nvSpPr>
        <p:spPr>
          <a:xfrm>
            <a:off x="6441557" y="371383"/>
            <a:ext cx="5381847" cy="4233272"/>
          </a:xfrm>
        </p:spPr>
        <p:txBody>
          <a:bodyPr>
            <a:noAutofit/>
          </a:bodyPr>
          <a:lstStyle/>
          <a:p>
            <a:pPr marL="0" indent="0">
              <a:buNone/>
            </a:pPr>
            <a:r>
              <a:rPr lang="en-US" sz="1600" b="1" dirty="0" smtClean="0"/>
              <a:t>[INDEMNITY INSURANCE] </a:t>
            </a:r>
            <a:r>
              <a:rPr lang="en-US" sz="1600" dirty="0" smtClean="0"/>
              <a:t> </a:t>
            </a:r>
            <a:r>
              <a:rPr lang="en-US" sz="1600" dirty="0"/>
              <a:t>In this case, </a:t>
            </a:r>
            <a:r>
              <a:rPr lang="en-US" sz="1600" dirty="0" err="1"/>
              <a:t>Bucarin</a:t>
            </a:r>
            <a:r>
              <a:rPr lang="en-US" sz="1600" dirty="0"/>
              <a:t> will cost an additional $80,000.  Thankfully you have full health insurance, and you have already met your annual deductible.  Your insurance company also has a unique program, in which they cover special drugs with a cash payment, called an indemnity (similar to home owners insurance or car insurance).   Because your physician has indicated that you are a candidate for </a:t>
            </a:r>
            <a:r>
              <a:rPr lang="en-US" sz="1600" dirty="0" err="1"/>
              <a:t>Bucarin</a:t>
            </a:r>
            <a:r>
              <a:rPr lang="en-US" sz="1600" dirty="0"/>
              <a:t>, you receive a $80,000 cash payment from your insurance company.  You receive the money regardless of whether you decide to take the </a:t>
            </a:r>
            <a:r>
              <a:rPr lang="en-US" sz="1600" dirty="0" err="1"/>
              <a:t>Bucarin</a:t>
            </a:r>
            <a:r>
              <a:rPr lang="en-US" sz="1600" dirty="0"/>
              <a:t>.  You decide whether you spend the cash on the </a:t>
            </a:r>
            <a:r>
              <a:rPr lang="en-US" sz="1600" dirty="0" err="1"/>
              <a:t>Bucarin</a:t>
            </a:r>
            <a:r>
              <a:rPr lang="en-US" sz="1600" dirty="0"/>
              <a:t> treatment or instead keep the money for whatever other purposes you may choose.  In deciding, please be realistic.</a:t>
            </a:r>
          </a:p>
          <a:p>
            <a:pPr marL="0" indent="0">
              <a:buNone/>
            </a:pPr>
            <a:r>
              <a:rPr lang="en-US" sz="1600" b="1" dirty="0" smtClean="0"/>
              <a:t>[TRADITIONAL INSURANCE]</a:t>
            </a:r>
            <a:r>
              <a:rPr lang="en-US" sz="1600" dirty="0" smtClean="0"/>
              <a:t> </a:t>
            </a:r>
            <a:r>
              <a:rPr lang="en-US" sz="1600" dirty="0"/>
              <a:t>In this case, </a:t>
            </a:r>
            <a:r>
              <a:rPr lang="en-US" sz="1600" dirty="0" err="1"/>
              <a:t>Bucarin</a:t>
            </a:r>
            <a:r>
              <a:rPr lang="en-US" sz="1600" dirty="0"/>
              <a:t> will cost an additional $80,000.  Thankfully you have full health insurance, and you have already met your annual deductible, so there is no additional cost to you out of pocket, if you choose to take the </a:t>
            </a:r>
            <a:r>
              <a:rPr lang="en-US" sz="1600" dirty="0" err="1"/>
              <a:t>Bucarin</a:t>
            </a:r>
            <a:r>
              <a:rPr lang="en-US" sz="1600" dirty="0"/>
              <a:t> treatment.   In deciding, please be realistic</a:t>
            </a:r>
            <a:r>
              <a:rPr lang="en-US" sz="1600" dirty="0" smtClean="0"/>
              <a:t>.</a:t>
            </a:r>
          </a:p>
          <a:p>
            <a:pPr marL="0" indent="0">
              <a:buNone/>
            </a:pPr>
            <a:r>
              <a:rPr lang="en-US" sz="1600" b="1" dirty="0" smtClean="0"/>
              <a:t>[UNINSURED]</a:t>
            </a:r>
            <a:r>
              <a:rPr lang="en-US" sz="1600" dirty="0" smtClean="0"/>
              <a:t>  </a:t>
            </a:r>
            <a:r>
              <a:rPr lang="en-US" sz="1600" dirty="0"/>
              <a:t>In this case, </a:t>
            </a:r>
            <a:r>
              <a:rPr lang="en-US" sz="1600" dirty="0" err="1"/>
              <a:t>Bucarin</a:t>
            </a:r>
            <a:r>
              <a:rPr lang="en-US" sz="1600" dirty="0"/>
              <a:t> will cost an additional $80,000.  Please imagine that you currently do not have health insurance, however you do have the same amount of wealth and credit that you actually have in the real world (the amount you provided in your answer above).    So, only if you have enough money available, you can pay for the </a:t>
            </a:r>
            <a:r>
              <a:rPr lang="en-US" sz="1600" dirty="0" err="1"/>
              <a:t>Bucarin</a:t>
            </a:r>
            <a:r>
              <a:rPr lang="en-US" sz="1600" dirty="0"/>
              <a:t> yourself.  Please consider, however, other things you may prefer to do with the money. Please be realistic.</a:t>
            </a:r>
          </a:p>
        </p:txBody>
      </p:sp>
    </p:spTree>
    <p:extLst>
      <p:ext uri="{BB962C8B-B14F-4D97-AF65-F5344CB8AC3E}">
        <p14:creationId xmlns:p14="http://schemas.microsoft.com/office/powerpoint/2010/main" val="312499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Purchasing Power</a:t>
            </a:r>
            <a:endParaRPr lang="en-US" dirty="0"/>
          </a:p>
        </p:txBody>
      </p:sp>
      <p:pic>
        <p:nvPicPr>
          <p:cNvPr id="4" name="Picture 3"/>
          <p:cNvPicPr>
            <a:picLocks noChangeAspect="1"/>
          </p:cNvPicPr>
          <p:nvPr/>
        </p:nvPicPr>
        <p:blipFill rotWithShape="1">
          <a:blip r:embed="rId2"/>
          <a:srcRect b="57593"/>
          <a:stretch/>
        </p:blipFill>
        <p:spPr>
          <a:xfrm>
            <a:off x="334064" y="2246050"/>
            <a:ext cx="8564855" cy="3160644"/>
          </a:xfrm>
          <a:prstGeom prst="rect">
            <a:avLst/>
          </a:prstGeom>
        </p:spPr>
      </p:pic>
      <p:pic>
        <p:nvPicPr>
          <p:cNvPr id="5" name="Picture 4"/>
          <p:cNvPicPr>
            <a:picLocks noChangeAspect="1"/>
          </p:cNvPicPr>
          <p:nvPr/>
        </p:nvPicPr>
        <p:blipFill rotWithShape="1">
          <a:blip r:embed="rId2"/>
          <a:srcRect t="41045" r="70357"/>
          <a:stretch/>
        </p:blipFill>
        <p:spPr>
          <a:xfrm>
            <a:off x="8682361" y="1118657"/>
            <a:ext cx="3000653" cy="5193243"/>
          </a:xfrm>
          <a:prstGeom prst="rect">
            <a:avLst/>
          </a:prstGeom>
        </p:spPr>
      </p:pic>
    </p:spTree>
    <p:extLst>
      <p:ext uri="{BB962C8B-B14F-4D97-AF65-F5344CB8AC3E}">
        <p14:creationId xmlns:p14="http://schemas.microsoft.com/office/powerpoint/2010/main" val="315163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and Purchasing Power</a:t>
            </a:r>
            <a:endParaRPr lang="en-US"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33445756"/>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11"/>
          <p:cNvGraphicFramePr>
            <a:graphicFrameLocks noGrp="1"/>
          </p:cNvGraphicFramePr>
          <p:nvPr>
            <p:ph sz="half" idx="2"/>
            <p:extLst>
              <p:ext uri="{D42A27DB-BD31-4B8C-83A1-F6EECF244321}">
                <p14:modId xmlns:p14="http://schemas.microsoft.com/office/powerpoint/2010/main" val="1622166744"/>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1184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568</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Estimating the Access Function of Health Insurance</vt:lpstr>
      <vt:lpstr>Background</vt:lpstr>
      <vt:lpstr>Nyman’s Story</vt:lpstr>
      <vt:lpstr>Research Question</vt:lpstr>
      <vt:lpstr>Design</vt:lpstr>
      <vt:lpstr>Base Case</vt:lpstr>
      <vt:lpstr>Manipulations</vt:lpstr>
      <vt:lpstr>Maximum Purchasing Power</vt:lpstr>
      <vt:lpstr>Income and Purchasing Power</vt:lpstr>
      <vt:lpstr>Income and MaximumPurchasing Power</vt:lpstr>
      <vt:lpstr>PowerPoint Presentation</vt:lpstr>
      <vt:lpstr>PowerPoint Presentation</vt:lpstr>
      <vt:lpstr>Discussion</vt:lpstr>
      <vt:lpstr>Further analyses</vt:lpstr>
      <vt:lpstr>How to Extend?</vt:lpstr>
      <vt:lpstr>Thanks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robertson</dc:creator>
  <cp:lastModifiedBy>chris robertson</cp:lastModifiedBy>
  <cp:revision>16</cp:revision>
  <dcterms:created xsi:type="dcterms:W3CDTF">2017-02-17T13:43:59Z</dcterms:created>
  <dcterms:modified xsi:type="dcterms:W3CDTF">2017-02-19T00:21:40Z</dcterms:modified>
</cp:coreProperties>
</file>