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60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B86D1D-5214-4DF3-8AC2-E7AEE07786A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AD61B3-DCA9-4225-B952-F1E733B3DA29}">
      <dgm:prSet/>
      <dgm:spPr/>
      <dgm:t>
        <a:bodyPr/>
        <a:lstStyle/>
        <a:p>
          <a:r>
            <a:rPr lang="en-US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Graduated HS and worked at Olive Garden</a:t>
          </a:r>
        </a:p>
      </dgm:t>
    </dgm:pt>
    <dgm:pt modelId="{2E83247B-3E1C-4DD4-8FB0-CDFB09369882}" type="parTrans" cxnId="{8226FB34-4C99-4F20-B00E-305474F6D9BD}">
      <dgm:prSet/>
      <dgm:spPr/>
      <dgm:t>
        <a:bodyPr/>
        <a:lstStyle/>
        <a:p>
          <a:endParaRPr lang="en-US" b="1" cap="none" spc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90521290-BFC1-4F10-9567-D866593C2EB1}" type="sibTrans" cxnId="{8226FB34-4C99-4F20-B00E-305474F6D9BD}">
      <dgm:prSet/>
      <dgm:spPr/>
      <dgm:t>
        <a:bodyPr/>
        <a:lstStyle/>
        <a:p>
          <a:endParaRPr lang="en-US" b="1" cap="none" spc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7B1BAFD0-A202-4956-98E9-667E45775FCD}">
      <dgm:prSet/>
      <dgm:spPr/>
      <dgm:t>
        <a:bodyPr/>
        <a:lstStyle/>
        <a:p>
          <a:r>
            <a:rPr lang="en-US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Jobs with family from Cali to Montana</a:t>
          </a:r>
        </a:p>
      </dgm:t>
    </dgm:pt>
    <dgm:pt modelId="{EBF32064-F42C-47A2-9C20-5D19C0CA58D5}" type="parTrans" cxnId="{1F51ED3A-9465-4E95-96AD-65327F56BB04}">
      <dgm:prSet/>
      <dgm:spPr/>
      <dgm:t>
        <a:bodyPr/>
        <a:lstStyle/>
        <a:p>
          <a:endParaRPr lang="en-US" b="1" cap="none" spc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10734AC0-A922-491A-B2FB-7B7879A291AB}" type="sibTrans" cxnId="{1F51ED3A-9465-4E95-96AD-65327F56BB04}">
      <dgm:prSet/>
      <dgm:spPr/>
      <dgm:t>
        <a:bodyPr/>
        <a:lstStyle/>
        <a:p>
          <a:endParaRPr lang="en-US" b="1" cap="none" spc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128725BE-5B5B-43AD-A4DA-C5F018F63F2E}">
      <dgm:prSet/>
      <dgm:spPr/>
      <dgm:t>
        <a:bodyPr/>
        <a:lstStyle/>
        <a:p>
          <a:r>
            <a:rPr lang="en-US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Moved from Montana to California</a:t>
          </a:r>
        </a:p>
      </dgm:t>
    </dgm:pt>
    <dgm:pt modelId="{9F4E201D-F65E-4582-833C-2CBE157128A3}" type="parTrans" cxnId="{6627FAC9-8C39-4127-8A87-4B523B051169}">
      <dgm:prSet/>
      <dgm:spPr/>
      <dgm:t>
        <a:bodyPr/>
        <a:lstStyle/>
        <a:p>
          <a:endParaRPr lang="en-US" b="1" cap="none" spc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461F56E9-AEA7-45DB-B7CF-3C17CDF56BA4}" type="sibTrans" cxnId="{6627FAC9-8C39-4127-8A87-4B523B051169}">
      <dgm:prSet/>
      <dgm:spPr/>
      <dgm:t>
        <a:bodyPr/>
        <a:lstStyle/>
        <a:p>
          <a:endParaRPr lang="en-US" b="1" cap="none" spc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7DEE9F35-9BED-4695-AF4B-96322D84178A}">
      <dgm:prSet/>
      <dgm:spPr/>
      <dgm:t>
        <a:bodyPr/>
        <a:lstStyle/>
        <a:p>
          <a:r>
            <a:rPr lang="en-US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Worked at concrete manufacturer</a:t>
          </a:r>
        </a:p>
      </dgm:t>
    </dgm:pt>
    <dgm:pt modelId="{24C6D6DB-8247-4174-9944-20598DA2A2AC}" type="parTrans" cxnId="{7F1BFF43-EC89-4089-900D-B0A6F8B5AA98}">
      <dgm:prSet/>
      <dgm:spPr/>
      <dgm:t>
        <a:bodyPr/>
        <a:lstStyle/>
        <a:p>
          <a:endParaRPr lang="en-US" b="1" cap="none" spc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78C77F7C-F805-4F8D-875C-29ABB209A7AE}" type="sibTrans" cxnId="{7F1BFF43-EC89-4089-900D-B0A6F8B5AA98}">
      <dgm:prSet/>
      <dgm:spPr/>
      <dgm:t>
        <a:bodyPr/>
        <a:lstStyle/>
        <a:p>
          <a:endParaRPr lang="en-US" b="1" cap="none" spc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DD5C47DF-88FB-401D-B44B-A0DCAB59B9A0}">
      <dgm:prSet/>
      <dgm:spPr/>
      <dgm:t>
        <a:bodyPr/>
        <a:lstStyle/>
        <a:p>
          <a:r>
            <a:rPr lang="en-US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Enrolled in Bethel Tech (data science)</a:t>
          </a:r>
        </a:p>
      </dgm:t>
    </dgm:pt>
    <dgm:pt modelId="{E99FFEAE-213D-4D78-95C1-6BB31DAE2783}" type="parTrans" cxnId="{6D46A23A-69EF-4012-9D51-77261441FD81}">
      <dgm:prSet/>
      <dgm:spPr/>
      <dgm:t>
        <a:bodyPr/>
        <a:lstStyle/>
        <a:p>
          <a:endParaRPr lang="en-US" b="1" cap="none" spc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60609A2E-BAAD-4C83-ADBF-6D21D8242818}" type="sibTrans" cxnId="{6D46A23A-69EF-4012-9D51-77261441FD81}">
      <dgm:prSet/>
      <dgm:spPr/>
      <dgm:t>
        <a:bodyPr/>
        <a:lstStyle/>
        <a:p>
          <a:endParaRPr lang="en-US" b="1" cap="none" spc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5512B3FC-A514-4305-8A76-33883CCD9D8C}" type="pres">
      <dgm:prSet presAssocID="{A0B86D1D-5214-4DF3-8AC2-E7AEE07786A9}" presName="Name0" presStyleCnt="0">
        <dgm:presLayoutVars>
          <dgm:dir/>
          <dgm:resizeHandles val="exact"/>
        </dgm:presLayoutVars>
      </dgm:prSet>
      <dgm:spPr/>
    </dgm:pt>
    <dgm:pt modelId="{0972D45E-EEB8-469D-A5B6-2F791D00747F}" type="pres">
      <dgm:prSet presAssocID="{D8AD61B3-DCA9-4225-B952-F1E733B3DA29}" presName="node" presStyleLbl="node1" presStyleIdx="0" presStyleCnt="5">
        <dgm:presLayoutVars>
          <dgm:bulletEnabled val="1"/>
        </dgm:presLayoutVars>
      </dgm:prSet>
      <dgm:spPr/>
    </dgm:pt>
    <dgm:pt modelId="{7D337187-FA29-4826-8936-CE910DA8F247}" type="pres">
      <dgm:prSet presAssocID="{90521290-BFC1-4F10-9567-D866593C2EB1}" presName="sibTrans" presStyleLbl="sibTrans2D1" presStyleIdx="0" presStyleCnt="4"/>
      <dgm:spPr/>
    </dgm:pt>
    <dgm:pt modelId="{C6368B1A-C4CC-4FFF-BBC5-0A14CB5B98C0}" type="pres">
      <dgm:prSet presAssocID="{90521290-BFC1-4F10-9567-D866593C2EB1}" presName="connectorText" presStyleLbl="sibTrans2D1" presStyleIdx="0" presStyleCnt="4"/>
      <dgm:spPr/>
    </dgm:pt>
    <dgm:pt modelId="{F8F2517A-0395-4FEA-83B6-ABC22B436770}" type="pres">
      <dgm:prSet presAssocID="{7B1BAFD0-A202-4956-98E9-667E45775FCD}" presName="node" presStyleLbl="node1" presStyleIdx="1" presStyleCnt="5">
        <dgm:presLayoutVars>
          <dgm:bulletEnabled val="1"/>
        </dgm:presLayoutVars>
      </dgm:prSet>
      <dgm:spPr/>
    </dgm:pt>
    <dgm:pt modelId="{B7D7C565-0BDD-407F-A348-D2B8ED4F11D9}" type="pres">
      <dgm:prSet presAssocID="{10734AC0-A922-491A-B2FB-7B7879A291AB}" presName="sibTrans" presStyleLbl="sibTrans2D1" presStyleIdx="1" presStyleCnt="4"/>
      <dgm:spPr/>
    </dgm:pt>
    <dgm:pt modelId="{1C99D198-E6B1-458E-8318-69766C54FD03}" type="pres">
      <dgm:prSet presAssocID="{10734AC0-A922-491A-B2FB-7B7879A291AB}" presName="connectorText" presStyleLbl="sibTrans2D1" presStyleIdx="1" presStyleCnt="4"/>
      <dgm:spPr/>
    </dgm:pt>
    <dgm:pt modelId="{68D5D3E7-F7DE-42AD-BE31-E2C62A84AC1F}" type="pres">
      <dgm:prSet presAssocID="{128725BE-5B5B-43AD-A4DA-C5F018F63F2E}" presName="node" presStyleLbl="node1" presStyleIdx="2" presStyleCnt="5">
        <dgm:presLayoutVars>
          <dgm:bulletEnabled val="1"/>
        </dgm:presLayoutVars>
      </dgm:prSet>
      <dgm:spPr/>
    </dgm:pt>
    <dgm:pt modelId="{F16A9C75-EDD6-4B64-98CA-9F8B03E6173F}" type="pres">
      <dgm:prSet presAssocID="{461F56E9-AEA7-45DB-B7CF-3C17CDF56BA4}" presName="sibTrans" presStyleLbl="sibTrans2D1" presStyleIdx="2" presStyleCnt="4"/>
      <dgm:spPr/>
    </dgm:pt>
    <dgm:pt modelId="{B34635CA-78B1-4F11-BF93-A126BBC8AED0}" type="pres">
      <dgm:prSet presAssocID="{461F56E9-AEA7-45DB-B7CF-3C17CDF56BA4}" presName="connectorText" presStyleLbl="sibTrans2D1" presStyleIdx="2" presStyleCnt="4"/>
      <dgm:spPr/>
    </dgm:pt>
    <dgm:pt modelId="{384A8B3C-F327-49C1-A2D3-FC638AEAD3D3}" type="pres">
      <dgm:prSet presAssocID="{7DEE9F35-9BED-4695-AF4B-96322D84178A}" presName="node" presStyleLbl="node1" presStyleIdx="3" presStyleCnt="5">
        <dgm:presLayoutVars>
          <dgm:bulletEnabled val="1"/>
        </dgm:presLayoutVars>
      </dgm:prSet>
      <dgm:spPr/>
    </dgm:pt>
    <dgm:pt modelId="{BA66C81B-4E40-4C45-8F40-6C833A3A0D17}" type="pres">
      <dgm:prSet presAssocID="{78C77F7C-F805-4F8D-875C-29ABB209A7AE}" presName="sibTrans" presStyleLbl="sibTrans2D1" presStyleIdx="3" presStyleCnt="4"/>
      <dgm:spPr/>
    </dgm:pt>
    <dgm:pt modelId="{5656A5F1-C014-4368-B2A3-9D4D744AFB20}" type="pres">
      <dgm:prSet presAssocID="{78C77F7C-F805-4F8D-875C-29ABB209A7AE}" presName="connectorText" presStyleLbl="sibTrans2D1" presStyleIdx="3" presStyleCnt="4"/>
      <dgm:spPr/>
    </dgm:pt>
    <dgm:pt modelId="{31FDB6B1-7D42-40B9-A641-F4835567589A}" type="pres">
      <dgm:prSet presAssocID="{DD5C47DF-88FB-401D-B44B-A0DCAB59B9A0}" presName="node" presStyleLbl="node1" presStyleIdx="4" presStyleCnt="5">
        <dgm:presLayoutVars>
          <dgm:bulletEnabled val="1"/>
        </dgm:presLayoutVars>
      </dgm:prSet>
      <dgm:spPr/>
    </dgm:pt>
  </dgm:ptLst>
  <dgm:cxnLst>
    <dgm:cxn modelId="{0D4E4E06-462A-4E75-B4B9-22B05AC29AFE}" type="presOf" srcId="{7B1BAFD0-A202-4956-98E9-667E45775FCD}" destId="{F8F2517A-0395-4FEA-83B6-ABC22B436770}" srcOrd="0" destOrd="0" presId="urn:microsoft.com/office/officeart/2005/8/layout/process1"/>
    <dgm:cxn modelId="{8226FB34-4C99-4F20-B00E-305474F6D9BD}" srcId="{A0B86D1D-5214-4DF3-8AC2-E7AEE07786A9}" destId="{D8AD61B3-DCA9-4225-B952-F1E733B3DA29}" srcOrd="0" destOrd="0" parTransId="{2E83247B-3E1C-4DD4-8FB0-CDFB09369882}" sibTransId="{90521290-BFC1-4F10-9567-D866593C2EB1}"/>
    <dgm:cxn modelId="{6D46A23A-69EF-4012-9D51-77261441FD81}" srcId="{A0B86D1D-5214-4DF3-8AC2-E7AEE07786A9}" destId="{DD5C47DF-88FB-401D-B44B-A0DCAB59B9A0}" srcOrd="4" destOrd="0" parTransId="{E99FFEAE-213D-4D78-95C1-6BB31DAE2783}" sibTransId="{60609A2E-BAAD-4C83-ADBF-6D21D8242818}"/>
    <dgm:cxn modelId="{1F51ED3A-9465-4E95-96AD-65327F56BB04}" srcId="{A0B86D1D-5214-4DF3-8AC2-E7AEE07786A9}" destId="{7B1BAFD0-A202-4956-98E9-667E45775FCD}" srcOrd="1" destOrd="0" parTransId="{EBF32064-F42C-47A2-9C20-5D19C0CA58D5}" sibTransId="{10734AC0-A922-491A-B2FB-7B7879A291AB}"/>
    <dgm:cxn modelId="{8214925C-DB23-4F1D-BEEA-09391B17FF91}" type="presOf" srcId="{90521290-BFC1-4F10-9567-D866593C2EB1}" destId="{C6368B1A-C4CC-4FFF-BBC5-0A14CB5B98C0}" srcOrd="1" destOrd="0" presId="urn:microsoft.com/office/officeart/2005/8/layout/process1"/>
    <dgm:cxn modelId="{C67B2C5E-A30F-4487-980C-F2D558721DFA}" type="presOf" srcId="{A0B86D1D-5214-4DF3-8AC2-E7AEE07786A9}" destId="{5512B3FC-A514-4305-8A76-33883CCD9D8C}" srcOrd="0" destOrd="0" presId="urn:microsoft.com/office/officeart/2005/8/layout/process1"/>
    <dgm:cxn modelId="{7F1BFF43-EC89-4089-900D-B0A6F8B5AA98}" srcId="{A0B86D1D-5214-4DF3-8AC2-E7AEE07786A9}" destId="{7DEE9F35-9BED-4695-AF4B-96322D84178A}" srcOrd="3" destOrd="0" parTransId="{24C6D6DB-8247-4174-9944-20598DA2A2AC}" sibTransId="{78C77F7C-F805-4F8D-875C-29ABB209A7AE}"/>
    <dgm:cxn modelId="{AF14C944-1A56-447A-8573-5E92D9845C7A}" type="presOf" srcId="{78C77F7C-F805-4F8D-875C-29ABB209A7AE}" destId="{BA66C81B-4E40-4C45-8F40-6C833A3A0D17}" srcOrd="0" destOrd="0" presId="urn:microsoft.com/office/officeart/2005/8/layout/process1"/>
    <dgm:cxn modelId="{A3AC2765-8C9B-483B-806C-E9F0A987CBE8}" type="presOf" srcId="{7DEE9F35-9BED-4695-AF4B-96322D84178A}" destId="{384A8B3C-F327-49C1-A2D3-FC638AEAD3D3}" srcOrd="0" destOrd="0" presId="urn:microsoft.com/office/officeart/2005/8/layout/process1"/>
    <dgm:cxn modelId="{27F31D71-3808-462E-A4F6-AF2E476AA356}" type="presOf" srcId="{10734AC0-A922-491A-B2FB-7B7879A291AB}" destId="{B7D7C565-0BDD-407F-A348-D2B8ED4F11D9}" srcOrd="0" destOrd="0" presId="urn:microsoft.com/office/officeart/2005/8/layout/process1"/>
    <dgm:cxn modelId="{793DE456-F688-4DE2-BF7C-AFB113DDE8BA}" type="presOf" srcId="{D8AD61B3-DCA9-4225-B952-F1E733B3DA29}" destId="{0972D45E-EEB8-469D-A5B6-2F791D00747F}" srcOrd="0" destOrd="0" presId="urn:microsoft.com/office/officeart/2005/8/layout/process1"/>
    <dgm:cxn modelId="{10099D90-C15F-4BED-A06A-C43024B361AB}" type="presOf" srcId="{78C77F7C-F805-4F8D-875C-29ABB209A7AE}" destId="{5656A5F1-C014-4368-B2A3-9D4D744AFB20}" srcOrd="1" destOrd="0" presId="urn:microsoft.com/office/officeart/2005/8/layout/process1"/>
    <dgm:cxn modelId="{2F6DC798-B1E6-4AD3-B1DA-78DAC672DAC1}" type="presOf" srcId="{461F56E9-AEA7-45DB-B7CF-3C17CDF56BA4}" destId="{B34635CA-78B1-4F11-BF93-A126BBC8AED0}" srcOrd="1" destOrd="0" presId="urn:microsoft.com/office/officeart/2005/8/layout/process1"/>
    <dgm:cxn modelId="{E66F01A7-936C-46F7-A6DA-235F96E018FC}" type="presOf" srcId="{90521290-BFC1-4F10-9567-D866593C2EB1}" destId="{7D337187-FA29-4826-8936-CE910DA8F247}" srcOrd="0" destOrd="0" presId="urn:microsoft.com/office/officeart/2005/8/layout/process1"/>
    <dgm:cxn modelId="{8361BBB7-C9F3-4D87-9A46-C6E529B70512}" type="presOf" srcId="{10734AC0-A922-491A-B2FB-7B7879A291AB}" destId="{1C99D198-E6B1-458E-8318-69766C54FD03}" srcOrd="1" destOrd="0" presId="urn:microsoft.com/office/officeart/2005/8/layout/process1"/>
    <dgm:cxn modelId="{DBB45FC0-CB13-4EE6-8174-9EB7460B56CF}" type="presOf" srcId="{461F56E9-AEA7-45DB-B7CF-3C17CDF56BA4}" destId="{F16A9C75-EDD6-4B64-98CA-9F8B03E6173F}" srcOrd="0" destOrd="0" presId="urn:microsoft.com/office/officeart/2005/8/layout/process1"/>
    <dgm:cxn modelId="{0F9BE0C9-F9F2-4C7A-92D1-BE1B67308AC3}" type="presOf" srcId="{DD5C47DF-88FB-401D-B44B-A0DCAB59B9A0}" destId="{31FDB6B1-7D42-40B9-A641-F4835567589A}" srcOrd="0" destOrd="0" presId="urn:microsoft.com/office/officeart/2005/8/layout/process1"/>
    <dgm:cxn modelId="{6627FAC9-8C39-4127-8A87-4B523B051169}" srcId="{A0B86D1D-5214-4DF3-8AC2-E7AEE07786A9}" destId="{128725BE-5B5B-43AD-A4DA-C5F018F63F2E}" srcOrd="2" destOrd="0" parTransId="{9F4E201D-F65E-4582-833C-2CBE157128A3}" sibTransId="{461F56E9-AEA7-45DB-B7CF-3C17CDF56BA4}"/>
    <dgm:cxn modelId="{800FC5DD-FF51-4357-90FF-652E08EC56F7}" type="presOf" srcId="{128725BE-5B5B-43AD-A4DA-C5F018F63F2E}" destId="{68D5D3E7-F7DE-42AD-BE31-E2C62A84AC1F}" srcOrd="0" destOrd="0" presId="urn:microsoft.com/office/officeart/2005/8/layout/process1"/>
    <dgm:cxn modelId="{9D4773F9-0ADD-408B-9534-02A568A22612}" type="presParOf" srcId="{5512B3FC-A514-4305-8A76-33883CCD9D8C}" destId="{0972D45E-EEB8-469D-A5B6-2F791D00747F}" srcOrd="0" destOrd="0" presId="urn:microsoft.com/office/officeart/2005/8/layout/process1"/>
    <dgm:cxn modelId="{416B4CB2-547A-433B-A479-976563892257}" type="presParOf" srcId="{5512B3FC-A514-4305-8A76-33883CCD9D8C}" destId="{7D337187-FA29-4826-8936-CE910DA8F247}" srcOrd="1" destOrd="0" presId="urn:microsoft.com/office/officeart/2005/8/layout/process1"/>
    <dgm:cxn modelId="{CD0445A2-5088-41B7-919D-A76C9159037F}" type="presParOf" srcId="{7D337187-FA29-4826-8936-CE910DA8F247}" destId="{C6368B1A-C4CC-4FFF-BBC5-0A14CB5B98C0}" srcOrd="0" destOrd="0" presId="urn:microsoft.com/office/officeart/2005/8/layout/process1"/>
    <dgm:cxn modelId="{0CB90FBB-2EB4-4216-807E-35AE2CACBF22}" type="presParOf" srcId="{5512B3FC-A514-4305-8A76-33883CCD9D8C}" destId="{F8F2517A-0395-4FEA-83B6-ABC22B436770}" srcOrd="2" destOrd="0" presId="urn:microsoft.com/office/officeart/2005/8/layout/process1"/>
    <dgm:cxn modelId="{0D6A524E-F48E-430A-8500-B00F2978BE80}" type="presParOf" srcId="{5512B3FC-A514-4305-8A76-33883CCD9D8C}" destId="{B7D7C565-0BDD-407F-A348-D2B8ED4F11D9}" srcOrd="3" destOrd="0" presId="urn:microsoft.com/office/officeart/2005/8/layout/process1"/>
    <dgm:cxn modelId="{6678E43F-D845-423E-93C3-8226B118CA30}" type="presParOf" srcId="{B7D7C565-0BDD-407F-A348-D2B8ED4F11D9}" destId="{1C99D198-E6B1-458E-8318-69766C54FD03}" srcOrd="0" destOrd="0" presId="urn:microsoft.com/office/officeart/2005/8/layout/process1"/>
    <dgm:cxn modelId="{DA845B3B-A52C-4E41-8FB5-595B025194A7}" type="presParOf" srcId="{5512B3FC-A514-4305-8A76-33883CCD9D8C}" destId="{68D5D3E7-F7DE-42AD-BE31-E2C62A84AC1F}" srcOrd="4" destOrd="0" presId="urn:microsoft.com/office/officeart/2005/8/layout/process1"/>
    <dgm:cxn modelId="{3495FEDB-CE6D-419A-ACD4-2FAC95AD2DA6}" type="presParOf" srcId="{5512B3FC-A514-4305-8A76-33883CCD9D8C}" destId="{F16A9C75-EDD6-4B64-98CA-9F8B03E6173F}" srcOrd="5" destOrd="0" presId="urn:microsoft.com/office/officeart/2005/8/layout/process1"/>
    <dgm:cxn modelId="{9A55DE2A-1FC6-457A-9975-CAD46EEEBD91}" type="presParOf" srcId="{F16A9C75-EDD6-4B64-98CA-9F8B03E6173F}" destId="{B34635CA-78B1-4F11-BF93-A126BBC8AED0}" srcOrd="0" destOrd="0" presId="urn:microsoft.com/office/officeart/2005/8/layout/process1"/>
    <dgm:cxn modelId="{FDBD2538-F2A2-447B-91F0-32000FB39D80}" type="presParOf" srcId="{5512B3FC-A514-4305-8A76-33883CCD9D8C}" destId="{384A8B3C-F327-49C1-A2D3-FC638AEAD3D3}" srcOrd="6" destOrd="0" presId="urn:microsoft.com/office/officeart/2005/8/layout/process1"/>
    <dgm:cxn modelId="{FD32EEA4-917B-4082-A0E6-DA64D0E1D69D}" type="presParOf" srcId="{5512B3FC-A514-4305-8A76-33883CCD9D8C}" destId="{BA66C81B-4E40-4C45-8F40-6C833A3A0D17}" srcOrd="7" destOrd="0" presId="urn:microsoft.com/office/officeart/2005/8/layout/process1"/>
    <dgm:cxn modelId="{5DC72144-6892-4C29-9632-6813122C5755}" type="presParOf" srcId="{BA66C81B-4E40-4C45-8F40-6C833A3A0D17}" destId="{5656A5F1-C014-4368-B2A3-9D4D744AFB20}" srcOrd="0" destOrd="0" presId="urn:microsoft.com/office/officeart/2005/8/layout/process1"/>
    <dgm:cxn modelId="{87F9CDE1-3D90-456F-AA30-313F4D10CCBA}" type="presParOf" srcId="{5512B3FC-A514-4305-8A76-33883CCD9D8C}" destId="{31FDB6B1-7D42-40B9-A641-F4835567589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2D45E-EEB8-469D-A5B6-2F791D00747F}">
      <dsp:nvSpPr>
        <dsp:cNvPr id="0" name=""/>
        <dsp:cNvSpPr/>
      </dsp:nvSpPr>
      <dsp:spPr>
        <a:xfrm>
          <a:off x="5385" y="1312355"/>
          <a:ext cx="1669572" cy="1189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Graduated HS and worked at Olive Garden</a:t>
          </a:r>
        </a:p>
      </dsp:txBody>
      <dsp:txXfrm>
        <a:off x="40226" y="1347196"/>
        <a:ext cx="1599890" cy="1119888"/>
      </dsp:txXfrm>
    </dsp:sp>
    <dsp:sp modelId="{7D337187-FA29-4826-8936-CE910DA8F247}">
      <dsp:nvSpPr>
        <dsp:cNvPr id="0" name=""/>
        <dsp:cNvSpPr/>
      </dsp:nvSpPr>
      <dsp:spPr>
        <a:xfrm>
          <a:off x="1841915" y="1700113"/>
          <a:ext cx="353949" cy="414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cap="none" spc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sp:txBody>
      <dsp:txXfrm>
        <a:off x="1841915" y="1782924"/>
        <a:ext cx="247764" cy="248431"/>
      </dsp:txXfrm>
    </dsp:sp>
    <dsp:sp modelId="{F8F2517A-0395-4FEA-83B6-ABC22B436770}">
      <dsp:nvSpPr>
        <dsp:cNvPr id="0" name=""/>
        <dsp:cNvSpPr/>
      </dsp:nvSpPr>
      <dsp:spPr>
        <a:xfrm>
          <a:off x="2342787" y="1312355"/>
          <a:ext cx="1669572" cy="1189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Jobs with family from Cali to Montana</a:t>
          </a:r>
        </a:p>
      </dsp:txBody>
      <dsp:txXfrm>
        <a:off x="2377628" y="1347196"/>
        <a:ext cx="1599890" cy="1119888"/>
      </dsp:txXfrm>
    </dsp:sp>
    <dsp:sp modelId="{B7D7C565-0BDD-407F-A348-D2B8ED4F11D9}">
      <dsp:nvSpPr>
        <dsp:cNvPr id="0" name=""/>
        <dsp:cNvSpPr/>
      </dsp:nvSpPr>
      <dsp:spPr>
        <a:xfrm>
          <a:off x="4179316" y="1700113"/>
          <a:ext cx="353949" cy="414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cap="none" spc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sp:txBody>
      <dsp:txXfrm>
        <a:off x="4179316" y="1782924"/>
        <a:ext cx="247764" cy="248431"/>
      </dsp:txXfrm>
    </dsp:sp>
    <dsp:sp modelId="{68D5D3E7-F7DE-42AD-BE31-E2C62A84AC1F}">
      <dsp:nvSpPr>
        <dsp:cNvPr id="0" name=""/>
        <dsp:cNvSpPr/>
      </dsp:nvSpPr>
      <dsp:spPr>
        <a:xfrm>
          <a:off x="4680188" y="1312355"/>
          <a:ext cx="1669572" cy="1189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Moved from Montana to California</a:t>
          </a:r>
        </a:p>
      </dsp:txBody>
      <dsp:txXfrm>
        <a:off x="4715029" y="1347196"/>
        <a:ext cx="1599890" cy="1119888"/>
      </dsp:txXfrm>
    </dsp:sp>
    <dsp:sp modelId="{F16A9C75-EDD6-4B64-98CA-9F8B03E6173F}">
      <dsp:nvSpPr>
        <dsp:cNvPr id="0" name=""/>
        <dsp:cNvSpPr/>
      </dsp:nvSpPr>
      <dsp:spPr>
        <a:xfrm>
          <a:off x="6516718" y="1700113"/>
          <a:ext cx="353949" cy="414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cap="none" spc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sp:txBody>
      <dsp:txXfrm>
        <a:off x="6516718" y="1782924"/>
        <a:ext cx="247764" cy="248431"/>
      </dsp:txXfrm>
    </dsp:sp>
    <dsp:sp modelId="{384A8B3C-F327-49C1-A2D3-FC638AEAD3D3}">
      <dsp:nvSpPr>
        <dsp:cNvPr id="0" name=""/>
        <dsp:cNvSpPr/>
      </dsp:nvSpPr>
      <dsp:spPr>
        <a:xfrm>
          <a:off x="7017590" y="1312355"/>
          <a:ext cx="1669572" cy="1189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Worked at concrete manufacturer</a:t>
          </a:r>
        </a:p>
      </dsp:txBody>
      <dsp:txXfrm>
        <a:off x="7052431" y="1347196"/>
        <a:ext cx="1599890" cy="1119888"/>
      </dsp:txXfrm>
    </dsp:sp>
    <dsp:sp modelId="{BA66C81B-4E40-4C45-8F40-6C833A3A0D17}">
      <dsp:nvSpPr>
        <dsp:cNvPr id="0" name=""/>
        <dsp:cNvSpPr/>
      </dsp:nvSpPr>
      <dsp:spPr>
        <a:xfrm>
          <a:off x="8854120" y="1700113"/>
          <a:ext cx="353949" cy="414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cap="none" spc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sp:txBody>
      <dsp:txXfrm>
        <a:off x="8854120" y="1782924"/>
        <a:ext cx="247764" cy="248431"/>
      </dsp:txXfrm>
    </dsp:sp>
    <dsp:sp modelId="{31FDB6B1-7D42-40B9-A641-F4835567589A}">
      <dsp:nvSpPr>
        <dsp:cNvPr id="0" name=""/>
        <dsp:cNvSpPr/>
      </dsp:nvSpPr>
      <dsp:spPr>
        <a:xfrm>
          <a:off x="9354991" y="1312355"/>
          <a:ext cx="1669572" cy="1189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Enrolled in Bethel Tech (data science)</a:t>
          </a:r>
        </a:p>
      </dsp:txBody>
      <dsp:txXfrm>
        <a:off x="9389832" y="1347196"/>
        <a:ext cx="1599890" cy="1119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EA2DC21-E0AF-40D8-B5CC-1F09F360C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610099"/>
            <a:ext cx="10993549" cy="1066801"/>
          </a:xfrm>
        </p:spPr>
        <p:txBody>
          <a:bodyPr>
            <a:normAutofit/>
          </a:bodyPr>
          <a:lstStyle/>
          <a:p>
            <a:r>
              <a:rPr lang="en-US" b="1" i="1" u="sng">
                <a:latin typeface="Arial" panose="020B0604020202020204" pitchFamily="34" charset="0"/>
                <a:cs typeface="Arial" panose="020B0604020202020204" pitchFamily="34" charset="0"/>
              </a:rPr>
              <a:t>Does Going Green</a:t>
            </a: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u="sng">
                <a:latin typeface="Arial" panose="020B0604020202020204" pitchFamily="34" charset="0"/>
                <a:cs typeface="Arial" panose="020B0604020202020204" pitchFamily="34" charset="0"/>
              </a:rPr>
              <a:t>Save you green?</a:t>
            </a:r>
            <a:endParaRPr lang="en-US" b="1" i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697215"/>
            <a:ext cx="10993546" cy="619695"/>
          </a:xfrm>
        </p:spPr>
        <p:txBody>
          <a:bodyPr>
            <a:normAutofit fontScale="70000" lnSpcReduction="20000"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By Daniel Valencia </a:t>
            </a:r>
          </a:p>
          <a:p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Bethel Tech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data science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1B00EC-2A63-48AE-A5DD-6DA6FB7E2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E4057D-EAC3-4537-95F1-BAECA5945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44B6CB-4352-43A0-A5FE-AD317DD5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61639" y="915828"/>
            <a:ext cx="11274641" cy="332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F6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Map&#10;&#10;Description automatically generated">
            <a:extLst>
              <a:ext uri="{FF2B5EF4-FFF2-40B4-BE49-F238E27FC236}">
                <a16:creationId xmlns:a16="http://schemas.microsoft.com/office/drawing/2014/main" id="{B464436E-4A82-43A2-A186-C30C25DC3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34467"/>
            <a:ext cx="10905066" cy="498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6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320B-840D-4D7B-A5B0-9EA1F5A46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140772"/>
            <a:ext cx="11029616" cy="9883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Gas vs electricity savings</a:t>
            </a:r>
            <a:b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 average person drives on Average 13,500 miles per year –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according to the 2019 study by the Federal Highway Administration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754E0-7214-4A4A-A4BD-26045FF3E6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Gasoline Vehicle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36CFF-CC0C-4261-B10B-B659146825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Avg MPG = 25</a:t>
            </a:r>
          </a:p>
          <a:p>
            <a:r>
              <a:rPr lang="en-US" dirty="0"/>
              <a:t>Avg Cost of Gas for me = $4.00</a:t>
            </a:r>
          </a:p>
          <a:p>
            <a:r>
              <a:rPr lang="en-US" dirty="0"/>
              <a:t>13,500mi / 25mpg = 540 gallons of gas</a:t>
            </a:r>
          </a:p>
          <a:p>
            <a:r>
              <a:rPr lang="en-US" dirty="0"/>
              <a:t>540gallons X $4.00 = $2,160 per year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1921C-97DC-467E-851E-5D1C45EFE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Electric Vehicle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7FBFF8-E343-49D9-9FBF-849C29E38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3583805"/>
          </a:xfrm>
        </p:spPr>
        <p:txBody>
          <a:bodyPr/>
          <a:lstStyle/>
          <a:p>
            <a:r>
              <a:rPr lang="en-US" dirty="0"/>
              <a:t>Avg miles per charge = Depends on battery size</a:t>
            </a:r>
          </a:p>
          <a:p>
            <a:r>
              <a:rPr lang="en-US" dirty="0"/>
              <a:t>40 kWh battery = 168 miles (Nissan Leaf)</a:t>
            </a:r>
          </a:p>
          <a:p>
            <a:r>
              <a:rPr lang="en-US" dirty="0"/>
              <a:t>100 kWh battery = 388 miles (Tesla Model S 100D)</a:t>
            </a:r>
          </a:p>
          <a:p>
            <a:r>
              <a:rPr lang="en-US" dirty="0"/>
              <a:t>Avg miles per kWh = 3.6</a:t>
            </a:r>
          </a:p>
          <a:p>
            <a:r>
              <a:rPr lang="en-US" dirty="0"/>
              <a:t>13,500 / 3.6 = 3,750 kWh</a:t>
            </a:r>
          </a:p>
          <a:p>
            <a:r>
              <a:rPr lang="en-US" dirty="0"/>
              <a:t>Avg cost of kWh for me is 19.9 cents</a:t>
            </a:r>
          </a:p>
          <a:p>
            <a:r>
              <a:rPr lang="en-US" dirty="0"/>
              <a:t>19.9 cents X 3,750 kWh = $746.25 per year</a:t>
            </a:r>
          </a:p>
          <a:p>
            <a:r>
              <a:rPr lang="en-US" b="1" dirty="0"/>
              <a:t>Savings of $1,413.75 in gas costs per year</a:t>
            </a:r>
          </a:p>
        </p:txBody>
      </p:sp>
    </p:spTree>
    <p:extLst>
      <p:ext uri="{BB962C8B-B14F-4D97-AF65-F5344CB8AC3E}">
        <p14:creationId xmlns:p14="http://schemas.microsoft.com/office/powerpoint/2010/main" val="13792587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A7C728E-8295-498D-941D-E14D17B2D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867" y="453643"/>
            <a:ext cx="11403246" cy="5924297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B193FE3-F1ED-4281-96BE-2712A90110C1}"/>
              </a:ext>
            </a:extLst>
          </p:cNvPr>
          <p:cNvCxnSpPr>
            <a:cxnSpLocks/>
          </p:cNvCxnSpPr>
          <p:nvPr/>
        </p:nvCxnSpPr>
        <p:spPr>
          <a:xfrm>
            <a:off x="4506013" y="631596"/>
            <a:ext cx="848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40630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C868-BBE5-40ED-8DD2-987BB715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Maintenance Savings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0504F-9BF1-4DC1-9BA8-0F6CA90547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Regular Vehicle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72117-D269-4871-BB15-4601F031C0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10-year maintenance costs for a Ford = </a:t>
            </a:r>
            <a:r>
              <a:rPr lang="en-US" b="1" dirty="0"/>
              <a:t>$9,100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FE1DB-4C74-448C-AA53-8D0A4CBF1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Electric Vehicle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2ADF4-C029-4EEE-8C93-979C511044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10-year maintenance costs for an electric vehicle = </a:t>
            </a:r>
            <a:r>
              <a:rPr lang="en-US" b="1" dirty="0"/>
              <a:t>$4,600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$9,100 - $4,600 = </a:t>
            </a:r>
            <a:r>
              <a:rPr lang="en-US" b="1" dirty="0"/>
              <a:t>$4,500 </a:t>
            </a:r>
            <a:r>
              <a:rPr lang="en-US" dirty="0"/>
              <a:t>savings in 10 years</a:t>
            </a:r>
          </a:p>
        </p:txBody>
      </p:sp>
    </p:spTree>
    <p:extLst>
      <p:ext uri="{BB962C8B-B14F-4D97-AF65-F5344CB8AC3E}">
        <p14:creationId xmlns:p14="http://schemas.microsoft.com/office/powerpoint/2010/main" val="6715814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6095E-B2D1-42D1-BDCB-03CADDA3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Vehicle Cost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76256-E42C-407B-99CB-DB1866A0B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Regular Vehicle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64AE9-0B83-41FE-A94E-24024E9486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Average Full Size Pickup Truck Price = $52,789</a:t>
            </a:r>
          </a:p>
          <a:p>
            <a:r>
              <a:rPr lang="en-US" dirty="0"/>
              <a:t>2019 Ford Flex = $30,000 - $40,000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cs typeface="Arial" panose="020B0604020202020204" pitchFamily="34" charset="0"/>
              </a:rPr>
              <a:t>2019 Honda Civic = $19,550 - $27,400</a:t>
            </a:r>
          </a:p>
          <a:p>
            <a:r>
              <a:rPr lang="en-US" dirty="0"/>
              <a:t>2019 BMW X6 = $63,550 - $78,300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1F63D6-4475-473D-AA70-6F0E36418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Electric Vehicle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05ABC-6E42-4461-90E1-5093185DF37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Average Electric Vehicle = $53,701</a:t>
            </a:r>
          </a:p>
          <a:p>
            <a:r>
              <a:rPr lang="en-US" dirty="0"/>
              <a:t>2019 Nissan Leaf w/40kWh Battery = $31,670</a:t>
            </a:r>
          </a:p>
          <a:p>
            <a:r>
              <a:rPr lang="en-US" dirty="0"/>
              <a:t>2019 Tesla Model S 100D w/100kWh battery = $75,000 to $99,990</a:t>
            </a:r>
          </a:p>
        </p:txBody>
      </p:sp>
    </p:spTree>
    <p:extLst>
      <p:ext uri="{BB962C8B-B14F-4D97-AF65-F5344CB8AC3E}">
        <p14:creationId xmlns:p14="http://schemas.microsoft.com/office/powerpoint/2010/main" val="32743951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38F5-03B2-437A-BAEE-EBC6861E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Total cost comparison</a:t>
            </a:r>
            <a:b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(Small Vehicle)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BC5D9-DF0F-4BA4-BF9E-5344A61A48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2019 Honda Civic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ABCAC-73CB-4A4E-BA49-C3AA7F5D6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Price = </a:t>
            </a:r>
            <a:r>
              <a:rPr lang="en-US" b="1" dirty="0"/>
              <a:t>$19,550</a:t>
            </a:r>
          </a:p>
          <a:p>
            <a:r>
              <a:rPr lang="en-US" dirty="0"/>
              <a:t>MPG = 37 -- Distance on one tank of gas = </a:t>
            </a:r>
            <a:r>
              <a:rPr lang="en-US" b="1" dirty="0"/>
              <a:t>458 </a:t>
            </a:r>
            <a:r>
              <a:rPr lang="en-US" dirty="0"/>
              <a:t>miles</a:t>
            </a:r>
            <a:endParaRPr lang="en-US" b="1" dirty="0"/>
          </a:p>
          <a:p>
            <a:r>
              <a:rPr lang="en-US" dirty="0"/>
              <a:t>10-year driving cost for gas @ $4 a gallon with 13,500 miles a year = </a:t>
            </a:r>
            <a:r>
              <a:rPr lang="en-US" b="1" dirty="0"/>
              <a:t>$14,594.40</a:t>
            </a:r>
          </a:p>
          <a:p>
            <a:r>
              <a:rPr lang="en-US" dirty="0"/>
              <a:t>10-year maintenance cost = </a:t>
            </a:r>
            <a:r>
              <a:rPr lang="en-US" b="1" dirty="0"/>
              <a:t>$7,200</a:t>
            </a:r>
          </a:p>
          <a:p>
            <a:endParaRPr lang="en-US" dirty="0"/>
          </a:p>
          <a:p>
            <a:r>
              <a:rPr lang="en-US" dirty="0"/>
              <a:t>Total Cost after 10 Years = </a:t>
            </a:r>
            <a:r>
              <a:rPr lang="en-US" b="1" dirty="0"/>
              <a:t>$41.344.40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C43CF-574E-48AA-B85F-AD090F8C7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u="sng" dirty="0"/>
              <a:t>2019 Nissan Leaf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23A5C5-4438-4016-B509-A6A7AD669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9465" y="2926052"/>
            <a:ext cx="5411344" cy="3743196"/>
          </a:xfrm>
        </p:spPr>
        <p:txBody>
          <a:bodyPr>
            <a:normAutofit/>
          </a:bodyPr>
          <a:lstStyle/>
          <a:p>
            <a:r>
              <a:rPr lang="en-US" dirty="0"/>
              <a:t>Price = </a:t>
            </a:r>
            <a:r>
              <a:rPr lang="en-US" b="1" dirty="0"/>
              <a:t>$31,670</a:t>
            </a:r>
          </a:p>
          <a:p>
            <a:r>
              <a:rPr lang="en-US" dirty="0"/>
              <a:t>Distance on 40kWh battery = </a:t>
            </a:r>
            <a:r>
              <a:rPr lang="en-US" b="1" dirty="0"/>
              <a:t>168</a:t>
            </a:r>
            <a:r>
              <a:rPr lang="en-US" dirty="0"/>
              <a:t> miles</a:t>
            </a:r>
          </a:p>
          <a:p>
            <a:r>
              <a:rPr lang="en-US" dirty="0"/>
              <a:t>10-year driving cost for electricity @ 19.9cents per kWh = </a:t>
            </a:r>
            <a:r>
              <a:rPr lang="en-US" b="1" dirty="0"/>
              <a:t>$6,396.43</a:t>
            </a:r>
          </a:p>
          <a:p>
            <a:r>
              <a:rPr lang="en-US" dirty="0"/>
              <a:t>10-year maintenance cost = </a:t>
            </a:r>
            <a:r>
              <a:rPr lang="en-US" b="1" dirty="0"/>
              <a:t>$4,600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Total Cost after 10 Years = </a:t>
            </a:r>
            <a:r>
              <a:rPr lang="en-US" b="1" dirty="0"/>
              <a:t>$42,666.43</a:t>
            </a:r>
            <a:endParaRPr lang="en-US" dirty="0"/>
          </a:p>
          <a:p>
            <a:r>
              <a:rPr lang="en-US" b="1" u="sng" dirty="0"/>
              <a:t>Total Savings after 10 Years = - $1,322.03</a:t>
            </a:r>
          </a:p>
        </p:txBody>
      </p:sp>
    </p:spTree>
    <p:extLst>
      <p:ext uri="{BB962C8B-B14F-4D97-AF65-F5344CB8AC3E}">
        <p14:creationId xmlns:p14="http://schemas.microsoft.com/office/powerpoint/2010/main" val="19690352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E668E-60EB-4E25-A479-830474AD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Total cost comparison</a:t>
            </a:r>
            <a:b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(Larger Vehicle)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D8052-7723-4BA3-9BC4-B876A78195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2019 BMW X6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A05F9-FE1C-45DB-9208-A0C34750D7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Price = </a:t>
            </a:r>
            <a:r>
              <a:rPr lang="en-US" b="1" dirty="0"/>
              <a:t>$70,000</a:t>
            </a:r>
          </a:p>
          <a:p>
            <a:r>
              <a:rPr lang="en-US" dirty="0"/>
              <a:t>MPG = 21 -- Distance on one tank of gas = </a:t>
            </a:r>
            <a:r>
              <a:rPr lang="en-US" b="1" dirty="0"/>
              <a:t>470.4 </a:t>
            </a:r>
            <a:r>
              <a:rPr lang="en-US" dirty="0"/>
              <a:t>miles</a:t>
            </a:r>
          </a:p>
          <a:p>
            <a:r>
              <a:rPr lang="en-US" dirty="0"/>
              <a:t>10-year driving cost for gas @ $4 a gallon with 13,500 miles a year = </a:t>
            </a:r>
            <a:r>
              <a:rPr lang="en-US" b="1" dirty="0"/>
              <a:t>$25,714.20</a:t>
            </a:r>
          </a:p>
          <a:p>
            <a:r>
              <a:rPr lang="en-US" dirty="0"/>
              <a:t>10-year maintenance cost = </a:t>
            </a:r>
            <a:r>
              <a:rPr lang="en-US" b="1" dirty="0"/>
              <a:t>$17,800</a:t>
            </a:r>
          </a:p>
          <a:p>
            <a:endParaRPr lang="en-US" dirty="0"/>
          </a:p>
          <a:p>
            <a:r>
              <a:rPr lang="en-US" dirty="0"/>
              <a:t>Total Cost after 10 Years = </a:t>
            </a:r>
            <a:r>
              <a:rPr lang="en-US" b="1" dirty="0"/>
              <a:t>$113,514.20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41A57-533F-4686-BA01-BD952D17C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u="sng" dirty="0"/>
              <a:t>2019 Tesla Model S 100D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1265F-FB0B-4199-985B-410D5838E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0467" y="2926052"/>
            <a:ext cx="5260342" cy="3734807"/>
          </a:xfrm>
        </p:spPr>
        <p:txBody>
          <a:bodyPr>
            <a:normAutofit/>
          </a:bodyPr>
          <a:lstStyle/>
          <a:p>
            <a:r>
              <a:rPr lang="en-US" dirty="0"/>
              <a:t>Price = </a:t>
            </a:r>
            <a:r>
              <a:rPr lang="en-US" b="1" dirty="0"/>
              <a:t>$85,000</a:t>
            </a:r>
          </a:p>
          <a:p>
            <a:r>
              <a:rPr lang="en-US" dirty="0"/>
              <a:t>Distance on 100kWh battery = </a:t>
            </a:r>
            <a:r>
              <a:rPr lang="en-US" b="1" dirty="0"/>
              <a:t>388</a:t>
            </a:r>
            <a:r>
              <a:rPr lang="en-US" dirty="0"/>
              <a:t> miles</a:t>
            </a:r>
          </a:p>
          <a:p>
            <a:r>
              <a:rPr lang="en-US" dirty="0"/>
              <a:t>10-year driving cost for electricity @ 19.9cents per kWh = </a:t>
            </a:r>
            <a:r>
              <a:rPr lang="en-US" b="1" dirty="0"/>
              <a:t>$6,923.97</a:t>
            </a:r>
          </a:p>
          <a:p>
            <a:r>
              <a:rPr lang="en-US" dirty="0"/>
              <a:t>10-year maintenance cost = </a:t>
            </a:r>
            <a:r>
              <a:rPr lang="en-US" b="1" dirty="0"/>
              <a:t>$4,600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Total Cost after 10 Years = </a:t>
            </a:r>
            <a:r>
              <a:rPr lang="en-US" b="1" dirty="0"/>
              <a:t>$96,523.97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Total Savings after 10 Years = $16,990.23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3734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4E9B4-83C3-4D64-B1C9-98C777EF8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So, it really worth it to buy an electric vehicle?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7F8BB-7F7F-4EF0-8A2F-2B0D9E3C9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</a:t>
            </a:r>
            <a:r>
              <a:rPr lang="en-US" b="1" u="sng" dirty="0"/>
              <a:t>depends….</a:t>
            </a:r>
          </a:p>
          <a:p>
            <a:r>
              <a:rPr lang="en-US" dirty="0"/>
              <a:t>Electric vehicles are more expensive than most average vehicles</a:t>
            </a:r>
          </a:p>
          <a:p>
            <a:r>
              <a:rPr lang="en-US" dirty="0"/>
              <a:t>Electric mileage costs are much lower than gas costs</a:t>
            </a:r>
          </a:p>
          <a:p>
            <a:r>
              <a:rPr lang="en-US" dirty="0"/>
              <a:t>Electric vehicle maintenance costs are the lowest among all vehicles</a:t>
            </a:r>
          </a:p>
          <a:p>
            <a:r>
              <a:rPr lang="en-US" dirty="0"/>
              <a:t>However…..</a:t>
            </a:r>
          </a:p>
          <a:p>
            <a:r>
              <a:rPr lang="en-US" dirty="0"/>
              <a:t>Electric vehicles are limited in their abilities</a:t>
            </a:r>
          </a:p>
          <a:p>
            <a:r>
              <a:rPr lang="en-US" dirty="0"/>
              <a:t>What is important to you? Free roaming ability? </a:t>
            </a:r>
          </a:p>
          <a:p>
            <a:r>
              <a:rPr lang="en-US" dirty="0"/>
              <a:t>How much are you willing to spend on a vehicle?</a:t>
            </a:r>
          </a:p>
          <a:p>
            <a:r>
              <a:rPr lang="en-US" b="1" i="1" u="sng" dirty="0"/>
              <a:t>Fun </a:t>
            </a:r>
            <a:r>
              <a:rPr lang="en-US" b="1" u="sng" dirty="0"/>
              <a:t>Fact:</a:t>
            </a:r>
            <a:r>
              <a:rPr lang="en-US" dirty="0"/>
              <a:t> An extra 100 kWh battery for a Tesla costs about $15,000      @ $150 per 1 kWh</a:t>
            </a:r>
          </a:p>
          <a:p>
            <a:r>
              <a:rPr lang="en-US" dirty="0"/>
              <a:t>Do you need to have a “New” car? </a:t>
            </a:r>
          </a:p>
          <a:p>
            <a:r>
              <a:rPr lang="en-US" dirty="0"/>
              <a:t>Are you willing to get a used car?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9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Gavel">
            <a:extLst>
              <a:ext uri="{FF2B5EF4-FFF2-40B4-BE49-F238E27FC236}">
                <a16:creationId xmlns:a16="http://schemas.microsoft.com/office/drawing/2014/main" id="{A773C78A-9374-46C1-8C75-CDEE93C7A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8957" y="536739"/>
            <a:ext cx="3358538" cy="335853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65523"/>
            <a:ext cx="11303626" cy="20452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3A057-6E13-4B55-BFB5-F9E1226C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190E53-C9B7-4AFE-8388-2E15AF8059DB}"/>
              </a:ext>
            </a:extLst>
          </p:cNvPr>
          <p:cNvSpPr txBox="1"/>
          <p:nvPr/>
        </p:nvSpPr>
        <p:spPr>
          <a:xfrm>
            <a:off x="5025792" y="4918365"/>
            <a:ext cx="7251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Answered the question about going green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is </a:t>
            </a:r>
            <a:r>
              <a:rPr lang="en-US" dirty="0" err="1">
                <a:solidFill>
                  <a:schemeClr val="bg1"/>
                </a:solidFill>
              </a:rPr>
              <a:t>is</a:t>
            </a:r>
            <a:r>
              <a:rPr lang="en-US" dirty="0">
                <a:solidFill>
                  <a:schemeClr val="bg1"/>
                </a:solidFill>
              </a:rPr>
              <a:t> valuable to you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It’s not as simple to just say go green to save money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04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561526B7-0F33-4417-A4B8-D9BD84B8BF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582" b="214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EDC3F9-BBE3-45A8-BBC7-E154E21D9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090890"/>
            <a:ext cx="12188952" cy="3767110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0C1F5-1656-44D3-963E-4FA0A788D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09639" y="3090890"/>
            <a:ext cx="10225530" cy="147501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5C507-37A4-4A83-92F4-F6A38350F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5066048"/>
            <a:ext cx="10225530" cy="590321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27105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DB728D-25E3-46E5-8A27-03EBF9C5F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Background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33D80B-CBFE-4CCA-AB2E-6B6CC1DE7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035076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825C028-0D29-4262-8013-4A7BC1A200A6}"/>
              </a:ext>
            </a:extLst>
          </p:cNvPr>
          <p:cNvSpPr/>
          <p:nvPr/>
        </p:nvSpPr>
        <p:spPr>
          <a:xfrm>
            <a:off x="3084430" y="4792368"/>
            <a:ext cx="14083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74A707-7EED-44A5-AB64-549018DFE4DF}"/>
              </a:ext>
            </a:extLst>
          </p:cNvPr>
          <p:cNvSpPr/>
          <p:nvPr/>
        </p:nvSpPr>
        <p:spPr>
          <a:xfrm>
            <a:off x="898035" y="3095467"/>
            <a:ext cx="109517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2008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C0F968-0469-4489-8CC8-844722967BD1}"/>
              </a:ext>
            </a:extLst>
          </p:cNvPr>
          <p:cNvSpPr/>
          <p:nvPr/>
        </p:nvSpPr>
        <p:spPr>
          <a:xfrm>
            <a:off x="5545904" y="3095466"/>
            <a:ext cx="10951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DE46B9-6C80-4A55-9841-A327B5A3495C}"/>
              </a:ext>
            </a:extLst>
          </p:cNvPr>
          <p:cNvSpPr/>
          <p:nvPr/>
        </p:nvSpPr>
        <p:spPr>
          <a:xfrm>
            <a:off x="7945150" y="4792367"/>
            <a:ext cx="10951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B646B8-3FF5-4535-89D8-5831E03EBDB3}"/>
              </a:ext>
            </a:extLst>
          </p:cNvPr>
          <p:cNvSpPr/>
          <p:nvPr/>
        </p:nvSpPr>
        <p:spPr>
          <a:xfrm>
            <a:off x="9938125" y="3095465"/>
            <a:ext cx="166423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2020/21</a:t>
            </a:r>
          </a:p>
        </p:txBody>
      </p:sp>
    </p:spTree>
    <p:extLst>
      <p:ext uri="{BB962C8B-B14F-4D97-AF65-F5344CB8AC3E}">
        <p14:creationId xmlns:p14="http://schemas.microsoft.com/office/powerpoint/2010/main" val="2848790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183E0-DBCC-4DA0-A583-4081E4EB1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b="0" kern="1200" cap="all" dirty="0">
                <a:solidFill>
                  <a:srgbClr val="FFFFFF">
                    <a:alpha val="9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9614E-BC20-469F-A8DA-FD6A27A82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376" y="2526484"/>
            <a:ext cx="4210811" cy="421386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cap="al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times we live in</a:t>
            </a:r>
          </a:p>
          <a:p>
            <a:r>
              <a:rPr lang="en-US" sz="2000" cap="al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go green or not</a:t>
            </a:r>
          </a:p>
          <a:p>
            <a:r>
              <a:rPr lang="en-US" sz="2000" cap="al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it worth it?</a:t>
            </a:r>
          </a:p>
          <a:p>
            <a:endParaRPr lang="en-US" sz="2800" cap="all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cap="all" dirty="0">
              <a:solidFill>
                <a:srgbClr val="FFFFFF"/>
              </a:solidFill>
            </a:endParaRPr>
          </a:p>
          <a:p>
            <a:endParaRPr lang="en-US" sz="2800" cap="all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5612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E710-A3A7-4ECC-95ED-1F70417C8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 info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023F5-EA30-4D6C-9580-62428EE102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Electricity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61995-BA44-4B1D-A520-55F6B4E4E8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kWh</a:t>
            </a:r>
            <a:r>
              <a:rPr lang="en-US" dirty="0"/>
              <a:t> – a measure of how much energy you are using</a:t>
            </a: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The kilowatt-hour is commonly used as a billing unit for energy delivered to consumers by electric utilities.</a:t>
            </a:r>
          </a:p>
          <a:p>
            <a:r>
              <a:rPr lang="en-US" dirty="0">
                <a:solidFill>
                  <a:srgbClr val="666666"/>
                </a:solidFill>
                <a:latin typeface="Roboto" panose="02000000000000000000" pitchFamily="2" charset="0"/>
              </a:rPr>
              <a:t>How electric vehicles measure their battery capacity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11E799-EAC1-4C01-8AD2-65B694D46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Things to be measured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D7368-4FC0-41A2-B8B6-4849DFE8D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6039" y="2517483"/>
            <a:ext cx="5194771" cy="293499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Cost of vehicles</a:t>
            </a:r>
          </a:p>
          <a:p>
            <a:r>
              <a:rPr lang="en-US" dirty="0"/>
              <a:t>Cost of gas and electricity</a:t>
            </a:r>
          </a:p>
          <a:p>
            <a:r>
              <a:rPr lang="en-US" dirty="0"/>
              <a:t>Miles per Gallon/per charge</a:t>
            </a:r>
          </a:p>
          <a:p>
            <a:r>
              <a:rPr lang="en-US" dirty="0"/>
              <a:t>Cost of maintenance/repairs</a:t>
            </a:r>
          </a:p>
          <a:p>
            <a:r>
              <a:rPr lang="en-US" dirty="0"/>
              <a:t>Is it really worth it? </a:t>
            </a:r>
            <a:r>
              <a:rPr lang="en-US"/>
              <a:t>(What </a:t>
            </a:r>
            <a:r>
              <a:rPr lang="en-US" dirty="0"/>
              <a:t>is valuable to you)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4067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52FF1B8-145F-47AA-9F6F-7DA3201AA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FE8A8C-8C1F-40A1-8A45-9D05B0DD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E1EF8C3-8F8A-447D-A5FF-C1242682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511BAF-6DC3-420A-8603-96945C66A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19153CF3-DFC5-47B3-9F1D-9F33EA211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700" y="2049354"/>
            <a:ext cx="3053422" cy="3053422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6C60306D-4E52-44F2-9372-D634B17B8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D778F9-0B17-49FB-A6E6-1E81C4E84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1419225"/>
            <a:ext cx="6798608" cy="20858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sources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68705C9-2803-4567-A099-FECDBC004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243" y="3571461"/>
            <a:ext cx="6798608" cy="2685339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Kaggle.com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FFFFFF">
                    <a:alpha val="75000"/>
                  </a:srgb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U.S. Energy Information Administration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Greencarreports.com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FFFFFF">
                    <a:alpha val="75000"/>
                  </a:srgb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Federal Highway Administration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FFFFFF">
                    <a:alpha val="75000"/>
                  </a:srgb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ConsumerReports.org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Kbb.com (Kelley blue books)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FFFFFF">
                    <a:alpha val="75000"/>
                  </a:srgb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Craigslist.org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FFFFFF">
                  <a:alpha val="75000"/>
                </a:srgb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>
                  <a:alpha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089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88000">
              <a:schemeClr val="bg1">
                <a:shade val="94000"/>
                <a:satMod val="110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DE21E-28AD-4FDE-AE4D-9EA0F9F0B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9960" y="1507414"/>
            <a:ext cx="7295507" cy="3703320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Data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22EB8-2E02-42E0-95F3-E04DA1971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533" y="1707426"/>
            <a:ext cx="3330781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 Data 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sample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Cleaning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combining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Manipulation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summary</a:t>
            </a:r>
          </a:p>
          <a:p>
            <a:endParaRPr lang="en-U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039352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43FF1815-D3C2-42DC-A15B-CC16DE685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268" y="643467"/>
            <a:ext cx="1017546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8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59A369F-4BCC-442A-B5D3-702A604C8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" name="slide2" descr="Sheet 1">
            <a:extLst>
              <a:ext uri="{FF2B5EF4-FFF2-40B4-BE49-F238E27FC236}">
                <a16:creationId xmlns:a16="http://schemas.microsoft.com/office/drawing/2014/main" id="{0F66EBCA-828F-4F8E-8D8F-5D87B1C3C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" y="480061"/>
            <a:ext cx="1123797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6443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0C3B-4854-4FB9-8CFD-0C2F51B1E0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3375F-E33F-4935-8F3D-53BA454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502174A-A3C4-40F9-905E-E1AA6850A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2604"/>
            <a:ext cx="12192000" cy="551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6569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{C96E507B-3B9E-409F-BDFA-B0573E068198}tf33552983_win32</Template>
  <TotalTime>509</TotalTime>
  <Words>797</Words>
  <Application>Microsoft Office PowerPoint</Application>
  <PresentationFormat>Widescreen</PresentationFormat>
  <Paragraphs>128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Franklin Gothic Book</vt:lpstr>
      <vt:lpstr>Franklin Gothic Demi</vt:lpstr>
      <vt:lpstr>Gill Sans MT</vt:lpstr>
      <vt:lpstr>Roboto</vt:lpstr>
      <vt:lpstr>Wingdings 2</vt:lpstr>
      <vt:lpstr>DividendVTI</vt:lpstr>
      <vt:lpstr>Does Going Green Save you green?</vt:lpstr>
      <vt:lpstr>My Background</vt:lpstr>
      <vt:lpstr>Project intro</vt:lpstr>
      <vt:lpstr>Project background info</vt:lpstr>
      <vt:lpstr>Data sources</vt:lpstr>
      <vt:lpstr>Data Methods</vt:lpstr>
      <vt:lpstr>PowerPoint Presentation</vt:lpstr>
      <vt:lpstr>PowerPoint Presentation</vt:lpstr>
      <vt:lpstr>PowerPoint Presentation</vt:lpstr>
      <vt:lpstr>PowerPoint Presentation</vt:lpstr>
      <vt:lpstr>Gas vs electricity savings  The average person drives on Average 13,500 miles per year – according to the 2019 study by the Federal Highway Administration</vt:lpstr>
      <vt:lpstr>PowerPoint Presentation</vt:lpstr>
      <vt:lpstr>Maintenance Savings</vt:lpstr>
      <vt:lpstr>Vehicle Cost</vt:lpstr>
      <vt:lpstr>Total cost comparison (Small Vehicle)</vt:lpstr>
      <vt:lpstr>Total cost comparison (Larger Vehicle)</vt:lpstr>
      <vt:lpstr>So, it really worth it to buy an electric vehicle?</vt:lpstr>
      <vt:lpstr>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Going Green Save you green?</dc:title>
  <dc:creator>Daniel Valencia</dc:creator>
  <cp:lastModifiedBy>Daniel Valencia</cp:lastModifiedBy>
  <cp:revision>47</cp:revision>
  <dcterms:created xsi:type="dcterms:W3CDTF">2021-06-25T21:19:22Z</dcterms:created>
  <dcterms:modified xsi:type="dcterms:W3CDTF">2021-06-29T19:30:30Z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